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7"/>
  </p:notesMasterIdLst>
  <p:sldIdLst>
    <p:sldId id="264" r:id="rId2"/>
    <p:sldId id="265" r:id="rId3"/>
    <p:sldId id="266" r:id="rId4"/>
    <p:sldId id="267" r:id="rId5"/>
    <p:sldId id="268" r:id="rId6"/>
    <p:sldId id="269" r:id="rId7"/>
    <p:sldId id="270" r:id="rId8"/>
    <p:sldId id="271" r:id="rId9"/>
    <p:sldId id="272" r:id="rId10"/>
    <p:sldId id="274" r:id="rId11"/>
    <p:sldId id="275" r:id="rId12"/>
    <p:sldId id="277" r:id="rId13"/>
    <p:sldId id="278" r:id="rId14"/>
    <p:sldId id="313" r:id="rId15"/>
    <p:sldId id="312" r:id="rId16"/>
    <p:sldId id="279" r:id="rId17"/>
    <p:sldId id="315" r:id="rId18"/>
    <p:sldId id="314" r:id="rId19"/>
    <p:sldId id="280" r:id="rId20"/>
    <p:sldId id="281" r:id="rId21"/>
    <p:sldId id="282" r:id="rId22"/>
    <p:sldId id="283" r:id="rId23"/>
    <p:sldId id="284" r:id="rId24"/>
    <p:sldId id="273" r:id="rId25"/>
    <p:sldId id="316" r:id="rId26"/>
    <p:sldId id="285" r:id="rId27"/>
    <p:sldId id="286" r:id="rId28"/>
    <p:sldId id="377" r:id="rId29"/>
    <p:sldId id="378" r:id="rId30"/>
    <p:sldId id="287" r:id="rId31"/>
    <p:sldId id="288" r:id="rId32"/>
    <p:sldId id="289" r:id="rId33"/>
    <p:sldId id="290" r:id="rId34"/>
    <p:sldId id="291" r:id="rId35"/>
    <p:sldId id="292" r:id="rId36"/>
    <p:sldId id="317" r:id="rId37"/>
    <p:sldId id="318" r:id="rId38"/>
    <p:sldId id="319" r:id="rId39"/>
    <p:sldId id="320" r:id="rId40"/>
    <p:sldId id="293" r:id="rId41"/>
    <p:sldId id="294" r:id="rId42"/>
    <p:sldId id="295" r:id="rId43"/>
    <p:sldId id="296" r:id="rId44"/>
    <p:sldId id="297" r:id="rId45"/>
    <p:sldId id="298" r:id="rId46"/>
    <p:sldId id="299" r:id="rId47"/>
    <p:sldId id="386" r:id="rId48"/>
    <p:sldId id="387" r:id="rId49"/>
    <p:sldId id="388" r:id="rId50"/>
    <p:sldId id="300" r:id="rId51"/>
    <p:sldId id="301" r:id="rId52"/>
    <p:sldId id="302" r:id="rId53"/>
    <p:sldId id="303" r:id="rId54"/>
    <p:sldId id="304" r:id="rId55"/>
    <p:sldId id="305" r:id="rId56"/>
    <p:sldId id="306" r:id="rId57"/>
    <p:sldId id="307" r:id="rId58"/>
    <p:sldId id="389" r:id="rId59"/>
    <p:sldId id="308" r:id="rId60"/>
    <p:sldId id="321" r:id="rId61"/>
    <p:sldId id="309" r:id="rId62"/>
    <p:sldId id="310" r:id="rId63"/>
    <p:sldId id="390" r:id="rId64"/>
    <p:sldId id="311" r:id="rId65"/>
    <p:sldId id="322" r:id="rId66"/>
    <p:sldId id="323" r:id="rId67"/>
    <p:sldId id="324" r:id="rId68"/>
    <p:sldId id="325" r:id="rId69"/>
    <p:sldId id="326" r:id="rId70"/>
    <p:sldId id="327" r:id="rId71"/>
    <p:sldId id="328" r:id="rId72"/>
    <p:sldId id="329" r:id="rId73"/>
    <p:sldId id="379" r:id="rId74"/>
    <p:sldId id="38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81" r:id="rId90"/>
    <p:sldId id="382" r:id="rId91"/>
    <p:sldId id="383" r:id="rId92"/>
    <p:sldId id="345" r:id="rId93"/>
    <p:sldId id="346" r:id="rId94"/>
    <p:sldId id="347" r:id="rId95"/>
    <p:sldId id="348" r:id="rId96"/>
    <p:sldId id="349" r:id="rId97"/>
    <p:sldId id="350" r:id="rId98"/>
    <p:sldId id="351" r:id="rId99"/>
    <p:sldId id="352" r:id="rId100"/>
    <p:sldId id="353" r:id="rId101"/>
    <p:sldId id="357" r:id="rId102"/>
    <p:sldId id="384" r:id="rId103"/>
    <p:sldId id="358" r:id="rId104"/>
    <p:sldId id="360" r:id="rId105"/>
    <p:sldId id="361" r:id="rId106"/>
    <p:sldId id="354" r:id="rId107"/>
    <p:sldId id="385" r:id="rId108"/>
    <p:sldId id="355" r:id="rId109"/>
    <p:sldId id="362" r:id="rId110"/>
    <p:sldId id="363" r:id="rId111"/>
    <p:sldId id="364" r:id="rId112"/>
    <p:sldId id="365" r:id="rId113"/>
    <p:sldId id="366" r:id="rId114"/>
    <p:sldId id="367" r:id="rId115"/>
    <p:sldId id="391" r:id="rId116"/>
    <p:sldId id="368" r:id="rId117"/>
    <p:sldId id="369" r:id="rId118"/>
    <p:sldId id="370" r:id="rId119"/>
    <p:sldId id="371" r:id="rId120"/>
    <p:sldId id="372" r:id="rId121"/>
    <p:sldId id="373" r:id="rId122"/>
    <p:sldId id="376" r:id="rId123"/>
    <p:sldId id="374" r:id="rId124"/>
    <p:sldId id="392" r:id="rId125"/>
    <p:sldId id="375" r:id="rId12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2" autoAdjust="0"/>
    <p:restoredTop sz="94712" autoAdjust="0"/>
  </p:normalViewPr>
  <p:slideViewPr>
    <p:cSldViewPr snapToGrid="0">
      <p:cViewPr varScale="1">
        <p:scale>
          <a:sx n="70" d="100"/>
          <a:sy n="70" d="100"/>
        </p:scale>
        <p:origin x="91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B67EE-8A1F-4F8C-9A17-35B94144694F}" type="datetimeFigureOut">
              <a:rPr lang="es-ES" smtClean="0"/>
              <a:t>12/08/2016</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A96F95-5D8C-419A-991C-658BF990A000}" type="slidenum">
              <a:rPr lang="es-ES" smtClean="0"/>
              <a:t>‹Nº›</a:t>
            </a:fld>
            <a:endParaRPr lang="es-ES"/>
          </a:p>
        </p:txBody>
      </p:sp>
    </p:spTree>
    <p:extLst>
      <p:ext uri="{BB962C8B-B14F-4D97-AF65-F5344CB8AC3E}">
        <p14:creationId xmlns:p14="http://schemas.microsoft.com/office/powerpoint/2010/main" val="402782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 ayudar</a:t>
            </a:r>
            <a:endParaRPr lang="es-ES" dirty="0"/>
          </a:p>
        </p:txBody>
      </p:sp>
      <p:sp>
        <p:nvSpPr>
          <p:cNvPr id="4" name="Marcador de número de diapositiva 3"/>
          <p:cNvSpPr>
            <a:spLocks noGrp="1"/>
          </p:cNvSpPr>
          <p:nvPr>
            <p:ph type="sldNum" sz="quarter" idx="10"/>
          </p:nvPr>
        </p:nvSpPr>
        <p:spPr/>
        <p:txBody>
          <a:bodyPr/>
          <a:lstStyle/>
          <a:p>
            <a:fld id="{C9A96F95-5D8C-419A-991C-658BF990A000}" type="slidenum">
              <a:rPr lang="es-ES" smtClean="0"/>
              <a:t>10</a:t>
            </a:fld>
            <a:endParaRPr lang="es-ES"/>
          </a:p>
        </p:txBody>
      </p:sp>
    </p:spTree>
    <p:extLst>
      <p:ext uri="{BB962C8B-B14F-4D97-AF65-F5344CB8AC3E}">
        <p14:creationId xmlns:p14="http://schemas.microsoft.com/office/powerpoint/2010/main" val="3052079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9A96F95-5D8C-419A-991C-658BF990A000}" type="slidenum">
              <a:rPr lang="es-ES" smtClean="0"/>
              <a:t>47</a:t>
            </a:fld>
            <a:endParaRPr lang="es-ES"/>
          </a:p>
        </p:txBody>
      </p:sp>
    </p:spTree>
    <p:extLst>
      <p:ext uri="{BB962C8B-B14F-4D97-AF65-F5344CB8AC3E}">
        <p14:creationId xmlns:p14="http://schemas.microsoft.com/office/powerpoint/2010/main" val="738633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9A96F95-5D8C-419A-991C-658BF990A000}" type="slidenum">
              <a:rPr lang="es-ES" smtClean="0"/>
              <a:t>73</a:t>
            </a:fld>
            <a:endParaRPr lang="es-ES"/>
          </a:p>
        </p:txBody>
      </p:sp>
    </p:spTree>
    <p:extLst>
      <p:ext uri="{BB962C8B-B14F-4D97-AF65-F5344CB8AC3E}">
        <p14:creationId xmlns:p14="http://schemas.microsoft.com/office/powerpoint/2010/main" val="1093070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3C118C89-F644-4530-B990-C6BB8B35AB40}" type="datetimeFigureOut">
              <a:rPr lang="es-ES" smtClean="0"/>
              <a:t>12/08/2016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0BCA825-C111-4460-919D-8279877D7E07}" type="slidenum">
              <a:rPr lang="es-ES" smtClean="0"/>
              <a:t>‹Nº›</a:t>
            </a:fld>
            <a:endParaRPr lang="es-ES"/>
          </a:p>
        </p:txBody>
      </p:sp>
    </p:spTree>
    <p:extLst>
      <p:ext uri="{BB962C8B-B14F-4D97-AF65-F5344CB8AC3E}">
        <p14:creationId xmlns:p14="http://schemas.microsoft.com/office/powerpoint/2010/main" val="2094170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3C118C89-F644-4530-B990-C6BB8B35AB40}" type="datetimeFigureOut">
              <a:rPr lang="es-ES" smtClean="0"/>
              <a:t>12/08/2016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0BCA825-C111-4460-919D-8279877D7E07}" type="slidenum">
              <a:rPr lang="es-ES" smtClean="0"/>
              <a:t>‹Nº›</a:t>
            </a:fld>
            <a:endParaRPr lang="es-ES"/>
          </a:p>
        </p:txBody>
      </p:sp>
    </p:spTree>
    <p:extLst>
      <p:ext uri="{BB962C8B-B14F-4D97-AF65-F5344CB8AC3E}">
        <p14:creationId xmlns:p14="http://schemas.microsoft.com/office/powerpoint/2010/main" val="4140023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3C118C89-F644-4530-B990-C6BB8B35AB40}" type="datetimeFigureOut">
              <a:rPr lang="es-ES" smtClean="0"/>
              <a:t>12/08/2016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0BCA825-C111-4460-919D-8279877D7E07}" type="slidenum">
              <a:rPr lang="es-ES" smtClean="0"/>
              <a:t>‹Nº›</a:t>
            </a:fld>
            <a:endParaRPr lang="es-ES"/>
          </a:p>
        </p:txBody>
      </p:sp>
    </p:spTree>
    <p:extLst>
      <p:ext uri="{BB962C8B-B14F-4D97-AF65-F5344CB8AC3E}">
        <p14:creationId xmlns:p14="http://schemas.microsoft.com/office/powerpoint/2010/main" val="3646777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3C118C89-F644-4530-B990-C6BB8B35AB40}" type="datetimeFigureOut">
              <a:rPr lang="es-ES" smtClean="0"/>
              <a:t>12/08/2016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0BCA825-C111-4460-919D-8279877D7E07}" type="slidenum">
              <a:rPr lang="es-ES" smtClean="0"/>
              <a:t>‹Nº›</a:t>
            </a:fld>
            <a:endParaRPr lang="es-ES"/>
          </a:p>
        </p:txBody>
      </p:sp>
    </p:spTree>
    <p:extLst>
      <p:ext uri="{BB962C8B-B14F-4D97-AF65-F5344CB8AC3E}">
        <p14:creationId xmlns:p14="http://schemas.microsoft.com/office/powerpoint/2010/main" val="2905305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3C118C89-F644-4530-B990-C6BB8B35AB40}" type="datetimeFigureOut">
              <a:rPr lang="es-ES" smtClean="0"/>
              <a:t>12/08/2016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50BCA825-C111-4460-919D-8279877D7E07}" type="slidenum">
              <a:rPr lang="es-ES" smtClean="0"/>
              <a:t>‹Nº›</a:t>
            </a:fld>
            <a:endParaRPr lang="es-ES"/>
          </a:p>
        </p:txBody>
      </p:sp>
    </p:spTree>
    <p:extLst>
      <p:ext uri="{BB962C8B-B14F-4D97-AF65-F5344CB8AC3E}">
        <p14:creationId xmlns:p14="http://schemas.microsoft.com/office/powerpoint/2010/main" val="3302930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3C118C89-F644-4530-B990-C6BB8B35AB40}" type="datetimeFigureOut">
              <a:rPr lang="es-ES" smtClean="0"/>
              <a:t>12/08/2016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50BCA825-C111-4460-919D-8279877D7E07}" type="slidenum">
              <a:rPr lang="es-ES" smtClean="0"/>
              <a:t>‹Nº›</a:t>
            </a:fld>
            <a:endParaRPr lang="es-ES"/>
          </a:p>
        </p:txBody>
      </p:sp>
    </p:spTree>
    <p:extLst>
      <p:ext uri="{BB962C8B-B14F-4D97-AF65-F5344CB8AC3E}">
        <p14:creationId xmlns:p14="http://schemas.microsoft.com/office/powerpoint/2010/main" val="4288213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3C118C89-F644-4530-B990-C6BB8B35AB40}" type="datetimeFigureOut">
              <a:rPr lang="es-ES" smtClean="0"/>
              <a:t>12/08/2016</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50BCA825-C111-4460-919D-8279877D7E07}" type="slidenum">
              <a:rPr lang="es-ES" smtClean="0"/>
              <a:t>‹Nº›</a:t>
            </a:fld>
            <a:endParaRPr lang="es-ES"/>
          </a:p>
        </p:txBody>
      </p:sp>
    </p:spTree>
    <p:extLst>
      <p:ext uri="{BB962C8B-B14F-4D97-AF65-F5344CB8AC3E}">
        <p14:creationId xmlns:p14="http://schemas.microsoft.com/office/powerpoint/2010/main" val="424564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3C118C89-F644-4530-B990-C6BB8B35AB40}" type="datetimeFigureOut">
              <a:rPr lang="es-ES" smtClean="0"/>
              <a:t>12/08/2016</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50BCA825-C111-4460-919D-8279877D7E07}" type="slidenum">
              <a:rPr lang="es-ES" smtClean="0"/>
              <a:t>‹Nº›</a:t>
            </a:fld>
            <a:endParaRPr lang="es-ES"/>
          </a:p>
        </p:txBody>
      </p:sp>
    </p:spTree>
    <p:extLst>
      <p:ext uri="{BB962C8B-B14F-4D97-AF65-F5344CB8AC3E}">
        <p14:creationId xmlns:p14="http://schemas.microsoft.com/office/powerpoint/2010/main" val="265185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C118C89-F644-4530-B990-C6BB8B35AB40}" type="datetimeFigureOut">
              <a:rPr lang="es-ES" smtClean="0"/>
              <a:t>12/08/2016</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50BCA825-C111-4460-919D-8279877D7E07}" type="slidenum">
              <a:rPr lang="es-ES" smtClean="0"/>
              <a:t>‹Nº›</a:t>
            </a:fld>
            <a:endParaRPr lang="es-ES"/>
          </a:p>
        </p:txBody>
      </p:sp>
    </p:spTree>
    <p:extLst>
      <p:ext uri="{BB962C8B-B14F-4D97-AF65-F5344CB8AC3E}">
        <p14:creationId xmlns:p14="http://schemas.microsoft.com/office/powerpoint/2010/main" val="4161504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C118C89-F644-4530-B990-C6BB8B35AB40}" type="datetimeFigureOut">
              <a:rPr lang="es-ES" smtClean="0"/>
              <a:t>12/08/2016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50BCA825-C111-4460-919D-8279877D7E07}" type="slidenum">
              <a:rPr lang="es-ES" smtClean="0"/>
              <a:t>‹Nº›</a:t>
            </a:fld>
            <a:endParaRPr lang="es-ES"/>
          </a:p>
        </p:txBody>
      </p:sp>
    </p:spTree>
    <p:extLst>
      <p:ext uri="{BB962C8B-B14F-4D97-AF65-F5344CB8AC3E}">
        <p14:creationId xmlns:p14="http://schemas.microsoft.com/office/powerpoint/2010/main" val="232718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C118C89-F644-4530-B990-C6BB8B35AB40}" type="datetimeFigureOut">
              <a:rPr lang="es-ES" smtClean="0"/>
              <a:t>12/08/2016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50BCA825-C111-4460-919D-8279877D7E07}" type="slidenum">
              <a:rPr lang="es-ES" smtClean="0"/>
              <a:t>‹Nº›</a:t>
            </a:fld>
            <a:endParaRPr lang="es-ES"/>
          </a:p>
        </p:txBody>
      </p:sp>
    </p:spTree>
    <p:extLst>
      <p:ext uri="{BB962C8B-B14F-4D97-AF65-F5344CB8AC3E}">
        <p14:creationId xmlns:p14="http://schemas.microsoft.com/office/powerpoint/2010/main" val="2536509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118C89-F644-4530-B990-C6BB8B35AB40}" type="datetimeFigureOut">
              <a:rPr lang="es-ES" smtClean="0"/>
              <a:t>12/08/2016</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BCA825-C111-4460-919D-8279877D7E07}" type="slidenum">
              <a:rPr lang="es-ES" smtClean="0"/>
              <a:t>‹Nº›</a:t>
            </a:fld>
            <a:endParaRPr lang="es-ES"/>
          </a:p>
        </p:txBody>
      </p:sp>
    </p:spTree>
    <p:extLst>
      <p:ext uri="{BB962C8B-B14F-4D97-AF65-F5344CB8AC3E}">
        <p14:creationId xmlns:p14="http://schemas.microsoft.com/office/powerpoint/2010/main" val="4237515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hyperlink" Target="https://www.youtube.com/watch?v=B7BZkrKsro4" TargetMode="External"/><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juegos.com/juegos/sudoku" TargetMode="External"/><Relationship Id="rId5" Type="http://schemas.openxmlformats.org/officeDocument/2006/relationships/image" Target="../media/image6.jpeg"/><Relationship Id="rId4" Type="http://schemas.openxmlformats.org/officeDocument/2006/relationships/hyperlink" Target="https://www.youtube.com/watch?v=Wdy0CxG1SRU" TargetMode="External"/></Relationships>
</file>

<file path=ppt/slides/_rels/slide100.xml.rels><?xml version="1.0" encoding="UTF-8" standalone="yes"?>
<Relationships xmlns="http://schemas.openxmlformats.org/package/2006/relationships"><Relationship Id="rId3" Type="http://schemas.openxmlformats.org/officeDocument/2006/relationships/image" Target="../media/image89.gif"/><Relationship Id="rId7" Type="http://schemas.openxmlformats.org/officeDocument/2006/relationships/image" Target="../media/image92.gif"/><Relationship Id="rId2" Type="http://schemas.openxmlformats.org/officeDocument/2006/relationships/image" Target="../media/image88.gif"/><Relationship Id="rId1" Type="http://schemas.openxmlformats.org/officeDocument/2006/relationships/slideLayout" Target="../slideLayouts/slideLayout2.xml"/><Relationship Id="rId6" Type="http://schemas.openxmlformats.org/officeDocument/2006/relationships/image" Target="../media/image87.jpeg"/><Relationship Id="rId5" Type="http://schemas.openxmlformats.org/officeDocument/2006/relationships/image" Target="../media/image91.png"/><Relationship Id="rId4" Type="http://schemas.openxmlformats.org/officeDocument/2006/relationships/image" Target="../media/image90.gi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95.jpeg"/><Relationship Id="rId2" Type="http://schemas.openxmlformats.org/officeDocument/2006/relationships/image" Target="../media/image9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110.xml.rels><?xml version="1.0" encoding="UTF-8" standalone="yes"?>
<Relationships xmlns="http://schemas.openxmlformats.org/package/2006/relationships"><Relationship Id="rId2" Type="http://schemas.openxmlformats.org/officeDocument/2006/relationships/image" Target="../media/image96.gi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97.gi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98.gi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99.gi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00.gi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0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120.xml.rels><?xml version="1.0" encoding="UTF-8" standalone="yes"?>
<Relationships xmlns="http://schemas.openxmlformats.org/package/2006/relationships"><Relationship Id="rId2" Type="http://schemas.openxmlformats.org/officeDocument/2006/relationships/image" Target="../media/image102.gi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04.gif"/><Relationship Id="rId2" Type="http://schemas.openxmlformats.org/officeDocument/2006/relationships/image" Target="../media/image103.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hyperlink" Target="http://tiempodeexito.com/algebra/12.html" TargetMode="External"/><Relationship Id="rId2" Type="http://schemas.openxmlformats.org/officeDocument/2006/relationships/hyperlink" Target="https://www.youtube.com/watch?v=F125eBgj7Z8" TargetMode="Externa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hyperlink" Target="http://www.aulafacil.com/cursos/l10670/ciencia/matematicas/fracciones-monomios-polinomios-algebra/operaciones-con-expresiones-algebraicas-suma-de-polinomios" TargetMode="External"/><Relationship Id="rId4" Type="http://schemas.openxmlformats.org/officeDocument/2006/relationships/hyperlink" Target="https://ejerciciosalgebra.wordpress.com/category/sumas-algebraica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PeBw6syIV70" TargetMode="External"/><Relationship Id="rId2" Type="http://schemas.openxmlformats.org/officeDocument/2006/relationships/hyperlink" Target="https://www.youtube.com/watch?v=zRlJgiDVcPo" TargetMode="External"/><Relationship Id="rId1" Type="http://schemas.openxmlformats.org/officeDocument/2006/relationships/slideLayout" Target="../slideLayouts/slideLayout2.xml"/><Relationship Id="rId5" Type="http://schemas.openxmlformats.org/officeDocument/2006/relationships/slide" Target="slide16.xml"/><Relationship Id="rId4" Type="http://schemas.openxmlformats.org/officeDocument/2006/relationships/hyperlink" Target="https://www.youtube.com/watch?v=gABjsirGsP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slide" Target="slide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6.gi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youtube.com/watch?v=jeVNvL-Mpbg" TargetMode="External"/><Relationship Id="rId3" Type="http://schemas.openxmlformats.org/officeDocument/2006/relationships/hyperlink" Target="https://www.youtube.com/watch?v=3o5KqhqAJNE" TargetMode="External"/><Relationship Id="rId7" Type="http://schemas.openxmlformats.org/officeDocument/2006/relationships/hyperlink" Target="https://www.youtube.com/watch?v=vg5e-P-96T8" TargetMode="External"/><Relationship Id="rId12" Type="http://schemas.openxmlformats.org/officeDocument/2006/relationships/image" Target="../media/image4.gif"/><Relationship Id="rId2" Type="http://schemas.openxmlformats.org/officeDocument/2006/relationships/hyperlink" Target="https://www.youtube.com/watch?v=P6mBE-1oXQM" TargetMode="External"/><Relationship Id="rId1" Type="http://schemas.openxmlformats.org/officeDocument/2006/relationships/slideLayout" Target="../slideLayouts/slideLayout2.xml"/><Relationship Id="rId6" Type="http://schemas.openxmlformats.org/officeDocument/2006/relationships/hyperlink" Target="https://www.youtube.com/watch?v=wjFfLo9K83g" TargetMode="External"/><Relationship Id="rId11" Type="http://schemas.openxmlformats.org/officeDocument/2006/relationships/slide" Target="slide7.xml"/><Relationship Id="rId5" Type="http://schemas.openxmlformats.org/officeDocument/2006/relationships/hyperlink" Target="https://www.youtube.com/watch?v=nDNw0Hj9d-0" TargetMode="External"/><Relationship Id="rId10" Type="http://schemas.openxmlformats.org/officeDocument/2006/relationships/slide" Target="slide2.xml"/><Relationship Id="rId4" Type="http://schemas.openxmlformats.org/officeDocument/2006/relationships/hyperlink" Target="https://www.youtube.com/watch?v=lbnaDAVlv_k" TargetMode="External"/><Relationship Id="rId9" Type="http://schemas.openxmlformats.org/officeDocument/2006/relationships/hyperlink" Target="https://www.youtube.com/watch?v=RVrNp1fnVbg" TargetMode="External"/></Relationships>
</file>

<file path=ppt/slides/_rels/slide8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hyperlink" Target="http://www.vitutor.com/di/e/a_10_e.html" TargetMode="External"/><Relationship Id="rId7" Type="http://schemas.openxmlformats.org/officeDocument/2006/relationships/hyperlink" Target="http://platea.pntic.mec.es/jfgarcia/editorialsm/es4_op_a_sm_esfera/unidad1.pdf" TargetMode="External"/><Relationship Id="rId2" Type="http://schemas.openxmlformats.org/officeDocument/2006/relationships/hyperlink" Target="http://www.vitutor.com/di/e/a_10.html" TargetMode="External"/><Relationship Id="rId1" Type="http://schemas.openxmlformats.org/officeDocument/2006/relationships/slideLayout" Target="../slideLayouts/slideLayout2.xml"/><Relationship Id="rId6" Type="http://schemas.openxmlformats.org/officeDocument/2006/relationships/hyperlink" Target="http://recursostic.educacion.es/descartes/web/materiales_didacticos/EDAD_3eso_numeros_racionales/3eso_quincena1.pdf" TargetMode="External"/><Relationship Id="rId5" Type="http://schemas.openxmlformats.org/officeDocument/2006/relationships/hyperlink" Target="http://www.ejerciciosweb.com/enteros/problemas-resueltos.html" TargetMode="External"/><Relationship Id="rId10" Type="http://schemas.openxmlformats.org/officeDocument/2006/relationships/image" Target="../media/image5.gif"/><Relationship Id="rId4" Type="http://schemas.openxmlformats.org/officeDocument/2006/relationships/hyperlink" Target="http://www.vitutor.com/di/e/problemas_enteros.html" TargetMode="External"/><Relationship Id="rId9" Type="http://schemas.openxmlformats.org/officeDocument/2006/relationships/slide" Target="slide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9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gif"/></Relationships>
</file>

<file path=ppt/slides/_rels/slide94.xml.rels><?xml version="1.0" encoding="UTF-8" standalone="yes"?>
<Relationships xmlns="http://schemas.openxmlformats.org/package/2006/relationships"><Relationship Id="rId8" Type="http://schemas.openxmlformats.org/officeDocument/2006/relationships/image" Target="../media/image62.gif"/><Relationship Id="rId3" Type="http://schemas.openxmlformats.org/officeDocument/2006/relationships/image" Target="../media/image57.gif"/><Relationship Id="rId7" Type="http://schemas.openxmlformats.org/officeDocument/2006/relationships/image" Target="../media/image61.gif"/><Relationship Id="rId2" Type="http://schemas.openxmlformats.org/officeDocument/2006/relationships/image" Target="../media/image56.gif"/><Relationship Id="rId1" Type="http://schemas.openxmlformats.org/officeDocument/2006/relationships/slideLayout" Target="../slideLayouts/slideLayout2.xml"/><Relationship Id="rId6" Type="http://schemas.openxmlformats.org/officeDocument/2006/relationships/image" Target="../media/image60.gif"/><Relationship Id="rId5" Type="http://schemas.openxmlformats.org/officeDocument/2006/relationships/image" Target="../media/image59.gif"/><Relationship Id="rId4" Type="http://schemas.openxmlformats.org/officeDocument/2006/relationships/image" Target="../media/image58.gif"/><Relationship Id="rId9" Type="http://schemas.openxmlformats.org/officeDocument/2006/relationships/image" Target="../media/image63.gif"/></Relationships>
</file>

<file path=ppt/slides/_rels/slide95.xml.rels><?xml version="1.0" encoding="UTF-8" standalone="yes"?>
<Relationships xmlns="http://schemas.openxmlformats.org/package/2006/relationships"><Relationship Id="rId3" Type="http://schemas.openxmlformats.org/officeDocument/2006/relationships/image" Target="../media/image65.gif"/><Relationship Id="rId7" Type="http://schemas.openxmlformats.org/officeDocument/2006/relationships/image" Target="../media/image69.gif"/><Relationship Id="rId2" Type="http://schemas.openxmlformats.org/officeDocument/2006/relationships/image" Target="../media/image64.gif"/><Relationship Id="rId1" Type="http://schemas.openxmlformats.org/officeDocument/2006/relationships/slideLayout" Target="../slideLayouts/slideLayout2.xml"/><Relationship Id="rId6" Type="http://schemas.openxmlformats.org/officeDocument/2006/relationships/image" Target="../media/image68.gif"/><Relationship Id="rId5" Type="http://schemas.openxmlformats.org/officeDocument/2006/relationships/image" Target="../media/image67.gif"/><Relationship Id="rId4" Type="http://schemas.openxmlformats.org/officeDocument/2006/relationships/image" Target="../media/image66.gif"/></Relationships>
</file>

<file path=ppt/slides/_rels/slide9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98.xml.rels><?xml version="1.0" encoding="UTF-8" standalone="yes"?>
<Relationships xmlns="http://schemas.openxmlformats.org/package/2006/relationships"><Relationship Id="rId3" Type="http://schemas.openxmlformats.org/officeDocument/2006/relationships/image" Target="../media/image76.gif"/><Relationship Id="rId2" Type="http://schemas.openxmlformats.org/officeDocument/2006/relationships/image" Target="../media/image75.gif"/><Relationship Id="rId1" Type="http://schemas.openxmlformats.org/officeDocument/2006/relationships/slideLayout" Target="../slideLayouts/slideLayout2.xml"/><Relationship Id="rId5" Type="http://schemas.openxmlformats.org/officeDocument/2006/relationships/image" Target="../media/image78.gif"/><Relationship Id="rId4" Type="http://schemas.openxmlformats.org/officeDocument/2006/relationships/image" Target="../media/image77.gif"/></Relationships>
</file>

<file path=ppt/slides/_rels/slide99.xml.rels><?xml version="1.0" encoding="UTF-8" standalone="yes"?>
<Relationships xmlns="http://schemas.openxmlformats.org/package/2006/relationships"><Relationship Id="rId8" Type="http://schemas.openxmlformats.org/officeDocument/2006/relationships/image" Target="../media/image85.gif"/><Relationship Id="rId3" Type="http://schemas.openxmlformats.org/officeDocument/2006/relationships/image" Target="../media/image80.gif"/><Relationship Id="rId7" Type="http://schemas.openxmlformats.org/officeDocument/2006/relationships/image" Target="../media/image84.gif"/><Relationship Id="rId2" Type="http://schemas.openxmlformats.org/officeDocument/2006/relationships/image" Target="../media/image79.gif"/><Relationship Id="rId1" Type="http://schemas.openxmlformats.org/officeDocument/2006/relationships/slideLayout" Target="../slideLayouts/slideLayout2.xml"/><Relationship Id="rId6" Type="http://schemas.openxmlformats.org/officeDocument/2006/relationships/image" Target="../media/image83.jpeg"/><Relationship Id="rId5" Type="http://schemas.openxmlformats.org/officeDocument/2006/relationships/image" Target="../media/image82.jpeg"/><Relationship Id="rId10" Type="http://schemas.openxmlformats.org/officeDocument/2006/relationships/image" Target="../media/image87.jpeg"/><Relationship Id="rId4" Type="http://schemas.openxmlformats.org/officeDocument/2006/relationships/image" Target="../media/image81.gif"/><Relationship Id="rId9" Type="http://schemas.openxmlformats.org/officeDocument/2006/relationships/image" Target="../media/image8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97701"/>
            <a:ext cx="10515600" cy="729579"/>
          </a:xfrm>
        </p:spPr>
        <p:txBody>
          <a:bodyPr/>
          <a:lstStyle/>
          <a:p>
            <a:pPr algn="ctr"/>
            <a:r>
              <a:rPr lang="es-ES" b="1" dirty="0" smtClean="0"/>
              <a:t>ADICIÓN ALGEBRAICA</a:t>
            </a:r>
            <a:endParaRPr lang="es-ES" b="1" dirty="0"/>
          </a:p>
        </p:txBody>
      </p:sp>
      <p:sp>
        <p:nvSpPr>
          <p:cNvPr id="3" name="Marcador de contenido 2"/>
          <p:cNvSpPr>
            <a:spLocks noGrp="1"/>
          </p:cNvSpPr>
          <p:nvPr>
            <p:ph idx="1"/>
          </p:nvPr>
        </p:nvSpPr>
        <p:spPr>
          <a:xfrm>
            <a:off x="838200" y="927280"/>
            <a:ext cx="10515600" cy="5206240"/>
          </a:xfrm>
        </p:spPr>
        <p:txBody>
          <a:bodyPr>
            <a:normAutofit fontScale="77500" lnSpcReduction="20000"/>
          </a:bodyPr>
          <a:lstStyle/>
          <a:p>
            <a:pPr marL="0" indent="0">
              <a:buNone/>
            </a:pPr>
            <a:r>
              <a:rPr lang="es-ES" dirty="0" smtClean="0"/>
              <a:t>En este módulo aprenderás a sumar expresiones algebraicas: hasta el momento haz trabajado con ejercicios como: </a:t>
            </a:r>
          </a:p>
          <a:p>
            <a:pPr marL="0" indent="0" algn="ctr">
              <a:buNone/>
            </a:pPr>
            <a:r>
              <a:rPr lang="es-ES" dirty="0" smtClean="0"/>
              <a:t> 5 + 6 – 4 + 8 – 9 – 7 + 1</a:t>
            </a:r>
          </a:p>
          <a:p>
            <a:pPr marL="0" indent="0" algn="ctr">
              <a:buNone/>
            </a:pPr>
            <a:r>
              <a:rPr lang="es-ES" dirty="0" smtClean="0"/>
              <a:t>– (- 2) + (- 9) – (+ 6)</a:t>
            </a:r>
          </a:p>
          <a:p>
            <a:pPr marL="0" indent="0" algn="ctr">
              <a:buNone/>
            </a:pPr>
            <a:r>
              <a:rPr lang="es-ES" dirty="0" smtClean="0"/>
              <a:t>1/5 – 2/3 + 6/7</a:t>
            </a:r>
          </a:p>
          <a:p>
            <a:pPr marL="0" indent="0" algn="just">
              <a:buNone/>
            </a:pPr>
            <a:r>
              <a:rPr lang="es-ES" dirty="0" smtClean="0"/>
              <a:t>Y también has resuelto problemas como: ¿Con cuánto dinero hay que recargar la tarjeta Tu Llave para ir volver por Transmilenio durante un mes, si se emplea de Lunes a Sábado?</a:t>
            </a:r>
          </a:p>
          <a:p>
            <a:pPr marL="0" indent="0" algn="just">
              <a:buNone/>
            </a:pPr>
            <a:r>
              <a:rPr lang="es-ES" dirty="0" smtClean="0"/>
              <a:t>Pero como harías para resolver:</a:t>
            </a:r>
          </a:p>
          <a:p>
            <a:pPr marL="0" indent="0" algn="ctr">
              <a:buNone/>
            </a:pPr>
            <a:r>
              <a:rPr lang="es-ES" dirty="0" smtClean="0"/>
              <a:t>5xy </a:t>
            </a:r>
            <a:r>
              <a:rPr lang="es-ES" dirty="0"/>
              <a:t>+ </a:t>
            </a:r>
            <a:r>
              <a:rPr lang="es-ES" dirty="0" smtClean="0"/>
              <a:t>6yz </a:t>
            </a:r>
            <a:r>
              <a:rPr lang="es-ES" dirty="0"/>
              <a:t>– </a:t>
            </a:r>
            <a:r>
              <a:rPr lang="es-ES" dirty="0" smtClean="0"/>
              <a:t>4xy </a:t>
            </a:r>
            <a:r>
              <a:rPr lang="es-ES" dirty="0"/>
              <a:t>+ </a:t>
            </a:r>
            <a:r>
              <a:rPr lang="es-ES" dirty="0" smtClean="0"/>
              <a:t>8yz </a:t>
            </a:r>
            <a:r>
              <a:rPr lang="es-ES" dirty="0"/>
              <a:t>– </a:t>
            </a:r>
            <a:r>
              <a:rPr lang="es-ES" dirty="0" smtClean="0"/>
              <a:t>9xy </a:t>
            </a:r>
            <a:r>
              <a:rPr lang="es-ES" dirty="0"/>
              <a:t>– 7 + </a:t>
            </a:r>
            <a:r>
              <a:rPr lang="es-ES" dirty="0" smtClean="0"/>
              <a:t>1</a:t>
            </a:r>
          </a:p>
          <a:p>
            <a:pPr marL="0" indent="0" algn="just">
              <a:buNone/>
            </a:pPr>
            <a:r>
              <a:rPr lang="es-ES" dirty="0" smtClean="0"/>
              <a:t>O como resolverías la siguiente situación: “El padre de Rogelio tiene el doble de la edad de Rogelio, ¿Cuánto suman las dos edades?”</a:t>
            </a:r>
          </a:p>
          <a:p>
            <a:pPr marL="0" indent="0" algn="just">
              <a:buNone/>
            </a:pPr>
            <a:r>
              <a:rPr lang="es-ES" dirty="0" smtClean="0"/>
              <a:t>En esta sección aprenderás a solucionar este tipo de situaciones, que no solo te ayudarán a desarrollar tu pensamiento lógico sino que te será de gran ayuda para temas venideros de esta ciencia.</a:t>
            </a:r>
          </a:p>
          <a:p>
            <a:pPr marL="0" indent="0" algn="just">
              <a:buNone/>
            </a:pPr>
            <a:r>
              <a:rPr lang="es-ES" dirty="0" smtClean="0"/>
              <a:t>Pero antes de iniciar el tema, es conveniente que revises tus conocimientos previos, que te evalúes si estás preparado para entender este nuevo tema, el cual ya verás es muy fácil …..</a:t>
            </a:r>
            <a:endParaRPr lang="es-ES" dirty="0"/>
          </a:p>
          <a:p>
            <a:pPr marL="0" indent="0" algn="ctr">
              <a:buNone/>
            </a:pPr>
            <a:endParaRPr lang="es-ES" dirty="0" smtClean="0"/>
          </a:p>
          <a:p>
            <a:pPr marL="0" indent="0" algn="just">
              <a:buNone/>
            </a:pPr>
            <a:endParaRPr lang="es-ES" dirty="0" smtClean="0"/>
          </a:p>
        </p:txBody>
      </p:sp>
      <p:sp>
        <p:nvSpPr>
          <p:cNvPr id="4" name="Elipse 3">
            <a:hlinkClick r:id="rId2" action="ppaction://hlinksldjump"/>
          </p:cNvPr>
          <p:cNvSpPr/>
          <p:nvPr/>
        </p:nvSpPr>
        <p:spPr>
          <a:xfrm>
            <a:off x="4794159" y="5937160"/>
            <a:ext cx="2157211" cy="7598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PRUEBA DIAGNÓSTICA</a:t>
            </a:r>
            <a:endParaRPr lang="es-ES" b="1" dirty="0"/>
          </a:p>
        </p:txBody>
      </p:sp>
    </p:spTree>
    <p:extLst>
      <p:ext uri="{BB962C8B-B14F-4D97-AF65-F5344CB8AC3E}">
        <p14:creationId xmlns:p14="http://schemas.microsoft.com/office/powerpoint/2010/main" val="1873549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07625" y="365125"/>
            <a:ext cx="6176749" cy="794935"/>
          </a:xfrm>
        </p:spPr>
        <p:txBody>
          <a:bodyPr/>
          <a:lstStyle/>
          <a:p>
            <a:pPr algn="ctr"/>
            <a:r>
              <a:rPr lang="es-ES" b="1" dirty="0" smtClean="0"/>
              <a:t>CALENTEMOS MOTORES!!!</a:t>
            </a:r>
            <a:endParaRPr lang="es-ES" b="1" dirty="0"/>
          </a:p>
        </p:txBody>
      </p:sp>
      <p:sp>
        <p:nvSpPr>
          <p:cNvPr id="3" name="Marcador de contenido 2"/>
          <p:cNvSpPr>
            <a:spLocks noGrp="1"/>
          </p:cNvSpPr>
          <p:nvPr>
            <p:ph idx="1"/>
          </p:nvPr>
        </p:nvSpPr>
        <p:spPr>
          <a:xfrm>
            <a:off x="473263" y="1041780"/>
            <a:ext cx="8237562" cy="2951093"/>
          </a:xfrm>
        </p:spPr>
        <p:txBody>
          <a:bodyPr>
            <a:noAutofit/>
          </a:bodyPr>
          <a:lstStyle/>
          <a:p>
            <a:pPr marL="0" indent="0" algn="just">
              <a:buNone/>
            </a:pPr>
            <a:r>
              <a:rPr lang="es-ES" sz="1800" dirty="0" smtClean="0"/>
              <a:t>Antes de iniciar el tema, observa los siguientes vídeos, los cuales te mostrarán una nueva manera de conocer las matemáticas y a darle sentido en el mundo que nos rodea:</a:t>
            </a:r>
          </a:p>
          <a:p>
            <a:pPr marL="514350" indent="-514350" algn="just">
              <a:buAutoNum type="arabicPeriod"/>
            </a:pPr>
            <a:r>
              <a:rPr lang="es-ES" sz="1800" dirty="0" smtClean="0"/>
              <a:t>Perdiendo el miedo a las matemáticas-Parte 1: </a:t>
            </a:r>
            <a:r>
              <a:rPr lang="es-ES" sz="1800" dirty="0" smtClean="0">
                <a:hlinkClick r:id="rId3"/>
              </a:rPr>
              <a:t>https</a:t>
            </a:r>
            <a:r>
              <a:rPr lang="es-ES" sz="1800" dirty="0">
                <a:hlinkClick r:id="rId3"/>
              </a:rPr>
              <a:t>://</a:t>
            </a:r>
            <a:r>
              <a:rPr lang="es-ES" sz="1800" dirty="0" smtClean="0">
                <a:hlinkClick r:id="rId3"/>
              </a:rPr>
              <a:t>www.youtube.com/watch?v=B7BZkrKsro4</a:t>
            </a:r>
            <a:r>
              <a:rPr lang="es-ES" sz="1800" dirty="0" smtClean="0"/>
              <a:t> </a:t>
            </a:r>
          </a:p>
          <a:p>
            <a:pPr marL="514350" indent="-514350" algn="just">
              <a:buAutoNum type="arabicPeriod"/>
            </a:pPr>
            <a:r>
              <a:rPr lang="es-ES" sz="1800" dirty="0"/>
              <a:t>1. Perdiendo el miedo a las matemáticas-Parte </a:t>
            </a:r>
            <a:r>
              <a:rPr lang="es-ES" sz="1800" dirty="0" smtClean="0"/>
              <a:t>2:</a:t>
            </a:r>
          </a:p>
          <a:p>
            <a:pPr marL="0" indent="0" algn="just">
              <a:buNone/>
            </a:pPr>
            <a:r>
              <a:rPr lang="es-ES" sz="1800" dirty="0">
                <a:hlinkClick r:id="rId4"/>
              </a:rPr>
              <a:t>https://</a:t>
            </a:r>
            <a:r>
              <a:rPr lang="es-ES" sz="1800" dirty="0" smtClean="0">
                <a:hlinkClick r:id="rId4"/>
              </a:rPr>
              <a:t>www.youtube.com/watch?v=Wdy0CxG1SRU</a:t>
            </a:r>
            <a:r>
              <a:rPr lang="es-ES" sz="1800" dirty="0" smtClean="0"/>
              <a:t> </a:t>
            </a:r>
          </a:p>
          <a:p>
            <a:pPr marL="0" indent="0" algn="just">
              <a:buNone/>
            </a:pPr>
            <a:r>
              <a:rPr lang="es-ES" sz="1800" dirty="0" smtClean="0"/>
              <a:t>Ahora participa en el foro contestando la siguiente pregunta: ¿Alguna vez has experimentado miedo por las matemáticas?. En caso afirmativo ¿Qué haces ante estas situación?</a:t>
            </a:r>
            <a:endParaRPr lang="es-ES" sz="1800" dirty="0"/>
          </a:p>
          <a:p>
            <a:pPr marL="0" indent="0" algn="just">
              <a:buNone/>
            </a:pPr>
            <a:endParaRPr lang="es-ES" sz="1800" dirty="0"/>
          </a:p>
        </p:txBody>
      </p:sp>
      <p:pic>
        <p:nvPicPr>
          <p:cNvPr id="1026" name="Picture 2" descr="http://www.evasandoval.es/wp-content/uploads/2010/04/Pato-Dona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8712" y="1055427"/>
            <a:ext cx="2276475" cy="3048001"/>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2434983" y="4235358"/>
            <a:ext cx="7089041" cy="2031325"/>
          </a:xfrm>
          <a:prstGeom prst="rect">
            <a:avLst/>
          </a:prstGeom>
          <a:noFill/>
        </p:spPr>
        <p:txBody>
          <a:bodyPr wrap="square" rtlCol="0">
            <a:spAutoFit/>
          </a:bodyPr>
          <a:lstStyle/>
          <a:p>
            <a:pPr algn="just"/>
            <a:r>
              <a:rPr lang="es-ES" dirty="0"/>
              <a:t>Después de esta reflexión, ingresa a </a:t>
            </a:r>
            <a:r>
              <a:rPr lang="es-ES" dirty="0">
                <a:hlinkClick r:id="rId6"/>
              </a:rPr>
              <a:t>http://www.juegos.com/juegos/sudoku</a:t>
            </a:r>
            <a:r>
              <a:rPr lang="es-ES" dirty="0"/>
              <a:t> y diviértete resolviendo sudokus, de diferentes niveles y estilos … estos juegos te ayudarán a desarrollar tu lógica, tu razonamiento y aprenderás de una forma entretenida</a:t>
            </a:r>
            <a:r>
              <a:rPr lang="es-ES" dirty="0" smtClean="0"/>
              <a:t>.</a:t>
            </a:r>
          </a:p>
          <a:p>
            <a:pPr algn="just"/>
            <a:r>
              <a:rPr lang="es-ES" dirty="0" smtClean="0"/>
              <a:t>Ahora compite con tus compañeros enviando al foro el menor tiempo que empleaste en solucionar uno, en cada uno de sus niveles: fácil, intermedio y avanzado.</a:t>
            </a:r>
            <a:endParaRPr lang="es-ES" dirty="0"/>
          </a:p>
        </p:txBody>
      </p:sp>
      <p:pic>
        <p:nvPicPr>
          <p:cNvPr id="1028" name="Picture 4" descr="http://a4.mzstatic.com/eu/r30/Purple3/v4/ff/96/e8/ff96e811-1a94-4fde-8da0-fd40e2a16078/icon175x175.jpe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263" y="4719863"/>
            <a:ext cx="1666875" cy="1666875"/>
          </a:xfrm>
          <a:prstGeom prst="rect">
            <a:avLst/>
          </a:prstGeom>
          <a:noFill/>
          <a:extLst>
            <a:ext uri="{909E8E84-426E-40DD-AFC4-6F175D3DCCD1}">
              <a14:hiddenFill xmlns:a14="http://schemas.microsoft.com/office/drawing/2010/main">
                <a:solidFill>
                  <a:srgbClr val="FFFFFF"/>
                </a:solidFill>
              </a14:hiddenFill>
            </a:ext>
          </a:extLst>
        </p:spPr>
      </p:pic>
      <p:sp>
        <p:nvSpPr>
          <p:cNvPr id="8" name="Elipse 7">
            <a:hlinkClick r:id="rId8" action="ppaction://hlinksldjump"/>
          </p:cNvPr>
          <p:cNvSpPr/>
          <p:nvPr/>
        </p:nvSpPr>
        <p:spPr>
          <a:xfrm>
            <a:off x="9524024" y="5468204"/>
            <a:ext cx="2552362" cy="595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PLANEANDO TU APRENDIZAJE</a:t>
            </a:r>
            <a:endParaRPr lang="es-ES" b="1" dirty="0"/>
          </a:p>
        </p:txBody>
      </p:sp>
    </p:spTree>
    <p:extLst>
      <p:ext uri="{BB962C8B-B14F-4D97-AF65-F5344CB8AC3E}">
        <p14:creationId xmlns:p14="http://schemas.microsoft.com/office/powerpoint/2010/main" val="6544243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8039" y="297076"/>
            <a:ext cx="10515600" cy="5905831"/>
          </a:xfrm>
        </p:spPr>
        <p:txBody>
          <a:bodyPr>
            <a:noAutofit/>
          </a:bodyPr>
          <a:lstStyle/>
          <a:p>
            <a:pPr marL="0" indent="0" algn="just">
              <a:lnSpc>
                <a:spcPct val="100000"/>
              </a:lnSpc>
              <a:spcBef>
                <a:spcPts val="0"/>
              </a:spcBef>
              <a:buNone/>
            </a:pPr>
            <a:r>
              <a:rPr lang="es-ES" sz="1600" dirty="0"/>
              <a:t>5</a:t>
            </a:r>
            <a:r>
              <a:rPr lang="es-ES" sz="1600" dirty="0" smtClean="0"/>
              <a:t>0</a:t>
            </a:r>
            <a:r>
              <a:rPr lang="es-ES" sz="1600" dirty="0"/>
              <a:t>. Para pagar sus onces, Juanito da unos billetes que sumados dan 50p + 100 y recibe de vueltas 5p + 45. ¿Cuánto costaron las onces de Juanito</a:t>
            </a:r>
            <a:r>
              <a:rPr lang="es-ES" sz="1600" dirty="0" smtClean="0"/>
              <a:t>?</a:t>
            </a:r>
          </a:p>
          <a:p>
            <a:pPr marL="0" indent="0" algn="just">
              <a:lnSpc>
                <a:spcPct val="100000"/>
              </a:lnSpc>
              <a:spcBef>
                <a:spcPts val="0"/>
              </a:spcBef>
              <a:buNone/>
            </a:pPr>
            <a:r>
              <a:rPr lang="es-ES" sz="1600" dirty="0" smtClean="0"/>
              <a:t>Algo muy típico y común de nuestras vidas, damos un billete y recibimos unas vueltas; para saber cuánto costó el artículo, al valor que damos restamos las vueltas recibidas, es decir 50p + 100 – 5p – 45 = </a:t>
            </a:r>
            <a:r>
              <a:rPr lang="es-ES" sz="1600" dirty="0" smtClean="0">
                <a:solidFill>
                  <a:srgbClr val="FF0000"/>
                </a:solidFill>
              </a:rPr>
              <a:t>45p + 55</a:t>
            </a:r>
            <a:r>
              <a:rPr lang="es-ES" sz="1600" dirty="0" smtClean="0"/>
              <a:t>, es el valor de las onces de Juanito.</a:t>
            </a:r>
          </a:p>
          <a:p>
            <a:pPr marL="0" indent="0" algn="just">
              <a:lnSpc>
                <a:spcPct val="100000"/>
              </a:lnSpc>
              <a:spcBef>
                <a:spcPts val="0"/>
              </a:spcBef>
              <a:buNone/>
            </a:pPr>
            <a:endParaRPr lang="es-ES" sz="1600" dirty="0"/>
          </a:p>
          <a:p>
            <a:pPr marL="0" indent="0" algn="just">
              <a:lnSpc>
                <a:spcPct val="100000"/>
              </a:lnSpc>
              <a:spcBef>
                <a:spcPts val="0"/>
              </a:spcBef>
              <a:buNone/>
            </a:pPr>
            <a:endParaRPr lang="es-ES" sz="1600" dirty="0" smtClean="0"/>
          </a:p>
          <a:p>
            <a:pPr marL="0" indent="0" algn="just">
              <a:lnSpc>
                <a:spcPct val="100000"/>
              </a:lnSpc>
              <a:spcBef>
                <a:spcPts val="0"/>
              </a:spcBef>
              <a:buNone/>
            </a:pPr>
            <a:endParaRPr lang="es-ES" sz="1600" dirty="0"/>
          </a:p>
          <a:p>
            <a:pPr marL="0" indent="0" algn="just">
              <a:lnSpc>
                <a:spcPct val="100000"/>
              </a:lnSpc>
              <a:spcBef>
                <a:spcPts val="0"/>
              </a:spcBef>
              <a:buNone/>
            </a:pPr>
            <a:endParaRPr lang="es-ES" sz="1600" dirty="0" smtClean="0"/>
          </a:p>
          <a:p>
            <a:pPr marL="0" indent="0" algn="just">
              <a:lnSpc>
                <a:spcPct val="100000"/>
              </a:lnSpc>
              <a:spcBef>
                <a:spcPts val="0"/>
              </a:spcBef>
              <a:buNone/>
            </a:pPr>
            <a:endParaRPr lang="es-ES" sz="1600" dirty="0"/>
          </a:p>
          <a:p>
            <a:pPr marL="0" indent="0" algn="just">
              <a:lnSpc>
                <a:spcPct val="100000"/>
              </a:lnSpc>
              <a:spcBef>
                <a:spcPts val="0"/>
              </a:spcBef>
              <a:buNone/>
            </a:pPr>
            <a:endParaRPr lang="es-ES" sz="1600" dirty="0" smtClean="0"/>
          </a:p>
          <a:p>
            <a:pPr marL="0" indent="0" algn="just">
              <a:lnSpc>
                <a:spcPct val="100000"/>
              </a:lnSpc>
              <a:spcBef>
                <a:spcPts val="0"/>
              </a:spcBef>
              <a:buNone/>
            </a:pPr>
            <a:endParaRPr lang="es-ES" sz="1600" dirty="0"/>
          </a:p>
          <a:p>
            <a:pPr marL="0" indent="0" algn="just">
              <a:lnSpc>
                <a:spcPct val="100000"/>
              </a:lnSpc>
              <a:spcBef>
                <a:spcPts val="0"/>
              </a:spcBef>
              <a:buNone/>
            </a:pPr>
            <a:endParaRPr lang="es-ES" sz="1600" dirty="0" smtClean="0"/>
          </a:p>
          <a:p>
            <a:pPr marL="0" indent="0" algn="just">
              <a:lnSpc>
                <a:spcPct val="100000"/>
              </a:lnSpc>
              <a:spcBef>
                <a:spcPts val="0"/>
              </a:spcBef>
              <a:buNone/>
            </a:pPr>
            <a:endParaRPr lang="es-ES" sz="1600" dirty="0"/>
          </a:p>
          <a:p>
            <a:pPr marL="0" indent="0" algn="just">
              <a:lnSpc>
                <a:spcPct val="100000"/>
              </a:lnSpc>
              <a:spcBef>
                <a:spcPts val="0"/>
              </a:spcBef>
              <a:buNone/>
            </a:pPr>
            <a:r>
              <a:rPr lang="es-ES" sz="1600" dirty="0" smtClean="0"/>
              <a:t>                         Valor onces                                       +                    Dinero de Vueltas            =                    Dinero Entregado</a:t>
            </a:r>
          </a:p>
          <a:p>
            <a:pPr marL="0" indent="0" algn="just">
              <a:lnSpc>
                <a:spcPct val="100000"/>
              </a:lnSpc>
              <a:spcBef>
                <a:spcPts val="0"/>
              </a:spcBef>
              <a:buNone/>
            </a:pPr>
            <a:r>
              <a:rPr lang="es-ES" sz="1600" dirty="0" smtClean="0"/>
              <a:t>                           45p + 55                                          +                           5p + 45                        =                         50p + 100</a:t>
            </a:r>
            <a:endParaRPr lang="es-ES" sz="1600" dirty="0"/>
          </a:p>
          <a:p>
            <a:pPr marL="0" indent="0" algn="just">
              <a:lnSpc>
                <a:spcPct val="100000"/>
              </a:lnSpc>
              <a:spcBef>
                <a:spcPts val="0"/>
              </a:spcBef>
              <a:buNone/>
            </a:pPr>
            <a:endParaRPr lang="es-ES" sz="1600" dirty="0" smtClean="0"/>
          </a:p>
          <a:p>
            <a:pPr marL="0" indent="0" algn="just">
              <a:lnSpc>
                <a:spcPct val="100000"/>
              </a:lnSpc>
              <a:spcBef>
                <a:spcPts val="0"/>
              </a:spcBef>
              <a:buNone/>
            </a:pPr>
            <a:endParaRPr lang="es-ES" sz="1600" dirty="0"/>
          </a:p>
          <a:p>
            <a:pPr marL="0" indent="0" algn="just">
              <a:lnSpc>
                <a:spcPct val="100000"/>
              </a:lnSpc>
              <a:spcBef>
                <a:spcPts val="0"/>
              </a:spcBef>
              <a:buNone/>
            </a:pPr>
            <a:endParaRPr lang="es-ES" sz="1600" dirty="0" smtClean="0"/>
          </a:p>
          <a:p>
            <a:pPr marL="0" indent="0" algn="just">
              <a:lnSpc>
                <a:spcPct val="100000"/>
              </a:lnSpc>
              <a:spcBef>
                <a:spcPts val="0"/>
              </a:spcBef>
              <a:buNone/>
            </a:pPr>
            <a:endParaRPr lang="es-ES" sz="1600" dirty="0"/>
          </a:p>
          <a:p>
            <a:pPr marL="0" indent="0" algn="just">
              <a:lnSpc>
                <a:spcPct val="100000"/>
              </a:lnSpc>
              <a:spcBef>
                <a:spcPts val="0"/>
              </a:spcBef>
              <a:buNone/>
            </a:pPr>
            <a:endParaRPr lang="es-ES" sz="1600" dirty="0" smtClean="0"/>
          </a:p>
          <a:p>
            <a:pPr marL="0" indent="0" algn="just">
              <a:lnSpc>
                <a:spcPct val="100000"/>
              </a:lnSpc>
              <a:spcBef>
                <a:spcPts val="0"/>
              </a:spcBef>
              <a:buNone/>
            </a:pPr>
            <a:endParaRPr lang="es-ES" sz="1600" dirty="0"/>
          </a:p>
          <a:p>
            <a:pPr marL="0" indent="0" algn="just">
              <a:lnSpc>
                <a:spcPct val="100000"/>
              </a:lnSpc>
              <a:spcBef>
                <a:spcPts val="0"/>
              </a:spcBef>
              <a:buNone/>
            </a:pPr>
            <a:endParaRPr lang="es-ES" sz="1600" dirty="0" smtClean="0"/>
          </a:p>
          <a:p>
            <a:pPr marL="0" indent="0" algn="just">
              <a:lnSpc>
                <a:spcPct val="100000"/>
              </a:lnSpc>
              <a:spcBef>
                <a:spcPts val="0"/>
              </a:spcBef>
              <a:buNone/>
            </a:pPr>
            <a:endParaRPr lang="es-ES" sz="1600" dirty="0"/>
          </a:p>
          <a:p>
            <a:pPr marL="0" indent="0" algn="just">
              <a:lnSpc>
                <a:spcPct val="100000"/>
              </a:lnSpc>
              <a:spcBef>
                <a:spcPts val="0"/>
              </a:spcBef>
              <a:buNone/>
            </a:pPr>
            <a:endParaRPr lang="es-ES" sz="1600" dirty="0" smtClean="0"/>
          </a:p>
          <a:p>
            <a:pPr marL="0" indent="0" algn="just">
              <a:lnSpc>
                <a:spcPct val="100000"/>
              </a:lnSpc>
              <a:spcBef>
                <a:spcPts val="0"/>
              </a:spcBef>
              <a:buNone/>
            </a:pPr>
            <a:endParaRPr lang="es-ES" sz="1600" dirty="0"/>
          </a:p>
          <a:p>
            <a:pPr marL="0" indent="0" algn="just">
              <a:lnSpc>
                <a:spcPct val="100000"/>
              </a:lnSpc>
              <a:spcBef>
                <a:spcPts val="0"/>
              </a:spcBef>
              <a:buNone/>
            </a:pPr>
            <a:endParaRPr lang="es-ES" sz="1600" dirty="0" smtClean="0"/>
          </a:p>
          <a:p>
            <a:pPr marL="0" indent="0" algn="just">
              <a:lnSpc>
                <a:spcPct val="100000"/>
              </a:lnSpc>
              <a:spcBef>
                <a:spcPts val="0"/>
              </a:spcBef>
              <a:buNone/>
            </a:pPr>
            <a:endParaRPr lang="es-ES" sz="1600" dirty="0"/>
          </a:p>
          <a:p>
            <a:pPr marL="0" indent="0" algn="just">
              <a:lnSpc>
                <a:spcPct val="100000"/>
              </a:lnSpc>
              <a:spcBef>
                <a:spcPts val="0"/>
              </a:spcBef>
              <a:buNone/>
            </a:pPr>
            <a:endParaRPr lang="es-ES" sz="1600" dirty="0" smtClean="0"/>
          </a:p>
          <a:p>
            <a:pPr marL="0" indent="0" algn="just">
              <a:lnSpc>
                <a:spcPct val="100000"/>
              </a:lnSpc>
              <a:spcBef>
                <a:spcPts val="0"/>
              </a:spcBef>
              <a:buNone/>
            </a:pPr>
            <a:r>
              <a:rPr lang="es-ES" sz="1600" dirty="0"/>
              <a:t> </a:t>
            </a:r>
            <a:r>
              <a:rPr lang="es-ES" sz="1600" dirty="0" smtClean="0"/>
              <a:t>                                                                                                                                                                           </a:t>
            </a:r>
            <a:endParaRPr lang="es-ES" sz="1600" dirty="0"/>
          </a:p>
          <a:p>
            <a:pPr marL="0" indent="0" algn="just">
              <a:lnSpc>
                <a:spcPct val="100000"/>
              </a:lnSpc>
              <a:spcBef>
                <a:spcPts val="0"/>
              </a:spcBef>
              <a:buNone/>
            </a:pPr>
            <a:endParaRPr lang="es-ES" sz="1600" dirty="0" smtClean="0"/>
          </a:p>
          <a:p>
            <a:pPr marL="0" indent="0" algn="just">
              <a:lnSpc>
                <a:spcPct val="100000"/>
              </a:lnSpc>
              <a:spcBef>
                <a:spcPts val="0"/>
              </a:spcBef>
              <a:buNone/>
            </a:pPr>
            <a:endParaRPr lang="es-ES" sz="1600" dirty="0"/>
          </a:p>
          <a:p>
            <a:pPr marL="0" indent="0" algn="just">
              <a:lnSpc>
                <a:spcPct val="100000"/>
              </a:lnSpc>
              <a:spcBef>
                <a:spcPts val="0"/>
              </a:spcBef>
              <a:buNone/>
            </a:pPr>
            <a:endParaRPr lang="es-ES" sz="1600" dirty="0" smtClean="0"/>
          </a:p>
          <a:p>
            <a:pPr marL="0" indent="0" algn="just">
              <a:lnSpc>
                <a:spcPct val="100000"/>
              </a:lnSpc>
              <a:spcBef>
                <a:spcPts val="0"/>
              </a:spcBef>
              <a:buNone/>
            </a:pPr>
            <a:r>
              <a:rPr lang="es-ES" sz="1600" dirty="0"/>
              <a:t> </a:t>
            </a:r>
            <a:r>
              <a:rPr lang="es-ES" sz="1600" dirty="0" smtClean="0"/>
              <a:t>                                                                          </a:t>
            </a:r>
            <a:endParaRPr lang="es-ES" sz="1600" dirty="0"/>
          </a:p>
          <a:p>
            <a:pPr marL="0" indent="0" algn="just">
              <a:lnSpc>
                <a:spcPct val="100000"/>
              </a:lnSpc>
              <a:spcBef>
                <a:spcPts val="0"/>
              </a:spcBef>
              <a:buNone/>
            </a:pPr>
            <a:endParaRPr lang="es-ES" sz="1600" dirty="0"/>
          </a:p>
        </p:txBody>
      </p:sp>
      <p:pic>
        <p:nvPicPr>
          <p:cNvPr id="6146" name="Picture 2" descr="comida-y-bebida-imagen-animada-001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33803" y="1519599"/>
            <a:ext cx="2228850" cy="184785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omida-y-bebida-imagen-animada-044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154901" y="1786001"/>
            <a:ext cx="1323975" cy="122872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dinero-imagen-animada-0011"/>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886021" y="1896611"/>
            <a:ext cx="1733550" cy="1047751"/>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2.bp.blogspot.com/-kjykIgzAKcA/T8uMyie6_QI/AAAAAAAAACg/rAkkoba90ms/s1600/ma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9350" y="1922126"/>
            <a:ext cx="1108149" cy="9564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0" descr="https://encrypted-tbn1.gstatic.com/images?q=tbn:ANd9GcTUmgtRy7Pmh0qOdzG_qY_x0LV9O3rCfMq485kPKVglqqxBj4A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08791" y="2196805"/>
            <a:ext cx="666778" cy="681796"/>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dinero-imagen-animada-0029"/>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5845839" y="1995848"/>
            <a:ext cx="952500" cy="895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4656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182711" y="0"/>
            <a:ext cx="9356677" cy="723331"/>
          </a:xfrm>
        </p:spPr>
        <p:txBody>
          <a:bodyPr/>
          <a:lstStyle/>
          <a:p>
            <a:r>
              <a:rPr lang="es-ES" b="1" dirty="0" smtClean="0"/>
              <a:t>RESULTADO DE EJERCICIOS Y PROBLEMAS</a:t>
            </a:r>
            <a:endParaRPr lang="es-ES" b="1" dirty="0"/>
          </a:p>
        </p:txBody>
      </p:sp>
      <p:sp>
        <p:nvSpPr>
          <p:cNvPr id="5" name="Marcador de contenido 2"/>
          <p:cNvSpPr>
            <a:spLocks noGrp="1"/>
          </p:cNvSpPr>
          <p:nvPr>
            <p:ph idx="1"/>
          </p:nvPr>
        </p:nvSpPr>
        <p:spPr>
          <a:xfrm>
            <a:off x="218174" y="723332"/>
            <a:ext cx="11450661" cy="5977720"/>
          </a:xfrm>
        </p:spPr>
        <p:txBody>
          <a:bodyPr>
            <a:noAutofit/>
          </a:bodyPr>
          <a:lstStyle/>
          <a:p>
            <a:pPr marL="0" indent="0">
              <a:lnSpc>
                <a:spcPct val="100000"/>
              </a:lnSpc>
              <a:spcBef>
                <a:spcPts val="0"/>
              </a:spcBef>
              <a:buNone/>
            </a:pPr>
            <a:r>
              <a:rPr lang="es-ES" sz="1600" dirty="0" smtClean="0"/>
              <a:t>1. ¿Cuánto hay que adicionarle a 2x para obtener 7x?   </a:t>
            </a:r>
            <a:r>
              <a:rPr lang="es-ES" sz="1600" dirty="0" smtClean="0">
                <a:solidFill>
                  <a:srgbClr val="FF0000"/>
                </a:solidFill>
                <a:sym typeface="Wingdings" panose="05000000000000000000" pitchFamily="2" charset="2"/>
              </a:rPr>
              <a:t>5x		</a:t>
            </a:r>
            <a:endParaRPr lang="es-ES" sz="1600" dirty="0"/>
          </a:p>
          <a:p>
            <a:pPr marL="0" indent="0">
              <a:lnSpc>
                <a:spcPct val="100000"/>
              </a:lnSpc>
              <a:spcBef>
                <a:spcPts val="0"/>
              </a:spcBef>
              <a:buNone/>
            </a:pPr>
            <a:r>
              <a:rPr lang="es-ES" sz="1600" dirty="0" smtClean="0"/>
              <a:t>2. </a:t>
            </a:r>
            <a:r>
              <a:rPr lang="es-ES" sz="1600" dirty="0"/>
              <a:t>¿Cuánto hay que adicionarle a </a:t>
            </a:r>
            <a:r>
              <a:rPr lang="es-ES" sz="1600" dirty="0" smtClean="0"/>
              <a:t>½ y </a:t>
            </a:r>
            <a:r>
              <a:rPr lang="es-ES" sz="1600" dirty="0"/>
              <a:t>para obtener </a:t>
            </a:r>
            <a:r>
              <a:rPr lang="es-ES" sz="1600" dirty="0" smtClean="0"/>
              <a:t>– ¼ y? </a:t>
            </a:r>
            <a:r>
              <a:rPr lang="es-ES" sz="1600" dirty="0" smtClean="0">
                <a:solidFill>
                  <a:srgbClr val="FF0000"/>
                </a:solidFill>
                <a:sym typeface="Wingdings" panose="05000000000000000000" pitchFamily="2" charset="2"/>
              </a:rPr>
              <a:t> </a:t>
            </a:r>
            <a:r>
              <a:rPr lang="es-ES" sz="1600" dirty="0">
                <a:solidFill>
                  <a:srgbClr val="FF0000"/>
                </a:solidFill>
                <a:sym typeface="Wingdings" panose="05000000000000000000" pitchFamily="2" charset="2"/>
              </a:rPr>
              <a:t>¾ </a:t>
            </a:r>
            <a:r>
              <a:rPr lang="es-ES" sz="1600" dirty="0" smtClean="0">
                <a:solidFill>
                  <a:srgbClr val="FF0000"/>
                </a:solidFill>
                <a:sym typeface="Wingdings" panose="05000000000000000000" pitchFamily="2" charset="2"/>
              </a:rPr>
              <a:t>y	</a:t>
            </a:r>
          </a:p>
          <a:p>
            <a:pPr marL="0" indent="0">
              <a:lnSpc>
                <a:spcPct val="100000"/>
              </a:lnSpc>
              <a:spcBef>
                <a:spcPts val="0"/>
              </a:spcBef>
              <a:buNone/>
            </a:pPr>
            <a:r>
              <a:rPr lang="es-ES" sz="1600" dirty="0" smtClean="0"/>
              <a:t>3. </a:t>
            </a:r>
            <a:r>
              <a:rPr lang="es-ES" sz="1600" dirty="0"/>
              <a:t>¿Cuánto hay que adicionarle a </a:t>
            </a:r>
            <a:r>
              <a:rPr lang="es-ES" sz="1600" dirty="0" smtClean="0"/>
              <a:t>3m</a:t>
            </a:r>
            <a:r>
              <a:rPr lang="es-ES" sz="1600" baseline="30000" dirty="0" smtClean="0"/>
              <a:t>x</a:t>
            </a:r>
            <a:r>
              <a:rPr lang="es-ES" sz="1600" dirty="0" smtClean="0"/>
              <a:t> </a:t>
            </a:r>
            <a:r>
              <a:rPr lang="es-ES" sz="1600" dirty="0"/>
              <a:t>para obtener </a:t>
            </a:r>
            <a:r>
              <a:rPr lang="es-ES" sz="1600" dirty="0" smtClean="0"/>
              <a:t>- 8m</a:t>
            </a:r>
            <a:r>
              <a:rPr lang="es-ES" sz="1600" baseline="30000" dirty="0" smtClean="0"/>
              <a:t>x</a:t>
            </a:r>
            <a:r>
              <a:rPr lang="es-ES" sz="1600" dirty="0" smtClean="0"/>
              <a:t>?    </a:t>
            </a:r>
            <a:r>
              <a:rPr lang="es-ES" sz="1600" dirty="0">
                <a:solidFill>
                  <a:srgbClr val="FF0000"/>
                </a:solidFill>
                <a:sym typeface="Wingdings" panose="05000000000000000000" pitchFamily="2" charset="2"/>
              </a:rPr>
              <a:t>- </a:t>
            </a:r>
            <a:r>
              <a:rPr lang="es-ES" sz="1600" dirty="0" smtClean="0">
                <a:solidFill>
                  <a:srgbClr val="FF0000"/>
                </a:solidFill>
                <a:sym typeface="Wingdings" panose="05000000000000000000" pitchFamily="2" charset="2"/>
              </a:rPr>
              <a:t>11</a:t>
            </a:r>
            <a:r>
              <a:rPr lang="es-ES" sz="1600" dirty="0" smtClean="0">
                <a:solidFill>
                  <a:srgbClr val="FF0000"/>
                </a:solidFill>
              </a:rPr>
              <a:t>m</a:t>
            </a:r>
            <a:r>
              <a:rPr lang="es-ES" sz="1600" baseline="30000" dirty="0" smtClean="0">
                <a:solidFill>
                  <a:srgbClr val="FF0000"/>
                </a:solidFill>
              </a:rPr>
              <a:t>x	</a:t>
            </a:r>
            <a:endParaRPr lang="es-ES" sz="1600" baseline="30000" dirty="0">
              <a:solidFill>
                <a:srgbClr val="FF0000"/>
              </a:solidFill>
            </a:endParaRPr>
          </a:p>
          <a:p>
            <a:pPr marL="0" indent="0">
              <a:lnSpc>
                <a:spcPct val="100000"/>
              </a:lnSpc>
              <a:spcBef>
                <a:spcPts val="0"/>
              </a:spcBef>
              <a:buNone/>
            </a:pPr>
            <a:r>
              <a:rPr lang="es-ES" sz="1600" dirty="0" smtClean="0"/>
              <a:t>4. </a:t>
            </a:r>
            <a:r>
              <a:rPr lang="es-ES" sz="1600" dirty="0"/>
              <a:t>¿Cuánto hay que adicionarle a </a:t>
            </a:r>
            <a:r>
              <a:rPr lang="es-ES" sz="1600" dirty="0" smtClean="0"/>
              <a:t>- 2x </a:t>
            </a:r>
            <a:r>
              <a:rPr lang="es-ES" sz="1600" dirty="0"/>
              <a:t>para obtener </a:t>
            </a:r>
            <a:r>
              <a:rPr lang="es-ES" sz="1600" dirty="0" smtClean="0"/>
              <a:t>- 7x?    </a:t>
            </a:r>
            <a:r>
              <a:rPr lang="es-ES" sz="1600" dirty="0">
                <a:solidFill>
                  <a:srgbClr val="FF0000"/>
                </a:solidFill>
                <a:sym typeface="Wingdings" panose="05000000000000000000" pitchFamily="2" charset="2"/>
              </a:rPr>
              <a:t>- </a:t>
            </a:r>
            <a:r>
              <a:rPr lang="es-ES" sz="1600" dirty="0" smtClean="0">
                <a:solidFill>
                  <a:srgbClr val="FF0000"/>
                </a:solidFill>
                <a:sym typeface="Wingdings" panose="05000000000000000000" pitchFamily="2" charset="2"/>
              </a:rPr>
              <a:t>5x	</a:t>
            </a:r>
            <a:endParaRPr lang="es-ES" sz="1600" dirty="0"/>
          </a:p>
          <a:p>
            <a:pPr marL="0" indent="0">
              <a:lnSpc>
                <a:spcPct val="100000"/>
              </a:lnSpc>
              <a:spcBef>
                <a:spcPts val="0"/>
              </a:spcBef>
              <a:buNone/>
            </a:pPr>
            <a:r>
              <a:rPr lang="es-ES" sz="1600" dirty="0" smtClean="0"/>
              <a:t>5. </a:t>
            </a:r>
            <a:r>
              <a:rPr lang="es-ES" sz="1600" dirty="0"/>
              <a:t>¿Cuánto hay que adicionarle a </a:t>
            </a:r>
            <a:r>
              <a:rPr lang="es-ES" sz="1600" dirty="0" smtClean="0"/>
              <a:t>5b + 7 </a:t>
            </a:r>
            <a:r>
              <a:rPr lang="es-ES" sz="1600" dirty="0"/>
              <a:t>para obtener </a:t>
            </a:r>
            <a:r>
              <a:rPr lang="es-ES" sz="1600" dirty="0" smtClean="0"/>
              <a:t>2b + 9?   </a:t>
            </a:r>
            <a:r>
              <a:rPr lang="es-ES" sz="1600" dirty="0" smtClean="0">
                <a:solidFill>
                  <a:srgbClr val="FF0000"/>
                </a:solidFill>
              </a:rPr>
              <a:t> </a:t>
            </a:r>
            <a:r>
              <a:rPr lang="es-ES" sz="1600" dirty="0">
                <a:solidFill>
                  <a:srgbClr val="FF0000"/>
                </a:solidFill>
              </a:rPr>
              <a:t>- 3b + </a:t>
            </a:r>
            <a:r>
              <a:rPr lang="es-ES" sz="1600" dirty="0" smtClean="0">
                <a:solidFill>
                  <a:srgbClr val="FF0000"/>
                </a:solidFill>
              </a:rPr>
              <a:t>2	</a:t>
            </a:r>
          </a:p>
          <a:p>
            <a:pPr marL="0" indent="0">
              <a:lnSpc>
                <a:spcPct val="100000"/>
              </a:lnSpc>
              <a:spcBef>
                <a:spcPts val="0"/>
              </a:spcBef>
              <a:buNone/>
            </a:pPr>
            <a:r>
              <a:rPr lang="es-ES" sz="1600" dirty="0" smtClean="0"/>
              <a:t>6. </a:t>
            </a:r>
            <a:r>
              <a:rPr lang="es-ES" sz="1600" dirty="0"/>
              <a:t>¿Cuánto hay que adicionarle a </a:t>
            </a:r>
            <a:r>
              <a:rPr lang="es-ES" sz="1600" dirty="0" smtClean="0"/>
              <a:t>y</a:t>
            </a:r>
            <a:r>
              <a:rPr lang="es-ES" sz="1600" baseline="30000" dirty="0" smtClean="0"/>
              <a:t>2</a:t>
            </a:r>
            <a:r>
              <a:rPr lang="es-ES" sz="1600" dirty="0" smtClean="0"/>
              <a:t> – 3y </a:t>
            </a:r>
            <a:r>
              <a:rPr lang="es-ES" sz="1600" dirty="0"/>
              <a:t>para obtener </a:t>
            </a:r>
            <a:r>
              <a:rPr lang="es-ES" sz="1600" dirty="0" smtClean="0"/>
              <a:t>3y</a:t>
            </a:r>
            <a:r>
              <a:rPr lang="es-ES" sz="1600" baseline="30000" dirty="0" smtClean="0"/>
              <a:t>2</a:t>
            </a:r>
            <a:r>
              <a:rPr lang="es-ES" sz="1600" dirty="0" smtClean="0"/>
              <a:t> + y?    </a:t>
            </a:r>
            <a:r>
              <a:rPr lang="es-ES" sz="1600" dirty="0">
                <a:solidFill>
                  <a:srgbClr val="FF0000"/>
                </a:solidFill>
              </a:rPr>
              <a:t>2y</a:t>
            </a:r>
            <a:r>
              <a:rPr lang="es-ES" sz="1600" baseline="30000" dirty="0">
                <a:solidFill>
                  <a:srgbClr val="FF0000"/>
                </a:solidFill>
              </a:rPr>
              <a:t>2</a:t>
            </a:r>
            <a:r>
              <a:rPr lang="es-ES" sz="1600" dirty="0">
                <a:solidFill>
                  <a:srgbClr val="FF0000"/>
                </a:solidFill>
              </a:rPr>
              <a:t> + </a:t>
            </a:r>
            <a:r>
              <a:rPr lang="es-ES" sz="1600" dirty="0" smtClean="0">
                <a:solidFill>
                  <a:srgbClr val="FF0000"/>
                </a:solidFill>
              </a:rPr>
              <a:t>4y	</a:t>
            </a:r>
            <a:endParaRPr lang="es-ES" sz="1600" dirty="0" smtClean="0"/>
          </a:p>
          <a:p>
            <a:pPr marL="0" indent="0">
              <a:lnSpc>
                <a:spcPct val="100000"/>
              </a:lnSpc>
              <a:spcBef>
                <a:spcPts val="0"/>
              </a:spcBef>
              <a:buNone/>
            </a:pPr>
            <a:r>
              <a:rPr lang="es-ES" sz="1600" dirty="0" smtClean="0"/>
              <a:t>7. </a:t>
            </a:r>
            <a:r>
              <a:rPr lang="es-ES" sz="1600" dirty="0"/>
              <a:t>¿Cuánto hay que adicionarle a </a:t>
            </a:r>
            <a:r>
              <a:rPr lang="es-ES" sz="1600" dirty="0" smtClean="0"/>
              <a:t>8x</a:t>
            </a:r>
            <a:r>
              <a:rPr lang="es-ES" sz="1600" baseline="30000" dirty="0" smtClean="0"/>
              <a:t>3</a:t>
            </a:r>
            <a:r>
              <a:rPr lang="es-ES" sz="1600" dirty="0" smtClean="0"/>
              <a:t> – 2x</a:t>
            </a:r>
            <a:r>
              <a:rPr lang="es-ES" sz="1600" baseline="30000" dirty="0" smtClean="0"/>
              <a:t>2</a:t>
            </a:r>
            <a:r>
              <a:rPr lang="es-ES" sz="1600" dirty="0" smtClean="0"/>
              <a:t> + 5x </a:t>
            </a:r>
            <a:r>
              <a:rPr lang="es-ES" sz="1600" dirty="0"/>
              <a:t>para obtener </a:t>
            </a:r>
            <a:r>
              <a:rPr lang="es-ES" sz="1600" dirty="0" smtClean="0"/>
              <a:t>2x</a:t>
            </a:r>
            <a:r>
              <a:rPr lang="es-ES" sz="1600" baseline="30000" dirty="0" smtClean="0"/>
              <a:t>3</a:t>
            </a:r>
            <a:r>
              <a:rPr lang="es-ES" sz="1600" dirty="0" smtClean="0"/>
              <a:t> – 2x</a:t>
            </a:r>
            <a:r>
              <a:rPr lang="es-ES" sz="1600" baseline="30000" dirty="0" smtClean="0"/>
              <a:t>2</a:t>
            </a:r>
            <a:r>
              <a:rPr lang="es-ES" sz="1600" dirty="0" smtClean="0"/>
              <a:t> – 4x?     </a:t>
            </a:r>
            <a:r>
              <a:rPr lang="es-ES" sz="1600" dirty="0">
                <a:solidFill>
                  <a:srgbClr val="FF0000"/>
                </a:solidFill>
              </a:rPr>
              <a:t>- 6x</a:t>
            </a:r>
            <a:r>
              <a:rPr lang="es-ES" sz="1600" baseline="30000" dirty="0">
                <a:solidFill>
                  <a:srgbClr val="FF0000"/>
                </a:solidFill>
              </a:rPr>
              <a:t>3 </a:t>
            </a:r>
            <a:r>
              <a:rPr lang="es-ES" sz="1600" dirty="0">
                <a:solidFill>
                  <a:srgbClr val="FF0000"/>
                </a:solidFill>
              </a:rPr>
              <a:t>– </a:t>
            </a:r>
            <a:r>
              <a:rPr lang="es-ES" sz="1600" dirty="0" smtClean="0">
                <a:solidFill>
                  <a:srgbClr val="FF0000"/>
                </a:solidFill>
              </a:rPr>
              <a:t>9x</a:t>
            </a:r>
            <a:endParaRPr lang="es-ES" sz="1600" dirty="0" smtClean="0"/>
          </a:p>
          <a:p>
            <a:pPr marL="0" indent="0">
              <a:lnSpc>
                <a:spcPct val="100000"/>
              </a:lnSpc>
              <a:spcBef>
                <a:spcPts val="0"/>
              </a:spcBef>
              <a:buNone/>
            </a:pPr>
            <a:r>
              <a:rPr lang="es-ES" sz="1600" dirty="0" smtClean="0"/>
              <a:t>8. </a:t>
            </a:r>
            <a:r>
              <a:rPr lang="es-ES" sz="1600" dirty="0"/>
              <a:t>¿Cuánto hay que adicionarle a </a:t>
            </a:r>
            <a:r>
              <a:rPr lang="es-ES" sz="1600" dirty="0" smtClean="0"/>
              <a:t>3x</a:t>
            </a:r>
            <a:r>
              <a:rPr lang="es-ES" sz="1600" baseline="30000" dirty="0" smtClean="0"/>
              <a:t>2</a:t>
            </a:r>
            <a:r>
              <a:rPr lang="es-ES" sz="1600" dirty="0" smtClean="0"/>
              <a:t>y + 4xy</a:t>
            </a:r>
            <a:r>
              <a:rPr lang="es-ES" sz="1600" baseline="30000" dirty="0" smtClean="0"/>
              <a:t>2</a:t>
            </a:r>
            <a:r>
              <a:rPr lang="es-ES" sz="1600" dirty="0" smtClean="0"/>
              <a:t> </a:t>
            </a:r>
            <a:r>
              <a:rPr lang="es-ES" sz="1600" dirty="0"/>
              <a:t>para obtener </a:t>
            </a:r>
            <a:r>
              <a:rPr lang="es-ES" sz="1600" dirty="0" smtClean="0"/>
              <a:t>2x</a:t>
            </a:r>
            <a:r>
              <a:rPr lang="es-ES" sz="1600" baseline="30000" dirty="0" smtClean="0"/>
              <a:t>2</a:t>
            </a:r>
            <a:r>
              <a:rPr lang="es-ES" sz="1600" dirty="0" smtClean="0"/>
              <a:t>y + 3xy</a:t>
            </a:r>
            <a:r>
              <a:rPr lang="es-ES" sz="1600" baseline="30000" dirty="0" smtClean="0"/>
              <a:t>2</a:t>
            </a:r>
            <a:r>
              <a:rPr lang="es-ES" sz="1600" dirty="0" smtClean="0"/>
              <a:t> – y</a:t>
            </a:r>
            <a:r>
              <a:rPr lang="es-ES" sz="1600" baseline="30000" dirty="0" smtClean="0"/>
              <a:t>3</a:t>
            </a:r>
            <a:r>
              <a:rPr lang="es-ES" sz="1600" dirty="0" smtClean="0"/>
              <a:t>?     </a:t>
            </a:r>
            <a:r>
              <a:rPr lang="es-ES" sz="1600" dirty="0" smtClean="0">
                <a:solidFill>
                  <a:srgbClr val="FF0000"/>
                </a:solidFill>
              </a:rPr>
              <a:t> </a:t>
            </a:r>
            <a:r>
              <a:rPr lang="es-ES" sz="1600" dirty="0">
                <a:solidFill>
                  <a:srgbClr val="FF0000"/>
                </a:solidFill>
              </a:rPr>
              <a:t>- x</a:t>
            </a:r>
            <a:r>
              <a:rPr lang="es-ES" sz="1600" baseline="30000" dirty="0">
                <a:solidFill>
                  <a:srgbClr val="FF0000"/>
                </a:solidFill>
              </a:rPr>
              <a:t>2</a:t>
            </a:r>
            <a:r>
              <a:rPr lang="es-ES" sz="1600" dirty="0">
                <a:solidFill>
                  <a:srgbClr val="FF0000"/>
                </a:solidFill>
              </a:rPr>
              <a:t>y - xy</a:t>
            </a:r>
            <a:r>
              <a:rPr lang="es-ES" sz="1600" baseline="30000" dirty="0">
                <a:solidFill>
                  <a:srgbClr val="FF0000"/>
                </a:solidFill>
              </a:rPr>
              <a:t>2 </a:t>
            </a:r>
            <a:r>
              <a:rPr lang="es-ES" sz="1600" dirty="0">
                <a:solidFill>
                  <a:srgbClr val="FF0000"/>
                </a:solidFill>
              </a:rPr>
              <a:t>- </a:t>
            </a:r>
            <a:r>
              <a:rPr lang="es-ES" sz="1600" dirty="0" smtClean="0">
                <a:solidFill>
                  <a:srgbClr val="FF0000"/>
                </a:solidFill>
              </a:rPr>
              <a:t>y</a:t>
            </a:r>
            <a:r>
              <a:rPr lang="es-ES" sz="1600" baseline="30000" dirty="0" smtClean="0">
                <a:solidFill>
                  <a:srgbClr val="FF0000"/>
                </a:solidFill>
              </a:rPr>
              <a:t>3</a:t>
            </a:r>
            <a:endParaRPr lang="es-ES" sz="1600" dirty="0" smtClean="0"/>
          </a:p>
          <a:p>
            <a:pPr marL="0" indent="0">
              <a:lnSpc>
                <a:spcPct val="100000"/>
              </a:lnSpc>
              <a:spcBef>
                <a:spcPts val="0"/>
              </a:spcBef>
              <a:buNone/>
            </a:pPr>
            <a:r>
              <a:rPr lang="es-ES" sz="1600" dirty="0" smtClean="0"/>
              <a:t>9. </a:t>
            </a:r>
            <a:r>
              <a:rPr lang="es-ES" sz="1600" dirty="0"/>
              <a:t>¿Cuánto hay que adicionarle a </a:t>
            </a:r>
            <a:r>
              <a:rPr lang="es-ES" sz="1600" dirty="0" smtClean="0"/>
              <a:t>13x + 4y + 9 </a:t>
            </a:r>
            <a:r>
              <a:rPr lang="es-ES" sz="1600" dirty="0"/>
              <a:t>para obtener </a:t>
            </a:r>
            <a:r>
              <a:rPr lang="es-ES" sz="1600" dirty="0" smtClean="0"/>
              <a:t>11x + 5y + 1?       </a:t>
            </a:r>
            <a:r>
              <a:rPr lang="es-ES" sz="1600" dirty="0">
                <a:solidFill>
                  <a:srgbClr val="FF0000"/>
                </a:solidFill>
              </a:rPr>
              <a:t>- 2x + y </a:t>
            </a:r>
            <a:r>
              <a:rPr lang="es-ES" sz="1600" dirty="0" smtClean="0">
                <a:solidFill>
                  <a:srgbClr val="FF0000"/>
                </a:solidFill>
              </a:rPr>
              <a:t>– 8</a:t>
            </a:r>
            <a:endParaRPr lang="es-ES" sz="1600" dirty="0"/>
          </a:p>
          <a:p>
            <a:pPr marL="0" indent="0">
              <a:lnSpc>
                <a:spcPct val="100000"/>
              </a:lnSpc>
              <a:spcBef>
                <a:spcPts val="0"/>
              </a:spcBef>
              <a:buNone/>
            </a:pPr>
            <a:r>
              <a:rPr lang="es-ES" sz="1600" dirty="0" smtClean="0"/>
              <a:t>10. </a:t>
            </a:r>
            <a:r>
              <a:rPr lang="es-ES" sz="1600" dirty="0"/>
              <a:t>¿Cuánto hay que adicionarle a </a:t>
            </a:r>
            <a:r>
              <a:rPr lang="es-ES" sz="1600" dirty="0" smtClean="0"/>
              <a:t>2a + 7b – 8 para </a:t>
            </a:r>
            <a:r>
              <a:rPr lang="es-ES" sz="1600" dirty="0"/>
              <a:t>obtener </a:t>
            </a:r>
            <a:r>
              <a:rPr lang="es-ES" sz="1600" dirty="0" smtClean="0"/>
              <a:t>– a + 12b - 18?     </a:t>
            </a:r>
            <a:r>
              <a:rPr lang="es-ES" sz="1600" dirty="0">
                <a:solidFill>
                  <a:srgbClr val="FF0000"/>
                </a:solidFill>
              </a:rPr>
              <a:t>- 3a + 5b - </a:t>
            </a:r>
            <a:r>
              <a:rPr lang="es-ES" sz="1600" dirty="0" smtClean="0">
                <a:solidFill>
                  <a:srgbClr val="FF0000"/>
                </a:solidFill>
              </a:rPr>
              <a:t>10</a:t>
            </a:r>
            <a:endParaRPr lang="es-ES" sz="1600" dirty="0" smtClean="0"/>
          </a:p>
          <a:p>
            <a:pPr marL="0" indent="0">
              <a:lnSpc>
                <a:spcPct val="100000"/>
              </a:lnSpc>
              <a:spcBef>
                <a:spcPts val="0"/>
              </a:spcBef>
              <a:buNone/>
            </a:pPr>
            <a:r>
              <a:rPr lang="es-ES" sz="1600" dirty="0" smtClean="0"/>
              <a:t>11. </a:t>
            </a:r>
            <a:r>
              <a:rPr lang="es-ES" sz="1600" dirty="0"/>
              <a:t>¿Cuánto hay que adicionarle a </a:t>
            </a:r>
            <a:r>
              <a:rPr lang="es-ES" sz="1600" dirty="0" smtClean="0"/>
              <a:t>3x</a:t>
            </a:r>
            <a:r>
              <a:rPr lang="es-ES" sz="1600" baseline="30000" dirty="0" smtClean="0"/>
              <a:t>3</a:t>
            </a:r>
            <a:r>
              <a:rPr lang="es-ES" sz="1600" dirty="0" smtClean="0"/>
              <a:t> + 25x</a:t>
            </a:r>
            <a:r>
              <a:rPr lang="es-ES" sz="1600" baseline="30000" dirty="0" smtClean="0"/>
              <a:t>2</a:t>
            </a:r>
            <a:r>
              <a:rPr lang="es-ES" sz="1600" dirty="0" smtClean="0"/>
              <a:t> </a:t>
            </a:r>
            <a:r>
              <a:rPr lang="es-ES" sz="1600" dirty="0"/>
              <a:t>para obtener </a:t>
            </a:r>
            <a:r>
              <a:rPr lang="es-ES" sz="1600" dirty="0" smtClean="0"/>
              <a:t>2x</a:t>
            </a:r>
            <a:r>
              <a:rPr lang="es-ES" sz="1600" baseline="30000" dirty="0" smtClean="0"/>
              <a:t>3</a:t>
            </a:r>
            <a:r>
              <a:rPr lang="es-ES" sz="1600" dirty="0" smtClean="0"/>
              <a:t> + 25x</a:t>
            </a:r>
            <a:r>
              <a:rPr lang="es-ES" sz="1600" baseline="30000" dirty="0" smtClean="0"/>
              <a:t>2</a:t>
            </a:r>
            <a:r>
              <a:rPr lang="es-ES" sz="1600" dirty="0" smtClean="0"/>
              <a:t> + 10?     </a:t>
            </a:r>
            <a:r>
              <a:rPr lang="es-ES" sz="1600" dirty="0">
                <a:solidFill>
                  <a:srgbClr val="FF0000"/>
                </a:solidFill>
              </a:rPr>
              <a:t>- x</a:t>
            </a:r>
            <a:r>
              <a:rPr lang="es-ES" sz="1600" baseline="30000" dirty="0">
                <a:solidFill>
                  <a:srgbClr val="FF0000"/>
                </a:solidFill>
              </a:rPr>
              <a:t>3</a:t>
            </a:r>
            <a:r>
              <a:rPr lang="es-ES" sz="1600" dirty="0">
                <a:solidFill>
                  <a:srgbClr val="FF0000"/>
                </a:solidFill>
              </a:rPr>
              <a:t> + </a:t>
            </a:r>
            <a:r>
              <a:rPr lang="es-ES" sz="1600" dirty="0" smtClean="0">
                <a:solidFill>
                  <a:srgbClr val="FF0000"/>
                </a:solidFill>
              </a:rPr>
              <a:t>10	     </a:t>
            </a:r>
          </a:p>
          <a:p>
            <a:pPr marL="0" indent="0">
              <a:lnSpc>
                <a:spcPct val="100000"/>
              </a:lnSpc>
              <a:spcBef>
                <a:spcPts val="0"/>
              </a:spcBef>
              <a:buNone/>
            </a:pPr>
            <a:r>
              <a:rPr lang="es-ES" sz="1600" dirty="0" smtClean="0"/>
              <a:t>12. </a:t>
            </a:r>
            <a:r>
              <a:rPr lang="es-ES" sz="1600" dirty="0"/>
              <a:t>¿Cuánto hay que adicionarle a </a:t>
            </a:r>
            <a:r>
              <a:rPr lang="es-ES" sz="1600" dirty="0" smtClean="0"/>
              <a:t>3m</a:t>
            </a:r>
            <a:r>
              <a:rPr lang="es-ES" sz="1600" baseline="30000" dirty="0" smtClean="0"/>
              <a:t>2</a:t>
            </a:r>
            <a:r>
              <a:rPr lang="es-ES" sz="1600" dirty="0" smtClean="0"/>
              <a:t> + 12 </a:t>
            </a:r>
            <a:r>
              <a:rPr lang="es-ES" sz="1600" dirty="0"/>
              <a:t>para obtener </a:t>
            </a:r>
            <a:r>
              <a:rPr lang="es-ES" sz="1600" dirty="0" smtClean="0"/>
              <a:t>2m</a:t>
            </a:r>
            <a:r>
              <a:rPr lang="es-ES" sz="1600" baseline="30000" dirty="0" smtClean="0"/>
              <a:t>2</a:t>
            </a:r>
            <a:r>
              <a:rPr lang="es-ES" sz="1600" dirty="0" smtClean="0"/>
              <a:t> + 18m + 12?    </a:t>
            </a:r>
            <a:r>
              <a:rPr lang="es-ES" sz="1600" dirty="0">
                <a:solidFill>
                  <a:srgbClr val="FF0000"/>
                </a:solidFill>
              </a:rPr>
              <a:t>- m</a:t>
            </a:r>
            <a:r>
              <a:rPr lang="es-ES" sz="1600" baseline="30000" dirty="0">
                <a:solidFill>
                  <a:srgbClr val="FF0000"/>
                </a:solidFill>
              </a:rPr>
              <a:t>2 </a:t>
            </a:r>
            <a:r>
              <a:rPr lang="es-ES" sz="1600" dirty="0">
                <a:solidFill>
                  <a:srgbClr val="FF0000"/>
                </a:solidFill>
              </a:rPr>
              <a:t>+ 18 </a:t>
            </a:r>
            <a:r>
              <a:rPr lang="es-ES" sz="1600" dirty="0" smtClean="0">
                <a:solidFill>
                  <a:srgbClr val="FF0000"/>
                </a:solidFill>
              </a:rPr>
              <a:t>m     </a:t>
            </a:r>
          </a:p>
          <a:p>
            <a:pPr marL="0" indent="0">
              <a:lnSpc>
                <a:spcPct val="100000"/>
              </a:lnSpc>
              <a:spcBef>
                <a:spcPts val="0"/>
              </a:spcBef>
              <a:buNone/>
            </a:pPr>
            <a:r>
              <a:rPr lang="es-ES" sz="1600" dirty="0" smtClean="0"/>
              <a:t>13. </a:t>
            </a:r>
            <a:r>
              <a:rPr lang="es-ES" sz="1600" dirty="0"/>
              <a:t>¿Cuánto hay que adicionarle a </a:t>
            </a:r>
            <a:r>
              <a:rPr lang="es-ES" sz="1600" dirty="0" smtClean="0"/>
              <a:t>x</a:t>
            </a:r>
            <a:r>
              <a:rPr lang="es-ES" sz="1600" baseline="30000" dirty="0" smtClean="0"/>
              <a:t>2</a:t>
            </a:r>
            <a:r>
              <a:rPr lang="es-ES" sz="1600" dirty="0" smtClean="0"/>
              <a:t> + 9 </a:t>
            </a:r>
            <a:r>
              <a:rPr lang="es-ES" sz="1600" dirty="0"/>
              <a:t>para obtener </a:t>
            </a:r>
            <a:r>
              <a:rPr lang="es-ES" sz="1600" dirty="0" smtClean="0"/>
              <a:t>4x</a:t>
            </a:r>
            <a:r>
              <a:rPr lang="es-ES" sz="1600" baseline="30000" dirty="0" smtClean="0"/>
              <a:t>2</a:t>
            </a:r>
            <a:r>
              <a:rPr lang="es-ES" sz="1600" dirty="0" smtClean="0"/>
              <a:t> + 5x - 3?    </a:t>
            </a:r>
            <a:r>
              <a:rPr lang="es-ES" sz="1600" dirty="0">
                <a:solidFill>
                  <a:srgbClr val="FF0000"/>
                </a:solidFill>
              </a:rPr>
              <a:t>3x</a:t>
            </a:r>
            <a:r>
              <a:rPr lang="es-ES" sz="1600" baseline="30000" dirty="0">
                <a:solidFill>
                  <a:srgbClr val="FF0000"/>
                </a:solidFill>
              </a:rPr>
              <a:t>2</a:t>
            </a:r>
            <a:r>
              <a:rPr lang="es-ES" sz="1600" dirty="0">
                <a:solidFill>
                  <a:srgbClr val="FF0000"/>
                </a:solidFill>
              </a:rPr>
              <a:t> + 5x </a:t>
            </a:r>
            <a:r>
              <a:rPr lang="es-ES" sz="1600" dirty="0" smtClean="0">
                <a:solidFill>
                  <a:srgbClr val="FF0000"/>
                </a:solidFill>
              </a:rPr>
              <a:t>– 12	</a:t>
            </a:r>
            <a:endParaRPr lang="es-ES" sz="1600" dirty="0" smtClean="0"/>
          </a:p>
          <a:p>
            <a:pPr marL="0" indent="0">
              <a:lnSpc>
                <a:spcPct val="100000"/>
              </a:lnSpc>
              <a:spcBef>
                <a:spcPts val="0"/>
              </a:spcBef>
              <a:buNone/>
            </a:pPr>
            <a:r>
              <a:rPr lang="es-ES" sz="1600" dirty="0" smtClean="0"/>
              <a:t>14. </a:t>
            </a:r>
            <a:r>
              <a:rPr lang="es-ES" sz="1600" dirty="0"/>
              <a:t>¿Cuánto hay que adicionarle a </a:t>
            </a:r>
            <a:r>
              <a:rPr lang="es-ES" sz="1600" dirty="0" smtClean="0"/>
              <a:t>17ab </a:t>
            </a:r>
            <a:r>
              <a:rPr lang="es-ES" sz="1600" dirty="0"/>
              <a:t>para obtener </a:t>
            </a:r>
            <a:r>
              <a:rPr lang="es-ES" sz="1600" dirty="0" smtClean="0"/>
              <a:t>25ab - 15?    </a:t>
            </a:r>
            <a:r>
              <a:rPr lang="es-ES" sz="1600" dirty="0">
                <a:solidFill>
                  <a:srgbClr val="FF0000"/>
                </a:solidFill>
              </a:rPr>
              <a:t>8ab </a:t>
            </a:r>
            <a:r>
              <a:rPr lang="es-ES" sz="1600" dirty="0" smtClean="0">
                <a:solidFill>
                  <a:srgbClr val="FF0000"/>
                </a:solidFill>
              </a:rPr>
              <a:t>– 15	</a:t>
            </a:r>
            <a:endParaRPr lang="es-ES" sz="1600" dirty="0">
              <a:solidFill>
                <a:srgbClr val="FF0000"/>
              </a:solidFill>
            </a:endParaRPr>
          </a:p>
          <a:p>
            <a:pPr marL="0" indent="0">
              <a:lnSpc>
                <a:spcPct val="100000"/>
              </a:lnSpc>
              <a:spcBef>
                <a:spcPts val="0"/>
              </a:spcBef>
              <a:buNone/>
            </a:pPr>
            <a:r>
              <a:rPr lang="es-ES" sz="1600" dirty="0" smtClean="0"/>
              <a:t>15. </a:t>
            </a:r>
            <a:r>
              <a:rPr lang="es-ES" sz="1600" dirty="0"/>
              <a:t>¿Cuánto hay que adicionarle a </a:t>
            </a:r>
            <a:r>
              <a:rPr lang="es-ES" sz="1600" dirty="0" smtClean="0"/>
              <a:t>8x</a:t>
            </a:r>
            <a:r>
              <a:rPr lang="es-ES" sz="1600" baseline="30000" dirty="0" smtClean="0"/>
              <a:t>2</a:t>
            </a:r>
            <a:r>
              <a:rPr lang="es-ES" sz="1600" dirty="0" smtClean="0"/>
              <a:t> – 15x </a:t>
            </a:r>
            <a:r>
              <a:rPr lang="es-ES" sz="1600" dirty="0"/>
              <a:t>para obtener </a:t>
            </a:r>
            <a:r>
              <a:rPr lang="es-ES" sz="1600" dirty="0" smtClean="0"/>
              <a:t>8x</a:t>
            </a:r>
            <a:r>
              <a:rPr lang="es-ES" sz="1600" baseline="30000" dirty="0" smtClean="0"/>
              <a:t>2</a:t>
            </a:r>
            <a:r>
              <a:rPr lang="es-ES" sz="1600" dirty="0" smtClean="0"/>
              <a:t> – 35x + 7?   </a:t>
            </a:r>
            <a:r>
              <a:rPr lang="es-ES" sz="1600" dirty="0" smtClean="0">
                <a:solidFill>
                  <a:srgbClr val="FF0000"/>
                </a:solidFill>
              </a:rPr>
              <a:t>- </a:t>
            </a:r>
            <a:r>
              <a:rPr lang="es-ES" sz="1600" dirty="0">
                <a:solidFill>
                  <a:srgbClr val="FF0000"/>
                </a:solidFill>
              </a:rPr>
              <a:t>20x + </a:t>
            </a:r>
            <a:r>
              <a:rPr lang="es-ES" sz="1600" dirty="0" smtClean="0">
                <a:solidFill>
                  <a:srgbClr val="FF0000"/>
                </a:solidFill>
              </a:rPr>
              <a:t>7	</a:t>
            </a:r>
            <a:endParaRPr lang="es-ES" sz="1600" dirty="0">
              <a:solidFill>
                <a:srgbClr val="FF0000"/>
              </a:solidFill>
            </a:endParaRPr>
          </a:p>
          <a:p>
            <a:pPr marL="0" indent="0">
              <a:lnSpc>
                <a:spcPct val="100000"/>
              </a:lnSpc>
              <a:spcBef>
                <a:spcPts val="0"/>
              </a:spcBef>
              <a:buNone/>
            </a:pPr>
            <a:r>
              <a:rPr lang="es-ES" sz="1600" dirty="0" smtClean="0"/>
              <a:t>16. </a:t>
            </a:r>
            <a:r>
              <a:rPr lang="es-ES" sz="1600" dirty="0"/>
              <a:t>¿Cuánto hay que adicionarle a </a:t>
            </a:r>
            <a:r>
              <a:rPr lang="es-ES" sz="1600" dirty="0" smtClean="0"/>
              <a:t>3c – ½ para </a:t>
            </a:r>
            <a:r>
              <a:rPr lang="es-ES" sz="1600" dirty="0"/>
              <a:t>obtener </a:t>
            </a:r>
            <a:r>
              <a:rPr lang="es-ES" sz="1600" dirty="0" smtClean="0"/>
              <a:t>8c + 1?   </a:t>
            </a:r>
            <a:r>
              <a:rPr lang="es-ES" sz="1600" dirty="0" smtClean="0">
                <a:solidFill>
                  <a:srgbClr val="FF0000"/>
                </a:solidFill>
              </a:rPr>
              <a:t> 5c </a:t>
            </a:r>
            <a:r>
              <a:rPr lang="es-ES" sz="1600" dirty="0">
                <a:solidFill>
                  <a:srgbClr val="FF0000"/>
                </a:solidFill>
              </a:rPr>
              <a:t>+ </a:t>
            </a:r>
            <a:r>
              <a:rPr lang="es-ES" sz="1600" dirty="0" smtClean="0">
                <a:solidFill>
                  <a:srgbClr val="FF0000"/>
                </a:solidFill>
              </a:rPr>
              <a:t>3/2	    </a:t>
            </a:r>
          </a:p>
          <a:p>
            <a:pPr marL="0" indent="0">
              <a:lnSpc>
                <a:spcPct val="100000"/>
              </a:lnSpc>
              <a:spcBef>
                <a:spcPts val="0"/>
              </a:spcBef>
              <a:buNone/>
            </a:pPr>
            <a:r>
              <a:rPr lang="es-ES" sz="1600" dirty="0" smtClean="0"/>
              <a:t>17. </a:t>
            </a:r>
            <a:r>
              <a:rPr lang="es-ES" sz="1600" dirty="0"/>
              <a:t>¿Cuánto hay que adicionarle a </a:t>
            </a:r>
            <a:r>
              <a:rPr lang="es-ES" sz="1600" dirty="0" smtClean="0"/>
              <a:t>4x</a:t>
            </a:r>
            <a:r>
              <a:rPr lang="es-ES" sz="1600" baseline="30000" dirty="0" smtClean="0"/>
              <a:t>2</a:t>
            </a:r>
            <a:r>
              <a:rPr lang="es-ES" sz="1600" dirty="0" smtClean="0"/>
              <a:t> + ¼ para </a:t>
            </a:r>
            <a:r>
              <a:rPr lang="es-ES" sz="1600" dirty="0"/>
              <a:t>obtener </a:t>
            </a:r>
            <a:r>
              <a:rPr lang="es-ES" sz="1600" dirty="0" smtClean="0"/>
              <a:t>5x</a:t>
            </a:r>
            <a:r>
              <a:rPr lang="es-ES" sz="1600" baseline="30000" dirty="0" smtClean="0"/>
              <a:t>2</a:t>
            </a:r>
            <a:r>
              <a:rPr lang="es-ES" sz="1600" dirty="0" smtClean="0"/>
              <a:t> – ¾ ?   </a:t>
            </a:r>
            <a:r>
              <a:rPr lang="es-ES" sz="1600" dirty="0" smtClean="0">
                <a:solidFill>
                  <a:srgbClr val="FF0000"/>
                </a:solidFill>
              </a:rPr>
              <a:t> </a:t>
            </a:r>
            <a:r>
              <a:rPr lang="es-ES" sz="1600" dirty="0">
                <a:solidFill>
                  <a:srgbClr val="FF0000"/>
                </a:solidFill>
              </a:rPr>
              <a:t>x</a:t>
            </a:r>
            <a:r>
              <a:rPr lang="es-ES" sz="1600" baseline="30000" dirty="0">
                <a:solidFill>
                  <a:srgbClr val="FF0000"/>
                </a:solidFill>
              </a:rPr>
              <a:t>2</a:t>
            </a:r>
            <a:r>
              <a:rPr lang="es-ES" sz="1600" dirty="0">
                <a:solidFill>
                  <a:srgbClr val="FF0000"/>
                </a:solidFill>
              </a:rPr>
              <a:t> </a:t>
            </a:r>
            <a:r>
              <a:rPr lang="es-ES" sz="1600" dirty="0" smtClean="0">
                <a:solidFill>
                  <a:srgbClr val="FF0000"/>
                </a:solidFill>
              </a:rPr>
              <a:t>– 1	</a:t>
            </a:r>
            <a:endParaRPr lang="es-ES" sz="1600" dirty="0"/>
          </a:p>
          <a:p>
            <a:pPr marL="0" indent="0">
              <a:lnSpc>
                <a:spcPct val="100000"/>
              </a:lnSpc>
              <a:spcBef>
                <a:spcPts val="0"/>
              </a:spcBef>
              <a:buNone/>
            </a:pPr>
            <a:r>
              <a:rPr lang="es-ES" sz="1600" dirty="0" smtClean="0"/>
              <a:t>18. </a:t>
            </a:r>
            <a:r>
              <a:rPr lang="es-ES" sz="1600" dirty="0"/>
              <a:t>¿Cuánto hay que adicionarle a </a:t>
            </a:r>
            <a:r>
              <a:rPr lang="es-ES" sz="1600" dirty="0" smtClean="0"/>
              <a:t>½ x + ½ y para </a:t>
            </a:r>
            <a:r>
              <a:rPr lang="es-ES" sz="1600" dirty="0"/>
              <a:t>obtener </a:t>
            </a:r>
            <a:r>
              <a:rPr lang="es-ES" sz="1600" dirty="0" smtClean="0"/>
              <a:t>x + y?     </a:t>
            </a:r>
            <a:r>
              <a:rPr lang="es-ES" sz="1600" dirty="0">
                <a:solidFill>
                  <a:srgbClr val="FF0000"/>
                </a:solidFill>
              </a:rPr>
              <a:t>½ x + ½ </a:t>
            </a:r>
            <a:r>
              <a:rPr lang="es-ES" sz="1600" dirty="0" smtClean="0">
                <a:solidFill>
                  <a:srgbClr val="FF0000"/>
                </a:solidFill>
              </a:rPr>
              <a:t>y    </a:t>
            </a:r>
          </a:p>
          <a:p>
            <a:pPr marL="0" indent="0">
              <a:lnSpc>
                <a:spcPct val="100000"/>
              </a:lnSpc>
              <a:spcBef>
                <a:spcPts val="0"/>
              </a:spcBef>
              <a:buNone/>
            </a:pPr>
            <a:r>
              <a:rPr lang="es-ES" sz="1600" dirty="0" smtClean="0"/>
              <a:t>19. </a:t>
            </a:r>
            <a:r>
              <a:rPr lang="es-ES" sz="1600" dirty="0"/>
              <a:t>¿Cuánto hay que adicionarle a </a:t>
            </a:r>
            <a:r>
              <a:rPr lang="es-ES" sz="1600" dirty="0" smtClean="0"/>
              <a:t>– ½ x</a:t>
            </a:r>
            <a:r>
              <a:rPr lang="es-ES" sz="1600" baseline="30000" dirty="0" smtClean="0"/>
              <a:t>2</a:t>
            </a:r>
            <a:r>
              <a:rPr lang="es-ES" sz="1600" dirty="0" smtClean="0"/>
              <a:t> + ¾ para </a:t>
            </a:r>
            <a:r>
              <a:rPr lang="es-ES" sz="1600" dirty="0"/>
              <a:t>obtener </a:t>
            </a:r>
            <a:r>
              <a:rPr lang="es-ES" sz="1600" dirty="0" smtClean="0"/>
              <a:t>½ x</a:t>
            </a:r>
            <a:r>
              <a:rPr lang="es-ES" sz="1600" baseline="30000" dirty="0" smtClean="0"/>
              <a:t>2</a:t>
            </a:r>
            <a:r>
              <a:rPr lang="es-ES" sz="1600" dirty="0" smtClean="0"/>
              <a:t>?    </a:t>
            </a:r>
            <a:r>
              <a:rPr lang="es-ES" sz="1600" dirty="0" smtClean="0">
                <a:solidFill>
                  <a:srgbClr val="FF0000"/>
                </a:solidFill>
              </a:rPr>
              <a:t> </a:t>
            </a:r>
            <a:r>
              <a:rPr lang="es-ES" sz="1600" dirty="0">
                <a:solidFill>
                  <a:srgbClr val="FF0000"/>
                </a:solidFill>
              </a:rPr>
              <a:t>x</a:t>
            </a:r>
            <a:r>
              <a:rPr lang="es-ES" sz="1600" baseline="30000" dirty="0">
                <a:solidFill>
                  <a:srgbClr val="FF0000"/>
                </a:solidFill>
              </a:rPr>
              <a:t>2</a:t>
            </a:r>
            <a:r>
              <a:rPr lang="es-ES" sz="1600" dirty="0">
                <a:solidFill>
                  <a:srgbClr val="FF0000"/>
                </a:solidFill>
              </a:rPr>
              <a:t> + ¾ </a:t>
            </a:r>
            <a:r>
              <a:rPr lang="es-ES" sz="1600" dirty="0" smtClean="0">
                <a:solidFill>
                  <a:srgbClr val="FF0000"/>
                </a:solidFill>
              </a:rPr>
              <a:t>	</a:t>
            </a:r>
            <a:endParaRPr lang="es-ES" sz="1600" dirty="0" smtClean="0"/>
          </a:p>
          <a:p>
            <a:pPr marL="0" indent="0">
              <a:lnSpc>
                <a:spcPct val="100000"/>
              </a:lnSpc>
              <a:spcBef>
                <a:spcPts val="0"/>
              </a:spcBef>
              <a:buNone/>
            </a:pPr>
            <a:r>
              <a:rPr lang="es-ES" sz="1600" dirty="0" smtClean="0"/>
              <a:t>20. </a:t>
            </a:r>
            <a:r>
              <a:rPr lang="es-ES" sz="1600" dirty="0"/>
              <a:t>¿Cuánto hay que adicionarle a </a:t>
            </a:r>
            <a:r>
              <a:rPr lang="es-ES" sz="1600" dirty="0" smtClean="0"/>
              <a:t>¾ m – ¼ n </a:t>
            </a:r>
            <a:r>
              <a:rPr lang="es-ES" sz="1600" dirty="0"/>
              <a:t>para obtener </a:t>
            </a:r>
            <a:r>
              <a:rPr lang="es-ES" sz="1600" dirty="0" smtClean="0"/>
              <a:t>– ¼ m + ¾ n?     </a:t>
            </a:r>
            <a:r>
              <a:rPr lang="es-ES" sz="1600" dirty="0">
                <a:solidFill>
                  <a:srgbClr val="FF0000"/>
                </a:solidFill>
              </a:rPr>
              <a:t>- m + </a:t>
            </a:r>
            <a:r>
              <a:rPr lang="es-ES" sz="1600" dirty="0" smtClean="0">
                <a:solidFill>
                  <a:srgbClr val="FF0000"/>
                </a:solidFill>
              </a:rPr>
              <a:t>n</a:t>
            </a:r>
          </a:p>
          <a:p>
            <a:pPr marL="0" indent="0" algn="just">
              <a:lnSpc>
                <a:spcPct val="100000"/>
              </a:lnSpc>
              <a:spcBef>
                <a:spcPts val="0"/>
              </a:spcBef>
              <a:buNone/>
            </a:pPr>
            <a:r>
              <a:rPr lang="es-ES" sz="1600" dirty="0"/>
              <a:t>21. ¿Cuánto hay que adicionarle a 3m – 4n para obtener – 3m + 4n?   </a:t>
            </a:r>
            <a:r>
              <a:rPr lang="es-ES" sz="1600" dirty="0" smtClean="0">
                <a:solidFill>
                  <a:srgbClr val="FF0000"/>
                </a:solidFill>
              </a:rPr>
              <a:t>- </a:t>
            </a:r>
            <a:r>
              <a:rPr lang="es-ES" sz="1600" dirty="0">
                <a:solidFill>
                  <a:srgbClr val="FF0000"/>
                </a:solidFill>
              </a:rPr>
              <a:t>6m + 8n</a:t>
            </a:r>
            <a:r>
              <a:rPr lang="es-ES" sz="1600" dirty="0"/>
              <a:t>	</a:t>
            </a:r>
          </a:p>
          <a:p>
            <a:pPr marL="0" indent="0" algn="just">
              <a:lnSpc>
                <a:spcPct val="100000"/>
              </a:lnSpc>
              <a:spcBef>
                <a:spcPts val="0"/>
              </a:spcBef>
              <a:buNone/>
            </a:pPr>
            <a:r>
              <a:rPr lang="es-ES" sz="1600" dirty="0" smtClean="0"/>
              <a:t>22</a:t>
            </a:r>
            <a:r>
              <a:rPr lang="es-ES" sz="1600" dirty="0"/>
              <a:t>. ¿Cuánto hay que adicionarle a 4m – 3n para obtener – 4m + 3n?   </a:t>
            </a:r>
            <a:r>
              <a:rPr lang="es-ES" sz="1600" dirty="0" smtClean="0">
                <a:solidFill>
                  <a:srgbClr val="FF0000"/>
                </a:solidFill>
              </a:rPr>
              <a:t>– </a:t>
            </a:r>
            <a:r>
              <a:rPr lang="es-ES" sz="1600" dirty="0">
                <a:solidFill>
                  <a:srgbClr val="FF0000"/>
                </a:solidFill>
              </a:rPr>
              <a:t>8m + 6n</a:t>
            </a:r>
            <a:r>
              <a:rPr lang="es-ES" sz="1600" dirty="0"/>
              <a:t>	</a:t>
            </a:r>
            <a:endParaRPr lang="es-ES" sz="1600" dirty="0" smtClean="0"/>
          </a:p>
          <a:p>
            <a:pPr marL="0" indent="0" algn="just">
              <a:lnSpc>
                <a:spcPct val="100000"/>
              </a:lnSpc>
              <a:spcBef>
                <a:spcPts val="0"/>
              </a:spcBef>
              <a:buNone/>
            </a:pPr>
            <a:r>
              <a:rPr lang="es-ES" sz="1600" dirty="0" smtClean="0"/>
              <a:t>23</a:t>
            </a:r>
            <a:r>
              <a:rPr lang="es-ES" sz="1600" dirty="0"/>
              <a:t>. ¿Cuánto hay que adicionarle a - 3m – 4n para obtener 3m + 4n? </a:t>
            </a:r>
            <a:r>
              <a:rPr lang="es-ES" sz="1600" dirty="0" smtClean="0">
                <a:solidFill>
                  <a:srgbClr val="FF0000"/>
                </a:solidFill>
              </a:rPr>
              <a:t>6m </a:t>
            </a:r>
            <a:r>
              <a:rPr lang="es-ES" sz="1600" dirty="0">
                <a:solidFill>
                  <a:srgbClr val="FF0000"/>
                </a:solidFill>
              </a:rPr>
              <a:t>+ 8n</a:t>
            </a:r>
            <a:r>
              <a:rPr lang="es-ES" sz="1600" dirty="0"/>
              <a:t>	</a:t>
            </a:r>
          </a:p>
          <a:p>
            <a:pPr marL="0" indent="0" algn="just">
              <a:lnSpc>
                <a:spcPct val="100000"/>
              </a:lnSpc>
              <a:spcBef>
                <a:spcPts val="0"/>
              </a:spcBef>
              <a:buNone/>
            </a:pPr>
            <a:r>
              <a:rPr lang="es-ES" sz="1600" dirty="0" smtClean="0"/>
              <a:t>24</a:t>
            </a:r>
            <a:r>
              <a:rPr lang="es-ES" sz="1600" dirty="0"/>
              <a:t>. ¿Cuánto hay que adicionarle a 5x – 4y para obtener – 7x + 6y?  </a:t>
            </a:r>
            <a:r>
              <a:rPr lang="es-ES" sz="1600" dirty="0" smtClean="0">
                <a:solidFill>
                  <a:srgbClr val="FF0000"/>
                </a:solidFill>
              </a:rPr>
              <a:t> </a:t>
            </a:r>
            <a:r>
              <a:rPr lang="es-ES" sz="1600" dirty="0">
                <a:solidFill>
                  <a:srgbClr val="FF0000"/>
                </a:solidFill>
              </a:rPr>
              <a:t>– 12x + 10y</a:t>
            </a:r>
            <a:r>
              <a:rPr lang="es-ES" sz="1600" dirty="0"/>
              <a:t>	</a:t>
            </a:r>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p:txBody>
      </p:sp>
    </p:spTree>
    <p:extLst>
      <p:ext uri="{BB962C8B-B14F-4D97-AF65-F5344CB8AC3E}">
        <p14:creationId xmlns:p14="http://schemas.microsoft.com/office/powerpoint/2010/main" val="99859430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86603" y="324372"/>
            <a:ext cx="11641540" cy="6199258"/>
          </a:xfrm>
        </p:spPr>
        <p:txBody>
          <a:bodyPr>
            <a:noAutofit/>
          </a:bodyPr>
          <a:lstStyle/>
          <a:p>
            <a:pPr marL="0" indent="0" algn="just">
              <a:lnSpc>
                <a:spcPct val="100000"/>
              </a:lnSpc>
              <a:spcBef>
                <a:spcPts val="0"/>
              </a:spcBef>
              <a:buNone/>
            </a:pPr>
            <a:r>
              <a:rPr lang="es-ES" sz="1400" dirty="0"/>
              <a:t>25. ¿Cuánto hay que adicionarle a 6x</a:t>
            </a:r>
            <a:r>
              <a:rPr lang="es-ES" sz="1400" baseline="30000" dirty="0"/>
              <a:t>2</a:t>
            </a:r>
            <a:r>
              <a:rPr lang="es-ES" sz="1400" dirty="0"/>
              <a:t>y – 4xy</a:t>
            </a:r>
            <a:r>
              <a:rPr lang="es-ES" sz="1400" baseline="30000" dirty="0"/>
              <a:t>2</a:t>
            </a:r>
            <a:r>
              <a:rPr lang="es-ES" sz="1400" dirty="0"/>
              <a:t> para obtener – 4x</a:t>
            </a:r>
            <a:r>
              <a:rPr lang="es-ES" sz="1400" baseline="30000" dirty="0"/>
              <a:t>2</a:t>
            </a:r>
            <a:r>
              <a:rPr lang="es-ES" sz="1400" dirty="0"/>
              <a:t>y + 6xy</a:t>
            </a:r>
            <a:r>
              <a:rPr lang="es-ES" sz="1400" baseline="30000" dirty="0"/>
              <a:t>2</a:t>
            </a:r>
            <a:r>
              <a:rPr lang="es-ES" sz="1400" dirty="0"/>
              <a:t>?   </a:t>
            </a:r>
            <a:r>
              <a:rPr lang="es-ES" sz="1400" dirty="0" smtClean="0">
                <a:solidFill>
                  <a:srgbClr val="FF0000"/>
                </a:solidFill>
              </a:rPr>
              <a:t> </a:t>
            </a:r>
            <a:r>
              <a:rPr lang="es-ES" sz="1400" dirty="0">
                <a:solidFill>
                  <a:srgbClr val="FF0000"/>
                </a:solidFill>
              </a:rPr>
              <a:t>– 10x</a:t>
            </a:r>
            <a:r>
              <a:rPr lang="es-ES" sz="1400" baseline="30000" dirty="0">
                <a:solidFill>
                  <a:srgbClr val="FF0000"/>
                </a:solidFill>
              </a:rPr>
              <a:t>2</a:t>
            </a:r>
            <a:r>
              <a:rPr lang="es-ES" sz="1400" dirty="0">
                <a:solidFill>
                  <a:srgbClr val="FF0000"/>
                </a:solidFill>
              </a:rPr>
              <a:t>y + </a:t>
            </a:r>
            <a:r>
              <a:rPr lang="es-ES" sz="1400" dirty="0" smtClean="0">
                <a:solidFill>
                  <a:srgbClr val="FF0000"/>
                </a:solidFill>
              </a:rPr>
              <a:t>10xy</a:t>
            </a:r>
            <a:r>
              <a:rPr lang="es-ES" sz="1400" baseline="30000" dirty="0" smtClean="0">
                <a:solidFill>
                  <a:srgbClr val="FF0000"/>
                </a:solidFill>
              </a:rPr>
              <a:t>2</a:t>
            </a:r>
            <a:endParaRPr lang="es-ES" sz="1400" dirty="0"/>
          </a:p>
          <a:p>
            <a:pPr marL="0" indent="0" algn="just">
              <a:lnSpc>
                <a:spcPct val="100000"/>
              </a:lnSpc>
              <a:spcBef>
                <a:spcPts val="0"/>
              </a:spcBef>
              <a:buNone/>
            </a:pPr>
            <a:r>
              <a:rPr lang="es-ES" sz="1400" dirty="0"/>
              <a:t>26. ¿Cuánto hay que adicionarle a – 5x</a:t>
            </a:r>
            <a:r>
              <a:rPr lang="es-ES" sz="1400" baseline="30000" dirty="0"/>
              <a:t>2</a:t>
            </a:r>
            <a:r>
              <a:rPr lang="es-ES" sz="1400" dirty="0"/>
              <a:t> – 7x - 1 para obtener – x</a:t>
            </a:r>
            <a:r>
              <a:rPr lang="es-ES" sz="1400" baseline="30000" dirty="0"/>
              <a:t>2</a:t>
            </a:r>
            <a:r>
              <a:rPr lang="es-ES" sz="1400" dirty="0"/>
              <a:t> – x - 1?   </a:t>
            </a:r>
            <a:r>
              <a:rPr lang="es-ES" sz="1400" dirty="0" smtClean="0">
                <a:solidFill>
                  <a:srgbClr val="FF0000"/>
                </a:solidFill>
              </a:rPr>
              <a:t>4x</a:t>
            </a:r>
            <a:r>
              <a:rPr lang="es-ES" sz="1400" baseline="30000" dirty="0" smtClean="0">
                <a:solidFill>
                  <a:srgbClr val="FF0000"/>
                </a:solidFill>
              </a:rPr>
              <a:t>2</a:t>
            </a:r>
            <a:r>
              <a:rPr lang="es-ES" sz="1400" dirty="0" smtClean="0">
                <a:solidFill>
                  <a:srgbClr val="FF0000"/>
                </a:solidFill>
              </a:rPr>
              <a:t>  </a:t>
            </a:r>
            <a:r>
              <a:rPr lang="es-ES" sz="1400" dirty="0">
                <a:solidFill>
                  <a:srgbClr val="FF0000"/>
                </a:solidFill>
              </a:rPr>
              <a:t>+ 6x </a:t>
            </a:r>
            <a:r>
              <a:rPr lang="es-ES" sz="1400" dirty="0"/>
              <a:t>	</a:t>
            </a:r>
          </a:p>
          <a:p>
            <a:pPr marL="0" indent="0" algn="just">
              <a:lnSpc>
                <a:spcPct val="100000"/>
              </a:lnSpc>
              <a:spcBef>
                <a:spcPts val="0"/>
              </a:spcBef>
              <a:buNone/>
            </a:pPr>
            <a:r>
              <a:rPr lang="es-ES" sz="1400" dirty="0"/>
              <a:t>27. ¿Cuánto hay que adicionarle a 8b</a:t>
            </a:r>
            <a:r>
              <a:rPr lang="es-ES" sz="1400" baseline="30000" dirty="0"/>
              <a:t>2</a:t>
            </a:r>
            <a:r>
              <a:rPr lang="es-ES" sz="1400" dirty="0"/>
              <a:t> –  b + 1 para obtener – b</a:t>
            </a:r>
            <a:r>
              <a:rPr lang="es-ES" sz="1400" baseline="30000" dirty="0"/>
              <a:t>2</a:t>
            </a:r>
            <a:r>
              <a:rPr lang="es-ES" sz="1400" dirty="0"/>
              <a:t> + b - 4?   </a:t>
            </a:r>
            <a:r>
              <a:rPr lang="es-ES" sz="1400" dirty="0" smtClean="0">
                <a:solidFill>
                  <a:srgbClr val="FF0000"/>
                </a:solidFill>
              </a:rPr>
              <a:t> </a:t>
            </a:r>
            <a:r>
              <a:rPr lang="es-ES" sz="1400" dirty="0">
                <a:solidFill>
                  <a:srgbClr val="FF0000"/>
                </a:solidFill>
              </a:rPr>
              <a:t>– 9 b</a:t>
            </a:r>
            <a:r>
              <a:rPr lang="es-ES" sz="1400" baseline="30000" dirty="0">
                <a:solidFill>
                  <a:srgbClr val="FF0000"/>
                </a:solidFill>
              </a:rPr>
              <a:t>2</a:t>
            </a:r>
            <a:r>
              <a:rPr lang="es-ES" sz="1400" dirty="0">
                <a:solidFill>
                  <a:srgbClr val="FF0000"/>
                </a:solidFill>
              </a:rPr>
              <a:t> + 2b – </a:t>
            </a:r>
            <a:endParaRPr lang="es-ES" sz="1400" dirty="0"/>
          </a:p>
          <a:p>
            <a:pPr marL="0" indent="0" algn="just">
              <a:lnSpc>
                <a:spcPct val="110000"/>
              </a:lnSpc>
              <a:spcBef>
                <a:spcPts val="0"/>
              </a:spcBef>
              <a:buNone/>
            </a:pPr>
            <a:r>
              <a:rPr lang="es-ES" sz="1400" dirty="0"/>
              <a:t>29. ¿Cuánto hay que adicionarle a 5ab + 6bc – 1 para obtener – ab – </a:t>
            </a:r>
            <a:r>
              <a:rPr lang="es-ES" sz="1400" dirty="0" err="1"/>
              <a:t>bc</a:t>
            </a:r>
            <a:r>
              <a:rPr lang="es-ES" sz="1400" dirty="0"/>
              <a:t> + 1?  </a:t>
            </a:r>
            <a:r>
              <a:rPr lang="es-ES" sz="1400" dirty="0" smtClean="0">
                <a:solidFill>
                  <a:srgbClr val="FF0000"/>
                </a:solidFill>
              </a:rPr>
              <a:t>- </a:t>
            </a:r>
            <a:r>
              <a:rPr lang="es-ES" sz="1400" dirty="0">
                <a:solidFill>
                  <a:srgbClr val="FF0000"/>
                </a:solidFill>
              </a:rPr>
              <a:t>6ab – 7bc + 2</a:t>
            </a:r>
            <a:r>
              <a:rPr lang="es-ES" sz="1400" dirty="0"/>
              <a:t>	</a:t>
            </a:r>
          </a:p>
          <a:p>
            <a:pPr marL="0" indent="0" algn="just">
              <a:lnSpc>
                <a:spcPct val="110000"/>
              </a:lnSpc>
              <a:spcBef>
                <a:spcPts val="0"/>
              </a:spcBef>
              <a:buNone/>
            </a:pPr>
            <a:r>
              <a:rPr lang="es-ES" sz="1400" dirty="0" smtClean="0"/>
              <a:t>30</a:t>
            </a:r>
            <a:r>
              <a:rPr lang="es-ES" sz="1400" dirty="0"/>
              <a:t>. ¿Cuánto hay que adicionarle a - ab - </a:t>
            </a:r>
            <a:r>
              <a:rPr lang="es-ES" sz="1400" dirty="0" err="1"/>
              <a:t>bc</a:t>
            </a:r>
            <a:r>
              <a:rPr lang="es-ES" sz="1400" dirty="0"/>
              <a:t> – 1 para obtener ab + </a:t>
            </a:r>
            <a:r>
              <a:rPr lang="es-ES" sz="1400" dirty="0" err="1"/>
              <a:t>bc</a:t>
            </a:r>
            <a:r>
              <a:rPr lang="es-ES" sz="1400" dirty="0"/>
              <a:t> + 1? A. 2ab + 2bc + 2 </a:t>
            </a:r>
            <a:r>
              <a:rPr lang="es-ES" sz="1400" dirty="0" smtClean="0"/>
              <a:t>28</a:t>
            </a:r>
            <a:r>
              <a:rPr lang="es-ES" sz="1400" dirty="0"/>
              <a:t>. ¿Cuánto hay que adicionarle a 10c</a:t>
            </a:r>
            <a:r>
              <a:rPr lang="es-ES" sz="1400" baseline="30000" dirty="0"/>
              <a:t>2</a:t>
            </a:r>
            <a:r>
              <a:rPr lang="es-ES" sz="1400" dirty="0"/>
              <a:t> – 6c + 2 para obtener – c</a:t>
            </a:r>
            <a:r>
              <a:rPr lang="es-ES" sz="1400" baseline="30000" dirty="0"/>
              <a:t>2</a:t>
            </a:r>
            <a:r>
              <a:rPr lang="es-ES" sz="1400" dirty="0"/>
              <a:t> + c + 3? </a:t>
            </a:r>
            <a:r>
              <a:rPr lang="es-ES" sz="1400" dirty="0" smtClean="0">
                <a:solidFill>
                  <a:srgbClr val="FF0000"/>
                </a:solidFill>
              </a:rPr>
              <a:t> </a:t>
            </a:r>
            <a:r>
              <a:rPr lang="es-ES" sz="1400" dirty="0">
                <a:solidFill>
                  <a:srgbClr val="FF0000"/>
                </a:solidFill>
              </a:rPr>
              <a:t>– 11 + 7c + </a:t>
            </a:r>
            <a:r>
              <a:rPr lang="es-ES" sz="1400" dirty="0" smtClean="0">
                <a:solidFill>
                  <a:srgbClr val="FF0000"/>
                </a:solidFill>
              </a:rPr>
              <a:t>1</a:t>
            </a:r>
            <a:endParaRPr lang="es-ES" sz="1400" dirty="0"/>
          </a:p>
          <a:p>
            <a:pPr marL="0" indent="0" algn="just">
              <a:lnSpc>
                <a:spcPct val="100000"/>
              </a:lnSpc>
              <a:spcBef>
                <a:spcPts val="0"/>
              </a:spcBef>
              <a:buNone/>
            </a:pPr>
            <a:r>
              <a:rPr lang="es-ES" sz="1400" dirty="0" smtClean="0"/>
              <a:t>31</a:t>
            </a:r>
            <a:r>
              <a:rPr lang="es-ES" sz="1400" dirty="0"/>
              <a:t>. Un triángulo de perímetro 12xyz, tiene de lados 4xyz y 5xyz. ¿Cuánto mide su tercer lado? </a:t>
            </a:r>
            <a:r>
              <a:rPr lang="es-ES" sz="1400" dirty="0">
                <a:solidFill>
                  <a:srgbClr val="FF0000"/>
                </a:solidFill>
              </a:rPr>
              <a:t>3xyz           </a:t>
            </a:r>
          </a:p>
          <a:p>
            <a:pPr marL="0" indent="0" algn="just">
              <a:lnSpc>
                <a:spcPct val="100000"/>
              </a:lnSpc>
              <a:spcBef>
                <a:spcPts val="0"/>
              </a:spcBef>
              <a:buNone/>
            </a:pPr>
            <a:r>
              <a:rPr lang="es-ES" sz="1400" dirty="0" smtClean="0"/>
              <a:t>32</a:t>
            </a:r>
            <a:r>
              <a:rPr lang="es-ES" sz="1400" dirty="0"/>
              <a:t>. Un triángulo isósceles, cuyos lados iguales miden 4a</a:t>
            </a:r>
            <a:r>
              <a:rPr lang="es-ES" sz="1400" baseline="30000" dirty="0"/>
              <a:t>2</a:t>
            </a:r>
            <a:r>
              <a:rPr lang="es-ES" sz="1400" dirty="0"/>
              <a:t>b</a:t>
            </a:r>
            <a:r>
              <a:rPr lang="es-ES" sz="1400" baseline="30000" dirty="0"/>
              <a:t>3</a:t>
            </a:r>
            <a:r>
              <a:rPr lang="es-ES" sz="1400" dirty="0"/>
              <a:t>c, tiene de perímetro 10a</a:t>
            </a:r>
            <a:r>
              <a:rPr lang="es-ES" sz="1400" baseline="30000" dirty="0"/>
              <a:t>2</a:t>
            </a:r>
            <a:r>
              <a:rPr lang="es-ES" sz="1400" dirty="0"/>
              <a:t>b</a:t>
            </a:r>
            <a:r>
              <a:rPr lang="es-ES" sz="1400" baseline="30000" dirty="0"/>
              <a:t>3</a:t>
            </a:r>
            <a:r>
              <a:rPr lang="es-ES" sz="1400" dirty="0"/>
              <a:t>c. ¿Cuánto mide el lado diferente?  </a:t>
            </a:r>
            <a:r>
              <a:rPr lang="es-ES" sz="1400" dirty="0">
                <a:solidFill>
                  <a:srgbClr val="FF0000"/>
                </a:solidFill>
              </a:rPr>
              <a:t>2a</a:t>
            </a:r>
            <a:r>
              <a:rPr lang="es-ES" sz="1400" baseline="30000" dirty="0">
                <a:solidFill>
                  <a:srgbClr val="FF0000"/>
                </a:solidFill>
              </a:rPr>
              <a:t>2</a:t>
            </a:r>
            <a:r>
              <a:rPr lang="es-ES" sz="1400" dirty="0">
                <a:solidFill>
                  <a:srgbClr val="FF0000"/>
                </a:solidFill>
              </a:rPr>
              <a:t>b</a:t>
            </a:r>
            <a:r>
              <a:rPr lang="es-ES" sz="1400" baseline="30000" dirty="0">
                <a:solidFill>
                  <a:srgbClr val="FF0000"/>
                </a:solidFill>
              </a:rPr>
              <a:t>3</a:t>
            </a:r>
            <a:r>
              <a:rPr lang="es-ES" sz="1400" dirty="0">
                <a:solidFill>
                  <a:srgbClr val="FF0000"/>
                </a:solidFill>
              </a:rPr>
              <a:t>c</a:t>
            </a:r>
          </a:p>
          <a:p>
            <a:pPr marL="0" indent="0" algn="just">
              <a:lnSpc>
                <a:spcPct val="100000"/>
              </a:lnSpc>
              <a:spcBef>
                <a:spcPts val="0"/>
              </a:spcBef>
              <a:buNone/>
            </a:pPr>
            <a:r>
              <a:rPr lang="es-ES" sz="1400" dirty="0" smtClean="0"/>
              <a:t>33</a:t>
            </a:r>
            <a:r>
              <a:rPr lang="es-ES" sz="1400" dirty="0"/>
              <a:t>. Un triángulo escaleno cuyo lado mayor mide 12x</a:t>
            </a:r>
            <a:r>
              <a:rPr lang="es-ES" sz="1400" baseline="30000" dirty="0"/>
              <a:t>n</a:t>
            </a:r>
            <a:r>
              <a:rPr lang="es-ES" sz="1400" dirty="0"/>
              <a:t> y el lado menor mide la tercera parte del lado mayor, tiene de perímetro 26x</a:t>
            </a:r>
            <a:r>
              <a:rPr lang="es-ES" sz="1400" baseline="30000" dirty="0"/>
              <a:t>n</a:t>
            </a:r>
            <a:r>
              <a:rPr lang="es-ES" sz="1400" dirty="0"/>
              <a:t> .  ¿Cuánto mide el lado medio?.  </a:t>
            </a:r>
            <a:r>
              <a:rPr lang="es-ES" sz="1400" dirty="0">
                <a:solidFill>
                  <a:srgbClr val="FF0000"/>
                </a:solidFill>
              </a:rPr>
              <a:t> </a:t>
            </a:r>
            <a:r>
              <a:rPr lang="es-ES" sz="1400" dirty="0" smtClean="0">
                <a:solidFill>
                  <a:srgbClr val="FF0000"/>
                </a:solidFill>
              </a:rPr>
              <a:t>10x</a:t>
            </a:r>
            <a:r>
              <a:rPr lang="es-ES" sz="1400" baseline="30000" dirty="0" smtClean="0">
                <a:solidFill>
                  <a:srgbClr val="FF0000"/>
                </a:solidFill>
              </a:rPr>
              <a:t>n</a:t>
            </a:r>
          </a:p>
          <a:p>
            <a:pPr marL="0" indent="0" algn="just">
              <a:lnSpc>
                <a:spcPct val="100000"/>
              </a:lnSpc>
              <a:spcBef>
                <a:spcPts val="0"/>
              </a:spcBef>
              <a:buNone/>
            </a:pPr>
            <a:r>
              <a:rPr lang="es-ES" sz="1400" dirty="0"/>
              <a:t>34. Un rectángulo tiene de base 5m</a:t>
            </a:r>
            <a:r>
              <a:rPr lang="es-ES" sz="1400" baseline="30000" dirty="0"/>
              <a:t>2</a:t>
            </a:r>
            <a:r>
              <a:rPr lang="es-ES" sz="1400" dirty="0"/>
              <a:t>n. ¿Cuánto será su altura si su perímetro es de 16m</a:t>
            </a:r>
            <a:r>
              <a:rPr lang="es-ES" sz="1400" baseline="30000" dirty="0"/>
              <a:t>2</a:t>
            </a:r>
            <a:r>
              <a:rPr lang="es-ES" sz="1400" dirty="0"/>
              <a:t>n?  </a:t>
            </a:r>
            <a:r>
              <a:rPr lang="es-ES" sz="1400" dirty="0">
                <a:solidFill>
                  <a:srgbClr val="FF0000"/>
                </a:solidFill>
              </a:rPr>
              <a:t>3m</a:t>
            </a:r>
            <a:r>
              <a:rPr lang="es-ES" sz="1400" baseline="30000" dirty="0">
                <a:solidFill>
                  <a:srgbClr val="FF0000"/>
                </a:solidFill>
              </a:rPr>
              <a:t>2</a:t>
            </a:r>
            <a:r>
              <a:rPr lang="es-ES" sz="1400" dirty="0">
                <a:solidFill>
                  <a:srgbClr val="FF0000"/>
                </a:solidFill>
              </a:rPr>
              <a:t>n   </a:t>
            </a:r>
          </a:p>
          <a:p>
            <a:pPr marL="0" indent="0" algn="just">
              <a:lnSpc>
                <a:spcPct val="100000"/>
              </a:lnSpc>
              <a:spcBef>
                <a:spcPts val="0"/>
              </a:spcBef>
              <a:buNone/>
            </a:pPr>
            <a:r>
              <a:rPr lang="es-ES" sz="1400" dirty="0"/>
              <a:t>35. Un rectángulo tiene de altura 8x</a:t>
            </a:r>
            <a:r>
              <a:rPr lang="es-ES" sz="1400" baseline="30000" dirty="0"/>
              <a:t>m</a:t>
            </a:r>
            <a:r>
              <a:rPr lang="es-ES" sz="1400" dirty="0"/>
              <a:t>. ¿Cuánto será su base si su perímetro es de 20x</a:t>
            </a:r>
            <a:r>
              <a:rPr lang="es-ES" sz="1400" baseline="30000" dirty="0"/>
              <a:t>m</a:t>
            </a:r>
            <a:r>
              <a:rPr lang="es-ES" sz="1400" dirty="0"/>
              <a:t>?  </a:t>
            </a:r>
            <a:r>
              <a:rPr lang="es-ES" sz="1400" dirty="0">
                <a:solidFill>
                  <a:srgbClr val="FF0000"/>
                </a:solidFill>
              </a:rPr>
              <a:t>2x</a:t>
            </a:r>
            <a:r>
              <a:rPr lang="es-ES" sz="1400" baseline="30000" dirty="0">
                <a:solidFill>
                  <a:srgbClr val="FF0000"/>
                </a:solidFill>
              </a:rPr>
              <a:t>m</a:t>
            </a:r>
            <a:endParaRPr lang="es-ES" sz="1400" baseline="30000" dirty="0"/>
          </a:p>
          <a:p>
            <a:pPr marL="0" indent="0" algn="just">
              <a:lnSpc>
                <a:spcPct val="100000"/>
              </a:lnSpc>
              <a:spcBef>
                <a:spcPts val="0"/>
              </a:spcBef>
              <a:buNone/>
            </a:pPr>
            <a:r>
              <a:rPr lang="es-ES" sz="1400" dirty="0"/>
              <a:t>36. En una familia, el padre tiene 3 años más que la madre, el hijo menor tiene 20 años menos que la madre. ¿Cuántos años tiene el hijo mayor si la suma de las 4 edades es de 4x - 42?  </a:t>
            </a:r>
            <a:r>
              <a:rPr lang="es-ES" sz="1400" dirty="0">
                <a:solidFill>
                  <a:srgbClr val="FF0000"/>
                </a:solidFill>
              </a:rPr>
              <a:t>x – 25</a:t>
            </a:r>
            <a:endParaRPr lang="es-ES" sz="1400" dirty="0"/>
          </a:p>
          <a:p>
            <a:pPr marL="0" indent="0" algn="just">
              <a:lnSpc>
                <a:spcPct val="100000"/>
              </a:lnSpc>
              <a:spcBef>
                <a:spcPts val="0"/>
              </a:spcBef>
              <a:buNone/>
            </a:pPr>
            <a:r>
              <a:rPr lang="es-ES" sz="1400" dirty="0"/>
              <a:t>37. Se compran 4 artículos de ropa: una chaqueta, una camisa, un pantalón y una corbata; la camisa costó $20000 menos que la chaqueta, y el pantalón costó $10000 más que la chaqueta. ¿Cuánto costó la corbata si se pagó 4x – 30000 por las 4 prendas?  </a:t>
            </a:r>
            <a:r>
              <a:rPr lang="es-ES" sz="1400" dirty="0">
                <a:solidFill>
                  <a:srgbClr val="FF0000"/>
                </a:solidFill>
              </a:rPr>
              <a:t>x – 20000</a:t>
            </a:r>
            <a:endParaRPr lang="es-ES" sz="1400" dirty="0"/>
          </a:p>
          <a:p>
            <a:pPr marL="0" indent="0" algn="just">
              <a:lnSpc>
                <a:spcPct val="100000"/>
              </a:lnSpc>
              <a:spcBef>
                <a:spcPts val="0"/>
              </a:spcBef>
              <a:buNone/>
            </a:pPr>
            <a:r>
              <a:rPr lang="es-ES" sz="1400" dirty="0"/>
              <a:t>38. Se compran 4 artículos de ropa: una chaqueta, una camisa, un pantalón y una corbata; la camisa costó $20000 menos que la chaqueta, y el pantalón costó $30000 menos que la camisa. ¿Cuánto costó la corbata si se pagó 4x – 70000 por las 4 prendas? </a:t>
            </a:r>
            <a:r>
              <a:rPr lang="es-ES" sz="1400" dirty="0">
                <a:solidFill>
                  <a:srgbClr val="FF0000"/>
                </a:solidFill>
              </a:rPr>
              <a:t> x    </a:t>
            </a:r>
          </a:p>
          <a:p>
            <a:pPr marL="0" indent="0" algn="just">
              <a:lnSpc>
                <a:spcPct val="100000"/>
              </a:lnSpc>
              <a:spcBef>
                <a:spcPts val="0"/>
              </a:spcBef>
              <a:buNone/>
            </a:pPr>
            <a:r>
              <a:rPr lang="es-ES" sz="1400" dirty="0"/>
              <a:t>39. En una empresa la secretaria gana 3x</a:t>
            </a:r>
            <a:r>
              <a:rPr lang="es-ES" sz="1400" baseline="30000" dirty="0"/>
              <a:t>2</a:t>
            </a:r>
            <a:r>
              <a:rPr lang="es-ES" sz="1400" dirty="0"/>
              <a:t> – 7x + 1, la recepcionista 2x</a:t>
            </a:r>
            <a:r>
              <a:rPr lang="es-ES" sz="1400" baseline="30000" dirty="0"/>
              <a:t>2</a:t>
            </a:r>
            <a:r>
              <a:rPr lang="es-ES" sz="1400" dirty="0"/>
              <a:t> – 3x + 1, el mensajero x</a:t>
            </a:r>
            <a:r>
              <a:rPr lang="es-ES" sz="1400" baseline="30000" dirty="0"/>
              <a:t>2</a:t>
            </a:r>
            <a:r>
              <a:rPr lang="es-ES" sz="1400" dirty="0"/>
              <a:t> – 2x. ¿Cuánto gana la aseadora si se paga en total de nómina 6x</a:t>
            </a:r>
            <a:r>
              <a:rPr lang="es-ES" sz="1400" baseline="30000" dirty="0"/>
              <a:t>2</a:t>
            </a:r>
            <a:r>
              <a:rPr lang="es-ES" sz="1400" dirty="0"/>
              <a:t> – x + 5 esta empresa?  </a:t>
            </a:r>
            <a:r>
              <a:rPr lang="es-ES" sz="1400" dirty="0">
                <a:solidFill>
                  <a:srgbClr val="FF0000"/>
                </a:solidFill>
              </a:rPr>
              <a:t>11x + 3     </a:t>
            </a:r>
          </a:p>
          <a:p>
            <a:pPr marL="0" indent="0" algn="just">
              <a:lnSpc>
                <a:spcPct val="100000"/>
              </a:lnSpc>
              <a:spcBef>
                <a:spcPts val="0"/>
              </a:spcBef>
              <a:buNone/>
            </a:pPr>
            <a:r>
              <a:rPr lang="es-ES" sz="1400" dirty="0"/>
              <a:t>40. Un viajero que se desplaza de la ciudad A </a:t>
            </a:r>
            <a:r>
              <a:rPr lang="es-ES" sz="1400" dirty="0" err="1"/>
              <a:t>a</a:t>
            </a:r>
            <a:r>
              <a:rPr lang="es-ES" sz="1400" dirty="0"/>
              <a:t> la B en auto-stop, hace este recorrido de la siguiente forma: recorre 7a</a:t>
            </a:r>
            <a:r>
              <a:rPr lang="es-ES" sz="1400" baseline="30000" dirty="0"/>
              <a:t>2</a:t>
            </a:r>
            <a:r>
              <a:rPr lang="es-ES" sz="1400" dirty="0"/>
              <a:t>b – 3ab</a:t>
            </a:r>
            <a:r>
              <a:rPr lang="es-ES" sz="1400" baseline="30000" dirty="0"/>
              <a:t>2</a:t>
            </a:r>
            <a:r>
              <a:rPr lang="es-ES" sz="1400" dirty="0"/>
              <a:t> + 9 en un jeep, - a</a:t>
            </a:r>
            <a:r>
              <a:rPr lang="es-ES" sz="1400" baseline="30000" dirty="0"/>
              <a:t>2</a:t>
            </a:r>
            <a:r>
              <a:rPr lang="es-ES" sz="1400" dirty="0"/>
              <a:t>b + 4ab</a:t>
            </a:r>
            <a:r>
              <a:rPr lang="es-ES" sz="1400" baseline="30000" dirty="0"/>
              <a:t>2</a:t>
            </a:r>
            <a:r>
              <a:rPr lang="es-ES" sz="1400" dirty="0"/>
              <a:t> + 1 en moto, y el resto en camión. ¿Qué distancia recorrió en camión si la distancia que separa la ciudad A de la ciudad B es de 10a</a:t>
            </a:r>
            <a:r>
              <a:rPr lang="es-ES" sz="1400" baseline="30000" dirty="0"/>
              <a:t>2</a:t>
            </a:r>
            <a:r>
              <a:rPr lang="es-ES" sz="1400" dirty="0"/>
              <a:t>b + 5ab</a:t>
            </a:r>
            <a:r>
              <a:rPr lang="es-ES" sz="1400" baseline="30000" dirty="0"/>
              <a:t>2</a:t>
            </a:r>
            <a:r>
              <a:rPr lang="es-ES" sz="1400" dirty="0"/>
              <a:t> + 12?   </a:t>
            </a:r>
            <a:r>
              <a:rPr lang="es-ES" sz="1400" dirty="0">
                <a:solidFill>
                  <a:srgbClr val="FF0000"/>
                </a:solidFill>
              </a:rPr>
              <a:t>4a</a:t>
            </a:r>
            <a:r>
              <a:rPr lang="es-ES" sz="1400" baseline="30000" dirty="0">
                <a:solidFill>
                  <a:srgbClr val="FF0000"/>
                </a:solidFill>
              </a:rPr>
              <a:t>2</a:t>
            </a:r>
            <a:r>
              <a:rPr lang="es-ES" sz="1400" dirty="0">
                <a:solidFill>
                  <a:srgbClr val="FF0000"/>
                </a:solidFill>
              </a:rPr>
              <a:t>b + 4ab</a:t>
            </a:r>
            <a:r>
              <a:rPr lang="es-ES" sz="1400" baseline="30000" dirty="0">
                <a:solidFill>
                  <a:srgbClr val="FF0000"/>
                </a:solidFill>
              </a:rPr>
              <a:t>2</a:t>
            </a:r>
            <a:r>
              <a:rPr lang="es-ES" sz="1400" dirty="0">
                <a:solidFill>
                  <a:srgbClr val="FF0000"/>
                </a:solidFill>
              </a:rPr>
              <a:t> + 2</a:t>
            </a:r>
            <a:endParaRPr lang="es-ES" sz="1400" dirty="0"/>
          </a:p>
          <a:p>
            <a:pPr marL="0" indent="0" algn="just">
              <a:lnSpc>
                <a:spcPct val="100000"/>
              </a:lnSpc>
              <a:spcBef>
                <a:spcPts val="0"/>
              </a:spcBef>
              <a:buNone/>
            </a:pPr>
            <a:r>
              <a:rPr lang="es-ES" sz="1400" dirty="0"/>
              <a:t>41. El perímetro de un triángulo es de 7/2xyz. Si un lado mide 2xyz, el otro mide ½ </a:t>
            </a:r>
            <a:r>
              <a:rPr lang="es-ES" sz="1400" dirty="0" err="1"/>
              <a:t>xyz</a:t>
            </a:r>
            <a:r>
              <a:rPr lang="es-ES" sz="1400" dirty="0"/>
              <a:t>, ¿Cuánto mide el tercer lado? </a:t>
            </a:r>
            <a:r>
              <a:rPr lang="es-ES" sz="1400" dirty="0">
                <a:solidFill>
                  <a:srgbClr val="FF0000"/>
                </a:solidFill>
              </a:rPr>
              <a:t> </a:t>
            </a:r>
            <a:r>
              <a:rPr lang="es-ES" sz="1400" dirty="0" err="1">
                <a:solidFill>
                  <a:srgbClr val="FF0000"/>
                </a:solidFill>
              </a:rPr>
              <a:t>xyz</a:t>
            </a:r>
            <a:r>
              <a:rPr lang="es-ES" sz="1400" dirty="0">
                <a:solidFill>
                  <a:srgbClr val="FF0000"/>
                </a:solidFill>
              </a:rPr>
              <a:t>          </a:t>
            </a:r>
          </a:p>
          <a:p>
            <a:pPr marL="0" indent="0" algn="just">
              <a:lnSpc>
                <a:spcPct val="100000"/>
              </a:lnSpc>
              <a:spcBef>
                <a:spcPts val="0"/>
              </a:spcBef>
              <a:buNone/>
            </a:pPr>
            <a:r>
              <a:rPr lang="es-ES" sz="1400" dirty="0"/>
              <a:t>42. El perímetro de un triángulo es de 37/4 x, uno de sus lados mide un número par, otro de sus lados es el consecutivo del lado anterior. ¿Cuánto mide el tercer lado?    </a:t>
            </a:r>
            <a:r>
              <a:rPr lang="es-ES" sz="1400" dirty="0">
                <a:solidFill>
                  <a:srgbClr val="FF0000"/>
                </a:solidFill>
              </a:rPr>
              <a:t>2x + </a:t>
            </a:r>
            <a:r>
              <a:rPr lang="es-ES" sz="1400" dirty="0" smtClean="0">
                <a:solidFill>
                  <a:srgbClr val="FF0000"/>
                </a:solidFill>
              </a:rPr>
              <a:t>1</a:t>
            </a:r>
          </a:p>
          <a:p>
            <a:pPr marL="0" indent="0" algn="just">
              <a:lnSpc>
                <a:spcPct val="100000"/>
              </a:lnSpc>
              <a:spcBef>
                <a:spcPts val="0"/>
              </a:spcBef>
              <a:buNone/>
            </a:pPr>
            <a:r>
              <a:rPr lang="es-ES" sz="1400" dirty="0"/>
              <a:t>43. El perímetro de un triángulo es de 10/4 x, dos de sus lados son dos enteros consecutivos. ¿Cuánto mide el tercer lado?    </a:t>
            </a:r>
            <a:r>
              <a:rPr lang="es-ES" sz="1400" dirty="0">
                <a:solidFill>
                  <a:srgbClr val="FF0000"/>
                </a:solidFill>
              </a:rPr>
              <a:t>½ x – 1</a:t>
            </a:r>
          </a:p>
          <a:p>
            <a:pPr marL="0" indent="0">
              <a:lnSpc>
                <a:spcPct val="100000"/>
              </a:lnSpc>
              <a:spcBef>
                <a:spcPts val="0"/>
              </a:spcBef>
              <a:buNone/>
            </a:pPr>
            <a:r>
              <a:rPr lang="es-ES" sz="1400" dirty="0"/>
              <a:t>44. El perímetro de un rectángulo es de 17/5 </a:t>
            </a:r>
            <a:r>
              <a:rPr lang="es-ES" sz="1400" dirty="0" err="1"/>
              <a:t>mn</a:t>
            </a:r>
            <a:r>
              <a:rPr lang="es-ES" sz="1400" dirty="0"/>
              <a:t>. Si su base mide ¾ </a:t>
            </a:r>
            <a:r>
              <a:rPr lang="es-ES" sz="1400" dirty="0" err="1"/>
              <a:t>mn</a:t>
            </a:r>
            <a:r>
              <a:rPr lang="es-ES" sz="1400" dirty="0"/>
              <a:t>, ¿Cuánto tiene de altura?   </a:t>
            </a:r>
            <a:r>
              <a:rPr lang="es-ES" sz="1400" dirty="0">
                <a:solidFill>
                  <a:srgbClr val="FF0000"/>
                </a:solidFill>
              </a:rPr>
              <a:t>19/20 </a:t>
            </a:r>
            <a:r>
              <a:rPr lang="es-ES" sz="1400" dirty="0" err="1">
                <a:solidFill>
                  <a:srgbClr val="FF0000"/>
                </a:solidFill>
              </a:rPr>
              <a:t>mn</a:t>
            </a:r>
            <a:r>
              <a:rPr lang="es-ES" sz="1400" dirty="0">
                <a:solidFill>
                  <a:srgbClr val="FF0000"/>
                </a:solidFill>
              </a:rPr>
              <a:t>		</a:t>
            </a:r>
          </a:p>
          <a:p>
            <a:pPr marL="0" indent="0">
              <a:lnSpc>
                <a:spcPct val="100000"/>
              </a:lnSpc>
              <a:spcBef>
                <a:spcPts val="0"/>
              </a:spcBef>
              <a:buNone/>
            </a:pPr>
            <a:r>
              <a:rPr lang="es-ES" sz="1400" dirty="0"/>
              <a:t>45. El perímetro de un rectángulo es de 12/7 </a:t>
            </a:r>
            <a:r>
              <a:rPr lang="es-ES" sz="1400" dirty="0" err="1"/>
              <a:t>bc</a:t>
            </a:r>
            <a:r>
              <a:rPr lang="es-ES" sz="1400" dirty="0"/>
              <a:t>. Si su altura mide ½ </a:t>
            </a:r>
            <a:r>
              <a:rPr lang="es-ES" sz="1400" dirty="0" err="1"/>
              <a:t>bc</a:t>
            </a:r>
            <a:r>
              <a:rPr lang="es-ES" sz="1400" dirty="0"/>
              <a:t>, ¿Cuánto tiene de base?   </a:t>
            </a:r>
            <a:r>
              <a:rPr lang="es-ES" sz="1400" dirty="0">
                <a:solidFill>
                  <a:srgbClr val="FF0000"/>
                </a:solidFill>
              </a:rPr>
              <a:t>5/14 </a:t>
            </a:r>
            <a:r>
              <a:rPr lang="es-ES" sz="1400" dirty="0" err="1">
                <a:solidFill>
                  <a:srgbClr val="FF0000"/>
                </a:solidFill>
              </a:rPr>
              <a:t>bc</a:t>
            </a:r>
            <a:endParaRPr lang="es-ES" sz="1400" dirty="0"/>
          </a:p>
          <a:p>
            <a:pPr marL="0" indent="0">
              <a:buNone/>
            </a:pPr>
            <a:endParaRPr lang="es-ES" sz="1400" dirty="0"/>
          </a:p>
        </p:txBody>
      </p:sp>
    </p:spTree>
    <p:extLst>
      <p:ext uri="{BB962C8B-B14F-4D97-AF65-F5344CB8AC3E}">
        <p14:creationId xmlns:p14="http://schemas.microsoft.com/office/powerpoint/2010/main" val="38978816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278641" y="723331"/>
            <a:ext cx="11676797" cy="5964071"/>
          </a:xfrm>
        </p:spPr>
        <p:txBody>
          <a:bodyPr>
            <a:noAutofit/>
          </a:bodyPr>
          <a:lstStyle/>
          <a:p>
            <a:pPr marL="0" indent="0" algn="just">
              <a:lnSpc>
                <a:spcPct val="100000"/>
              </a:lnSpc>
              <a:spcBef>
                <a:spcPts val="0"/>
              </a:spcBef>
              <a:buNone/>
            </a:pPr>
            <a:r>
              <a:rPr lang="es-ES" sz="1400" dirty="0" smtClean="0"/>
              <a:t>46</a:t>
            </a:r>
            <a:r>
              <a:rPr lang="es-ES" sz="1400" dirty="0"/>
              <a:t>. En una familia, las edades de los 2 hijos mayores son 2 números impares consecutivos. ¿Cuál es la edad del hijo menor si las 3 edades suman 6x?  </a:t>
            </a:r>
            <a:r>
              <a:rPr lang="es-ES" sz="1400" dirty="0" smtClean="0"/>
              <a:t> </a:t>
            </a:r>
            <a:r>
              <a:rPr lang="es-ES" sz="1400" dirty="0">
                <a:solidFill>
                  <a:srgbClr val="FF0000"/>
                </a:solidFill>
              </a:rPr>
              <a:t>2x – </a:t>
            </a:r>
            <a:r>
              <a:rPr lang="es-ES" sz="1400" dirty="0" smtClean="0">
                <a:solidFill>
                  <a:srgbClr val="FF0000"/>
                </a:solidFill>
              </a:rPr>
              <a:t>4</a:t>
            </a:r>
          </a:p>
          <a:p>
            <a:pPr marL="0" indent="0">
              <a:lnSpc>
                <a:spcPct val="100000"/>
              </a:lnSpc>
              <a:spcBef>
                <a:spcPts val="0"/>
              </a:spcBef>
              <a:buNone/>
            </a:pPr>
            <a:r>
              <a:rPr lang="es-ES" sz="1400" dirty="0" smtClean="0"/>
              <a:t>47</a:t>
            </a:r>
            <a:r>
              <a:rPr lang="es-ES" sz="1400" dirty="0"/>
              <a:t>. En un hogar se pagaron 4 servicios públicos: por acueducto se pagó $40000 más que la energía, por teléfono se pagó $24000 menos que el acueducto. ¿Cuánto se pagó de gas, si el gasto total en servicios públicos fue de 4x + 30000?  </a:t>
            </a:r>
            <a:r>
              <a:rPr lang="es-ES" sz="1400" dirty="0" smtClean="0">
                <a:solidFill>
                  <a:srgbClr val="FF0000"/>
                </a:solidFill>
              </a:rPr>
              <a:t> </a:t>
            </a:r>
            <a:r>
              <a:rPr lang="es-ES" sz="1400" dirty="0">
                <a:solidFill>
                  <a:srgbClr val="FF0000"/>
                </a:solidFill>
              </a:rPr>
              <a:t>x – 50000	</a:t>
            </a:r>
            <a:endParaRPr lang="es-ES" sz="1400" dirty="0" smtClean="0">
              <a:solidFill>
                <a:srgbClr val="FF0000"/>
              </a:solidFill>
            </a:endParaRPr>
          </a:p>
          <a:p>
            <a:pPr marL="0" indent="0">
              <a:lnSpc>
                <a:spcPct val="100000"/>
              </a:lnSpc>
              <a:spcBef>
                <a:spcPts val="0"/>
              </a:spcBef>
              <a:buNone/>
            </a:pPr>
            <a:r>
              <a:rPr lang="es-ES" sz="1400" dirty="0"/>
              <a:t>4</a:t>
            </a:r>
            <a:r>
              <a:rPr lang="es-ES" sz="1400" dirty="0" smtClean="0"/>
              <a:t>8</a:t>
            </a:r>
            <a:r>
              <a:rPr lang="es-ES" sz="1400" dirty="0"/>
              <a:t>. En un hogar se pagaron 4 servicios públicos: por acueducto se pagó $40000 más que la energía, por teléfono se pagó $16000 más que la energía. ¿Cuánto se pagó de gas, si el gasto total en servicios públicos fue de 4x + 45000?  </a:t>
            </a:r>
            <a:r>
              <a:rPr lang="es-ES" sz="1400" dirty="0" smtClean="0"/>
              <a:t> </a:t>
            </a:r>
            <a:r>
              <a:rPr lang="es-ES" sz="1400" dirty="0">
                <a:solidFill>
                  <a:srgbClr val="FF0000"/>
                </a:solidFill>
              </a:rPr>
              <a:t>x – 11000	</a:t>
            </a:r>
            <a:endParaRPr lang="es-ES" sz="1400" dirty="0" smtClean="0">
              <a:solidFill>
                <a:srgbClr val="FF0000"/>
              </a:solidFill>
            </a:endParaRPr>
          </a:p>
          <a:p>
            <a:pPr marL="0" indent="0">
              <a:lnSpc>
                <a:spcPct val="100000"/>
              </a:lnSpc>
              <a:spcBef>
                <a:spcPts val="0"/>
              </a:spcBef>
              <a:buNone/>
            </a:pPr>
            <a:r>
              <a:rPr lang="es-ES" sz="1400" dirty="0"/>
              <a:t>49. En un experimento de física, se pesa una probeta con agua, siendo su peso de 60x + 10. Si el peso de la probeta vacía es de 2x + 3 ¿Cuál fue el peso del agua?  </a:t>
            </a:r>
            <a:r>
              <a:rPr lang="es-ES" sz="1400" dirty="0">
                <a:solidFill>
                  <a:srgbClr val="FF0000"/>
                </a:solidFill>
              </a:rPr>
              <a:t>58x + 7	</a:t>
            </a:r>
          </a:p>
          <a:p>
            <a:pPr marL="0" indent="0">
              <a:lnSpc>
                <a:spcPct val="100000"/>
              </a:lnSpc>
              <a:spcBef>
                <a:spcPts val="0"/>
              </a:spcBef>
              <a:buNone/>
            </a:pPr>
            <a:r>
              <a:rPr lang="es-ES" sz="1400" dirty="0"/>
              <a:t>50. Para pagar sus onces, Juanito da unos billetes que sumados dan 50p + 100 y recibe de vueltas 5p + 45. ¿Cuánto costaron las onces de Juanito? </a:t>
            </a:r>
            <a:r>
              <a:rPr lang="es-ES" sz="1400" dirty="0">
                <a:solidFill>
                  <a:srgbClr val="FF0000"/>
                </a:solidFill>
              </a:rPr>
              <a:t>45p + 55</a:t>
            </a:r>
            <a:endParaRPr lang="es-ES" sz="1400" dirty="0"/>
          </a:p>
          <a:p>
            <a:pPr marL="0" indent="0">
              <a:lnSpc>
                <a:spcPct val="100000"/>
              </a:lnSpc>
              <a:spcBef>
                <a:spcPts val="0"/>
              </a:spcBef>
              <a:buNone/>
            </a:pPr>
            <a:endParaRPr lang="es-ES" sz="1400" dirty="0" smtClean="0">
              <a:solidFill>
                <a:srgbClr val="FF0000"/>
              </a:solidFill>
            </a:endParaRPr>
          </a:p>
          <a:p>
            <a:pPr marL="0" indent="0">
              <a:lnSpc>
                <a:spcPct val="100000"/>
              </a:lnSpc>
              <a:spcBef>
                <a:spcPts val="0"/>
              </a:spcBef>
              <a:buNone/>
            </a:pPr>
            <a:r>
              <a:rPr lang="es-ES" sz="1400" dirty="0">
                <a:solidFill>
                  <a:srgbClr val="FF0000"/>
                </a:solidFill>
              </a:rPr>
              <a:t>		</a:t>
            </a:r>
            <a:endParaRPr lang="es-ES" sz="1400" dirty="0"/>
          </a:p>
          <a:p>
            <a:pPr marL="0" indent="0" algn="just">
              <a:lnSpc>
                <a:spcPct val="100000"/>
              </a:lnSpc>
              <a:spcBef>
                <a:spcPts val="0"/>
              </a:spcBef>
              <a:buNone/>
            </a:pPr>
            <a:endParaRPr lang="es-ES" sz="1400" dirty="0">
              <a:solidFill>
                <a:srgbClr val="FF0000"/>
              </a:solidFill>
            </a:endParaRPr>
          </a:p>
          <a:p>
            <a:pPr marL="0" indent="0" algn="just">
              <a:lnSpc>
                <a:spcPct val="100000"/>
              </a:lnSpc>
              <a:spcBef>
                <a:spcPts val="0"/>
              </a:spcBef>
              <a:buNone/>
            </a:pPr>
            <a:endParaRPr lang="es-ES" sz="1400" dirty="0"/>
          </a:p>
          <a:p>
            <a:pPr marL="0" indent="0" algn="just">
              <a:lnSpc>
                <a:spcPct val="100000"/>
              </a:lnSpc>
              <a:spcBef>
                <a:spcPts val="0"/>
              </a:spcBef>
              <a:buNone/>
            </a:pPr>
            <a:endParaRPr lang="es-ES" sz="1400" dirty="0"/>
          </a:p>
          <a:p>
            <a:pPr marL="0" indent="0" algn="just">
              <a:lnSpc>
                <a:spcPct val="100000"/>
              </a:lnSpc>
              <a:spcBef>
                <a:spcPts val="0"/>
              </a:spcBef>
              <a:buNone/>
            </a:pPr>
            <a:endParaRPr lang="es-ES" sz="1400" dirty="0"/>
          </a:p>
          <a:p>
            <a:pPr marL="0" indent="0" algn="just">
              <a:lnSpc>
                <a:spcPct val="100000"/>
              </a:lnSpc>
              <a:spcBef>
                <a:spcPts val="0"/>
              </a:spcBef>
              <a:buNone/>
            </a:pPr>
            <a:endParaRPr lang="es-ES" sz="1400" dirty="0"/>
          </a:p>
          <a:p>
            <a:pPr marL="0" indent="0" algn="just">
              <a:lnSpc>
                <a:spcPct val="100000"/>
              </a:lnSpc>
              <a:spcBef>
                <a:spcPts val="0"/>
              </a:spcBef>
              <a:buNone/>
            </a:pPr>
            <a:endParaRPr lang="es-ES" sz="1400" dirty="0"/>
          </a:p>
          <a:p>
            <a:pPr marL="0" indent="0" algn="just">
              <a:lnSpc>
                <a:spcPct val="100000"/>
              </a:lnSpc>
              <a:spcBef>
                <a:spcPts val="0"/>
              </a:spcBef>
              <a:buNone/>
            </a:pPr>
            <a:endParaRPr lang="es-ES" sz="1400" dirty="0">
              <a:solidFill>
                <a:srgbClr val="FF0000"/>
              </a:solidFill>
            </a:endParaRPr>
          </a:p>
        </p:txBody>
      </p:sp>
    </p:spTree>
    <p:extLst>
      <p:ext uri="{BB962C8B-B14F-4D97-AF65-F5344CB8AC3E}">
        <p14:creationId xmlns:p14="http://schemas.microsoft.com/office/powerpoint/2010/main" val="3524097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198199" y="274876"/>
            <a:ext cx="7283617" cy="6467118"/>
          </a:xfrm>
        </p:spPr>
        <p:txBody>
          <a:bodyPr>
            <a:noAutofit/>
          </a:bodyPr>
          <a:lstStyle/>
          <a:p>
            <a:pPr marL="0" indent="0" algn="just">
              <a:lnSpc>
                <a:spcPct val="100000"/>
              </a:lnSpc>
              <a:spcBef>
                <a:spcPts val="0"/>
              </a:spcBef>
              <a:buNone/>
            </a:pPr>
            <a:r>
              <a:rPr lang="es-ES" sz="1400" dirty="0" smtClean="0"/>
              <a:t>Antes de iniciar tu evaluación es conveniente que reflexiones sobre tu proceso de aprendizaje. Te invitamos a que contestes a conciencia las siguientes preguntas:</a:t>
            </a:r>
          </a:p>
          <a:p>
            <a:pPr marL="72000" indent="0" algn="just">
              <a:lnSpc>
                <a:spcPct val="100000"/>
              </a:lnSpc>
              <a:spcBef>
                <a:spcPts val="0"/>
              </a:spcBef>
              <a:buAutoNum type="arabicPeriod"/>
            </a:pPr>
            <a:r>
              <a:rPr lang="es-ES" sz="1400" dirty="0" smtClean="0"/>
              <a:t>¿Sabes deducir que expresión se debe sumar a otra para obtener un determinado resultado, incluyendo cuando impliquen fracciones?        </a:t>
            </a:r>
            <a:r>
              <a:rPr lang="es-ES" sz="1400" dirty="0" smtClean="0"/>
              <a:t> SI            </a:t>
            </a:r>
            <a:r>
              <a:rPr lang="es-ES" sz="1400" dirty="0" smtClean="0"/>
              <a:t>NO</a:t>
            </a:r>
          </a:p>
          <a:p>
            <a:pPr marL="72000" indent="0" algn="just">
              <a:lnSpc>
                <a:spcPct val="100000"/>
              </a:lnSpc>
              <a:spcBef>
                <a:spcPts val="0"/>
              </a:spcBef>
              <a:buAutoNum type="arabicPeriod"/>
            </a:pPr>
            <a:r>
              <a:rPr lang="es-ES" sz="1400" dirty="0" smtClean="0"/>
              <a:t>¿Comprendiste los problemas explicados y los propuestos</a:t>
            </a:r>
            <a:r>
              <a:rPr lang="es-ES" sz="1400" dirty="0" smtClean="0"/>
              <a:t>?         </a:t>
            </a:r>
            <a:r>
              <a:rPr lang="es-ES" sz="1400" dirty="0" smtClean="0"/>
              <a:t>SI            NO </a:t>
            </a:r>
          </a:p>
          <a:p>
            <a:pPr marL="72000" indent="0" algn="just">
              <a:lnSpc>
                <a:spcPct val="100000"/>
              </a:lnSpc>
              <a:spcBef>
                <a:spcPts val="0"/>
              </a:spcBef>
              <a:buAutoNum type="arabicPeriod"/>
            </a:pPr>
            <a:r>
              <a:rPr lang="es-ES" sz="1400" dirty="0" smtClean="0"/>
              <a:t>¿Qué estrategia se te facilitó más para hacer estas deducciones?                </a:t>
            </a:r>
          </a:p>
          <a:p>
            <a:pPr marL="72000" indent="0" algn="just">
              <a:lnSpc>
                <a:spcPct val="100000"/>
              </a:lnSpc>
              <a:spcBef>
                <a:spcPts val="0"/>
              </a:spcBef>
              <a:buNone/>
            </a:pPr>
            <a:r>
              <a:rPr lang="es-ES" sz="1400" dirty="0"/>
              <a:t> </a:t>
            </a:r>
            <a:r>
              <a:rPr lang="es-ES" sz="1400" dirty="0" smtClean="0"/>
              <a:t>                </a:t>
            </a:r>
            <a:r>
              <a:rPr lang="es-ES" sz="1400" dirty="0" smtClean="0"/>
              <a:t>   </a:t>
            </a:r>
            <a:r>
              <a:rPr lang="es-ES" sz="1400" dirty="0" smtClean="0"/>
              <a:t>ESTRATEGIA 1             ESTRATEGIA 2</a:t>
            </a:r>
          </a:p>
          <a:p>
            <a:pPr marL="72000" indent="0" algn="just">
              <a:lnSpc>
                <a:spcPct val="100000"/>
              </a:lnSpc>
              <a:spcBef>
                <a:spcPts val="0"/>
              </a:spcBef>
              <a:buNone/>
            </a:pPr>
            <a:r>
              <a:rPr lang="es-ES" sz="1400" dirty="0" smtClean="0"/>
              <a:t>4. ¿Qué </a:t>
            </a:r>
            <a:r>
              <a:rPr lang="es-ES" sz="1400" dirty="0" smtClean="0"/>
              <a:t>estrategia se te facilitó más para solucionar problemas que involucren sumas algebraicas?       </a:t>
            </a:r>
            <a:r>
              <a:rPr lang="es-ES" sz="1400" dirty="0" smtClean="0"/>
              <a:t>   </a:t>
            </a:r>
            <a:r>
              <a:rPr lang="es-ES" sz="1400" dirty="0" smtClean="0"/>
              <a:t>ANALOGÍA             CODIFICACIÓN</a:t>
            </a:r>
          </a:p>
          <a:p>
            <a:pPr marL="72000" indent="0" algn="just">
              <a:lnSpc>
                <a:spcPct val="100000"/>
              </a:lnSpc>
              <a:spcBef>
                <a:spcPts val="0"/>
              </a:spcBef>
              <a:buNone/>
            </a:pPr>
            <a:r>
              <a:rPr lang="es-ES" sz="1400" dirty="0" smtClean="0"/>
              <a:t>5.  De </a:t>
            </a:r>
            <a:r>
              <a:rPr lang="es-ES" sz="1400" dirty="0" smtClean="0"/>
              <a:t>los recursos físicos que planeaste en un inicio usar, ¿los empleaste todos? ¿Empleaste uno que no tenías planeado?     </a:t>
            </a:r>
            <a:r>
              <a:rPr lang="es-ES" sz="1400" dirty="0" smtClean="0"/>
              <a:t>     TODOS          </a:t>
            </a:r>
            <a:r>
              <a:rPr lang="es-ES" sz="1400" dirty="0" smtClean="0"/>
              <a:t>ALGUNOS </a:t>
            </a:r>
            <a:r>
              <a:rPr lang="es-ES" sz="1400" dirty="0" smtClean="0"/>
              <a:t>          </a:t>
            </a:r>
            <a:r>
              <a:rPr lang="es-ES" sz="1400" dirty="0" smtClean="0"/>
              <a:t>NO PLANEADO</a:t>
            </a:r>
          </a:p>
          <a:p>
            <a:pPr marL="72000" indent="0" algn="just">
              <a:lnSpc>
                <a:spcPct val="100000"/>
              </a:lnSpc>
              <a:spcBef>
                <a:spcPts val="0"/>
              </a:spcBef>
              <a:buNone/>
            </a:pPr>
            <a:r>
              <a:rPr lang="es-ES" sz="1400" dirty="0" smtClean="0"/>
              <a:t>6. De </a:t>
            </a:r>
            <a:r>
              <a:rPr lang="es-ES" sz="1400" dirty="0" smtClean="0"/>
              <a:t>los recursos humanos que planeaste en un inicio usar, ¿los empleaste todos? ¿Empleaste uno que no tenías planeado?      </a:t>
            </a:r>
            <a:r>
              <a:rPr lang="es-ES" sz="1400" dirty="0" smtClean="0"/>
              <a:t>  </a:t>
            </a:r>
            <a:r>
              <a:rPr lang="es-ES" sz="1400" dirty="0" smtClean="0"/>
              <a:t>TODOS        ALGUNOS       </a:t>
            </a:r>
            <a:r>
              <a:rPr lang="es-ES" sz="1400" dirty="0" smtClean="0"/>
              <a:t>  NO </a:t>
            </a:r>
            <a:r>
              <a:rPr lang="es-ES" sz="1400" dirty="0" smtClean="0"/>
              <a:t>PLANEADO</a:t>
            </a:r>
          </a:p>
          <a:p>
            <a:pPr marL="72000" indent="0" algn="just">
              <a:lnSpc>
                <a:spcPct val="100000"/>
              </a:lnSpc>
              <a:spcBef>
                <a:spcPts val="0"/>
              </a:spcBef>
              <a:buNone/>
            </a:pPr>
            <a:r>
              <a:rPr lang="es-ES" sz="1400" dirty="0" smtClean="0"/>
              <a:t>7. El </a:t>
            </a:r>
            <a:r>
              <a:rPr lang="es-ES" sz="1400" dirty="0" smtClean="0"/>
              <a:t>tiempo empleado para estudiar este tema, ¿fue el que acordaste desde un inicio? O cambió?        SE MANTUVO           CAMBIO</a:t>
            </a:r>
          </a:p>
          <a:p>
            <a:pPr marL="72000" indent="0" algn="just">
              <a:lnSpc>
                <a:spcPct val="100000"/>
              </a:lnSpc>
              <a:spcBef>
                <a:spcPts val="0"/>
              </a:spcBef>
              <a:buNone/>
            </a:pPr>
            <a:r>
              <a:rPr lang="es-ES" sz="1400" dirty="0" smtClean="0"/>
              <a:t>8.  En </a:t>
            </a:r>
            <a:r>
              <a:rPr lang="es-ES" sz="1400" dirty="0" smtClean="0"/>
              <a:t>el momento del entrenamiento, ¿fue necesario emplear las ayudas que se te facilitaban?        </a:t>
            </a:r>
            <a:r>
              <a:rPr lang="es-ES" sz="1400" dirty="0" smtClean="0"/>
              <a:t>    </a:t>
            </a:r>
          </a:p>
          <a:p>
            <a:pPr marL="72000" indent="0" algn="just">
              <a:lnSpc>
                <a:spcPct val="100000"/>
              </a:lnSpc>
              <a:spcBef>
                <a:spcPts val="0"/>
              </a:spcBef>
              <a:buNone/>
            </a:pPr>
            <a:r>
              <a:rPr lang="es-ES" sz="1400" dirty="0"/>
              <a:t> </a:t>
            </a:r>
            <a:r>
              <a:rPr lang="es-ES" sz="1400" dirty="0" smtClean="0"/>
              <a:t>           </a:t>
            </a:r>
            <a:r>
              <a:rPr lang="es-ES" sz="1400" dirty="0" smtClean="0"/>
              <a:t>SI            </a:t>
            </a:r>
            <a:r>
              <a:rPr lang="es-ES" sz="1400" dirty="0" smtClean="0"/>
              <a:t>NO</a:t>
            </a:r>
          </a:p>
          <a:p>
            <a:pPr marL="72000" indent="0" algn="just">
              <a:lnSpc>
                <a:spcPct val="100000"/>
              </a:lnSpc>
              <a:spcBef>
                <a:spcPts val="0"/>
              </a:spcBef>
              <a:buNone/>
            </a:pPr>
            <a:r>
              <a:rPr lang="es-ES" sz="1400" dirty="0" smtClean="0"/>
              <a:t>9. En </a:t>
            </a:r>
            <a:r>
              <a:rPr lang="es-ES" sz="1400" dirty="0" smtClean="0"/>
              <a:t>caso afirmativo, ¿Cuál fue la que más empleaste?       Ver Pasos     </a:t>
            </a:r>
            <a:r>
              <a:rPr lang="es-ES" sz="1400" dirty="0" smtClean="0"/>
              <a:t>    Ver </a:t>
            </a:r>
            <a:r>
              <a:rPr lang="es-ES" sz="1400" dirty="0" smtClean="0"/>
              <a:t>Ejercicio Modelo      </a:t>
            </a:r>
            <a:endParaRPr lang="es-ES" sz="1400" dirty="0" smtClean="0"/>
          </a:p>
          <a:p>
            <a:pPr marL="72000" indent="0" algn="just">
              <a:lnSpc>
                <a:spcPct val="100000"/>
              </a:lnSpc>
              <a:spcBef>
                <a:spcPts val="0"/>
              </a:spcBef>
              <a:buNone/>
            </a:pPr>
            <a:r>
              <a:rPr lang="es-ES" sz="1400" dirty="0"/>
              <a:t> </a:t>
            </a:r>
            <a:r>
              <a:rPr lang="es-ES" sz="1400" dirty="0" smtClean="0"/>
              <a:t>           </a:t>
            </a:r>
            <a:r>
              <a:rPr lang="es-ES" sz="1400" dirty="0" smtClean="0"/>
              <a:t>Ver </a:t>
            </a:r>
            <a:r>
              <a:rPr lang="es-ES" sz="1400" dirty="0" smtClean="0"/>
              <a:t>Ejercicio Resuelto</a:t>
            </a:r>
          </a:p>
          <a:p>
            <a:pPr marL="72000" indent="0" algn="just">
              <a:lnSpc>
                <a:spcPct val="100000"/>
              </a:lnSpc>
              <a:spcBef>
                <a:spcPts val="0"/>
              </a:spcBef>
              <a:buNone/>
            </a:pPr>
            <a:r>
              <a:rPr lang="es-ES" sz="1400" dirty="0" smtClean="0"/>
              <a:t>10. ¿Consideras </a:t>
            </a:r>
            <a:r>
              <a:rPr lang="es-ES" sz="1400" dirty="0" smtClean="0"/>
              <a:t>que el tiempo que destinaste a la fase de entrenamiento fue suficiente?                  </a:t>
            </a:r>
          </a:p>
          <a:p>
            <a:pPr marL="72000" indent="0" algn="just">
              <a:lnSpc>
                <a:spcPct val="100000"/>
              </a:lnSpc>
              <a:spcBef>
                <a:spcPts val="0"/>
              </a:spcBef>
              <a:buNone/>
            </a:pPr>
            <a:r>
              <a:rPr lang="es-ES" sz="1400" dirty="0"/>
              <a:t> </a:t>
            </a:r>
            <a:r>
              <a:rPr lang="es-ES" sz="1400" dirty="0" smtClean="0"/>
              <a:t>                 SI             NO</a:t>
            </a:r>
          </a:p>
          <a:p>
            <a:pPr marL="72000" indent="0" algn="just">
              <a:lnSpc>
                <a:spcPct val="100000"/>
              </a:lnSpc>
              <a:spcBef>
                <a:spcPts val="0"/>
              </a:spcBef>
              <a:buNone/>
            </a:pPr>
            <a:r>
              <a:rPr lang="es-ES" sz="1400" dirty="0" smtClean="0"/>
              <a:t>11. </a:t>
            </a:r>
            <a:r>
              <a:rPr lang="es-ES" sz="1400" dirty="0" smtClean="0"/>
              <a:t>¿Consideras </a:t>
            </a:r>
            <a:r>
              <a:rPr lang="es-ES" sz="1400" dirty="0" smtClean="0"/>
              <a:t>que se modificó tu nivel de conocimientos matemáticos después </a:t>
            </a:r>
            <a:r>
              <a:rPr lang="es-ES" sz="1400" dirty="0" smtClean="0"/>
              <a:t>de estudiar </a:t>
            </a:r>
          </a:p>
          <a:p>
            <a:pPr marL="72000" indent="0" algn="just">
              <a:lnSpc>
                <a:spcPct val="100000"/>
              </a:lnSpc>
              <a:spcBef>
                <a:spcPts val="0"/>
              </a:spcBef>
              <a:buNone/>
            </a:pPr>
            <a:r>
              <a:rPr lang="es-ES" sz="1400" dirty="0"/>
              <a:t> </a:t>
            </a:r>
            <a:r>
              <a:rPr lang="es-ES" sz="1400" dirty="0" smtClean="0"/>
              <a:t>      </a:t>
            </a:r>
            <a:r>
              <a:rPr lang="es-ES" sz="1400" dirty="0" smtClean="0"/>
              <a:t>este </a:t>
            </a:r>
            <a:r>
              <a:rPr lang="es-ES" sz="1400" dirty="0" smtClean="0"/>
              <a:t>tema?       </a:t>
            </a:r>
            <a:r>
              <a:rPr lang="es-ES" sz="1400" dirty="0" smtClean="0"/>
              <a:t>  SI           </a:t>
            </a:r>
            <a:r>
              <a:rPr lang="es-ES" sz="1400" dirty="0" smtClean="0"/>
              <a:t>NO</a:t>
            </a:r>
          </a:p>
          <a:p>
            <a:pPr marL="72000" indent="0" algn="just">
              <a:lnSpc>
                <a:spcPct val="100000"/>
              </a:lnSpc>
              <a:spcBef>
                <a:spcPts val="0"/>
              </a:spcBef>
              <a:buNone/>
            </a:pPr>
            <a:r>
              <a:rPr lang="es-ES" sz="1400" dirty="0" smtClean="0"/>
              <a:t>12. </a:t>
            </a:r>
            <a:r>
              <a:rPr lang="es-ES" sz="1400" dirty="0" smtClean="0"/>
              <a:t>¿Consideras </a:t>
            </a:r>
            <a:r>
              <a:rPr lang="es-ES" sz="1400" dirty="0" smtClean="0"/>
              <a:t>que este tema es importante que lo aprendas?            </a:t>
            </a:r>
            <a:r>
              <a:rPr lang="es-ES" sz="1400" dirty="0" smtClean="0"/>
              <a:t>SI         </a:t>
            </a:r>
            <a:r>
              <a:rPr lang="es-ES" sz="1400" dirty="0" smtClean="0"/>
              <a:t>NO        ¿Por    </a:t>
            </a:r>
          </a:p>
          <a:p>
            <a:pPr marL="72000" indent="0" algn="just">
              <a:lnSpc>
                <a:spcPct val="100000"/>
              </a:lnSpc>
              <a:spcBef>
                <a:spcPts val="0"/>
              </a:spcBef>
              <a:buNone/>
            </a:pPr>
            <a:r>
              <a:rPr lang="es-ES" sz="1400" dirty="0"/>
              <a:t> </a:t>
            </a:r>
            <a:r>
              <a:rPr lang="es-ES" sz="1400" dirty="0" smtClean="0"/>
              <a:t>          qué?</a:t>
            </a:r>
          </a:p>
          <a:p>
            <a:pPr marL="72000" indent="0" algn="just">
              <a:lnSpc>
                <a:spcPct val="100000"/>
              </a:lnSpc>
              <a:spcBef>
                <a:spcPts val="0"/>
              </a:spcBef>
              <a:buNone/>
            </a:pPr>
            <a:r>
              <a:rPr lang="es-ES" sz="1400" dirty="0" smtClean="0"/>
              <a:t>13. ¿Disfrutaste </a:t>
            </a:r>
            <a:r>
              <a:rPr lang="es-ES" sz="1400" dirty="0" smtClean="0"/>
              <a:t>aprendiendo el tema?          SI          NO    ¿Por </a:t>
            </a:r>
            <a:r>
              <a:rPr lang="es-ES" sz="1400" dirty="0" smtClean="0"/>
              <a:t>qué?</a:t>
            </a:r>
          </a:p>
          <a:p>
            <a:pPr marL="72000" indent="0" algn="just">
              <a:lnSpc>
                <a:spcPct val="100000"/>
              </a:lnSpc>
              <a:spcBef>
                <a:spcPts val="0"/>
              </a:spcBef>
              <a:buNone/>
            </a:pPr>
            <a:r>
              <a:rPr lang="es-ES" sz="1400" dirty="0" smtClean="0"/>
              <a:t>14. </a:t>
            </a:r>
            <a:r>
              <a:rPr lang="es-ES" sz="1400" dirty="0" smtClean="0"/>
              <a:t>Una </a:t>
            </a:r>
            <a:r>
              <a:rPr lang="es-ES" sz="1400" dirty="0" smtClean="0"/>
              <a:t>vez finalizada la evaluación, ¿Consideras pertinente continuar con el siguiente </a:t>
            </a:r>
            <a:r>
              <a:rPr lang="es-ES" sz="1400" dirty="0" smtClean="0"/>
              <a:t>nivel</a:t>
            </a:r>
            <a:r>
              <a:rPr lang="es-ES" sz="1400" dirty="0" smtClean="0"/>
              <a:t>?       </a:t>
            </a:r>
            <a:endParaRPr lang="es-ES" sz="1400" dirty="0" smtClean="0"/>
          </a:p>
          <a:p>
            <a:pPr marL="72000" indent="0" algn="just">
              <a:lnSpc>
                <a:spcPct val="100000"/>
              </a:lnSpc>
              <a:spcBef>
                <a:spcPts val="0"/>
              </a:spcBef>
              <a:buNone/>
            </a:pPr>
            <a:r>
              <a:rPr lang="es-ES" sz="1400" dirty="0"/>
              <a:t> </a:t>
            </a:r>
            <a:r>
              <a:rPr lang="es-ES" sz="1400" dirty="0" smtClean="0"/>
              <a:t>             </a:t>
            </a:r>
            <a:r>
              <a:rPr lang="es-ES" sz="1400" dirty="0" smtClean="0"/>
              <a:t>SI         NO </a:t>
            </a:r>
            <a:r>
              <a:rPr lang="es-ES" sz="1400" dirty="0" smtClean="0"/>
              <a:t>¿Por qué?</a:t>
            </a:r>
          </a:p>
          <a:p>
            <a:pPr marL="72000" indent="0" algn="just">
              <a:lnSpc>
                <a:spcPct val="100000"/>
              </a:lnSpc>
              <a:spcBef>
                <a:spcPts val="0"/>
              </a:spcBef>
              <a:buNone/>
            </a:pPr>
            <a:r>
              <a:rPr lang="es-ES" sz="1400" dirty="0" smtClean="0"/>
              <a:t>15. ¿Te </a:t>
            </a:r>
            <a:r>
              <a:rPr lang="es-ES" sz="1400" dirty="0" smtClean="0"/>
              <a:t>sientes capacitado para iniciar la evaluación definitiva, sin ayudas presentes?              </a:t>
            </a:r>
          </a:p>
          <a:p>
            <a:pPr marL="72000" indent="0" algn="just">
              <a:lnSpc>
                <a:spcPct val="100000"/>
              </a:lnSpc>
              <a:spcBef>
                <a:spcPts val="0"/>
              </a:spcBef>
              <a:buNone/>
            </a:pPr>
            <a:r>
              <a:rPr lang="es-ES" sz="1400" dirty="0"/>
              <a:t> </a:t>
            </a:r>
            <a:r>
              <a:rPr lang="es-ES" sz="1400" dirty="0" smtClean="0"/>
              <a:t>                SI         NO                 </a:t>
            </a:r>
          </a:p>
          <a:p>
            <a:pPr marL="514350" indent="-514350" algn="just">
              <a:lnSpc>
                <a:spcPct val="100000"/>
              </a:lnSpc>
              <a:spcBef>
                <a:spcPts val="0"/>
              </a:spcBef>
              <a:buAutoNum type="arabicPeriod"/>
            </a:pPr>
            <a:endParaRPr lang="es-ES" sz="1400" dirty="0" smtClean="0"/>
          </a:p>
          <a:p>
            <a:pPr marL="514350" indent="-514350" algn="just">
              <a:lnSpc>
                <a:spcPct val="100000"/>
              </a:lnSpc>
              <a:spcBef>
                <a:spcPts val="0"/>
              </a:spcBef>
              <a:buAutoNum type="arabicPeriod"/>
            </a:pPr>
            <a:endParaRPr lang="es-ES" sz="1400" dirty="0"/>
          </a:p>
        </p:txBody>
      </p:sp>
      <p:sp>
        <p:nvSpPr>
          <p:cNvPr id="5" name="Título 1"/>
          <p:cNvSpPr>
            <a:spLocks noGrp="1"/>
          </p:cNvSpPr>
          <p:nvPr>
            <p:ph type="title"/>
          </p:nvPr>
        </p:nvSpPr>
        <p:spPr>
          <a:xfrm>
            <a:off x="7481816" y="399389"/>
            <a:ext cx="4488976" cy="699400"/>
          </a:xfrm>
        </p:spPr>
        <p:txBody>
          <a:bodyPr/>
          <a:lstStyle/>
          <a:p>
            <a:pPr algn="ctr"/>
            <a:r>
              <a:rPr lang="es-ES" b="1" dirty="0" smtClean="0"/>
              <a:t>AUTOEVALUACIÓN</a:t>
            </a:r>
            <a:endParaRPr lang="es-ES" b="1" dirty="0"/>
          </a:p>
        </p:txBody>
      </p:sp>
      <p:sp>
        <p:nvSpPr>
          <p:cNvPr id="6" name="Rectángulo redondeado 5"/>
          <p:cNvSpPr/>
          <p:nvPr/>
        </p:nvSpPr>
        <p:spPr>
          <a:xfrm>
            <a:off x="10153936" y="5425369"/>
            <a:ext cx="1446946" cy="329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7" name="Rectángulo redondeado 6"/>
          <p:cNvSpPr/>
          <p:nvPr/>
        </p:nvSpPr>
        <p:spPr>
          <a:xfrm>
            <a:off x="8061136" y="5425369"/>
            <a:ext cx="1446946" cy="329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REFORZAR EL TEMA</a:t>
            </a:r>
            <a:endParaRPr lang="es-ES" sz="1000" dirty="0"/>
          </a:p>
        </p:txBody>
      </p:sp>
      <p:pic>
        <p:nvPicPr>
          <p:cNvPr id="8" name="Picture 4" descr="http://www.saborizante.com/up/2011/12/kldk10en-660x3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5063" y="2040341"/>
            <a:ext cx="4285729" cy="2272735"/>
          </a:xfrm>
          <a:prstGeom prst="rect">
            <a:avLst/>
          </a:prstGeom>
          <a:noFill/>
          <a:extLst>
            <a:ext uri="{909E8E84-426E-40DD-AFC4-6F175D3DCCD1}">
              <a14:hiddenFill xmlns:a14="http://schemas.microsoft.com/office/drawing/2010/main">
                <a:solidFill>
                  <a:srgbClr val="FFFFFF"/>
                </a:solidFill>
              </a14:hiddenFill>
            </a:ext>
          </a:extLst>
        </p:spPr>
      </p:pic>
      <p:sp>
        <p:nvSpPr>
          <p:cNvPr id="53" name="Elipse 52"/>
          <p:cNvSpPr/>
          <p:nvPr/>
        </p:nvSpPr>
        <p:spPr>
          <a:xfrm>
            <a:off x="5065269" y="5196107"/>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Elipse 53"/>
          <p:cNvSpPr/>
          <p:nvPr/>
        </p:nvSpPr>
        <p:spPr>
          <a:xfrm flipH="1">
            <a:off x="5106210" y="5196107"/>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5" name="Elipse 54"/>
          <p:cNvSpPr/>
          <p:nvPr/>
        </p:nvSpPr>
        <p:spPr>
          <a:xfrm>
            <a:off x="5613067" y="5214307"/>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Elipse 55"/>
          <p:cNvSpPr/>
          <p:nvPr/>
        </p:nvSpPr>
        <p:spPr>
          <a:xfrm flipH="1">
            <a:off x="5654008" y="5214307"/>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7" name="Elipse 56"/>
          <p:cNvSpPr/>
          <p:nvPr/>
        </p:nvSpPr>
        <p:spPr>
          <a:xfrm>
            <a:off x="3260037" y="5641095"/>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Elipse 57"/>
          <p:cNvSpPr/>
          <p:nvPr/>
        </p:nvSpPr>
        <p:spPr>
          <a:xfrm flipH="1">
            <a:off x="3300978" y="5641095"/>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9" name="Elipse 58"/>
          <p:cNvSpPr/>
          <p:nvPr/>
        </p:nvSpPr>
        <p:spPr>
          <a:xfrm>
            <a:off x="3774870" y="5640458"/>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0" name="Elipse 59"/>
          <p:cNvSpPr/>
          <p:nvPr/>
        </p:nvSpPr>
        <p:spPr>
          <a:xfrm flipH="1">
            <a:off x="3815811" y="5640458"/>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1" name="Elipse 60"/>
          <p:cNvSpPr/>
          <p:nvPr/>
        </p:nvSpPr>
        <p:spPr>
          <a:xfrm>
            <a:off x="619863" y="6089073"/>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2" name="Elipse 61"/>
          <p:cNvSpPr/>
          <p:nvPr/>
        </p:nvSpPr>
        <p:spPr>
          <a:xfrm flipH="1">
            <a:off x="660804" y="6089073"/>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3" name="Elipse 62"/>
          <p:cNvSpPr/>
          <p:nvPr/>
        </p:nvSpPr>
        <p:spPr>
          <a:xfrm>
            <a:off x="1155001" y="6089073"/>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4" name="Elipse 63"/>
          <p:cNvSpPr/>
          <p:nvPr/>
        </p:nvSpPr>
        <p:spPr>
          <a:xfrm flipH="1">
            <a:off x="1195942" y="6089073"/>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5" name="Elipse 64"/>
          <p:cNvSpPr/>
          <p:nvPr/>
        </p:nvSpPr>
        <p:spPr>
          <a:xfrm>
            <a:off x="769227" y="6539596"/>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6" name="Elipse 65"/>
          <p:cNvSpPr/>
          <p:nvPr/>
        </p:nvSpPr>
        <p:spPr>
          <a:xfrm flipH="1">
            <a:off x="810168" y="6539596"/>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7" name="Elipse 66"/>
          <p:cNvSpPr/>
          <p:nvPr/>
        </p:nvSpPr>
        <p:spPr>
          <a:xfrm>
            <a:off x="1234728" y="6539596"/>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8" name="Elipse 67"/>
          <p:cNvSpPr/>
          <p:nvPr/>
        </p:nvSpPr>
        <p:spPr>
          <a:xfrm flipH="1">
            <a:off x="1275669" y="6539596"/>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2" name="Elipse 71"/>
          <p:cNvSpPr/>
          <p:nvPr/>
        </p:nvSpPr>
        <p:spPr>
          <a:xfrm>
            <a:off x="3406981" y="964542"/>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69" name="Elipse 68"/>
          <p:cNvSpPr/>
          <p:nvPr/>
        </p:nvSpPr>
        <p:spPr>
          <a:xfrm>
            <a:off x="4006880" y="964542"/>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70" name="Elipse 69"/>
          <p:cNvSpPr/>
          <p:nvPr/>
        </p:nvSpPr>
        <p:spPr>
          <a:xfrm>
            <a:off x="5102372" y="1210171"/>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73" name="Elipse 72"/>
          <p:cNvSpPr/>
          <p:nvPr/>
        </p:nvSpPr>
        <p:spPr>
          <a:xfrm>
            <a:off x="5693958" y="1169334"/>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74" name="Elipse 73"/>
          <p:cNvSpPr/>
          <p:nvPr/>
        </p:nvSpPr>
        <p:spPr>
          <a:xfrm>
            <a:off x="814974" y="1550367"/>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75" name="Elipse 74"/>
          <p:cNvSpPr/>
          <p:nvPr/>
        </p:nvSpPr>
        <p:spPr>
          <a:xfrm>
            <a:off x="2262755" y="1550367"/>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76" name="Elipse 75"/>
          <p:cNvSpPr/>
          <p:nvPr/>
        </p:nvSpPr>
        <p:spPr>
          <a:xfrm>
            <a:off x="1386602" y="2040341"/>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77" name="Elipse 76"/>
          <p:cNvSpPr/>
          <p:nvPr/>
        </p:nvSpPr>
        <p:spPr>
          <a:xfrm>
            <a:off x="2641807" y="2029359"/>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78" name="Elipse 77"/>
          <p:cNvSpPr/>
          <p:nvPr/>
        </p:nvSpPr>
        <p:spPr>
          <a:xfrm>
            <a:off x="2247525" y="2467804"/>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79" name="Elipse 78"/>
          <p:cNvSpPr/>
          <p:nvPr/>
        </p:nvSpPr>
        <p:spPr>
          <a:xfrm>
            <a:off x="3146078" y="2467804"/>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80" name="Elipse 79"/>
          <p:cNvSpPr/>
          <p:nvPr/>
        </p:nvSpPr>
        <p:spPr>
          <a:xfrm>
            <a:off x="4333929" y="2456804"/>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81" name="Elipse 80"/>
          <p:cNvSpPr/>
          <p:nvPr/>
        </p:nvSpPr>
        <p:spPr>
          <a:xfrm>
            <a:off x="2549718" y="2860985"/>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82" name="Elipse 81"/>
          <p:cNvSpPr/>
          <p:nvPr/>
        </p:nvSpPr>
        <p:spPr>
          <a:xfrm>
            <a:off x="3372458" y="2854447"/>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83" name="Elipse 82"/>
          <p:cNvSpPr/>
          <p:nvPr/>
        </p:nvSpPr>
        <p:spPr>
          <a:xfrm>
            <a:off x="4414447" y="2860985"/>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85" name="Elipse 84"/>
          <p:cNvSpPr/>
          <p:nvPr/>
        </p:nvSpPr>
        <p:spPr>
          <a:xfrm>
            <a:off x="1038995" y="3303643"/>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86" name="Elipse 85"/>
          <p:cNvSpPr/>
          <p:nvPr/>
        </p:nvSpPr>
        <p:spPr>
          <a:xfrm>
            <a:off x="2476127" y="3290759"/>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87" name="Elipse 86"/>
          <p:cNvSpPr/>
          <p:nvPr/>
        </p:nvSpPr>
        <p:spPr>
          <a:xfrm>
            <a:off x="569248" y="3674407"/>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88" name="Elipse 87"/>
          <p:cNvSpPr/>
          <p:nvPr/>
        </p:nvSpPr>
        <p:spPr>
          <a:xfrm>
            <a:off x="1188952" y="3691221"/>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89" name="Elipse 88"/>
          <p:cNvSpPr/>
          <p:nvPr/>
        </p:nvSpPr>
        <p:spPr>
          <a:xfrm>
            <a:off x="4333929" y="3923819"/>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90" name="Elipse 89"/>
          <p:cNvSpPr/>
          <p:nvPr/>
        </p:nvSpPr>
        <p:spPr>
          <a:xfrm>
            <a:off x="5381056" y="3923819"/>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91" name="Elipse 90"/>
          <p:cNvSpPr/>
          <p:nvPr/>
        </p:nvSpPr>
        <p:spPr>
          <a:xfrm>
            <a:off x="503857" y="4128611"/>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92" name="Elipse 91"/>
          <p:cNvSpPr/>
          <p:nvPr/>
        </p:nvSpPr>
        <p:spPr>
          <a:xfrm>
            <a:off x="790497" y="4579134"/>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93" name="Elipse 92"/>
          <p:cNvSpPr/>
          <p:nvPr/>
        </p:nvSpPr>
        <p:spPr>
          <a:xfrm>
            <a:off x="1462845" y="4579134"/>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94" name="Elipse 93"/>
          <p:cNvSpPr/>
          <p:nvPr/>
        </p:nvSpPr>
        <p:spPr>
          <a:xfrm>
            <a:off x="1546752" y="4991315"/>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95" name="Elipse 94"/>
          <p:cNvSpPr/>
          <p:nvPr/>
        </p:nvSpPr>
        <p:spPr>
          <a:xfrm>
            <a:off x="2062937" y="5009515"/>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Tree>
    <p:extLst>
      <p:ext uri="{BB962C8B-B14F-4D97-AF65-F5344CB8AC3E}">
        <p14:creationId xmlns:p14="http://schemas.microsoft.com/office/powerpoint/2010/main" val="26698569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4376950" y="228647"/>
            <a:ext cx="3438099" cy="767639"/>
          </a:xfrm>
        </p:spPr>
        <p:txBody>
          <a:bodyPr/>
          <a:lstStyle/>
          <a:p>
            <a:pPr algn="ctr"/>
            <a:r>
              <a:rPr lang="es-ES" b="1" dirty="0" smtClean="0"/>
              <a:t>EVALUACIÓN</a:t>
            </a:r>
            <a:endParaRPr lang="es-ES" b="1" dirty="0"/>
          </a:p>
        </p:txBody>
      </p:sp>
      <p:sp>
        <p:nvSpPr>
          <p:cNvPr id="5" name="Marcador de contenido 2"/>
          <p:cNvSpPr>
            <a:spLocks noGrp="1"/>
          </p:cNvSpPr>
          <p:nvPr>
            <p:ph idx="1"/>
          </p:nvPr>
        </p:nvSpPr>
        <p:spPr>
          <a:xfrm>
            <a:off x="307927" y="1238467"/>
            <a:ext cx="9042780" cy="4718134"/>
          </a:xfrm>
        </p:spPr>
        <p:txBody>
          <a:bodyPr>
            <a:normAutofit lnSpcReduction="10000"/>
          </a:bodyPr>
          <a:lstStyle/>
          <a:p>
            <a:pPr marL="0" indent="0" algn="just">
              <a:buNone/>
            </a:pPr>
            <a:r>
              <a:rPr lang="es-ES" dirty="0" smtClean="0"/>
              <a:t>A continuación encontrarás 10 preguntas de Selección Múltiple con única respuesta sobre el tema visto en este nivel, tendrás 1 hora para resolverla con un único intento y no contarás con las ayudas brindadas en la fase de entrenamiento.</a:t>
            </a:r>
          </a:p>
          <a:p>
            <a:pPr marL="0" indent="0" algn="just">
              <a:buNone/>
            </a:pPr>
            <a:r>
              <a:rPr lang="es-ES" dirty="0" smtClean="0"/>
              <a:t>Ten presente los pasos para adicionar ya sea horizontal o verticalmente, y analiza bien cada problema: léelo detenidamente, si lo deseas asócialo con datos numéricos o problemas similares que hayas resuelto, si es necesario ilústralo gráficamente, asigna variables, plantea una estrategia y llévala a cabo. </a:t>
            </a:r>
          </a:p>
          <a:p>
            <a:pPr marL="0" indent="0" algn="just">
              <a:buNone/>
            </a:pPr>
            <a:r>
              <a:rPr lang="es-ES" dirty="0" smtClean="0"/>
              <a:t>Adelante, confía en tus capacidades, y recuerda:</a:t>
            </a:r>
          </a:p>
          <a:p>
            <a:pPr marL="0" indent="0" algn="just">
              <a:buNone/>
            </a:pPr>
            <a:endParaRPr lang="es-ES" dirty="0" smtClean="0"/>
          </a:p>
          <a:p>
            <a:pPr marL="0" indent="0" algn="just">
              <a:buNone/>
            </a:pPr>
            <a:endParaRPr lang="es-ES" dirty="0"/>
          </a:p>
        </p:txBody>
      </p:sp>
      <p:sp>
        <p:nvSpPr>
          <p:cNvPr id="6" name="Rectángulo redondeado 5"/>
          <p:cNvSpPr/>
          <p:nvPr/>
        </p:nvSpPr>
        <p:spPr>
          <a:xfrm>
            <a:off x="2306473" y="6198783"/>
            <a:ext cx="1520019" cy="346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7" name="Rectángulo redondeado 6"/>
          <p:cNvSpPr/>
          <p:nvPr/>
        </p:nvSpPr>
        <p:spPr>
          <a:xfrm>
            <a:off x="4069308" y="6198783"/>
            <a:ext cx="1520019" cy="346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VOLVER A ENTRENAMIENTO</a:t>
            </a:r>
            <a:endParaRPr lang="es-ES" sz="1000" dirty="0"/>
          </a:p>
        </p:txBody>
      </p:sp>
      <p:pic>
        <p:nvPicPr>
          <p:cNvPr id="8" name="Picture 2" descr="http://st-listas.20minutos.es/images/2012-08/340625/3673454_640px.jpg?13453671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06897" y="487417"/>
            <a:ext cx="2578336" cy="311011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s-media-cache-ak0.pinimg.com/236x/06/79/11/067911458b0cfbe9672be849c730a23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0602" y="4297313"/>
            <a:ext cx="2247900" cy="224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72087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286033" y="322405"/>
            <a:ext cx="11614813" cy="6303583"/>
          </a:xfrm>
        </p:spPr>
        <p:txBody>
          <a:bodyPr>
            <a:noAutofit/>
          </a:bodyPr>
          <a:lstStyle/>
          <a:p>
            <a:pPr marL="0" indent="0">
              <a:lnSpc>
                <a:spcPct val="100000"/>
              </a:lnSpc>
              <a:spcBef>
                <a:spcPts val="0"/>
              </a:spcBef>
              <a:buNone/>
            </a:pPr>
            <a:r>
              <a:rPr lang="es-ES" sz="1600" dirty="0" smtClean="0"/>
              <a:t>1. ¿Cuánto hay que adicionarle a 2x para obtener 7x?   </a:t>
            </a:r>
            <a:r>
              <a:rPr lang="es-ES" sz="1600" dirty="0" smtClean="0">
                <a:solidFill>
                  <a:srgbClr val="FF0000"/>
                </a:solidFill>
              </a:rPr>
              <a:t>A.</a:t>
            </a:r>
            <a:r>
              <a:rPr lang="es-ES" sz="1600" dirty="0" smtClean="0"/>
              <a:t> </a:t>
            </a:r>
            <a:r>
              <a:rPr lang="es-ES" sz="1600" dirty="0" smtClean="0">
                <a:solidFill>
                  <a:srgbClr val="FF0000"/>
                </a:solidFill>
                <a:sym typeface="Wingdings" panose="05000000000000000000" pitchFamily="2" charset="2"/>
              </a:rPr>
              <a:t>5x		</a:t>
            </a:r>
            <a:r>
              <a:rPr lang="es-ES" sz="1600" dirty="0" smtClean="0">
                <a:sym typeface="Wingdings" panose="05000000000000000000" pitchFamily="2" charset="2"/>
              </a:rPr>
              <a:t>B. 9x 	C. – 9x	D. – 5x</a:t>
            </a:r>
            <a:endParaRPr lang="es-ES" sz="1600" dirty="0"/>
          </a:p>
          <a:p>
            <a:pPr marL="0" indent="0">
              <a:lnSpc>
                <a:spcPct val="100000"/>
              </a:lnSpc>
              <a:spcBef>
                <a:spcPts val="0"/>
              </a:spcBef>
              <a:buNone/>
            </a:pPr>
            <a:r>
              <a:rPr lang="es-ES" sz="1600" dirty="0" smtClean="0"/>
              <a:t>2. </a:t>
            </a:r>
            <a:r>
              <a:rPr lang="es-ES" sz="1600" dirty="0"/>
              <a:t>¿Cuánto hay que adicionarle a </a:t>
            </a:r>
            <a:r>
              <a:rPr lang="es-ES" sz="1600" dirty="0" smtClean="0"/>
              <a:t>½ y </a:t>
            </a:r>
            <a:r>
              <a:rPr lang="es-ES" sz="1600" dirty="0"/>
              <a:t>para obtener </a:t>
            </a:r>
            <a:r>
              <a:rPr lang="es-ES" sz="1600" dirty="0" smtClean="0"/>
              <a:t>– ¼ y? </a:t>
            </a:r>
            <a:r>
              <a:rPr lang="es-ES" sz="1600" dirty="0" smtClean="0">
                <a:solidFill>
                  <a:srgbClr val="FF0000"/>
                </a:solidFill>
              </a:rPr>
              <a:t>A.</a:t>
            </a:r>
            <a:r>
              <a:rPr lang="es-ES" sz="1600" dirty="0" smtClean="0"/>
              <a:t> </a:t>
            </a:r>
            <a:r>
              <a:rPr lang="es-ES" sz="1600" dirty="0">
                <a:solidFill>
                  <a:srgbClr val="FF0000"/>
                </a:solidFill>
                <a:sym typeface="Wingdings" panose="05000000000000000000" pitchFamily="2" charset="2"/>
              </a:rPr>
              <a:t>- ¾ </a:t>
            </a:r>
            <a:r>
              <a:rPr lang="es-ES" sz="1600" dirty="0" smtClean="0">
                <a:solidFill>
                  <a:srgbClr val="FF0000"/>
                </a:solidFill>
                <a:sym typeface="Wingdings" panose="05000000000000000000" pitchFamily="2" charset="2"/>
              </a:rPr>
              <a:t>y	</a:t>
            </a:r>
            <a:r>
              <a:rPr lang="es-ES" sz="1600" dirty="0" smtClean="0">
                <a:sym typeface="Wingdings" panose="05000000000000000000" pitchFamily="2" charset="2"/>
              </a:rPr>
              <a:t>B. 0/2 y	C. – ½ y	D. – 1/8 y</a:t>
            </a:r>
            <a:endParaRPr lang="es-ES" sz="1600" dirty="0"/>
          </a:p>
          <a:p>
            <a:pPr marL="0" indent="0">
              <a:lnSpc>
                <a:spcPct val="100000"/>
              </a:lnSpc>
              <a:spcBef>
                <a:spcPts val="0"/>
              </a:spcBef>
              <a:buNone/>
            </a:pPr>
            <a:r>
              <a:rPr lang="es-ES" sz="1600" dirty="0" smtClean="0"/>
              <a:t>3. </a:t>
            </a:r>
            <a:r>
              <a:rPr lang="es-ES" sz="1600" dirty="0"/>
              <a:t>¿Cuánto hay que adicionarle a </a:t>
            </a:r>
            <a:r>
              <a:rPr lang="es-ES" sz="1600" dirty="0" smtClean="0"/>
              <a:t>3m</a:t>
            </a:r>
            <a:r>
              <a:rPr lang="es-ES" sz="1600" baseline="30000" dirty="0" smtClean="0"/>
              <a:t>x</a:t>
            </a:r>
            <a:r>
              <a:rPr lang="es-ES" sz="1600" dirty="0" smtClean="0"/>
              <a:t> </a:t>
            </a:r>
            <a:r>
              <a:rPr lang="es-ES" sz="1600" dirty="0"/>
              <a:t>para obtener </a:t>
            </a:r>
            <a:r>
              <a:rPr lang="es-ES" sz="1600" dirty="0" smtClean="0"/>
              <a:t>- 8m</a:t>
            </a:r>
            <a:r>
              <a:rPr lang="es-ES" sz="1600" baseline="30000" dirty="0" smtClean="0"/>
              <a:t>x</a:t>
            </a:r>
            <a:r>
              <a:rPr lang="es-ES" sz="1600" dirty="0" smtClean="0"/>
              <a:t>?   </a:t>
            </a:r>
            <a:r>
              <a:rPr lang="es-ES" sz="1600" dirty="0" smtClean="0">
                <a:solidFill>
                  <a:srgbClr val="FF0000"/>
                </a:solidFill>
              </a:rPr>
              <a:t>A.</a:t>
            </a:r>
            <a:r>
              <a:rPr lang="es-ES" sz="1600" dirty="0" smtClean="0"/>
              <a:t> </a:t>
            </a:r>
            <a:r>
              <a:rPr lang="es-ES" sz="1600" dirty="0">
                <a:solidFill>
                  <a:srgbClr val="FF0000"/>
                </a:solidFill>
                <a:sym typeface="Wingdings" panose="05000000000000000000" pitchFamily="2" charset="2"/>
              </a:rPr>
              <a:t>- </a:t>
            </a:r>
            <a:r>
              <a:rPr lang="es-ES" sz="1600" dirty="0" smtClean="0">
                <a:solidFill>
                  <a:srgbClr val="FF0000"/>
                </a:solidFill>
                <a:sym typeface="Wingdings" panose="05000000000000000000" pitchFamily="2" charset="2"/>
              </a:rPr>
              <a:t>11</a:t>
            </a:r>
            <a:r>
              <a:rPr lang="es-ES" sz="1600" dirty="0" smtClean="0">
                <a:solidFill>
                  <a:srgbClr val="FF0000"/>
                </a:solidFill>
              </a:rPr>
              <a:t>m</a:t>
            </a:r>
            <a:r>
              <a:rPr lang="es-ES" sz="1600" baseline="30000" dirty="0" smtClean="0">
                <a:solidFill>
                  <a:srgbClr val="FF0000"/>
                </a:solidFill>
              </a:rPr>
              <a:t>x	</a:t>
            </a:r>
            <a:r>
              <a:rPr lang="es-ES" sz="1600" dirty="0" smtClean="0"/>
              <a:t>B. - 5m</a:t>
            </a:r>
            <a:r>
              <a:rPr lang="es-ES" sz="1600" baseline="30000" dirty="0" smtClean="0"/>
              <a:t>x</a:t>
            </a:r>
            <a:r>
              <a:rPr lang="es-ES" sz="1600" dirty="0" smtClean="0"/>
              <a:t>	C. 11</a:t>
            </a:r>
            <a:r>
              <a:rPr lang="es-ES" sz="1600" dirty="0"/>
              <a:t>m</a:t>
            </a:r>
            <a:r>
              <a:rPr lang="es-ES" sz="1600" baseline="30000" dirty="0"/>
              <a:t>x</a:t>
            </a:r>
            <a:r>
              <a:rPr lang="es-ES" sz="1600" dirty="0" smtClean="0"/>
              <a:t>	D. 5</a:t>
            </a:r>
            <a:r>
              <a:rPr lang="es-ES" sz="1600" dirty="0"/>
              <a:t>m</a:t>
            </a:r>
            <a:r>
              <a:rPr lang="es-ES" sz="1600" baseline="30000" dirty="0"/>
              <a:t>x</a:t>
            </a:r>
            <a:endParaRPr lang="es-ES" sz="1600" baseline="30000" dirty="0">
              <a:solidFill>
                <a:srgbClr val="FF0000"/>
              </a:solidFill>
            </a:endParaRPr>
          </a:p>
          <a:p>
            <a:pPr marL="0" indent="0">
              <a:lnSpc>
                <a:spcPct val="100000"/>
              </a:lnSpc>
              <a:spcBef>
                <a:spcPts val="0"/>
              </a:spcBef>
              <a:buNone/>
            </a:pPr>
            <a:r>
              <a:rPr lang="es-ES" sz="1600" dirty="0" smtClean="0"/>
              <a:t>4. </a:t>
            </a:r>
            <a:r>
              <a:rPr lang="es-ES" sz="1600" dirty="0"/>
              <a:t>¿Cuánto hay que adicionarle a </a:t>
            </a:r>
            <a:r>
              <a:rPr lang="es-ES" sz="1600" dirty="0" smtClean="0"/>
              <a:t>- 2x </a:t>
            </a:r>
            <a:r>
              <a:rPr lang="es-ES" sz="1600" dirty="0"/>
              <a:t>para obtener </a:t>
            </a:r>
            <a:r>
              <a:rPr lang="es-ES" sz="1600" dirty="0" smtClean="0"/>
              <a:t>- 7x?   </a:t>
            </a:r>
            <a:r>
              <a:rPr lang="es-ES" sz="1600" dirty="0" smtClean="0">
                <a:solidFill>
                  <a:srgbClr val="FF0000"/>
                </a:solidFill>
              </a:rPr>
              <a:t>A.</a:t>
            </a:r>
            <a:r>
              <a:rPr lang="es-ES" sz="1600" dirty="0" smtClean="0"/>
              <a:t> </a:t>
            </a:r>
            <a:r>
              <a:rPr lang="es-ES" sz="1600" dirty="0">
                <a:solidFill>
                  <a:srgbClr val="FF0000"/>
                </a:solidFill>
                <a:sym typeface="Wingdings" panose="05000000000000000000" pitchFamily="2" charset="2"/>
              </a:rPr>
              <a:t>- </a:t>
            </a:r>
            <a:r>
              <a:rPr lang="es-ES" sz="1600" dirty="0" smtClean="0">
                <a:solidFill>
                  <a:srgbClr val="FF0000"/>
                </a:solidFill>
                <a:sym typeface="Wingdings" panose="05000000000000000000" pitchFamily="2" charset="2"/>
              </a:rPr>
              <a:t>5x	</a:t>
            </a:r>
            <a:r>
              <a:rPr lang="es-ES" sz="1600" dirty="0" smtClean="0">
                <a:sym typeface="Wingdings" panose="05000000000000000000" pitchFamily="2" charset="2"/>
              </a:rPr>
              <a:t>B. – 9x	C. 5x	D. 9x</a:t>
            </a:r>
            <a:endParaRPr lang="es-ES" sz="1600" dirty="0"/>
          </a:p>
          <a:p>
            <a:pPr marL="0" indent="0">
              <a:lnSpc>
                <a:spcPct val="100000"/>
              </a:lnSpc>
              <a:spcBef>
                <a:spcPts val="0"/>
              </a:spcBef>
              <a:buNone/>
            </a:pPr>
            <a:r>
              <a:rPr lang="es-ES" sz="1600" dirty="0" smtClean="0"/>
              <a:t>5. </a:t>
            </a:r>
            <a:r>
              <a:rPr lang="es-ES" sz="1600" dirty="0"/>
              <a:t>¿Cuánto hay que adicionarle a </a:t>
            </a:r>
            <a:r>
              <a:rPr lang="es-ES" sz="1600" dirty="0" smtClean="0"/>
              <a:t>5b + 7 </a:t>
            </a:r>
            <a:r>
              <a:rPr lang="es-ES" sz="1600" dirty="0"/>
              <a:t>para obtener </a:t>
            </a:r>
            <a:r>
              <a:rPr lang="es-ES" sz="1600" dirty="0" smtClean="0"/>
              <a:t>2b + 9?   </a:t>
            </a:r>
            <a:r>
              <a:rPr lang="es-ES" sz="1600" dirty="0" smtClean="0">
                <a:solidFill>
                  <a:srgbClr val="FF0000"/>
                </a:solidFill>
              </a:rPr>
              <a:t>A. </a:t>
            </a:r>
            <a:r>
              <a:rPr lang="es-ES" sz="1600" dirty="0">
                <a:solidFill>
                  <a:srgbClr val="FF0000"/>
                </a:solidFill>
              </a:rPr>
              <a:t>- 3b + </a:t>
            </a:r>
            <a:r>
              <a:rPr lang="es-ES" sz="1600" dirty="0" smtClean="0">
                <a:solidFill>
                  <a:srgbClr val="FF0000"/>
                </a:solidFill>
              </a:rPr>
              <a:t>2	</a:t>
            </a:r>
            <a:r>
              <a:rPr lang="es-ES" sz="1600" dirty="0" smtClean="0"/>
              <a:t>B. 7b + 16	C. 3b – 2	D. 7b + 2</a:t>
            </a:r>
            <a:endParaRPr lang="es-ES" sz="1600" dirty="0"/>
          </a:p>
          <a:p>
            <a:pPr marL="0" indent="0">
              <a:lnSpc>
                <a:spcPct val="100000"/>
              </a:lnSpc>
              <a:spcBef>
                <a:spcPts val="0"/>
              </a:spcBef>
              <a:buNone/>
            </a:pPr>
            <a:r>
              <a:rPr lang="es-ES" sz="1600" dirty="0" smtClean="0"/>
              <a:t>6. </a:t>
            </a:r>
            <a:r>
              <a:rPr lang="es-ES" sz="1600" dirty="0"/>
              <a:t>¿Cuánto hay que adicionarle a </a:t>
            </a:r>
            <a:r>
              <a:rPr lang="es-ES" sz="1600" dirty="0" smtClean="0"/>
              <a:t>y</a:t>
            </a:r>
            <a:r>
              <a:rPr lang="es-ES" sz="1600" baseline="30000" dirty="0" smtClean="0"/>
              <a:t>2</a:t>
            </a:r>
            <a:r>
              <a:rPr lang="es-ES" sz="1600" dirty="0" smtClean="0"/>
              <a:t> – 3y </a:t>
            </a:r>
            <a:r>
              <a:rPr lang="es-ES" sz="1600" dirty="0"/>
              <a:t>para obtener </a:t>
            </a:r>
            <a:r>
              <a:rPr lang="es-ES" sz="1600" dirty="0" smtClean="0"/>
              <a:t>3y</a:t>
            </a:r>
            <a:r>
              <a:rPr lang="es-ES" sz="1600" baseline="30000" dirty="0" smtClean="0"/>
              <a:t>2</a:t>
            </a:r>
            <a:r>
              <a:rPr lang="es-ES" sz="1600" dirty="0" smtClean="0"/>
              <a:t> + y?   </a:t>
            </a:r>
            <a:r>
              <a:rPr lang="es-ES" sz="1600" dirty="0" smtClean="0">
                <a:solidFill>
                  <a:srgbClr val="FF0000"/>
                </a:solidFill>
              </a:rPr>
              <a:t>A.</a:t>
            </a:r>
            <a:r>
              <a:rPr lang="es-ES" sz="1600" dirty="0" smtClean="0"/>
              <a:t> </a:t>
            </a:r>
            <a:r>
              <a:rPr lang="es-ES" sz="1600" dirty="0">
                <a:solidFill>
                  <a:srgbClr val="FF0000"/>
                </a:solidFill>
              </a:rPr>
              <a:t>2y</a:t>
            </a:r>
            <a:r>
              <a:rPr lang="es-ES" sz="1600" baseline="30000" dirty="0">
                <a:solidFill>
                  <a:srgbClr val="FF0000"/>
                </a:solidFill>
              </a:rPr>
              <a:t>2</a:t>
            </a:r>
            <a:r>
              <a:rPr lang="es-ES" sz="1600" dirty="0">
                <a:solidFill>
                  <a:srgbClr val="FF0000"/>
                </a:solidFill>
              </a:rPr>
              <a:t> + </a:t>
            </a:r>
            <a:r>
              <a:rPr lang="es-ES" sz="1600" dirty="0" smtClean="0">
                <a:solidFill>
                  <a:srgbClr val="FF0000"/>
                </a:solidFill>
              </a:rPr>
              <a:t>4y	</a:t>
            </a:r>
            <a:r>
              <a:rPr lang="es-ES" sz="1600" dirty="0" smtClean="0"/>
              <a:t>B. 4y</a:t>
            </a:r>
            <a:r>
              <a:rPr lang="es-ES" sz="1600" baseline="30000" dirty="0" smtClean="0"/>
              <a:t>2</a:t>
            </a:r>
            <a:r>
              <a:rPr lang="es-ES" sz="1600" dirty="0" smtClean="0"/>
              <a:t> - 2y	C. - 2y</a:t>
            </a:r>
            <a:r>
              <a:rPr lang="es-ES" sz="1600" baseline="30000" dirty="0" smtClean="0"/>
              <a:t>2</a:t>
            </a:r>
            <a:r>
              <a:rPr lang="es-ES" sz="1600" dirty="0" smtClean="0"/>
              <a:t> - 2y	D. -4y</a:t>
            </a:r>
            <a:r>
              <a:rPr lang="es-ES" sz="1600" baseline="30000" dirty="0" smtClean="0"/>
              <a:t>2</a:t>
            </a:r>
            <a:r>
              <a:rPr lang="es-ES" sz="1600" dirty="0" smtClean="0"/>
              <a:t> </a:t>
            </a:r>
            <a:r>
              <a:rPr lang="es-ES" sz="1600" dirty="0"/>
              <a:t>+ 4y</a:t>
            </a:r>
            <a:endParaRPr lang="es-ES" sz="1600" dirty="0" smtClean="0"/>
          </a:p>
          <a:p>
            <a:pPr marL="0" indent="0">
              <a:lnSpc>
                <a:spcPct val="100000"/>
              </a:lnSpc>
              <a:spcBef>
                <a:spcPts val="0"/>
              </a:spcBef>
              <a:buNone/>
            </a:pPr>
            <a:r>
              <a:rPr lang="es-ES" sz="1600" dirty="0" smtClean="0"/>
              <a:t>7. </a:t>
            </a:r>
            <a:r>
              <a:rPr lang="es-ES" sz="1600" dirty="0"/>
              <a:t>¿Cuánto hay que adicionarle a </a:t>
            </a:r>
            <a:r>
              <a:rPr lang="es-ES" sz="1600" dirty="0" smtClean="0"/>
              <a:t>8x</a:t>
            </a:r>
            <a:r>
              <a:rPr lang="es-ES" sz="1600" baseline="30000" dirty="0" smtClean="0"/>
              <a:t>3</a:t>
            </a:r>
            <a:r>
              <a:rPr lang="es-ES" sz="1600" dirty="0" smtClean="0"/>
              <a:t> – 2x</a:t>
            </a:r>
            <a:r>
              <a:rPr lang="es-ES" sz="1600" baseline="30000" dirty="0" smtClean="0"/>
              <a:t>2</a:t>
            </a:r>
            <a:r>
              <a:rPr lang="es-ES" sz="1600" dirty="0" smtClean="0"/>
              <a:t> + 5x </a:t>
            </a:r>
            <a:r>
              <a:rPr lang="es-ES" sz="1600" dirty="0"/>
              <a:t>para obtener </a:t>
            </a:r>
            <a:r>
              <a:rPr lang="es-ES" sz="1600" dirty="0" smtClean="0"/>
              <a:t>2x</a:t>
            </a:r>
            <a:r>
              <a:rPr lang="es-ES" sz="1600" baseline="30000" dirty="0" smtClean="0"/>
              <a:t>3</a:t>
            </a:r>
            <a:r>
              <a:rPr lang="es-ES" sz="1600" dirty="0" smtClean="0"/>
              <a:t> – 2x</a:t>
            </a:r>
            <a:r>
              <a:rPr lang="es-ES" sz="1600" baseline="30000" dirty="0" smtClean="0"/>
              <a:t>2</a:t>
            </a:r>
            <a:r>
              <a:rPr lang="es-ES" sz="1600" dirty="0" smtClean="0"/>
              <a:t> – 4x?    </a:t>
            </a:r>
            <a:r>
              <a:rPr lang="es-ES" sz="1600" dirty="0" smtClean="0">
                <a:solidFill>
                  <a:srgbClr val="FF0000"/>
                </a:solidFill>
              </a:rPr>
              <a:t>A.</a:t>
            </a:r>
            <a:r>
              <a:rPr lang="es-ES" sz="1600" dirty="0" smtClean="0"/>
              <a:t> </a:t>
            </a:r>
            <a:r>
              <a:rPr lang="es-ES" sz="1600" dirty="0">
                <a:solidFill>
                  <a:srgbClr val="FF0000"/>
                </a:solidFill>
              </a:rPr>
              <a:t>- 6x</a:t>
            </a:r>
            <a:r>
              <a:rPr lang="es-ES" sz="1600" baseline="30000" dirty="0">
                <a:solidFill>
                  <a:srgbClr val="FF0000"/>
                </a:solidFill>
              </a:rPr>
              <a:t>3 </a:t>
            </a:r>
            <a:r>
              <a:rPr lang="es-ES" sz="1600" dirty="0">
                <a:solidFill>
                  <a:srgbClr val="FF0000"/>
                </a:solidFill>
              </a:rPr>
              <a:t>– </a:t>
            </a:r>
            <a:r>
              <a:rPr lang="es-ES" sz="1600" dirty="0" smtClean="0">
                <a:solidFill>
                  <a:srgbClr val="FF0000"/>
                </a:solidFill>
              </a:rPr>
              <a:t>9x    </a:t>
            </a:r>
            <a:r>
              <a:rPr lang="es-ES" sz="1600" dirty="0" smtClean="0"/>
              <a:t>B. 10x</a:t>
            </a:r>
            <a:r>
              <a:rPr lang="es-ES" sz="1600" baseline="30000" dirty="0" smtClean="0"/>
              <a:t>3 </a:t>
            </a:r>
            <a:r>
              <a:rPr lang="es-ES" sz="1600" dirty="0"/>
              <a:t>– </a:t>
            </a:r>
            <a:r>
              <a:rPr lang="es-ES" sz="1600" dirty="0" smtClean="0"/>
              <a:t>4x</a:t>
            </a:r>
            <a:r>
              <a:rPr lang="es-ES" sz="1600" baseline="30000" dirty="0" smtClean="0"/>
              <a:t>2</a:t>
            </a:r>
            <a:r>
              <a:rPr lang="es-ES" sz="1600" dirty="0" smtClean="0"/>
              <a:t> + x    C. </a:t>
            </a:r>
            <a:r>
              <a:rPr lang="es-ES" sz="1600" dirty="0"/>
              <a:t>10x</a:t>
            </a:r>
            <a:r>
              <a:rPr lang="es-ES" sz="1600" baseline="30000" dirty="0"/>
              <a:t>3 </a:t>
            </a:r>
            <a:r>
              <a:rPr lang="es-ES" sz="1600" dirty="0" smtClean="0"/>
              <a:t>+ </a:t>
            </a:r>
            <a:r>
              <a:rPr lang="es-ES" sz="1600" dirty="0"/>
              <a:t>4x</a:t>
            </a:r>
            <a:r>
              <a:rPr lang="es-ES" sz="1600" baseline="30000" dirty="0"/>
              <a:t>2</a:t>
            </a:r>
            <a:r>
              <a:rPr lang="es-ES" sz="1600" dirty="0"/>
              <a:t> </a:t>
            </a:r>
            <a:r>
              <a:rPr lang="es-ES" sz="1600" dirty="0" smtClean="0"/>
              <a:t>– x     D. 6x</a:t>
            </a:r>
            <a:r>
              <a:rPr lang="es-ES" sz="1600" baseline="30000" dirty="0" smtClean="0"/>
              <a:t>3 </a:t>
            </a:r>
            <a:r>
              <a:rPr lang="es-ES" sz="1600" dirty="0" smtClean="0"/>
              <a:t>+ </a:t>
            </a:r>
            <a:r>
              <a:rPr lang="es-ES" sz="1600" dirty="0"/>
              <a:t>9x </a:t>
            </a:r>
            <a:endParaRPr lang="es-ES" sz="1600" dirty="0" smtClean="0"/>
          </a:p>
          <a:p>
            <a:pPr marL="0" indent="0">
              <a:lnSpc>
                <a:spcPct val="100000"/>
              </a:lnSpc>
              <a:spcBef>
                <a:spcPts val="0"/>
              </a:spcBef>
              <a:buNone/>
            </a:pPr>
            <a:r>
              <a:rPr lang="es-ES" sz="1600" dirty="0" smtClean="0"/>
              <a:t>8. </a:t>
            </a:r>
            <a:r>
              <a:rPr lang="es-ES" sz="1600" dirty="0"/>
              <a:t>¿Cuánto hay que adicionarle a </a:t>
            </a:r>
            <a:r>
              <a:rPr lang="es-ES" sz="1600" dirty="0" smtClean="0"/>
              <a:t>3x</a:t>
            </a:r>
            <a:r>
              <a:rPr lang="es-ES" sz="1600" baseline="30000" dirty="0" smtClean="0"/>
              <a:t>2</a:t>
            </a:r>
            <a:r>
              <a:rPr lang="es-ES" sz="1600" dirty="0" smtClean="0"/>
              <a:t>y + 4xy</a:t>
            </a:r>
            <a:r>
              <a:rPr lang="es-ES" sz="1600" baseline="30000" dirty="0" smtClean="0"/>
              <a:t>2</a:t>
            </a:r>
            <a:r>
              <a:rPr lang="es-ES" sz="1600" dirty="0" smtClean="0"/>
              <a:t> </a:t>
            </a:r>
            <a:r>
              <a:rPr lang="es-ES" sz="1600" dirty="0"/>
              <a:t>para obtener </a:t>
            </a:r>
            <a:r>
              <a:rPr lang="es-ES" sz="1600" dirty="0" smtClean="0"/>
              <a:t>2x</a:t>
            </a:r>
            <a:r>
              <a:rPr lang="es-ES" sz="1600" baseline="30000" dirty="0" smtClean="0"/>
              <a:t>2</a:t>
            </a:r>
            <a:r>
              <a:rPr lang="es-ES" sz="1600" dirty="0" smtClean="0"/>
              <a:t>y + 3xy</a:t>
            </a:r>
            <a:r>
              <a:rPr lang="es-ES" sz="1600" baseline="30000" dirty="0" smtClean="0"/>
              <a:t>2</a:t>
            </a:r>
            <a:r>
              <a:rPr lang="es-ES" sz="1600" dirty="0" smtClean="0"/>
              <a:t> – y</a:t>
            </a:r>
            <a:r>
              <a:rPr lang="es-ES" sz="1600" baseline="30000" dirty="0" smtClean="0"/>
              <a:t>3</a:t>
            </a:r>
            <a:r>
              <a:rPr lang="es-ES" sz="1600" dirty="0" smtClean="0"/>
              <a:t>?     </a:t>
            </a:r>
            <a:r>
              <a:rPr lang="es-ES" sz="1600" dirty="0" smtClean="0">
                <a:solidFill>
                  <a:srgbClr val="FF0000"/>
                </a:solidFill>
              </a:rPr>
              <a:t>A. </a:t>
            </a:r>
            <a:r>
              <a:rPr lang="es-ES" sz="1600" dirty="0">
                <a:solidFill>
                  <a:srgbClr val="FF0000"/>
                </a:solidFill>
              </a:rPr>
              <a:t>- x</a:t>
            </a:r>
            <a:r>
              <a:rPr lang="es-ES" sz="1600" baseline="30000" dirty="0">
                <a:solidFill>
                  <a:srgbClr val="FF0000"/>
                </a:solidFill>
              </a:rPr>
              <a:t>2</a:t>
            </a:r>
            <a:r>
              <a:rPr lang="es-ES" sz="1600" dirty="0">
                <a:solidFill>
                  <a:srgbClr val="FF0000"/>
                </a:solidFill>
              </a:rPr>
              <a:t>y - xy</a:t>
            </a:r>
            <a:r>
              <a:rPr lang="es-ES" sz="1600" baseline="30000" dirty="0">
                <a:solidFill>
                  <a:srgbClr val="FF0000"/>
                </a:solidFill>
              </a:rPr>
              <a:t>2 </a:t>
            </a:r>
            <a:r>
              <a:rPr lang="es-ES" sz="1600" dirty="0">
                <a:solidFill>
                  <a:srgbClr val="FF0000"/>
                </a:solidFill>
              </a:rPr>
              <a:t>- </a:t>
            </a:r>
            <a:r>
              <a:rPr lang="es-ES" sz="1600" dirty="0" smtClean="0">
                <a:solidFill>
                  <a:srgbClr val="FF0000"/>
                </a:solidFill>
              </a:rPr>
              <a:t>y</a:t>
            </a:r>
            <a:r>
              <a:rPr lang="es-ES" sz="1600" baseline="30000" dirty="0" smtClean="0">
                <a:solidFill>
                  <a:srgbClr val="FF0000"/>
                </a:solidFill>
              </a:rPr>
              <a:t>3      </a:t>
            </a:r>
            <a:r>
              <a:rPr lang="es-ES" sz="1600" dirty="0" smtClean="0"/>
              <a:t>B. 5x</a:t>
            </a:r>
            <a:r>
              <a:rPr lang="es-ES" sz="1600" baseline="30000" dirty="0" smtClean="0"/>
              <a:t>2</a:t>
            </a:r>
            <a:r>
              <a:rPr lang="es-ES" sz="1600" dirty="0" smtClean="0"/>
              <a:t>y </a:t>
            </a:r>
            <a:r>
              <a:rPr lang="es-ES" sz="1600" dirty="0"/>
              <a:t>+ </a:t>
            </a:r>
            <a:r>
              <a:rPr lang="es-ES" sz="1600" dirty="0" smtClean="0"/>
              <a:t>7xy</a:t>
            </a:r>
            <a:r>
              <a:rPr lang="es-ES" sz="1600" baseline="30000" dirty="0" smtClean="0"/>
              <a:t>2</a:t>
            </a:r>
            <a:r>
              <a:rPr lang="es-ES" sz="1600" dirty="0" smtClean="0"/>
              <a:t> </a:t>
            </a:r>
            <a:r>
              <a:rPr lang="es-ES" sz="1600" dirty="0"/>
              <a:t>– </a:t>
            </a:r>
            <a:r>
              <a:rPr lang="es-ES" sz="1600" dirty="0" smtClean="0"/>
              <a:t>y</a:t>
            </a:r>
            <a:r>
              <a:rPr lang="es-ES" sz="1600" baseline="30000" dirty="0"/>
              <a:t> </a:t>
            </a:r>
            <a:r>
              <a:rPr lang="es-ES" sz="1600" dirty="0" smtClean="0"/>
              <a:t>    C. - 5x</a:t>
            </a:r>
            <a:r>
              <a:rPr lang="es-ES" sz="1600" baseline="30000" dirty="0" smtClean="0"/>
              <a:t>2</a:t>
            </a:r>
            <a:r>
              <a:rPr lang="es-ES" sz="1600" dirty="0" smtClean="0"/>
              <a:t>y - 7xy</a:t>
            </a:r>
            <a:r>
              <a:rPr lang="es-ES" sz="1600" baseline="30000" dirty="0" smtClean="0"/>
              <a:t>2</a:t>
            </a:r>
            <a:r>
              <a:rPr lang="es-ES" sz="1600" dirty="0" smtClean="0"/>
              <a:t> + </a:t>
            </a:r>
            <a:r>
              <a:rPr lang="es-ES" sz="1600" dirty="0"/>
              <a:t>y</a:t>
            </a:r>
            <a:r>
              <a:rPr lang="es-ES" sz="1600" baseline="30000" dirty="0"/>
              <a:t>3 </a:t>
            </a:r>
            <a:r>
              <a:rPr lang="es-ES" sz="1600" baseline="30000" dirty="0" smtClean="0"/>
              <a:t>  </a:t>
            </a:r>
          </a:p>
          <a:p>
            <a:pPr marL="0" indent="0">
              <a:lnSpc>
                <a:spcPct val="100000"/>
              </a:lnSpc>
              <a:spcBef>
                <a:spcPts val="0"/>
              </a:spcBef>
              <a:buNone/>
            </a:pPr>
            <a:r>
              <a:rPr lang="es-ES" sz="1600" dirty="0" smtClean="0"/>
              <a:t>D.</a:t>
            </a:r>
            <a:r>
              <a:rPr lang="es-ES" sz="1600" baseline="30000" dirty="0" smtClean="0"/>
              <a:t> </a:t>
            </a:r>
            <a:r>
              <a:rPr lang="es-ES" sz="1600" dirty="0" smtClean="0"/>
              <a:t>x</a:t>
            </a:r>
            <a:r>
              <a:rPr lang="es-ES" sz="1600" baseline="30000" dirty="0" smtClean="0"/>
              <a:t>2</a:t>
            </a:r>
            <a:r>
              <a:rPr lang="es-ES" sz="1600" dirty="0" smtClean="0"/>
              <a:t>y </a:t>
            </a:r>
            <a:r>
              <a:rPr lang="es-ES" sz="1600" dirty="0"/>
              <a:t>+ </a:t>
            </a:r>
            <a:r>
              <a:rPr lang="es-ES" sz="1600" dirty="0" smtClean="0"/>
              <a:t>xy</a:t>
            </a:r>
            <a:r>
              <a:rPr lang="es-ES" sz="1600" baseline="30000" dirty="0" smtClean="0"/>
              <a:t>2</a:t>
            </a:r>
            <a:r>
              <a:rPr lang="es-ES" sz="1600" dirty="0" smtClean="0"/>
              <a:t> + </a:t>
            </a:r>
            <a:r>
              <a:rPr lang="es-ES" sz="1600" dirty="0"/>
              <a:t>y</a:t>
            </a:r>
            <a:r>
              <a:rPr lang="es-ES" sz="1600" baseline="30000" dirty="0"/>
              <a:t>3</a:t>
            </a:r>
            <a:endParaRPr lang="es-ES" sz="1600" dirty="0" smtClean="0"/>
          </a:p>
          <a:p>
            <a:pPr marL="0" indent="0">
              <a:lnSpc>
                <a:spcPct val="100000"/>
              </a:lnSpc>
              <a:spcBef>
                <a:spcPts val="0"/>
              </a:spcBef>
              <a:buNone/>
            </a:pPr>
            <a:r>
              <a:rPr lang="es-ES" sz="1600" dirty="0" smtClean="0"/>
              <a:t>9. </a:t>
            </a:r>
            <a:r>
              <a:rPr lang="es-ES" sz="1600" dirty="0"/>
              <a:t>¿Cuánto hay que adicionarle a </a:t>
            </a:r>
            <a:r>
              <a:rPr lang="es-ES" sz="1600" dirty="0" smtClean="0"/>
              <a:t>13x + 4y + 9 </a:t>
            </a:r>
            <a:r>
              <a:rPr lang="es-ES" sz="1600" dirty="0"/>
              <a:t>para obtener </a:t>
            </a:r>
            <a:r>
              <a:rPr lang="es-ES" sz="1600" dirty="0" smtClean="0"/>
              <a:t>11x + 5y + 1? </a:t>
            </a:r>
            <a:r>
              <a:rPr lang="es-ES" sz="1600" dirty="0" smtClean="0">
                <a:solidFill>
                  <a:srgbClr val="FF0000"/>
                </a:solidFill>
              </a:rPr>
              <a:t>A.</a:t>
            </a:r>
            <a:r>
              <a:rPr lang="es-ES" sz="1600" dirty="0" smtClean="0"/>
              <a:t> </a:t>
            </a:r>
            <a:r>
              <a:rPr lang="es-ES" sz="1600" dirty="0">
                <a:solidFill>
                  <a:srgbClr val="FF0000"/>
                </a:solidFill>
              </a:rPr>
              <a:t>- 2x + y </a:t>
            </a:r>
            <a:r>
              <a:rPr lang="es-ES" sz="1600" dirty="0" smtClean="0">
                <a:solidFill>
                  <a:srgbClr val="FF0000"/>
                </a:solidFill>
              </a:rPr>
              <a:t>– 8     </a:t>
            </a:r>
            <a:r>
              <a:rPr lang="es-ES" sz="1600" dirty="0" smtClean="0"/>
              <a:t>B. 24x + 9y + 10    C. 2x – y + 8</a:t>
            </a:r>
            <a:r>
              <a:rPr lang="es-ES" sz="1600" dirty="0"/>
              <a:t> </a:t>
            </a:r>
            <a:r>
              <a:rPr lang="es-ES" sz="1600" dirty="0" smtClean="0"/>
              <a:t>   D. – 24x – 9y - 10</a:t>
            </a:r>
            <a:endParaRPr lang="es-ES" sz="1600" dirty="0"/>
          </a:p>
          <a:p>
            <a:pPr marL="0" indent="0">
              <a:lnSpc>
                <a:spcPct val="100000"/>
              </a:lnSpc>
              <a:spcBef>
                <a:spcPts val="0"/>
              </a:spcBef>
              <a:buNone/>
            </a:pPr>
            <a:r>
              <a:rPr lang="es-ES" sz="1600" dirty="0" smtClean="0"/>
              <a:t>10. </a:t>
            </a:r>
            <a:r>
              <a:rPr lang="es-ES" sz="1600" dirty="0"/>
              <a:t>¿Cuánto hay que adicionarle a </a:t>
            </a:r>
            <a:r>
              <a:rPr lang="es-ES" sz="1600" dirty="0" smtClean="0"/>
              <a:t>2a + 7b – 8 para </a:t>
            </a:r>
            <a:r>
              <a:rPr lang="es-ES" sz="1600" dirty="0"/>
              <a:t>obtener </a:t>
            </a:r>
            <a:r>
              <a:rPr lang="es-ES" sz="1600" dirty="0" smtClean="0"/>
              <a:t>– a + 12b - 18?  </a:t>
            </a:r>
            <a:r>
              <a:rPr lang="es-ES" sz="1600" dirty="0" smtClean="0">
                <a:solidFill>
                  <a:srgbClr val="FF0000"/>
                </a:solidFill>
              </a:rPr>
              <a:t>A.</a:t>
            </a:r>
            <a:r>
              <a:rPr lang="es-ES" sz="1600" dirty="0" smtClean="0"/>
              <a:t> </a:t>
            </a:r>
            <a:r>
              <a:rPr lang="es-ES" sz="1600" dirty="0">
                <a:solidFill>
                  <a:srgbClr val="FF0000"/>
                </a:solidFill>
              </a:rPr>
              <a:t>- 3a + 5b - 10 </a:t>
            </a:r>
            <a:r>
              <a:rPr lang="es-ES" sz="1600" dirty="0" smtClean="0">
                <a:solidFill>
                  <a:srgbClr val="FF0000"/>
                </a:solidFill>
              </a:rPr>
              <a:t>   </a:t>
            </a:r>
            <a:r>
              <a:rPr lang="es-ES" sz="1600" dirty="0" smtClean="0"/>
              <a:t>B. a + 17b – 26	C. 3a - 5b + 10    </a:t>
            </a:r>
          </a:p>
          <a:p>
            <a:pPr marL="0" indent="0">
              <a:lnSpc>
                <a:spcPct val="100000"/>
              </a:lnSpc>
              <a:spcBef>
                <a:spcPts val="0"/>
              </a:spcBef>
              <a:buNone/>
            </a:pPr>
            <a:r>
              <a:rPr lang="es-ES" sz="1600" dirty="0" smtClean="0"/>
              <a:t>D. – a – 17b + 26</a:t>
            </a:r>
          </a:p>
          <a:p>
            <a:pPr marL="0" indent="0">
              <a:lnSpc>
                <a:spcPct val="100000"/>
              </a:lnSpc>
              <a:spcBef>
                <a:spcPts val="0"/>
              </a:spcBef>
              <a:buNone/>
            </a:pPr>
            <a:r>
              <a:rPr lang="es-ES" sz="1600" dirty="0" smtClean="0"/>
              <a:t>11. </a:t>
            </a:r>
            <a:r>
              <a:rPr lang="es-ES" sz="1600" dirty="0"/>
              <a:t>¿Cuánto hay que adicionarle a </a:t>
            </a:r>
            <a:r>
              <a:rPr lang="es-ES" sz="1600" dirty="0" smtClean="0"/>
              <a:t>3x</a:t>
            </a:r>
            <a:r>
              <a:rPr lang="es-ES" sz="1600" baseline="30000" dirty="0" smtClean="0"/>
              <a:t>3</a:t>
            </a:r>
            <a:r>
              <a:rPr lang="es-ES" sz="1600" dirty="0" smtClean="0"/>
              <a:t> + 25x</a:t>
            </a:r>
            <a:r>
              <a:rPr lang="es-ES" sz="1600" baseline="30000" dirty="0" smtClean="0"/>
              <a:t>2</a:t>
            </a:r>
            <a:r>
              <a:rPr lang="es-ES" sz="1600" dirty="0" smtClean="0"/>
              <a:t> </a:t>
            </a:r>
            <a:r>
              <a:rPr lang="es-ES" sz="1600" dirty="0"/>
              <a:t>para obtener </a:t>
            </a:r>
            <a:r>
              <a:rPr lang="es-ES" sz="1600" dirty="0" smtClean="0"/>
              <a:t>2x</a:t>
            </a:r>
            <a:r>
              <a:rPr lang="es-ES" sz="1600" baseline="30000" dirty="0" smtClean="0"/>
              <a:t>3</a:t>
            </a:r>
            <a:r>
              <a:rPr lang="es-ES" sz="1600" dirty="0" smtClean="0"/>
              <a:t> + 25x</a:t>
            </a:r>
            <a:r>
              <a:rPr lang="es-ES" sz="1600" baseline="30000" dirty="0" smtClean="0"/>
              <a:t>2</a:t>
            </a:r>
            <a:r>
              <a:rPr lang="es-ES" sz="1600" dirty="0" smtClean="0"/>
              <a:t> + 10?  </a:t>
            </a:r>
            <a:r>
              <a:rPr lang="es-ES" sz="1600" dirty="0" smtClean="0">
                <a:solidFill>
                  <a:srgbClr val="FF0000"/>
                </a:solidFill>
              </a:rPr>
              <a:t>A.</a:t>
            </a:r>
            <a:r>
              <a:rPr lang="es-ES" sz="1600" dirty="0" smtClean="0"/>
              <a:t> </a:t>
            </a:r>
            <a:r>
              <a:rPr lang="es-ES" sz="1600" dirty="0">
                <a:solidFill>
                  <a:srgbClr val="FF0000"/>
                </a:solidFill>
              </a:rPr>
              <a:t>- x</a:t>
            </a:r>
            <a:r>
              <a:rPr lang="es-ES" sz="1600" baseline="30000" dirty="0">
                <a:solidFill>
                  <a:srgbClr val="FF0000"/>
                </a:solidFill>
              </a:rPr>
              <a:t>3</a:t>
            </a:r>
            <a:r>
              <a:rPr lang="es-ES" sz="1600" dirty="0">
                <a:solidFill>
                  <a:srgbClr val="FF0000"/>
                </a:solidFill>
              </a:rPr>
              <a:t> + </a:t>
            </a:r>
            <a:r>
              <a:rPr lang="es-ES" sz="1600" dirty="0" smtClean="0">
                <a:solidFill>
                  <a:srgbClr val="FF0000"/>
                </a:solidFill>
              </a:rPr>
              <a:t>10	</a:t>
            </a:r>
            <a:r>
              <a:rPr lang="es-ES" sz="1600" dirty="0" smtClean="0"/>
              <a:t>B.</a:t>
            </a:r>
            <a:r>
              <a:rPr lang="es-ES" sz="1600" dirty="0" smtClean="0">
                <a:solidFill>
                  <a:srgbClr val="FF0000"/>
                </a:solidFill>
              </a:rPr>
              <a:t> </a:t>
            </a:r>
            <a:r>
              <a:rPr lang="es-ES" sz="1600" dirty="0" smtClean="0"/>
              <a:t>5x</a:t>
            </a:r>
            <a:r>
              <a:rPr lang="es-ES" sz="1600" baseline="30000" dirty="0" smtClean="0"/>
              <a:t>3</a:t>
            </a:r>
            <a:r>
              <a:rPr lang="es-ES" sz="1600" dirty="0" smtClean="0"/>
              <a:t> </a:t>
            </a:r>
            <a:r>
              <a:rPr lang="es-ES" sz="1600" dirty="0"/>
              <a:t>+ </a:t>
            </a:r>
            <a:r>
              <a:rPr lang="es-ES" sz="1600" dirty="0" smtClean="0"/>
              <a:t>50x</a:t>
            </a:r>
            <a:r>
              <a:rPr lang="es-ES" sz="1600" baseline="30000" dirty="0" smtClean="0"/>
              <a:t>2</a:t>
            </a:r>
            <a:r>
              <a:rPr lang="es-ES" sz="1600" dirty="0" smtClean="0"/>
              <a:t> </a:t>
            </a:r>
            <a:r>
              <a:rPr lang="es-ES" sz="1600" dirty="0"/>
              <a:t>+ </a:t>
            </a:r>
            <a:r>
              <a:rPr lang="es-ES" sz="1600" dirty="0" smtClean="0"/>
              <a:t>10     C. x</a:t>
            </a:r>
            <a:r>
              <a:rPr lang="es-ES" sz="1600" baseline="30000" dirty="0" smtClean="0"/>
              <a:t>3</a:t>
            </a:r>
            <a:r>
              <a:rPr lang="es-ES" sz="1600" dirty="0" smtClean="0"/>
              <a:t> </a:t>
            </a:r>
            <a:r>
              <a:rPr lang="es-ES" sz="1600" dirty="0"/>
              <a:t>+ </a:t>
            </a:r>
            <a:r>
              <a:rPr lang="es-ES" sz="1600" dirty="0" smtClean="0"/>
              <a:t>50x</a:t>
            </a:r>
            <a:r>
              <a:rPr lang="es-ES" sz="1600" baseline="30000" dirty="0" smtClean="0"/>
              <a:t>2</a:t>
            </a:r>
            <a:r>
              <a:rPr lang="es-ES" sz="1600" dirty="0" smtClean="0"/>
              <a:t> – 10      </a:t>
            </a:r>
          </a:p>
          <a:p>
            <a:pPr marL="0" indent="0">
              <a:lnSpc>
                <a:spcPct val="100000"/>
              </a:lnSpc>
              <a:spcBef>
                <a:spcPts val="0"/>
              </a:spcBef>
              <a:buNone/>
            </a:pPr>
            <a:r>
              <a:rPr lang="es-ES" sz="1600" dirty="0" smtClean="0"/>
              <a:t>D. 6x</a:t>
            </a:r>
            <a:r>
              <a:rPr lang="es-ES" sz="1600" baseline="30000" dirty="0" smtClean="0"/>
              <a:t>3</a:t>
            </a:r>
            <a:r>
              <a:rPr lang="es-ES" sz="1600" dirty="0" smtClean="0"/>
              <a:t> - </a:t>
            </a:r>
            <a:r>
              <a:rPr lang="es-ES" sz="1600" dirty="0"/>
              <a:t>25x</a:t>
            </a:r>
            <a:r>
              <a:rPr lang="es-ES" sz="1600" baseline="30000" dirty="0"/>
              <a:t>2</a:t>
            </a:r>
            <a:r>
              <a:rPr lang="es-ES" sz="1600" dirty="0"/>
              <a:t> </a:t>
            </a:r>
            <a:r>
              <a:rPr lang="es-ES" sz="1600" dirty="0" smtClean="0"/>
              <a:t>- </a:t>
            </a:r>
            <a:r>
              <a:rPr lang="es-ES" sz="1600" dirty="0"/>
              <a:t>10</a:t>
            </a:r>
            <a:endParaRPr lang="es-ES" sz="1600" dirty="0" smtClean="0"/>
          </a:p>
          <a:p>
            <a:pPr marL="0" indent="0">
              <a:lnSpc>
                <a:spcPct val="100000"/>
              </a:lnSpc>
              <a:spcBef>
                <a:spcPts val="0"/>
              </a:spcBef>
              <a:buNone/>
            </a:pPr>
            <a:r>
              <a:rPr lang="es-ES" sz="1600" dirty="0" smtClean="0"/>
              <a:t>12. </a:t>
            </a:r>
            <a:r>
              <a:rPr lang="es-ES" sz="1600" dirty="0"/>
              <a:t>¿Cuánto hay que adicionarle a </a:t>
            </a:r>
            <a:r>
              <a:rPr lang="es-ES" sz="1600" dirty="0" smtClean="0"/>
              <a:t>3m</a:t>
            </a:r>
            <a:r>
              <a:rPr lang="es-ES" sz="1600" baseline="30000" dirty="0" smtClean="0"/>
              <a:t>2</a:t>
            </a:r>
            <a:r>
              <a:rPr lang="es-ES" sz="1600" dirty="0" smtClean="0"/>
              <a:t> + 12 </a:t>
            </a:r>
            <a:r>
              <a:rPr lang="es-ES" sz="1600" dirty="0"/>
              <a:t>para obtener </a:t>
            </a:r>
            <a:r>
              <a:rPr lang="es-ES" sz="1600" dirty="0" smtClean="0"/>
              <a:t>2m</a:t>
            </a:r>
            <a:r>
              <a:rPr lang="es-ES" sz="1600" baseline="30000" dirty="0" smtClean="0"/>
              <a:t>2</a:t>
            </a:r>
            <a:r>
              <a:rPr lang="es-ES" sz="1600" dirty="0" smtClean="0"/>
              <a:t> + 18m + 12? </a:t>
            </a:r>
            <a:r>
              <a:rPr lang="es-ES" sz="1600" dirty="0" smtClean="0">
                <a:solidFill>
                  <a:srgbClr val="FF0000"/>
                </a:solidFill>
              </a:rPr>
              <a:t>A.</a:t>
            </a:r>
            <a:r>
              <a:rPr lang="es-ES" sz="1600" dirty="0" smtClean="0"/>
              <a:t> </a:t>
            </a:r>
            <a:r>
              <a:rPr lang="es-ES" sz="1600" dirty="0">
                <a:solidFill>
                  <a:srgbClr val="FF0000"/>
                </a:solidFill>
              </a:rPr>
              <a:t>- m</a:t>
            </a:r>
            <a:r>
              <a:rPr lang="es-ES" sz="1600" baseline="30000" dirty="0">
                <a:solidFill>
                  <a:srgbClr val="FF0000"/>
                </a:solidFill>
              </a:rPr>
              <a:t>2 </a:t>
            </a:r>
            <a:r>
              <a:rPr lang="es-ES" sz="1600" dirty="0">
                <a:solidFill>
                  <a:srgbClr val="FF0000"/>
                </a:solidFill>
              </a:rPr>
              <a:t>+ 18 </a:t>
            </a:r>
            <a:r>
              <a:rPr lang="es-ES" sz="1600" dirty="0" smtClean="0">
                <a:solidFill>
                  <a:srgbClr val="FF0000"/>
                </a:solidFill>
              </a:rPr>
              <a:t>m     </a:t>
            </a:r>
            <a:r>
              <a:rPr lang="es-ES" sz="1600" dirty="0" smtClean="0"/>
              <a:t>B. 5m</a:t>
            </a:r>
            <a:r>
              <a:rPr lang="es-ES" sz="1600" baseline="30000" dirty="0" smtClean="0"/>
              <a:t>2</a:t>
            </a:r>
            <a:r>
              <a:rPr lang="es-ES" sz="1600" dirty="0" smtClean="0"/>
              <a:t> </a:t>
            </a:r>
            <a:r>
              <a:rPr lang="es-ES" sz="1600" dirty="0"/>
              <a:t>+ 18m + </a:t>
            </a:r>
            <a:r>
              <a:rPr lang="es-ES" sz="1600" dirty="0" smtClean="0"/>
              <a:t>24	    C. m</a:t>
            </a:r>
            <a:r>
              <a:rPr lang="es-ES" sz="1600" baseline="30000" dirty="0" smtClean="0"/>
              <a:t>2</a:t>
            </a:r>
            <a:r>
              <a:rPr lang="es-ES" sz="1600" dirty="0" smtClean="0"/>
              <a:t> - </a:t>
            </a:r>
            <a:r>
              <a:rPr lang="es-ES" sz="1600" dirty="0"/>
              <a:t>18m + </a:t>
            </a:r>
            <a:r>
              <a:rPr lang="es-ES" sz="1600" dirty="0" smtClean="0"/>
              <a:t>24     </a:t>
            </a:r>
          </a:p>
          <a:p>
            <a:pPr marL="0" indent="0">
              <a:lnSpc>
                <a:spcPct val="100000"/>
              </a:lnSpc>
              <a:spcBef>
                <a:spcPts val="0"/>
              </a:spcBef>
              <a:buNone/>
            </a:pPr>
            <a:r>
              <a:rPr lang="es-ES" sz="1600" dirty="0" smtClean="0"/>
              <a:t>D. - 5m</a:t>
            </a:r>
            <a:r>
              <a:rPr lang="es-ES" sz="1600" baseline="30000" dirty="0" smtClean="0"/>
              <a:t>2</a:t>
            </a:r>
            <a:r>
              <a:rPr lang="es-ES" sz="1600" dirty="0" smtClean="0"/>
              <a:t> + 24</a:t>
            </a:r>
            <a:endParaRPr lang="es-ES" sz="1600" dirty="0"/>
          </a:p>
          <a:p>
            <a:pPr marL="0" indent="0">
              <a:lnSpc>
                <a:spcPct val="100000"/>
              </a:lnSpc>
              <a:spcBef>
                <a:spcPts val="0"/>
              </a:spcBef>
              <a:buNone/>
            </a:pPr>
            <a:r>
              <a:rPr lang="es-ES" sz="1600" dirty="0" smtClean="0"/>
              <a:t>13. </a:t>
            </a:r>
            <a:r>
              <a:rPr lang="es-ES" sz="1600" dirty="0"/>
              <a:t>¿Cuánto hay que adicionarle a </a:t>
            </a:r>
            <a:r>
              <a:rPr lang="es-ES" sz="1600" dirty="0" smtClean="0"/>
              <a:t>x</a:t>
            </a:r>
            <a:r>
              <a:rPr lang="es-ES" sz="1600" baseline="30000" dirty="0" smtClean="0"/>
              <a:t>2</a:t>
            </a:r>
            <a:r>
              <a:rPr lang="es-ES" sz="1600" dirty="0" smtClean="0"/>
              <a:t> + 9 </a:t>
            </a:r>
            <a:r>
              <a:rPr lang="es-ES" sz="1600" dirty="0"/>
              <a:t>para obtener </a:t>
            </a:r>
            <a:r>
              <a:rPr lang="es-ES" sz="1600" dirty="0" smtClean="0"/>
              <a:t>4x</a:t>
            </a:r>
            <a:r>
              <a:rPr lang="es-ES" sz="1600" baseline="30000" dirty="0" smtClean="0"/>
              <a:t>2</a:t>
            </a:r>
            <a:r>
              <a:rPr lang="es-ES" sz="1600" dirty="0" smtClean="0"/>
              <a:t> + 5x - 3?   </a:t>
            </a:r>
            <a:r>
              <a:rPr lang="es-ES" sz="1600" dirty="0" smtClean="0">
                <a:solidFill>
                  <a:srgbClr val="FF0000"/>
                </a:solidFill>
              </a:rPr>
              <a:t>A.</a:t>
            </a:r>
            <a:r>
              <a:rPr lang="es-ES" sz="1600" dirty="0" smtClean="0"/>
              <a:t> </a:t>
            </a:r>
            <a:r>
              <a:rPr lang="es-ES" sz="1600" dirty="0">
                <a:solidFill>
                  <a:srgbClr val="FF0000"/>
                </a:solidFill>
              </a:rPr>
              <a:t>3x</a:t>
            </a:r>
            <a:r>
              <a:rPr lang="es-ES" sz="1600" baseline="30000" dirty="0">
                <a:solidFill>
                  <a:srgbClr val="FF0000"/>
                </a:solidFill>
              </a:rPr>
              <a:t>2</a:t>
            </a:r>
            <a:r>
              <a:rPr lang="es-ES" sz="1600" dirty="0">
                <a:solidFill>
                  <a:srgbClr val="FF0000"/>
                </a:solidFill>
              </a:rPr>
              <a:t> + 5x </a:t>
            </a:r>
            <a:r>
              <a:rPr lang="es-ES" sz="1600" dirty="0" smtClean="0">
                <a:solidFill>
                  <a:srgbClr val="FF0000"/>
                </a:solidFill>
              </a:rPr>
              <a:t>– 12    </a:t>
            </a:r>
            <a:r>
              <a:rPr lang="es-ES" sz="1600" dirty="0" smtClean="0"/>
              <a:t>B. 5x</a:t>
            </a:r>
            <a:r>
              <a:rPr lang="es-ES" sz="1600" baseline="30000" dirty="0" smtClean="0"/>
              <a:t>2</a:t>
            </a:r>
            <a:r>
              <a:rPr lang="es-ES" sz="1600" dirty="0" smtClean="0"/>
              <a:t> </a:t>
            </a:r>
            <a:r>
              <a:rPr lang="es-ES" sz="1600" dirty="0"/>
              <a:t>+ 5x </a:t>
            </a:r>
            <a:r>
              <a:rPr lang="es-ES" sz="1600" dirty="0" smtClean="0"/>
              <a:t>– 12    C. 5x</a:t>
            </a:r>
            <a:r>
              <a:rPr lang="es-ES" sz="1600" baseline="30000" dirty="0" smtClean="0"/>
              <a:t>2</a:t>
            </a:r>
            <a:r>
              <a:rPr lang="es-ES" sz="1600" dirty="0" smtClean="0"/>
              <a:t> </a:t>
            </a:r>
            <a:r>
              <a:rPr lang="es-ES" sz="1600" dirty="0"/>
              <a:t>+ 5x </a:t>
            </a:r>
            <a:r>
              <a:rPr lang="es-ES" sz="1600" dirty="0" smtClean="0"/>
              <a:t>+ 6          D. - 3x</a:t>
            </a:r>
            <a:r>
              <a:rPr lang="es-ES" sz="1600" baseline="30000" dirty="0" smtClean="0"/>
              <a:t>2</a:t>
            </a:r>
            <a:r>
              <a:rPr lang="es-ES" sz="1600" dirty="0" smtClean="0"/>
              <a:t> - </a:t>
            </a:r>
            <a:r>
              <a:rPr lang="es-ES" sz="1600" dirty="0"/>
              <a:t>5x </a:t>
            </a:r>
            <a:r>
              <a:rPr lang="es-ES" sz="1600" dirty="0" smtClean="0"/>
              <a:t>+ 12</a:t>
            </a:r>
          </a:p>
          <a:p>
            <a:pPr marL="0" indent="0">
              <a:lnSpc>
                <a:spcPct val="100000"/>
              </a:lnSpc>
              <a:spcBef>
                <a:spcPts val="0"/>
              </a:spcBef>
              <a:buNone/>
            </a:pPr>
            <a:r>
              <a:rPr lang="es-ES" sz="1600" dirty="0" smtClean="0"/>
              <a:t>14. </a:t>
            </a:r>
            <a:r>
              <a:rPr lang="es-ES" sz="1600" dirty="0"/>
              <a:t>¿Cuánto hay que adicionarle a </a:t>
            </a:r>
            <a:r>
              <a:rPr lang="es-ES" sz="1600" dirty="0" smtClean="0"/>
              <a:t>17ab </a:t>
            </a:r>
            <a:r>
              <a:rPr lang="es-ES" sz="1600" dirty="0"/>
              <a:t>para obtener </a:t>
            </a:r>
            <a:r>
              <a:rPr lang="es-ES" sz="1600" dirty="0" smtClean="0"/>
              <a:t>25ab - 15?   </a:t>
            </a:r>
            <a:r>
              <a:rPr lang="es-ES" sz="1600" dirty="0" smtClean="0">
                <a:solidFill>
                  <a:srgbClr val="FF0000"/>
                </a:solidFill>
              </a:rPr>
              <a:t>A.</a:t>
            </a:r>
            <a:r>
              <a:rPr lang="es-ES" sz="1600" dirty="0" smtClean="0"/>
              <a:t> </a:t>
            </a:r>
            <a:r>
              <a:rPr lang="es-ES" sz="1600" dirty="0">
                <a:solidFill>
                  <a:srgbClr val="FF0000"/>
                </a:solidFill>
              </a:rPr>
              <a:t>8ab </a:t>
            </a:r>
            <a:r>
              <a:rPr lang="es-ES" sz="1600" dirty="0" smtClean="0">
                <a:solidFill>
                  <a:srgbClr val="FF0000"/>
                </a:solidFill>
              </a:rPr>
              <a:t>– 15	   </a:t>
            </a:r>
            <a:r>
              <a:rPr lang="es-ES" sz="1600" dirty="0" smtClean="0"/>
              <a:t>B.</a:t>
            </a:r>
            <a:r>
              <a:rPr lang="es-ES" sz="1600" dirty="0" smtClean="0">
                <a:solidFill>
                  <a:srgbClr val="FF0000"/>
                </a:solidFill>
              </a:rPr>
              <a:t> </a:t>
            </a:r>
            <a:r>
              <a:rPr lang="es-ES" sz="1600" dirty="0" smtClean="0"/>
              <a:t>43ab – 15	C. 43ab + 15            D. – 8ab + 15</a:t>
            </a:r>
            <a:endParaRPr lang="es-ES" sz="1600" dirty="0">
              <a:solidFill>
                <a:srgbClr val="FF0000"/>
              </a:solidFill>
            </a:endParaRPr>
          </a:p>
          <a:p>
            <a:pPr marL="0" indent="0">
              <a:lnSpc>
                <a:spcPct val="100000"/>
              </a:lnSpc>
              <a:spcBef>
                <a:spcPts val="0"/>
              </a:spcBef>
              <a:buNone/>
            </a:pPr>
            <a:r>
              <a:rPr lang="es-ES" sz="1600" dirty="0" smtClean="0"/>
              <a:t>15. </a:t>
            </a:r>
            <a:r>
              <a:rPr lang="es-ES" sz="1600" dirty="0"/>
              <a:t>¿Cuánto hay que adicionarle a </a:t>
            </a:r>
            <a:r>
              <a:rPr lang="es-ES" sz="1600" dirty="0" smtClean="0"/>
              <a:t>8x</a:t>
            </a:r>
            <a:r>
              <a:rPr lang="es-ES" sz="1600" baseline="30000" dirty="0" smtClean="0"/>
              <a:t>2</a:t>
            </a:r>
            <a:r>
              <a:rPr lang="es-ES" sz="1600" dirty="0" smtClean="0"/>
              <a:t> – 15x </a:t>
            </a:r>
            <a:r>
              <a:rPr lang="es-ES" sz="1600" dirty="0"/>
              <a:t>para obtener </a:t>
            </a:r>
            <a:r>
              <a:rPr lang="es-ES" sz="1600" dirty="0" smtClean="0"/>
              <a:t>8x</a:t>
            </a:r>
            <a:r>
              <a:rPr lang="es-ES" sz="1600" baseline="30000" dirty="0" smtClean="0"/>
              <a:t>2</a:t>
            </a:r>
            <a:r>
              <a:rPr lang="es-ES" sz="1600" dirty="0" smtClean="0"/>
              <a:t> – 35x + 7? </a:t>
            </a:r>
            <a:r>
              <a:rPr lang="es-ES" sz="1600" dirty="0" smtClean="0">
                <a:solidFill>
                  <a:srgbClr val="FF0000"/>
                </a:solidFill>
              </a:rPr>
              <a:t>A.</a:t>
            </a:r>
            <a:r>
              <a:rPr lang="es-ES" sz="1600" dirty="0" smtClean="0"/>
              <a:t> </a:t>
            </a:r>
            <a:r>
              <a:rPr lang="es-ES" sz="1600" dirty="0">
                <a:solidFill>
                  <a:srgbClr val="FF0000"/>
                </a:solidFill>
              </a:rPr>
              <a:t>- 20x + </a:t>
            </a:r>
            <a:r>
              <a:rPr lang="es-ES" sz="1600" dirty="0" smtClean="0">
                <a:solidFill>
                  <a:srgbClr val="FF0000"/>
                </a:solidFill>
              </a:rPr>
              <a:t>7    </a:t>
            </a:r>
            <a:r>
              <a:rPr lang="es-ES" sz="1600" dirty="0" smtClean="0"/>
              <a:t>B. 16x</a:t>
            </a:r>
            <a:r>
              <a:rPr lang="es-ES" sz="1600" baseline="30000" dirty="0" smtClean="0"/>
              <a:t>2</a:t>
            </a:r>
            <a:r>
              <a:rPr lang="es-ES" sz="1600" dirty="0" smtClean="0"/>
              <a:t> </a:t>
            </a:r>
            <a:r>
              <a:rPr lang="es-ES" sz="1600" dirty="0"/>
              <a:t>– </a:t>
            </a:r>
            <a:r>
              <a:rPr lang="es-ES" sz="1600" dirty="0" smtClean="0"/>
              <a:t>50x </a:t>
            </a:r>
            <a:r>
              <a:rPr lang="es-ES" sz="1600" dirty="0"/>
              <a:t>+ </a:t>
            </a:r>
            <a:r>
              <a:rPr lang="es-ES" sz="1600" dirty="0" smtClean="0"/>
              <a:t>7     C. - 16x</a:t>
            </a:r>
            <a:r>
              <a:rPr lang="es-ES" sz="1600" baseline="30000" dirty="0" smtClean="0"/>
              <a:t>2</a:t>
            </a:r>
            <a:r>
              <a:rPr lang="es-ES" sz="1600" dirty="0" smtClean="0"/>
              <a:t> + 50x </a:t>
            </a:r>
            <a:r>
              <a:rPr lang="es-ES" sz="1600" dirty="0"/>
              <a:t>+ </a:t>
            </a:r>
            <a:r>
              <a:rPr lang="es-ES" sz="1600" dirty="0" smtClean="0"/>
              <a:t>7       D. 20x - </a:t>
            </a:r>
            <a:r>
              <a:rPr lang="es-ES" sz="1600" dirty="0"/>
              <a:t>7</a:t>
            </a:r>
            <a:endParaRPr lang="es-ES" sz="1600" dirty="0">
              <a:solidFill>
                <a:srgbClr val="FF0000"/>
              </a:solidFill>
            </a:endParaRPr>
          </a:p>
          <a:p>
            <a:pPr marL="0" indent="0">
              <a:lnSpc>
                <a:spcPct val="100000"/>
              </a:lnSpc>
              <a:spcBef>
                <a:spcPts val="0"/>
              </a:spcBef>
              <a:buNone/>
            </a:pPr>
            <a:r>
              <a:rPr lang="es-ES" sz="1600" dirty="0" smtClean="0"/>
              <a:t>16. </a:t>
            </a:r>
            <a:r>
              <a:rPr lang="es-ES" sz="1600" dirty="0"/>
              <a:t>¿Cuánto hay que adicionarle a </a:t>
            </a:r>
            <a:r>
              <a:rPr lang="es-ES" sz="1600" dirty="0" smtClean="0"/>
              <a:t>3c – ½ para </a:t>
            </a:r>
            <a:r>
              <a:rPr lang="es-ES" sz="1600" dirty="0"/>
              <a:t>obtener </a:t>
            </a:r>
            <a:r>
              <a:rPr lang="es-ES" sz="1600" dirty="0" smtClean="0"/>
              <a:t>8c + 1?   </a:t>
            </a:r>
            <a:r>
              <a:rPr lang="es-ES" sz="1600" dirty="0" smtClean="0">
                <a:solidFill>
                  <a:srgbClr val="FF0000"/>
                </a:solidFill>
              </a:rPr>
              <a:t>A. 5c </a:t>
            </a:r>
            <a:r>
              <a:rPr lang="es-ES" sz="1600" dirty="0">
                <a:solidFill>
                  <a:srgbClr val="FF0000"/>
                </a:solidFill>
              </a:rPr>
              <a:t>+ </a:t>
            </a:r>
            <a:r>
              <a:rPr lang="es-ES" sz="1600" dirty="0" smtClean="0">
                <a:solidFill>
                  <a:srgbClr val="FF0000"/>
                </a:solidFill>
              </a:rPr>
              <a:t>3/2	    </a:t>
            </a:r>
            <a:r>
              <a:rPr lang="es-ES" sz="1600" dirty="0" smtClean="0"/>
              <a:t>B. 11c + ½         C. 24c – ½ 	D. -11c – 3/2</a:t>
            </a:r>
          </a:p>
          <a:p>
            <a:pPr marL="0" indent="0">
              <a:lnSpc>
                <a:spcPct val="100000"/>
              </a:lnSpc>
              <a:spcBef>
                <a:spcPts val="0"/>
              </a:spcBef>
              <a:buNone/>
            </a:pPr>
            <a:r>
              <a:rPr lang="es-ES" sz="1600" dirty="0" smtClean="0"/>
              <a:t>17. </a:t>
            </a:r>
            <a:r>
              <a:rPr lang="es-ES" sz="1600" dirty="0"/>
              <a:t>¿Cuánto hay que adicionarle a </a:t>
            </a:r>
            <a:r>
              <a:rPr lang="es-ES" sz="1600" dirty="0" smtClean="0"/>
              <a:t>4x</a:t>
            </a:r>
            <a:r>
              <a:rPr lang="es-ES" sz="1600" baseline="30000" dirty="0" smtClean="0"/>
              <a:t>2</a:t>
            </a:r>
            <a:r>
              <a:rPr lang="es-ES" sz="1600" dirty="0" smtClean="0"/>
              <a:t> + ¼ para </a:t>
            </a:r>
            <a:r>
              <a:rPr lang="es-ES" sz="1600" dirty="0"/>
              <a:t>obtener </a:t>
            </a:r>
            <a:r>
              <a:rPr lang="es-ES" sz="1600" dirty="0" smtClean="0"/>
              <a:t>5x</a:t>
            </a:r>
            <a:r>
              <a:rPr lang="es-ES" sz="1600" baseline="30000" dirty="0" smtClean="0"/>
              <a:t>2</a:t>
            </a:r>
            <a:r>
              <a:rPr lang="es-ES" sz="1600" dirty="0" smtClean="0"/>
              <a:t> – ¾ ?   </a:t>
            </a:r>
            <a:r>
              <a:rPr lang="es-ES" sz="1600" dirty="0" smtClean="0">
                <a:solidFill>
                  <a:srgbClr val="FF0000"/>
                </a:solidFill>
              </a:rPr>
              <a:t>A. </a:t>
            </a:r>
            <a:r>
              <a:rPr lang="es-ES" sz="1600" dirty="0">
                <a:solidFill>
                  <a:srgbClr val="FF0000"/>
                </a:solidFill>
              </a:rPr>
              <a:t>x</a:t>
            </a:r>
            <a:r>
              <a:rPr lang="es-ES" sz="1600" baseline="30000" dirty="0">
                <a:solidFill>
                  <a:srgbClr val="FF0000"/>
                </a:solidFill>
              </a:rPr>
              <a:t>2</a:t>
            </a:r>
            <a:r>
              <a:rPr lang="es-ES" sz="1600" dirty="0">
                <a:solidFill>
                  <a:srgbClr val="FF0000"/>
                </a:solidFill>
              </a:rPr>
              <a:t> </a:t>
            </a:r>
            <a:r>
              <a:rPr lang="es-ES" sz="1600" dirty="0" smtClean="0">
                <a:solidFill>
                  <a:srgbClr val="FF0000"/>
                </a:solidFill>
              </a:rPr>
              <a:t>– 1	    </a:t>
            </a:r>
            <a:r>
              <a:rPr lang="es-ES" sz="1600" dirty="0" smtClean="0"/>
              <a:t>B. 9x</a:t>
            </a:r>
            <a:r>
              <a:rPr lang="es-ES" sz="1600" baseline="30000" dirty="0" smtClean="0"/>
              <a:t>2</a:t>
            </a:r>
            <a:r>
              <a:rPr lang="es-ES" sz="1600" dirty="0" smtClean="0"/>
              <a:t> </a:t>
            </a:r>
            <a:r>
              <a:rPr lang="es-ES" sz="1600" dirty="0"/>
              <a:t>– </a:t>
            </a:r>
            <a:r>
              <a:rPr lang="es-ES" sz="1600" dirty="0" smtClean="0"/>
              <a:t>½ </a:t>
            </a:r>
            <a:r>
              <a:rPr lang="es-ES" sz="1600" dirty="0"/>
              <a:t> </a:t>
            </a:r>
            <a:r>
              <a:rPr lang="es-ES" sz="1600" dirty="0" smtClean="0"/>
              <a:t>       C. - 9x</a:t>
            </a:r>
            <a:r>
              <a:rPr lang="es-ES" sz="1600" baseline="30000" dirty="0" smtClean="0"/>
              <a:t>2</a:t>
            </a:r>
            <a:r>
              <a:rPr lang="es-ES" sz="1600" dirty="0" smtClean="0"/>
              <a:t> </a:t>
            </a:r>
            <a:r>
              <a:rPr lang="es-ES" sz="1600" dirty="0"/>
              <a:t>– </a:t>
            </a:r>
            <a:r>
              <a:rPr lang="es-ES" sz="1600" dirty="0" smtClean="0"/>
              <a:t>4/8	D. - x</a:t>
            </a:r>
            <a:r>
              <a:rPr lang="es-ES" sz="1600" baseline="30000" dirty="0" smtClean="0"/>
              <a:t>2</a:t>
            </a:r>
            <a:r>
              <a:rPr lang="es-ES" sz="1600" dirty="0" smtClean="0"/>
              <a:t> + 1 </a:t>
            </a:r>
            <a:endParaRPr lang="es-ES" sz="1600" dirty="0"/>
          </a:p>
          <a:p>
            <a:pPr marL="0" indent="0">
              <a:lnSpc>
                <a:spcPct val="100000"/>
              </a:lnSpc>
              <a:spcBef>
                <a:spcPts val="0"/>
              </a:spcBef>
              <a:buNone/>
            </a:pPr>
            <a:r>
              <a:rPr lang="es-ES" sz="1600" dirty="0" smtClean="0"/>
              <a:t>18. </a:t>
            </a:r>
            <a:r>
              <a:rPr lang="es-ES" sz="1600" dirty="0"/>
              <a:t>¿Cuánto hay que adicionarle a </a:t>
            </a:r>
            <a:r>
              <a:rPr lang="es-ES" sz="1600" dirty="0" smtClean="0"/>
              <a:t>½ x + ½ y para </a:t>
            </a:r>
            <a:r>
              <a:rPr lang="es-ES" sz="1600" dirty="0"/>
              <a:t>obtener </a:t>
            </a:r>
            <a:r>
              <a:rPr lang="es-ES" sz="1600" dirty="0" smtClean="0"/>
              <a:t>x + y?    </a:t>
            </a:r>
            <a:r>
              <a:rPr lang="es-ES" sz="1600" dirty="0" smtClean="0">
                <a:solidFill>
                  <a:srgbClr val="FF0000"/>
                </a:solidFill>
              </a:rPr>
              <a:t>A.</a:t>
            </a:r>
            <a:r>
              <a:rPr lang="es-ES" sz="1600" dirty="0" smtClean="0"/>
              <a:t> </a:t>
            </a:r>
            <a:r>
              <a:rPr lang="es-ES" sz="1600" dirty="0">
                <a:solidFill>
                  <a:srgbClr val="FF0000"/>
                </a:solidFill>
              </a:rPr>
              <a:t>½ x + ½ </a:t>
            </a:r>
            <a:r>
              <a:rPr lang="es-ES" sz="1600" dirty="0" smtClean="0">
                <a:solidFill>
                  <a:srgbClr val="FF0000"/>
                </a:solidFill>
              </a:rPr>
              <a:t>y    </a:t>
            </a:r>
            <a:r>
              <a:rPr lang="es-ES" sz="1600" dirty="0" smtClean="0"/>
              <a:t>B. x + y		C. – ½ x – ½ y	D. ¼ x – ¼ y</a:t>
            </a:r>
            <a:endParaRPr lang="es-ES" sz="1600" dirty="0"/>
          </a:p>
          <a:p>
            <a:pPr marL="0" indent="0">
              <a:lnSpc>
                <a:spcPct val="100000"/>
              </a:lnSpc>
              <a:spcBef>
                <a:spcPts val="0"/>
              </a:spcBef>
              <a:buNone/>
            </a:pPr>
            <a:r>
              <a:rPr lang="es-ES" sz="1600" dirty="0" smtClean="0"/>
              <a:t>19. </a:t>
            </a:r>
            <a:r>
              <a:rPr lang="es-ES" sz="1600" dirty="0"/>
              <a:t>¿Cuánto hay que adicionarle a </a:t>
            </a:r>
            <a:r>
              <a:rPr lang="es-ES" sz="1600" dirty="0" smtClean="0"/>
              <a:t>– ½ x</a:t>
            </a:r>
            <a:r>
              <a:rPr lang="es-ES" sz="1600" baseline="30000" dirty="0" smtClean="0"/>
              <a:t>2</a:t>
            </a:r>
            <a:r>
              <a:rPr lang="es-ES" sz="1600" dirty="0" smtClean="0"/>
              <a:t> + ¾ para </a:t>
            </a:r>
            <a:r>
              <a:rPr lang="es-ES" sz="1600" dirty="0"/>
              <a:t>obtener </a:t>
            </a:r>
            <a:r>
              <a:rPr lang="es-ES" sz="1600" dirty="0" smtClean="0"/>
              <a:t>½ x</a:t>
            </a:r>
            <a:r>
              <a:rPr lang="es-ES" sz="1600" baseline="30000" dirty="0" smtClean="0"/>
              <a:t>2</a:t>
            </a:r>
            <a:r>
              <a:rPr lang="es-ES" sz="1600" dirty="0" smtClean="0"/>
              <a:t>?    </a:t>
            </a:r>
            <a:r>
              <a:rPr lang="es-ES" sz="1600" dirty="0" smtClean="0">
                <a:solidFill>
                  <a:srgbClr val="FF0000"/>
                </a:solidFill>
              </a:rPr>
              <a:t>A. </a:t>
            </a:r>
            <a:r>
              <a:rPr lang="es-ES" sz="1600" dirty="0">
                <a:solidFill>
                  <a:srgbClr val="FF0000"/>
                </a:solidFill>
              </a:rPr>
              <a:t>x</a:t>
            </a:r>
            <a:r>
              <a:rPr lang="es-ES" sz="1600" baseline="30000" dirty="0">
                <a:solidFill>
                  <a:srgbClr val="FF0000"/>
                </a:solidFill>
              </a:rPr>
              <a:t>2</a:t>
            </a:r>
            <a:r>
              <a:rPr lang="es-ES" sz="1600" dirty="0">
                <a:solidFill>
                  <a:srgbClr val="FF0000"/>
                </a:solidFill>
              </a:rPr>
              <a:t> + ¾ </a:t>
            </a:r>
            <a:r>
              <a:rPr lang="es-ES" sz="1600" dirty="0" smtClean="0">
                <a:solidFill>
                  <a:srgbClr val="FF0000"/>
                </a:solidFill>
              </a:rPr>
              <a:t>	      </a:t>
            </a:r>
            <a:r>
              <a:rPr lang="es-ES" sz="1600" dirty="0" smtClean="0"/>
              <a:t>B. x</a:t>
            </a:r>
            <a:r>
              <a:rPr lang="es-ES" sz="1600" baseline="30000" dirty="0" smtClean="0"/>
              <a:t>2		</a:t>
            </a:r>
            <a:r>
              <a:rPr lang="es-ES" sz="1600" dirty="0" smtClean="0"/>
              <a:t>C. ¾ 	D. – 2/4</a:t>
            </a:r>
            <a:r>
              <a:rPr lang="es-ES" sz="1600" dirty="0"/>
              <a:t> ½ x</a:t>
            </a:r>
            <a:r>
              <a:rPr lang="es-ES" sz="1600" baseline="30000" dirty="0"/>
              <a:t>2</a:t>
            </a:r>
            <a:r>
              <a:rPr lang="es-ES" sz="1600" dirty="0" smtClean="0"/>
              <a:t> + ¾ </a:t>
            </a:r>
          </a:p>
          <a:p>
            <a:pPr marL="0" indent="0">
              <a:lnSpc>
                <a:spcPct val="100000"/>
              </a:lnSpc>
              <a:spcBef>
                <a:spcPts val="0"/>
              </a:spcBef>
              <a:buNone/>
            </a:pPr>
            <a:r>
              <a:rPr lang="es-ES" sz="1600" dirty="0" smtClean="0"/>
              <a:t>20. </a:t>
            </a:r>
            <a:r>
              <a:rPr lang="es-ES" sz="1600" dirty="0"/>
              <a:t>¿Cuánto hay que adicionarle a </a:t>
            </a:r>
            <a:r>
              <a:rPr lang="es-ES" sz="1600" dirty="0" smtClean="0"/>
              <a:t>¾ m – ¼ n </a:t>
            </a:r>
            <a:r>
              <a:rPr lang="es-ES" sz="1600" dirty="0"/>
              <a:t>para obtener </a:t>
            </a:r>
            <a:r>
              <a:rPr lang="es-ES" sz="1600" dirty="0" smtClean="0"/>
              <a:t>– ¼ m + ¾ n?    </a:t>
            </a:r>
            <a:r>
              <a:rPr lang="es-ES" sz="1600" dirty="0" smtClean="0">
                <a:solidFill>
                  <a:srgbClr val="FF0000"/>
                </a:solidFill>
              </a:rPr>
              <a:t>A</a:t>
            </a:r>
            <a:r>
              <a:rPr lang="es-ES" sz="1600" dirty="0" smtClean="0"/>
              <a:t>. </a:t>
            </a:r>
            <a:r>
              <a:rPr lang="es-ES" sz="1600" dirty="0">
                <a:solidFill>
                  <a:srgbClr val="FF0000"/>
                </a:solidFill>
              </a:rPr>
              <a:t>- m + </a:t>
            </a:r>
            <a:r>
              <a:rPr lang="es-ES" sz="1600" dirty="0" smtClean="0">
                <a:solidFill>
                  <a:srgbClr val="FF0000"/>
                </a:solidFill>
              </a:rPr>
              <a:t>n         </a:t>
            </a:r>
            <a:r>
              <a:rPr lang="es-ES" sz="1600" dirty="0" smtClean="0"/>
              <a:t>B. m – n	C. ½ m + ½ n</a:t>
            </a:r>
            <a:r>
              <a:rPr lang="es-ES" sz="1600" dirty="0"/>
              <a:t> </a:t>
            </a:r>
            <a:r>
              <a:rPr lang="es-ES" sz="1600" dirty="0" smtClean="0"/>
              <a:t>          D. – ½ m – ½ n</a:t>
            </a: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p:txBody>
      </p:sp>
    </p:spTree>
    <p:extLst>
      <p:ext uri="{BB962C8B-B14F-4D97-AF65-F5344CB8AC3E}">
        <p14:creationId xmlns:p14="http://schemas.microsoft.com/office/powerpoint/2010/main" val="137064730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92288" y="447201"/>
            <a:ext cx="11335603" cy="6008191"/>
          </a:xfrm>
        </p:spPr>
        <p:txBody>
          <a:bodyPr>
            <a:noAutofit/>
          </a:bodyPr>
          <a:lstStyle/>
          <a:p>
            <a:pPr marL="0" indent="0" algn="just">
              <a:lnSpc>
                <a:spcPct val="100000"/>
              </a:lnSpc>
              <a:spcBef>
                <a:spcPts val="0"/>
              </a:spcBef>
              <a:buNone/>
            </a:pPr>
            <a:r>
              <a:rPr lang="es-ES" sz="1400" dirty="0"/>
              <a:t>21. ¿Cuánto hay que adicionarle a 3m – 4n para obtener – 3m + 4n?   </a:t>
            </a:r>
            <a:r>
              <a:rPr lang="es-ES" sz="1400" dirty="0">
                <a:solidFill>
                  <a:srgbClr val="FF0000"/>
                </a:solidFill>
              </a:rPr>
              <a:t>A.  - 6m + </a:t>
            </a:r>
            <a:r>
              <a:rPr lang="es-ES" sz="1400" dirty="0" smtClean="0">
                <a:solidFill>
                  <a:srgbClr val="FF0000"/>
                </a:solidFill>
              </a:rPr>
              <a:t>8n</a:t>
            </a:r>
            <a:r>
              <a:rPr lang="es-ES" sz="1400" dirty="0" smtClean="0"/>
              <a:t>    B</a:t>
            </a:r>
            <a:r>
              <a:rPr lang="es-ES" sz="1400" dirty="0"/>
              <a:t>. 6m – </a:t>
            </a:r>
            <a:r>
              <a:rPr lang="es-ES" sz="1400" dirty="0" smtClean="0"/>
              <a:t>8n      C</a:t>
            </a:r>
            <a:r>
              <a:rPr lang="es-ES" sz="1400" dirty="0"/>
              <a:t>. – m + n	D. 2m – 2n</a:t>
            </a:r>
          </a:p>
          <a:p>
            <a:pPr marL="0" indent="0" algn="just">
              <a:lnSpc>
                <a:spcPct val="100000"/>
              </a:lnSpc>
              <a:spcBef>
                <a:spcPts val="0"/>
              </a:spcBef>
              <a:buNone/>
            </a:pPr>
            <a:r>
              <a:rPr lang="es-ES" sz="1400" dirty="0" smtClean="0"/>
              <a:t>22</a:t>
            </a:r>
            <a:r>
              <a:rPr lang="es-ES" sz="1400" dirty="0"/>
              <a:t>. ¿Cuánto hay que adicionarle a 4m – 3n para obtener – 4m + 3n?    </a:t>
            </a:r>
            <a:r>
              <a:rPr lang="es-ES" sz="1400" dirty="0">
                <a:solidFill>
                  <a:srgbClr val="FF0000"/>
                </a:solidFill>
              </a:rPr>
              <a:t>A. – 8m + </a:t>
            </a:r>
            <a:r>
              <a:rPr lang="es-ES" sz="1400" dirty="0" smtClean="0">
                <a:solidFill>
                  <a:srgbClr val="FF0000"/>
                </a:solidFill>
              </a:rPr>
              <a:t>6n   </a:t>
            </a:r>
            <a:r>
              <a:rPr lang="es-ES" sz="1400" dirty="0" smtClean="0"/>
              <a:t>B</a:t>
            </a:r>
            <a:r>
              <a:rPr lang="es-ES" sz="1400" dirty="0"/>
              <a:t>. 8m – </a:t>
            </a:r>
            <a:r>
              <a:rPr lang="es-ES" sz="1400" dirty="0" smtClean="0"/>
              <a:t>6n     C</a:t>
            </a:r>
            <a:r>
              <a:rPr lang="es-ES" sz="1400" dirty="0"/>
              <a:t>. – 2m + 2n	</a:t>
            </a:r>
            <a:r>
              <a:rPr lang="es-ES" sz="1400" dirty="0" smtClean="0"/>
              <a:t> D</a:t>
            </a:r>
            <a:r>
              <a:rPr lang="es-ES" sz="1400" dirty="0"/>
              <a:t>. m - n</a:t>
            </a:r>
          </a:p>
          <a:p>
            <a:pPr marL="0" indent="0" algn="just">
              <a:lnSpc>
                <a:spcPct val="100000"/>
              </a:lnSpc>
              <a:spcBef>
                <a:spcPts val="0"/>
              </a:spcBef>
              <a:buNone/>
            </a:pPr>
            <a:r>
              <a:rPr lang="es-ES" sz="1400" dirty="0" smtClean="0"/>
              <a:t>23</a:t>
            </a:r>
            <a:r>
              <a:rPr lang="es-ES" sz="1400" dirty="0"/>
              <a:t>. ¿Cuánto hay que adicionarle a - 3m – 4n para obtener 3m + 4n? </a:t>
            </a:r>
            <a:r>
              <a:rPr lang="es-ES" sz="1400" dirty="0">
                <a:solidFill>
                  <a:srgbClr val="FF0000"/>
                </a:solidFill>
              </a:rPr>
              <a:t>A. 6m + </a:t>
            </a:r>
            <a:r>
              <a:rPr lang="es-ES" sz="1400" dirty="0" smtClean="0">
                <a:solidFill>
                  <a:srgbClr val="FF0000"/>
                </a:solidFill>
              </a:rPr>
              <a:t>8n</a:t>
            </a:r>
            <a:r>
              <a:rPr lang="es-ES" sz="1400" dirty="0" smtClean="0"/>
              <a:t>          B</a:t>
            </a:r>
            <a:r>
              <a:rPr lang="es-ES" sz="1400" dirty="0"/>
              <a:t>. – 6m </a:t>
            </a:r>
            <a:r>
              <a:rPr lang="es-ES" sz="1400" dirty="0" smtClean="0"/>
              <a:t>– 8n</a:t>
            </a:r>
            <a:r>
              <a:rPr lang="es-ES" sz="1400" dirty="0"/>
              <a:t> </a:t>
            </a:r>
            <a:r>
              <a:rPr lang="es-ES" sz="1400" dirty="0" smtClean="0"/>
              <a:t>    C</a:t>
            </a:r>
            <a:r>
              <a:rPr lang="es-ES" sz="1400" dirty="0"/>
              <a:t>. m – n	</a:t>
            </a:r>
            <a:r>
              <a:rPr lang="es-ES" sz="1400" dirty="0" smtClean="0"/>
              <a:t> D</a:t>
            </a:r>
            <a:r>
              <a:rPr lang="es-ES" sz="1400" dirty="0"/>
              <a:t>. 2m – 2n</a:t>
            </a:r>
          </a:p>
          <a:p>
            <a:pPr marL="0" indent="0" algn="just">
              <a:lnSpc>
                <a:spcPct val="100000"/>
              </a:lnSpc>
              <a:spcBef>
                <a:spcPts val="0"/>
              </a:spcBef>
              <a:buNone/>
            </a:pPr>
            <a:r>
              <a:rPr lang="es-ES" sz="1400" dirty="0" smtClean="0"/>
              <a:t>24</a:t>
            </a:r>
            <a:r>
              <a:rPr lang="es-ES" sz="1400" dirty="0"/>
              <a:t>. ¿Cuánto hay que adicionarle a 5x – 4y para obtener – 7x + 6y?  </a:t>
            </a:r>
            <a:r>
              <a:rPr lang="es-ES" sz="1400" dirty="0">
                <a:solidFill>
                  <a:srgbClr val="FF0000"/>
                </a:solidFill>
              </a:rPr>
              <a:t>A. – 12x + </a:t>
            </a:r>
            <a:r>
              <a:rPr lang="es-ES" sz="1400" dirty="0" smtClean="0">
                <a:solidFill>
                  <a:srgbClr val="FF0000"/>
                </a:solidFill>
              </a:rPr>
              <a:t>10y</a:t>
            </a:r>
            <a:r>
              <a:rPr lang="es-ES" sz="1400" dirty="0" smtClean="0"/>
              <a:t>      B</a:t>
            </a:r>
            <a:r>
              <a:rPr lang="es-ES" sz="1400" dirty="0"/>
              <a:t>. 12x – </a:t>
            </a:r>
            <a:r>
              <a:rPr lang="es-ES" sz="1400" dirty="0" smtClean="0"/>
              <a:t>10y     C</a:t>
            </a:r>
            <a:r>
              <a:rPr lang="es-ES" sz="1400" dirty="0"/>
              <a:t>.  2x – 2y      D. – 2x + 2y</a:t>
            </a:r>
          </a:p>
          <a:p>
            <a:pPr marL="0" indent="0" algn="just">
              <a:lnSpc>
                <a:spcPct val="100000"/>
              </a:lnSpc>
              <a:spcBef>
                <a:spcPts val="0"/>
              </a:spcBef>
              <a:buNone/>
            </a:pPr>
            <a:r>
              <a:rPr lang="es-ES" sz="1400" dirty="0" smtClean="0"/>
              <a:t>25</a:t>
            </a:r>
            <a:r>
              <a:rPr lang="es-ES" sz="1400" dirty="0"/>
              <a:t>. ¿Cuánto hay que adicionarle a 6x</a:t>
            </a:r>
            <a:r>
              <a:rPr lang="es-ES" sz="1400" baseline="30000" dirty="0"/>
              <a:t>2</a:t>
            </a:r>
            <a:r>
              <a:rPr lang="es-ES" sz="1400" dirty="0"/>
              <a:t>y – 4xy</a:t>
            </a:r>
            <a:r>
              <a:rPr lang="es-ES" sz="1400" baseline="30000" dirty="0"/>
              <a:t>2</a:t>
            </a:r>
            <a:r>
              <a:rPr lang="es-ES" sz="1400" dirty="0"/>
              <a:t> para obtener – 4x</a:t>
            </a:r>
            <a:r>
              <a:rPr lang="es-ES" sz="1400" baseline="30000" dirty="0"/>
              <a:t>2</a:t>
            </a:r>
            <a:r>
              <a:rPr lang="es-ES" sz="1400" dirty="0"/>
              <a:t>y + 6xy</a:t>
            </a:r>
            <a:r>
              <a:rPr lang="es-ES" sz="1400" baseline="30000" dirty="0"/>
              <a:t>2</a:t>
            </a:r>
            <a:r>
              <a:rPr lang="es-ES" sz="1400" dirty="0"/>
              <a:t>?   </a:t>
            </a:r>
            <a:r>
              <a:rPr lang="es-ES" sz="1400" dirty="0">
                <a:solidFill>
                  <a:srgbClr val="FF0000"/>
                </a:solidFill>
              </a:rPr>
              <a:t>A. – 10x</a:t>
            </a:r>
            <a:r>
              <a:rPr lang="es-ES" sz="1400" baseline="30000" dirty="0">
                <a:solidFill>
                  <a:srgbClr val="FF0000"/>
                </a:solidFill>
              </a:rPr>
              <a:t>2</a:t>
            </a:r>
            <a:r>
              <a:rPr lang="es-ES" sz="1400" dirty="0">
                <a:solidFill>
                  <a:srgbClr val="FF0000"/>
                </a:solidFill>
              </a:rPr>
              <a:t>y + 10xy</a:t>
            </a:r>
            <a:r>
              <a:rPr lang="es-ES" sz="1400" baseline="30000" dirty="0">
                <a:solidFill>
                  <a:srgbClr val="FF0000"/>
                </a:solidFill>
              </a:rPr>
              <a:t>2</a:t>
            </a:r>
            <a:r>
              <a:rPr lang="es-ES" sz="1400" dirty="0"/>
              <a:t>     B. 10x</a:t>
            </a:r>
            <a:r>
              <a:rPr lang="es-ES" sz="1400" baseline="30000" dirty="0"/>
              <a:t>2</a:t>
            </a:r>
            <a:r>
              <a:rPr lang="es-ES" sz="1400" dirty="0"/>
              <a:t>y – 10xy</a:t>
            </a:r>
            <a:r>
              <a:rPr lang="es-ES" sz="1400" baseline="30000" dirty="0"/>
              <a:t>2</a:t>
            </a:r>
            <a:r>
              <a:rPr lang="es-ES" sz="1400" dirty="0"/>
              <a:t>      </a:t>
            </a:r>
            <a:r>
              <a:rPr lang="es-ES" sz="1400" dirty="0" smtClean="0"/>
              <a:t>C</a:t>
            </a:r>
            <a:r>
              <a:rPr lang="es-ES" sz="1400" dirty="0"/>
              <a:t>. 2x</a:t>
            </a:r>
            <a:r>
              <a:rPr lang="es-ES" sz="1400" baseline="30000" dirty="0"/>
              <a:t>2</a:t>
            </a:r>
            <a:r>
              <a:rPr lang="es-ES" sz="1400" dirty="0"/>
              <a:t>y – 2xy</a:t>
            </a:r>
            <a:r>
              <a:rPr lang="es-ES" sz="1400" baseline="30000" dirty="0"/>
              <a:t>2        </a:t>
            </a:r>
            <a:r>
              <a:rPr lang="es-ES" sz="1400" dirty="0"/>
              <a:t>D. – 2x</a:t>
            </a:r>
            <a:r>
              <a:rPr lang="es-ES" sz="1400" baseline="30000" dirty="0"/>
              <a:t>2</a:t>
            </a:r>
            <a:r>
              <a:rPr lang="es-ES" sz="1400" dirty="0"/>
              <a:t>y + 2xy</a:t>
            </a:r>
            <a:r>
              <a:rPr lang="es-ES" sz="1400" baseline="30000" dirty="0"/>
              <a:t>2</a:t>
            </a:r>
            <a:endParaRPr lang="es-ES" sz="1400" dirty="0"/>
          </a:p>
          <a:p>
            <a:pPr marL="0" indent="0" algn="just">
              <a:lnSpc>
                <a:spcPct val="100000"/>
              </a:lnSpc>
              <a:spcBef>
                <a:spcPts val="0"/>
              </a:spcBef>
              <a:buNone/>
            </a:pPr>
            <a:r>
              <a:rPr lang="es-ES" sz="1400" dirty="0" smtClean="0"/>
              <a:t>26</a:t>
            </a:r>
            <a:r>
              <a:rPr lang="es-ES" sz="1400" dirty="0"/>
              <a:t>. ¿Cuánto hay que adicionarle a – 5x</a:t>
            </a:r>
            <a:r>
              <a:rPr lang="es-ES" sz="1400" baseline="30000" dirty="0"/>
              <a:t>2</a:t>
            </a:r>
            <a:r>
              <a:rPr lang="es-ES" sz="1400" dirty="0"/>
              <a:t> – 7x - 1 para obtener – x</a:t>
            </a:r>
            <a:r>
              <a:rPr lang="es-ES" sz="1400" baseline="30000" dirty="0"/>
              <a:t>2</a:t>
            </a:r>
            <a:r>
              <a:rPr lang="es-ES" sz="1400" dirty="0"/>
              <a:t> – x - 1?   </a:t>
            </a:r>
            <a:r>
              <a:rPr lang="es-ES" sz="1400" dirty="0">
                <a:solidFill>
                  <a:srgbClr val="FF0000"/>
                </a:solidFill>
              </a:rPr>
              <a:t>A. 4x</a:t>
            </a:r>
            <a:r>
              <a:rPr lang="es-ES" sz="1400" baseline="30000" dirty="0">
                <a:solidFill>
                  <a:srgbClr val="FF0000"/>
                </a:solidFill>
              </a:rPr>
              <a:t>2</a:t>
            </a:r>
            <a:r>
              <a:rPr lang="es-ES" sz="1400" dirty="0">
                <a:solidFill>
                  <a:srgbClr val="FF0000"/>
                </a:solidFill>
              </a:rPr>
              <a:t>  + 6x </a:t>
            </a:r>
            <a:r>
              <a:rPr lang="es-ES" sz="1400" dirty="0"/>
              <a:t>	B. 4x</a:t>
            </a:r>
            <a:r>
              <a:rPr lang="es-ES" sz="1400" baseline="30000" dirty="0"/>
              <a:t>2</a:t>
            </a:r>
            <a:r>
              <a:rPr lang="es-ES" sz="1400" dirty="0"/>
              <a:t>  + 6x –x – </a:t>
            </a:r>
            <a:r>
              <a:rPr lang="es-ES" sz="1400" dirty="0" smtClean="0"/>
              <a:t>1         C</a:t>
            </a:r>
            <a:r>
              <a:rPr lang="es-ES" sz="1400" dirty="0"/>
              <a:t>. – 6x</a:t>
            </a:r>
            <a:r>
              <a:rPr lang="es-ES" sz="1400" baseline="30000" dirty="0"/>
              <a:t>2</a:t>
            </a:r>
            <a:r>
              <a:rPr lang="es-ES" sz="1400" dirty="0"/>
              <a:t>  – 8x – 1        </a:t>
            </a:r>
            <a:r>
              <a:rPr lang="es-ES" sz="1400" dirty="0" smtClean="0"/>
              <a:t>D</a:t>
            </a:r>
            <a:r>
              <a:rPr lang="es-ES" sz="1400" dirty="0"/>
              <a:t>.  6x</a:t>
            </a:r>
            <a:r>
              <a:rPr lang="es-ES" sz="1400" baseline="30000" dirty="0"/>
              <a:t>2</a:t>
            </a:r>
            <a:r>
              <a:rPr lang="es-ES" sz="1400" dirty="0"/>
              <a:t> + 8x + 1 </a:t>
            </a:r>
          </a:p>
          <a:p>
            <a:pPr marL="0" indent="0" algn="just">
              <a:lnSpc>
                <a:spcPct val="100000"/>
              </a:lnSpc>
              <a:spcBef>
                <a:spcPts val="0"/>
              </a:spcBef>
              <a:buNone/>
            </a:pPr>
            <a:r>
              <a:rPr lang="es-ES" sz="1400" dirty="0"/>
              <a:t>27. ¿Cuánto hay que adicionarle a 8b</a:t>
            </a:r>
            <a:r>
              <a:rPr lang="es-ES" sz="1400" baseline="30000" dirty="0"/>
              <a:t>2</a:t>
            </a:r>
            <a:r>
              <a:rPr lang="es-ES" sz="1400" dirty="0"/>
              <a:t> –  b + 1 para obtener – b</a:t>
            </a:r>
            <a:r>
              <a:rPr lang="es-ES" sz="1400" baseline="30000" dirty="0"/>
              <a:t>2</a:t>
            </a:r>
            <a:r>
              <a:rPr lang="es-ES" sz="1400" dirty="0"/>
              <a:t> + b - 4?   </a:t>
            </a:r>
            <a:r>
              <a:rPr lang="es-ES" sz="1400" dirty="0">
                <a:solidFill>
                  <a:srgbClr val="FF0000"/>
                </a:solidFill>
              </a:rPr>
              <a:t>A. – 9 b</a:t>
            </a:r>
            <a:r>
              <a:rPr lang="es-ES" sz="1400" baseline="30000" dirty="0">
                <a:solidFill>
                  <a:srgbClr val="FF0000"/>
                </a:solidFill>
              </a:rPr>
              <a:t>2</a:t>
            </a:r>
            <a:r>
              <a:rPr lang="es-ES" sz="1400" dirty="0">
                <a:solidFill>
                  <a:srgbClr val="FF0000"/>
                </a:solidFill>
              </a:rPr>
              <a:t> + 2b – 5     </a:t>
            </a:r>
            <a:r>
              <a:rPr lang="es-ES" sz="1400" dirty="0"/>
              <a:t>B. 9 b</a:t>
            </a:r>
            <a:r>
              <a:rPr lang="es-ES" sz="1400" baseline="30000" dirty="0"/>
              <a:t>2</a:t>
            </a:r>
            <a:r>
              <a:rPr lang="es-ES" sz="1400" dirty="0"/>
              <a:t> – 2b + 5	C. 7 b</a:t>
            </a:r>
            <a:r>
              <a:rPr lang="es-ES" sz="1400" baseline="30000" dirty="0"/>
              <a:t>2</a:t>
            </a:r>
            <a:r>
              <a:rPr lang="es-ES" sz="1400" dirty="0"/>
              <a:t> – 3	 </a:t>
            </a:r>
            <a:r>
              <a:rPr lang="es-ES" sz="1400" dirty="0" smtClean="0"/>
              <a:t> D</a:t>
            </a:r>
            <a:r>
              <a:rPr lang="es-ES" sz="1400" dirty="0"/>
              <a:t>. – 7 b</a:t>
            </a:r>
            <a:r>
              <a:rPr lang="es-ES" sz="1400" baseline="30000" dirty="0"/>
              <a:t>2</a:t>
            </a:r>
            <a:r>
              <a:rPr lang="es-ES" sz="1400" dirty="0"/>
              <a:t> + 2b + 3</a:t>
            </a:r>
          </a:p>
          <a:p>
            <a:pPr marL="0" indent="0" algn="just">
              <a:lnSpc>
                <a:spcPct val="100000"/>
              </a:lnSpc>
              <a:spcBef>
                <a:spcPts val="0"/>
              </a:spcBef>
              <a:buNone/>
            </a:pPr>
            <a:r>
              <a:rPr lang="es-ES" sz="1400" dirty="0" smtClean="0"/>
              <a:t>28</a:t>
            </a:r>
            <a:r>
              <a:rPr lang="es-ES" sz="1400" dirty="0"/>
              <a:t>. ¿Cuánto hay que adicionarle a 10c</a:t>
            </a:r>
            <a:r>
              <a:rPr lang="es-ES" sz="1400" baseline="30000" dirty="0"/>
              <a:t>2</a:t>
            </a:r>
            <a:r>
              <a:rPr lang="es-ES" sz="1400" dirty="0"/>
              <a:t> – 6c + 2 para obtener – c</a:t>
            </a:r>
            <a:r>
              <a:rPr lang="es-ES" sz="1400" baseline="30000" dirty="0"/>
              <a:t>2</a:t>
            </a:r>
            <a:r>
              <a:rPr lang="es-ES" sz="1400" dirty="0"/>
              <a:t> + c + 3?  </a:t>
            </a:r>
            <a:r>
              <a:rPr lang="es-ES" sz="1400" dirty="0">
                <a:solidFill>
                  <a:srgbClr val="FF0000"/>
                </a:solidFill>
              </a:rPr>
              <a:t>A. – 11 + 7c + 1       </a:t>
            </a:r>
            <a:r>
              <a:rPr lang="es-ES" sz="1400" dirty="0"/>
              <a:t>B. 11 c</a:t>
            </a:r>
            <a:r>
              <a:rPr lang="es-ES" sz="1400" baseline="30000" dirty="0"/>
              <a:t>2</a:t>
            </a:r>
            <a:r>
              <a:rPr lang="es-ES" sz="1400" dirty="0"/>
              <a:t> – 7c – 1	C. 9 c</a:t>
            </a:r>
            <a:r>
              <a:rPr lang="es-ES" sz="1400" baseline="30000" dirty="0"/>
              <a:t>2</a:t>
            </a:r>
            <a:r>
              <a:rPr lang="es-ES" sz="1400" dirty="0"/>
              <a:t> – 5c + 5    </a:t>
            </a:r>
            <a:r>
              <a:rPr lang="es-ES" sz="1400" dirty="0" smtClean="0"/>
              <a:t>D. - </a:t>
            </a:r>
            <a:r>
              <a:rPr lang="es-ES" sz="1400" dirty="0"/>
              <a:t>9 c</a:t>
            </a:r>
            <a:r>
              <a:rPr lang="es-ES" sz="1400" baseline="30000" dirty="0"/>
              <a:t>2</a:t>
            </a:r>
            <a:r>
              <a:rPr lang="es-ES" sz="1400" dirty="0"/>
              <a:t> + 5c + </a:t>
            </a:r>
            <a:r>
              <a:rPr lang="es-ES" sz="1400" dirty="0" smtClean="0"/>
              <a:t>2</a:t>
            </a:r>
          </a:p>
          <a:p>
            <a:pPr marL="0" indent="0" algn="just">
              <a:lnSpc>
                <a:spcPct val="110000"/>
              </a:lnSpc>
              <a:spcBef>
                <a:spcPts val="0"/>
              </a:spcBef>
              <a:buNone/>
            </a:pPr>
            <a:r>
              <a:rPr lang="es-ES" sz="1400" dirty="0"/>
              <a:t>29. ¿Cuánto hay que adicionarle a 5ab + 6bc – 1 para obtener – ab – </a:t>
            </a:r>
            <a:r>
              <a:rPr lang="es-ES" sz="1400" dirty="0" err="1"/>
              <a:t>bc</a:t>
            </a:r>
            <a:r>
              <a:rPr lang="es-ES" sz="1400" dirty="0"/>
              <a:t> + 1?  </a:t>
            </a:r>
            <a:r>
              <a:rPr lang="es-ES" sz="1400" dirty="0">
                <a:solidFill>
                  <a:srgbClr val="FF0000"/>
                </a:solidFill>
              </a:rPr>
              <a:t>A. - 6ab – 7bc + </a:t>
            </a:r>
            <a:r>
              <a:rPr lang="es-ES" sz="1400" dirty="0" smtClean="0">
                <a:solidFill>
                  <a:srgbClr val="FF0000"/>
                </a:solidFill>
              </a:rPr>
              <a:t>2</a:t>
            </a:r>
            <a:r>
              <a:rPr lang="es-ES" sz="1400" dirty="0" smtClean="0"/>
              <a:t>   B</a:t>
            </a:r>
            <a:r>
              <a:rPr lang="es-ES" sz="1400" dirty="0"/>
              <a:t>. 6 ab + 7bc – 1	C. 4ab + 5bc + 2   D. – 4ab – 5bc + 1</a:t>
            </a:r>
          </a:p>
          <a:p>
            <a:pPr marL="0" indent="0" algn="just">
              <a:lnSpc>
                <a:spcPct val="110000"/>
              </a:lnSpc>
              <a:spcBef>
                <a:spcPts val="0"/>
              </a:spcBef>
              <a:buNone/>
            </a:pPr>
            <a:r>
              <a:rPr lang="es-ES" sz="1400" dirty="0" smtClean="0"/>
              <a:t>30</a:t>
            </a:r>
            <a:r>
              <a:rPr lang="es-ES" sz="1400" dirty="0"/>
              <a:t>. ¿Cuánto hay que adicionarle a - ab - </a:t>
            </a:r>
            <a:r>
              <a:rPr lang="es-ES" sz="1400" dirty="0" err="1"/>
              <a:t>bc</a:t>
            </a:r>
            <a:r>
              <a:rPr lang="es-ES" sz="1400" dirty="0"/>
              <a:t> – 1 para obtener ab + </a:t>
            </a:r>
            <a:r>
              <a:rPr lang="es-ES" sz="1400" dirty="0" err="1"/>
              <a:t>bc</a:t>
            </a:r>
            <a:r>
              <a:rPr lang="es-ES" sz="1400" dirty="0"/>
              <a:t> + 1? </a:t>
            </a:r>
            <a:r>
              <a:rPr lang="es-ES" sz="1400" dirty="0">
                <a:solidFill>
                  <a:srgbClr val="FF0000"/>
                </a:solidFill>
              </a:rPr>
              <a:t>A. 2ab + 2bc + 2</a:t>
            </a:r>
            <a:r>
              <a:rPr lang="es-ES" sz="1400" dirty="0"/>
              <a:t>	</a:t>
            </a:r>
            <a:r>
              <a:rPr lang="es-ES" sz="1400" dirty="0" smtClean="0"/>
              <a:t>      B</a:t>
            </a:r>
            <a:r>
              <a:rPr lang="es-ES" sz="1400" dirty="0"/>
              <a:t>. – 2ab – 2bc – 2	C. ab + </a:t>
            </a:r>
            <a:r>
              <a:rPr lang="es-ES" sz="1400" dirty="0" err="1"/>
              <a:t>ac</a:t>
            </a:r>
            <a:r>
              <a:rPr lang="es-ES" sz="1400" dirty="0"/>
              <a:t> + 1      D. – ab – </a:t>
            </a:r>
            <a:r>
              <a:rPr lang="es-ES" sz="1400" dirty="0" err="1"/>
              <a:t>ac</a:t>
            </a:r>
            <a:r>
              <a:rPr lang="es-ES" sz="1400" dirty="0"/>
              <a:t> – 1</a:t>
            </a:r>
          </a:p>
          <a:p>
            <a:pPr marL="0" indent="0" algn="just">
              <a:lnSpc>
                <a:spcPct val="110000"/>
              </a:lnSpc>
              <a:spcBef>
                <a:spcPts val="0"/>
              </a:spcBef>
              <a:buNone/>
            </a:pPr>
            <a:r>
              <a:rPr lang="es-ES" sz="1400" dirty="0" smtClean="0"/>
              <a:t>31</a:t>
            </a:r>
            <a:r>
              <a:rPr lang="es-ES" sz="1400" dirty="0"/>
              <a:t>. Un triángulo de perímetro 12xyz, tiene de lados 4xyz y 5xyz. ¿Cuánto mide su tercer lado? </a:t>
            </a:r>
            <a:r>
              <a:rPr lang="es-ES" sz="1400" dirty="0">
                <a:solidFill>
                  <a:srgbClr val="FF0000"/>
                </a:solidFill>
              </a:rPr>
              <a:t>A.</a:t>
            </a:r>
            <a:r>
              <a:rPr lang="es-ES" sz="1400" dirty="0"/>
              <a:t> </a:t>
            </a:r>
            <a:r>
              <a:rPr lang="es-ES" sz="1400" dirty="0">
                <a:solidFill>
                  <a:srgbClr val="FF0000"/>
                </a:solidFill>
              </a:rPr>
              <a:t>3xyz           </a:t>
            </a:r>
            <a:r>
              <a:rPr lang="es-ES" sz="1400" dirty="0"/>
              <a:t>B. 9xyz      C. 21xyz       D. 6xyz</a:t>
            </a:r>
          </a:p>
          <a:p>
            <a:pPr marL="0" indent="0" algn="just">
              <a:lnSpc>
                <a:spcPct val="110000"/>
              </a:lnSpc>
              <a:spcBef>
                <a:spcPts val="0"/>
              </a:spcBef>
              <a:buNone/>
            </a:pPr>
            <a:r>
              <a:rPr lang="es-ES" sz="1400" dirty="0" smtClean="0"/>
              <a:t>32</a:t>
            </a:r>
            <a:r>
              <a:rPr lang="es-ES" sz="1400" dirty="0"/>
              <a:t>. Un triángulo isósceles, cuyos lados iguales miden 4a</a:t>
            </a:r>
            <a:r>
              <a:rPr lang="es-ES" sz="1400" baseline="30000" dirty="0"/>
              <a:t>2</a:t>
            </a:r>
            <a:r>
              <a:rPr lang="es-ES" sz="1400" dirty="0"/>
              <a:t>b</a:t>
            </a:r>
            <a:r>
              <a:rPr lang="es-ES" sz="1400" baseline="30000" dirty="0"/>
              <a:t>3</a:t>
            </a:r>
            <a:r>
              <a:rPr lang="es-ES" sz="1400" dirty="0"/>
              <a:t>c, tiene de perímetro 10a</a:t>
            </a:r>
            <a:r>
              <a:rPr lang="es-ES" sz="1400" baseline="30000" dirty="0"/>
              <a:t>2</a:t>
            </a:r>
            <a:r>
              <a:rPr lang="es-ES" sz="1400" dirty="0"/>
              <a:t>b</a:t>
            </a:r>
            <a:r>
              <a:rPr lang="es-ES" sz="1400" baseline="30000" dirty="0"/>
              <a:t>3</a:t>
            </a:r>
            <a:r>
              <a:rPr lang="es-ES" sz="1400" dirty="0"/>
              <a:t>c. ¿Cuánto mide el lado diferente? </a:t>
            </a:r>
            <a:r>
              <a:rPr lang="es-ES" sz="1400" dirty="0">
                <a:solidFill>
                  <a:srgbClr val="FF0000"/>
                </a:solidFill>
              </a:rPr>
              <a:t>A.</a:t>
            </a:r>
            <a:r>
              <a:rPr lang="es-ES" sz="1400" dirty="0"/>
              <a:t> </a:t>
            </a:r>
            <a:r>
              <a:rPr lang="es-ES" sz="1400" dirty="0">
                <a:solidFill>
                  <a:srgbClr val="FF0000"/>
                </a:solidFill>
              </a:rPr>
              <a:t>2a</a:t>
            </a:r>
            <a:r>
              <a:rPr lang="es-ES" sz="1400" baseline="30000" dirty="0">
                <a:solidFill>
                  <a:srgbClr val="FF0000"/>
                </a:solidFill>
              </a:rPr>
              <a:t>2</a:t>
            </a:r>
            <a:r>
              <a:rPr lang="es-ES" sz="1400" dirty="0">
                <a:solidFill>
                  <a:srgbClr val="FF0000"/>
                </a:solidFill>
              </a:rPr>
              <a:t>b</a:t>
            </a:r>
            <a:r>
              <a:rPr lang="es-ES" sz="1400" baseline="30000" dirty="0">
                <a:solidFill>
                  <a:srgbClr val="FF0000"/>
                </a:solidFill>
              </a:rPr>
              <a:t>3</a:t>
            </a:r>
            <a:r>
              <a:rPr lang="es-ES" sz="1400" dirty="0">
                <a:solidFill>
                  <a:srgbClr val="FF0000"/>
                </a:solidFill>
              </a:rPr>
              <a:t>c     </a:t>
            </a:r>
            <a:r>
              <a:rPr lang="es-ES" sz="1400" dirty="0"/>
              <a:t>B. </a:t>
            </a:r>
            <a:r>
              <a:rPr lang="es-ES" sz="1400" dirty="0" smtClean="0"/>
              <a:t>8a</a:t>
            </a:r>
            <a:r>
              <a:rPr lang="es-ES" sz="1400" baseline="30000" dirty="0" smtClean="0"/>
              <a:t>2</a:t>
            </a:r>
            <a:r>
              <a:rPr lang="es-ES" sz="1400" dirty="0" smtClean="0"/>
              <a:t>b</a:t>
            </a:r>
            <a:r>
              <a:rPr lang="es-ES" sz="1400" baseline="30000" dirty="0" smtClean="0"/>
              <a:t>3</a:t>
            </a:r>
            <a:r>
              <a:rPr lang="es-ES" sz="1400" dirty="0" smtClean="0"/>
              <a:t>c  </a:t>
            </a:r>
          </a:p>
          <a:p>
            <a:pPr marL="0" indent="0" algn="just">
              <a:lnSpc>
                <a:spcPct val="110000"/>
              </a:lnSpc>
              <a:spcBef>
                <a:spcPts val="0"/>
              </a:spcBef>
              <a:buNone/>
            </a:pPr>
            <a:r>
              <a:rPr lang="es-ES" sz="1400" dirty="0" smtClean="0"/>
              <a:t>C</a:t>
            </a:r>
            <a:r>
              <a:rPr lang="es-ES" sz="1400" dirty="0"/>
              <a:t>. 2a</a:t>
            </a:r>
            <a:r>
              <a:rPr lang="es-ES" sz="1400" baseline="30000" dirty="0"/>
              <a:t>2</a:t>
            </a:r>
            <a:r>
              <a:rPr lang="es-ES" sz="1400" dirty="0"/>
              <a:t>b</a:t>
            </a:r>
            <a:r>
              <a:rPr lang="es-ES" sz="1400" baseline="30000" dirty="0"/>
              <a:t>3</a:t>
            </a:r>
            <a:r>
              <a:rPr lang="es-ES" sz="1400" dirty="0"/>
              <a:t>c	D. 18a</a:t>
            </a:r>
            <a:r>
              <a:rPr lang="es-ES" sz="1400" baseline="30000" dirty="0"/>
              <a:t>2</a:t>
            </a:r>
            <a:r>
              <a:rPr lang="es-ES" sz="1400" dirty="0"/>
              <a:t>b</a:t>
            </a:r>
            <a:r>
              <a:rPr lang="es-ES" sz="1400" baseline="30000" dirty="0"/>
              <a:t>3</a:t>
            </a:r>
            <a:r>
              <a:rPr lang="es-ES" sz="1400" dirty="0"/>
              <a:t>c</a:t>
            </a:r>
          </a:p>
          <a:p>
            <a:pPr marL="0" indent="0" algn="just">
              <a:lnSpc>
                <a:spcPct val="110000"/>
              </a:lnSpc>
              <a:spcBef>
                <a:spcPts val="0"/>
              </a:spcBef>
              <a:buNone/>
            </a:pPr>
            <a:r>
              <a:rPr lang="es-ES" sz="1400" dirty="0" smtClean="0"/>
              <a:t>33</a:t>
            </a:r>
            <a:r>
              <a:rPr lang="es-ES" sz="1400" dirty="0"/>
              <a:t>. Un triángulo escaleno cuyo lado mayor mide 12x</a:t>
            </a:r>
            <a:r>
              <a:rPr lang="es-ES" sz="1400" baseline="30000" dirty="0"/>
              <a:t>n</a:t>
            </a:r>
            <a:r>
              <a:rPr lang="es-ES" sz="1400" dirty="0"/>
              <a:t> y el lado menor mide la tercera parte del lado mayor, tiene de perímetro 26x</a:t>
            </a:r>
            <a:r>
              <a:rPr lang="es-ES" sz="1400" baseline="30000" dirty="0"/>
              <a:t>n</a:t>
            </a:r>
            <a:r>
              <a:rPr lang="es-ES" sz="1400" dirty="0"/>
              <a:t> .  ¿Cuánto mide el lado medio</a:t>
            </a:r>
            <a:r>
              <a:rPr lang="es-ES" sz="1400" dirty="0" smtClean="0"/>
              <a:t>?.  </a:t>
            </a:r>
            <a:r>
              <a:rPr lang="es-ES" sz="1400" dirty="0" smtClean="0">
                <a:solidFill>
                  <a:srgbClr val="FF0000"/>
                </a:solidFill>
              </a:rPr>
              <a:t>A</a:t>
            </a:r>
            <a:r>
              <a:rPr lang="es-ES" sz="1400" dirty="0">
                <a:solidFill>
                  <a:srgbClr val="FF0000"/>
                </a:solidFill>
              </a:rPr>
              <a:t>. 10x</a:t>
            </a:r>
            <a:r>
              <a:rPr lang="es-ES" sz="1400" baseline="30000" dirty="0">
                <a:solidFill>
                  <a:srgbClr val="FF0000"/>
                </a:solidFill>
              </a:rPr>
              <a:t>n</a:t>
            </a:r>
            <a:r>
              <a:rPr lang="es-ES" sz="1400" dirty="0"/>
              <a:t>      B. 48x</a:t>
            </a:r>
            <a:r>
              <a:rPr lang="es-ES" sz="1400" baseline="30000" dirty="0"/>
              <a:t>n</a:t>
            </a:r>
            <a:r>
              <a:rPr lang="es-ES" sz="1400" dirty="0"/>
              <a:t> 	C. 42x</a:t>
            </a:r>
            <a:r>
              <a:rPr lang="es-ES" sz="1400" baseline="30000" dirty="0"/>
              <a:t>n</a:t>
            </a:r>
            <a:r>
              <a:rPr lang="es-ES" sz="1400" dirty="0"/>
              <a:t>    D. </a:t>
            </a:r>
            <a:r>
              <a:rPr lang="es-ES" sz="1400" dirty="0" smtClean="0"/>
              <a:t>15x</a:t>
            </a:r>
            <a:r>
              <a:rPr lang="es-ES" sz="1400" baseline="30000" dirty="0" smtClean="0"/>
              <a:t>n</a:t>
            </a:r>
          </a:p>
          <a:p>
            <a:pPr marL="0" indent="0" algn="just">
              <a:lnSpc>
                <a:spcPct val="110000"/>
              </a:lnSpc>
              <a:spcBef>
                <a:spcPts val="0"/>
              </a:spcBef>
              <a:buNone/>
            </a:pPr>
            <a:r>
              <a:rPr lang="es-ES" sz="1400" dirty="0"/>
              <a:t>34. Un rectángulo tiene de base 5m</a:t>
            </a:r>
            <a:r>
              <a:rPr lang="es-ES" sz="1400" baseline="30000" dirty="0"/>
              <a:t>2</a:t>
            </a:r>
            <a:r>
              <a:rPr lang="es-ES" sz="1400" dirty="0"/>
              <a:t>n. ¿Cuánto será su altura si su perímetro es de 16m</a:t>
            </a:r>
            <a:r>
              <a:rPr lang="es-ES" sz="1400" baseline="30000" dirty="0"/>
              <a:t>2</a:t>
            </a:r>
            <a:r>
              <a:rPr lang="es-ES" sz="1400" dirty="0"/>
              <a:t>n? </a:t>
            </a:r>
            <a:r>
              <a:rPr lang="es-ES" sz="1400" dirty="0">
                <a:solidFill>
                  <a:srgbClr val="FF0000"/>
                </a:solidFill>
              </a:rPr>
              <a:t>A.</a:t>
            </a:r>
            <a:r>
              <a:rPr lang="es-ES" sz="1400" dirty="0"/>
              <a:t> </a:t>
            </a:r>
            <a:r>
              <a:rPr lang="es-ES" sz="1400" dirty="0">
                <a:solidFill>
                  <a:srgbClr val="FF0000"/>
                </a:solidFill>
              </a:rPr>
              <a:t>3m</a:t>
            </a:r>
            <a:r>
              <a:rPr lang="es-ES" sz="1400" baseline="30000" dirty="0">
                <a:solidFill>
                  <a:srgbClr val="FF0000"/>
                </a:solidFill>
              </a:rPr>
              <a:t>2</a:t>
            </a:r>
            <a:r>
              <a:rPr lang="es-ES" sz="1400" dirty="0">
                <a:solidFill>
                  <a:srgbClr val="FF0000"/>
                </a:solidFill>
              </a:rPr>
              <a:t>n   </a:t>
            </a:r>
            <a:r>
              <a:rPr lang="es-ES" sz="1400" dirty="0"/>
              <a:t>B. 21m</a:t>
            </a:r>
            <a:r>
              <a:rPr lang="es-ES" sz="1400" baseline="30000" dirty="0"/>
              <a:t>2</a:t>
            </a:r>
            <a:r>
              <a:rPr lang="es-ES" sz="1400" dirty="0"/>
              <a:t>n	  C. 10m</a:t>
            </a:r>
            <a:r>
              <a:rPr lang="es-ES" sz="1400" baseline="30000" dirty="0"/>
              <a:t>2</a:t>
            </a:r>
            <a:r>
              <a:rPr lang="es-ES" sz="1400" dirty="0"/>
              <a:t>n	  D. 8m</a:t>
            </a:r>
            <a:r>
              <a:rPr lang="es-ES" sz="1400" baseline="30000" dirty="0"/>
              <a:t>2</a:t>
            </a:r>
            <a:r>
              <a:rPr lang="es-ES" sz="1400" dirty="0"/>
              <a:t>n</a:t>
            </a:r>
          </a:p>
          <a:p>
            <a:pPr marL="0" indent="0" algn="just">
              <a:lnSpc>
                <a:spcPct val="110000"/>
              </a:lnSpc>
              <a:spcBef>
                <a:spcPts val="0"/>
              </a:spcBef>
              <a:buNone/>
            </a:pPr>
            <a:r>
              <a:rPr lang="es-ES" sz="1400" dirty="0" smtClean="0"/>
              <a:t>35</a:t>
            </a:r>
            <a:r>
              <a:rPr lang="es-ES" sz="1400" dirty="0"/>
              <a:t>. Un rectángulo tiene de altura 8x</a:t>
            </a:r>
            <a:r>
              <a:rPr lang="es-ES" sz="1400" baseline="30000" dirty="0"/>
              <a:t>m</a:t>
            </a:r>
            <a:r>
              <a:rPr lang="es-ES" sz="1400" dirty="0"/>
              <a:t>. ¿Cuánto será su base si su perímetro es de 20x</a:t>
            </a:r>
            <a:r>
              <a:rPr lang="es-ES" sz="1400" baseline="30000" dirty="0"/>
              <a:t>m</a:t>
            </a:r>
            <a:r>
              <a:rPr lang="es-ES" sz="1400" dirty="0"/>
              <a:t>? </a:t>
            </a:r>
            <a:r>
              <a:rPr lang="es-ES" sz="1400" dirty="0">
                <a:solidFill>
                  <a:srgbClr val="FF0000"/>
                </a:solidFill>
              </a:rPr>
              <a:t>A.</a:t>
            </a:r>
            <a:r>
              <a:rPr lang="es-ES" sz="1400" dirty="0"/>
              <a:t> </a:t>
            </a:r>
            <a:r>
              <a:rPr lang="es-ES" sz="1400" dirty="0">
                <a:solidFill>
                  <a:srgbClr val="FF0000"/>
                </a:solidFill>
              </a:rPr>
              <a:t>2x</a:t>
            </a:r>
            <a:r>
              <a:rPr lang="es-ES" sz="1400" baseline="30000" dirty="0">
                <a:solidFill>
                  <a:srgbClr val="FF0000"/>
                </a:solidFill>
              </a:rPr>
              <a:t>m</a:t>
            </a:r>
            <a:r>
              <a:rPr lang="es-ES" sz="1400" dirty="0"/>
              <a:t>   B. 16x</a:t>
            </a:r>
            <a:r>
              <a:rPr lang="es-ES" sz="1400" baseline="30000" dirty="0"/>
              <a:t>m</a:t>
            </a:r>
            <a:r>
              <a:rPr lang="es-ES" sz="1400" dirty="0"/>
              <a:t>    C. 28x</a:t>
            </a:r>
            <a:r>
              <a:rPr lang="es-ES" sz="1400" baseline="30000" dirty="0"/>
              <a:t>m</a:t>
            </a:r>
            <a:r>
              <a:rPr lang="es-ES" sz="1400" dirty="0"/>
              <a:t>     D. 122x</a:t>
            </a:r>
            <a:r>
              <a:rPr lang="es-ES" sz="1400" baseline="30000" dirty="0"/>
              <a:t>m</a:t>
            </a:r>
          </a:p>
          <a:p>
            <a:pPr marL="0" indent="0" algn="just">
              <a:lnSpc>
                <a:spcPct val="110000"/>
              </a:lnSpc>
              <a:spcBef>
                <a:spcPts val="0"/>
              </a:spcBef>
              <a:buNone/>
            </a:pPr>
            <a:r>
              <a:rPr lang="es-ES" sz="1400" dirty="0" smtClean="0"/>
              <a:t>36</a:t>
            </a:r>
            <a:r>
              <a:rPr lang="es-ES" sz="1400" dirty="0"/>
              <a:t>. En una familia, el padre tiene 3 años más que la madre, el hijo menor tiene 20 años menos que la madre. ¿Cuántos años tiene el hijo mayor si la suma de las 4 edades es de 4x - 42? </a:t>
            </a:r>
            <a:r>
              <a:rPr lang="es-ES" sz="1400" dirty="0">
                <a:solidFill>
                  <a:srgbClr val="FF0000"/>
                </a:solidFill>
              </a:rPr>
              <a:t>A.</a:t>
            </a:r>
            <a:r>
              <a:rPr lang="es-ES" sz="1400" dirty="0"/>
              <a:t> </a:t>
            </a:r>
            <a:r>
              <a:rPr lang="es-ES" sz="1400" dirty="0">
                <a:solidFill>
                  <a:srgbClr val="FF0000"/>
                </a:solidFill>
              </a:rPr>
              <a:t>x – 25     </a:t>
            </a:r>
            <a:r>
              <a:rPr lang="es-ES" sz="1400" dirty="0"/>
              <a:t>B. 3x – 20	C. 4x – 30		D. 3x - 17 </a:t>
            </a:r>
          </a:p>
          <a:p>
            <a:pPr marL="0" indent="0" algn="just">
              <a:lnSpc>
                <a:spcPct val="110000"/>
              </a:lnSpc>
              <a:spcBef>
                <a:spcPts val="0"/>
              </a:spcBef>
              <a:buNone/>
            </a:pPr>
            <a:r>
              <a:rPr lang="es-ES" sz="1400" dirty="0" smtClean="0"/>
              <a:t>37</a:t>
            </a:r>
            <a:r>
              <a:rPr lang="es-ES" sz="1400" dirty="0"/>
              <a:t>. Se compran 4 artículos de ropa: una chaqueta, una camisa, un pantalón y una corbata; la camisa costó $20000 menos que la chaqueta, y el pantalón costó $10000 más que la chaqueta. ¿Cuánto costó la corbata si se pagó 4x – 30000 por las 4 prendas? </a:t>
            </a:r>
            <a:r>
              <a:rPr lang="es-ES" sz="1400" dirty="0">
                <a:solidFill>
                  <a:srgbClr val="FF0000"/>
                </a:solidFill>
              </a:rPr>
              <a:t>A.</a:t>
            </a:r>
            <a:r>
              <a:rPr lang="es-ES" sz="1400" dirty="0"/>
              <a:t> </a:t>
            </a:r>
            <a:r>
              <a:rPr lang="es-ES" sz="1400" dirty="0">
                <a:solidFill>
                  <a:srgbClr val="FF0000"/>
                </a:solidFill>
              </a:rPr>
              <a:t>x – 20000          </a:t>
            </a:r>
            <a:r>
              <a:rPr lang="es-ES" sz="1400" dirty="0"/>
              <a:t>B. 3x – 1000	C. 2x – 20000 	D. x + </a:t>
            </a:r>
            <a:r>
              <a:rPr lang="es-ES" sz="1400" dirty="0" smtClean="0"/>
              <a:t>10000</a:t>
            </a:r>
          </a:p>
          <a:p>
            <a:pPr marL="0" indent="0" algn="just">
              <a:lnSpc>
                <a:spcPct val="110000"/>
              </a:lnSpc>
              <a:spcBef>
                <a:spcPts val="0"/>
              </a:spcBef>
              <a:buNone/>
            </a:pPr>
            <a:r>
              <a:rPr lang="es-ES" sz="1400" dirty="0"/>
              <a:t>38. Se compran 4 artículos de ropa: una chaqueta, una camisa, un pantalón y una corbata; la camisa costó $20000 menos que la chaqueta, y el pantalón costó $30000 menos que la camisa. ¿Cuánto costó la corbata si se pagó 4x – 70000 por las 4 prendas? </a:t>
            </a:r>
            <a:r>
              <a:rPr lang="es-ES" sz="1400" dirty="0">
                <a:solidFill>
                  <a:srgbClr val="FF0000"/>
                </a:solidFill>
              </a:rPr>
              <a:t>A. x    </a:t>
            </a:r>
            <a:r>
              <a:rPr lang="es-ES" sz="1400" dirty="0"/>
              <a:t>B. x – 50000        C. 3x – 50000 	D. x - 10000 </a:t>
            </a:r>
            <a:endParaRPr lang="es-ES" sz="1400" dirty="0" smtClean="0"/>
          </a:p>
          <a:p>
            <a:pPr marL="0" indent="0" algn="just">
              <a:lnSpc>
                <a:spcPct val="110000"/>
              </a:lnSpc>
              <a:spcBef>
                <a:spcPts val="0"/>
              </a:spcBef>
              <a:buNone/>
            </a:pPr>
            <a:r>
              <a:rPr lang="es-ES" sz="1400" dirty="0"/>
              <a:t>39. En una empresa la secretaria gana 3x</a:t>
            </a:r>
            <a:r>
              <a:rPr lang="es-ES" sz="1400" baseline="30000" dirty="0"/>
              <a:t>2</a:t>
            </a:r>
            <a:r>
              <a:rPr lang="es-ES" sz="1400" dirty="0"/>
              <a:t> – 7x + 1, la recepcionista 2x</a:t>
            </a:r>
            <a:r>
              <a:rPr lang="es-ES" sz="1400" baseline="30000" dirty="0"/>
              <a:t>2</a:t>
            </a:r>
            <a:r>
              <a:rPr lang="es-ES" sz="1400" dirty="0"/>
              <a:t> – 3x + 1, el mensajero x</a:t>
            </a:r>
            <a:r>
              <a:rPr lang="es-ES" sz="1400" baseline="30000" dirty="0"/>
              <a:t>2</a:t>
            </a:r>
            <a:r>
              <a:rPr lang="es-ES" sz="1400" dirty="0"/>
              <a:t> – 2x. ¿Cuánto gana la aseadora si se paga en total de nómina 6x</a:t>
            </a:r>
            <a:r>
              <a:rPr lang="es-ES" sz="1400" baseline="30000" dirty="0"/>
              <a:t>2</a:t>
            </a:r>
            <a:r>
              <a:rPr lang="es-ES" sz="1400" dirty="0"/>
              <a:t> – x + 5 esta empresa? </a:t>
            </a:r>
            <a:r>
              <a:rPr lang="es-ES" sz="1400" dirty="0">
                <a:solidFill>
                  <a:srgbClr val="FF0000"/>
                </a:solidFill>
              </a:rPr>
              <a:t>A.</a:t>
            </a:r>
            <a:r>
              <a:rPr lang="es-ES" sz="1400" dirty="0"/>
              <a:t> </a:t>
            </a:r>
            <a:r>
              <a:rPr lang="es-ES" sz="1400" dirty="0">
                <a:solidFill>
                  <a:srgbClr val="FF0000"/>
                </a:solidFill>
              </a:rPr>
              <a:t>11x + 3     </a:t>
            </a:r>
            <a:r>
              <a:rPr lang="es-ES" sz="1400" dirty="0"/>
              <a:t>B.</a:t>
            </a:r>
            <a:r>
              <a:rPr lang="es-ES" sz="1400" dirty="0">
                <a:solidFill>
                  <a:srgbClr val="FF0000"/>
                </a:solidFill>
              </a:rPr>
              <a:t> </a:t>
            </a:r>
            <a:r>
              <a:rPr lang="es-ES" sz="1400" dirty="0"/>
              <a:t>6x</a:t>
            </a:r>
            <a:r>
              <a:rPr lang="es-ES" sz="1400" baseline="30000" dirty="0"/>
              <a:t>2</a:t>
            </a:r>
            <a:r>
              <a:rPr lang="es-ES" sz="1400" dirty="0"/>
              <a:t> – 12x + 1	C. 4x</a:t>
            </a:r>
            <a:r>
              <a:rPr lang="es-ES" sz="1400" baseline="30000" dirty="0"/>
              <a:t>2</a:t>
            </a:r>
            <a:r>
              <a:rPr lang="es-ES" sz="1400" dirty="0"/>
              <a:t> + 10x + 1	D. – 7x + </a:t>
            </a:r>
            <a:r>
              <a:rPr lang="es-ES" sz="1400" dirty="0" smtClean="0"/>
              <a:t>1</a:t>
            </a:r>
          </a:p>
          <a:p>
            <a:pPr marL="0" indent="0" algn="just">
              <a:lnSpc>
                <a:spcPct val="110000"/>
              </a:lnSpc>
              <a:spcBef>
                <a:spcPts val="0"/>
              </a:spcBef>
              <a:buNone/>
            </a:pPr>
            <a:endParaRPr lang="es-ES" sz="1400" dirty="0"/>
          </a:p>
          <a:p>
            <a:pPr marL="0" indent="0" algn="just">
              <a:lnSpc>
                <a:spcPct val="110000"/>
              </a:lnSpc>
              <a:spcBef>
                <a:spcPts val="0"/>
              </a:spcBef>
              <a:buNone/>
            </a:pPr>
            <a:endParaRPr lang="es-ES" sz="1400" dirty="0"/>
          </a:p>
          <a:p>
            <a:pPr marL="0" indent="0" algn="just">
              <a:lnSpc>
                <a:spcPct val="110000"/>
              </a:lnSpc>
              <a:spcBef>
                <a:spcPts val="0"/>
              </a:spcBef>
              <a:buNone/>
            </a:pPr>
            <a:endParaRPr lang="es-ES" sz="1400" dirty="0"/>
          </a:p>
          <a:p>
            <a:pPr marL="0" indent="0" algn="just">
              <a:lnSpc>
                <a:spcPct val="110000"/>
              </a:lnSpc>
              <a:spcBef>
                <a:spcPts val="0"/>
              </a:spcBef>
              <a:buNone/>
            </a:pPr>
            <a:endParaRPr lang="es-ES" sz="1400" baseline="30000" dirty="0"/>
          </a:p>
          <a:p>
            <a:pPr marL="0" indent="0" algn="just">
              <a:lnSpc>
                <a:spcPct val="110000"/>
              </a:lnSpc>
              <a:spcBef>
                <a:spcPts val="0"/>
              </a:spcBef>
              <a:buNone/>
            </a:pPr>
            <a:endParaRPr lang="es-ES" sz="1400" dirty="0"/>
          </a:p>
          <a:p>
            <a:pPr marL="0" indent="0" algn="just">
              <a:lnSpc>
                <a:spcPct val="100000"/>
              </a:lnSpc>
              <a:spcBef>
                <a:spcPts val="0"/>
              </a:spcBef>
              <a:buNone/>
            </a:pPr>
            <a:endParaRPr lang="es-ES" sz="1400" dirty="0"/>
          </a:p>
          <a:p>
            <a:pPr marL="0" indent="0">
              <a:buNone/>
            </a:pPr>
            <a:endParaRPr lang="es-ES" sz="1400" dirty="0"/>
          </a:p>
        </p:txBody>
      </p:sp>
    </p:spTree>
    <p:extLst>
      <p:ext uri="{BB962C8B-B14F-4D97-AF65-F5344CB8AC3E}">
        <p14:creationId xmlns:p14="http://schemas.microsoft.com/office/powerpoint/2010/main" val="417037330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278641" y="215189"/>
            <a:ext cx="11676797" cy="6472213"/>
          </a:xfrm>
        </p:spPr>
        <p:txBody>
          <a:bodyPr>
            <a:noAutofit/>
          </a:bodyPr>
          <a:lstStyle/>
          <a:p>
            <a:pPr marL="0" indent="0" algn="just">
              <a:lnSpc>
                <a:spcPct val="100000"/>
              </a:lnSpc>
              <a:spcBef>
                <a:spcPts val="0"/>
              </a:spcBef>
              <a:buNone/>
            </a:pPr>
            <a:r>
              <a:rPr lang="es-ES" sz="1600" dirty="0" smtClean="0"/>
              <a:t>40. Un viajero que se desplaza de la ciudad A </a:t>
            </a:r>
            <a:r>
              <a:rPr lang="es-ES" sz="1600" dirty="0" err="1" smtClean="0"/>
              <a:t>a</a:t>
            </a:r>
            <a:r>
              <a:rPr lang="es-ES" sz="1600" dirty="0" smtClean="0"/>
              <a:t> la B en auto-stop, hace este recorrido de la siguiente forma: recorre 7a</a:t>
            </a:r>
            <a:r>
              <a:rPr lang="es-ES" sz="1600" baseline="30000" dirty="0"/>
              <a:t>2</a:t>
            </a:r>
            <a:r>
              <a:rPr lang="es-ES" sz="1600" dirty="0" smtClean="0"/>
              <a:t>b – 3ab</a:t>
            </a:r>
            <a:r>
              <a:rPr lang="es-ES" sz="1600" baseline="30000" dirty="0"/>
              <a:t>2</a:t>
            </a:r>
            <a:r>
              <a:rPr lang="es-ES" sz="1600" dirty="0" smtClean="0"/>
              <a:t> + 9 en un jeep, - a</a:t>
            </a:r>
            <a:r>
              <a:rPr lang="es-ES" sz="1600" baseline="30000" dirty="0" smtClean="0"/>
              <a:t>2</a:t>
            </a:r>
            <a:r>
              <a:rPr lang="es-ES" sz="1600" dirty="0" smtClean="0"/>
              <a:t>b + 4ab</a:t>
            </a:r>
            <a:r>
              <a:rPr lang="es-ES" sz="1600" baseline="30000" dirty="0"/>
              <a:t>2</a:t>
            </a:r>
            <a:r>
              <a:rPr lang="es-ES" sz="1600" dirty="0" smtClean="0"/>
              <a:t> + 1 en moto, y el resto en camión. ¿Qué distancia recorrió en camión si la distancia que separa la ciudad A de la ciudad B es </a:t>
            </a:r>
            <a:r>
              <a:rPr lang="es-ES" sz="1600" dirty="0"/>
              <a:t>de </a:t>
            </a:r>
            <a:r>
              <a:rPr lang="es-ES" sz="1600" dirty="0" smtClean="0"/>
              <a:t>10a</a:t>
            </a:r>
            <a:r>
              <a:rPr lang="es-ES" sz="1600" baseline="30000" dirty="0" smtClean="0"/>
              <a:t>2</a:t>
            </a:r>
            <a:r>
              <a:rPr lang="es-ES" sz="1600" dirty="0" smtClean="0"/>
              <a:t>b + 5</a:t>
            </a:r>
            <a:r>
              <a:rPr lang="es-ES" sz="1600" dirty="0"/>
              <a:t>ab</a:t>
            </a:r>
            <a:r>
              <a:rPr lang="es-ES" sz="1600" baseline="30000" dirty="0"/>
              <a:t>2</a:t>
            </a:r>
            <a:r>
              <a:rPr lang="es-ES" sz="1600" dirty="0" smtClean="0"/>
              <a:t> + 12?  </a:t>
            </a:r>
            <a:r>
              <a:rPr lang="es-ES" sz="1600" dirty="0" smtClean="0">
                <a:solidFill>
                  <a:srgbClr val="FF0000"/>
                </a:solidFill>
              </a:rPr>
              <a:t>A.</a:t>
            </a:r>
            <a:r>
              <a:rPr lang="es-ES" sz="1600" dirty="0" smtClean="0"/>
              <a:t> </a:t>
            </a:r>
            <a:r>
              <a:rPr lang="es-ES" sz="1600" dirty="0">
                <a:solidFill>
                  <a:srgbClr val="FF0000"/>
                </a:solidFill>
              </a:rPr>
              <a:t>4a</a:t>
            </a:r>
            <a:r>
              <a:rPr lang="es-ES" sz="1600" baseline="30000" dirty="0">
                <a:solidFill>
                  <a:srgbClr val="FF0000"/>
                </a:solidFill>
              </a:rPr>
              <a:t>2</a:t>
            </a:r>
            <a:r>
              <a:rPr lang="es-ES" sz="1600" dirty="0">
                <a:solidFill>
                  <a:srgbClr val="FF0000"/>
                </a:solidFill>
              </a:rPr>
              <a:t>b + 4ab</a:t>
            </a:r>
            <a:r>
              <a:rPr lang="es-ES" sz="1600" baseline="30000" dirty="0">
                <a:solidFill>
                  <a:srgbClr val="FF0000"/>
                </a:solidFill>
              </a:rPr>
              <a:t>2</a:t>
            </a:r>
            <a:r>
              <a:rPr lang="es-ES" sz="1600" dirty="0">
                <a:solidFill>
                  <a:srgbClr val="FF0000"/>
                </a:solidFill>
              </a:rPr>
              <a:t> + </a:t>
            </a:r>
            <a:r>
              <a:rPr lang="es-ES" sz="1600" dirty="0" smtClean="0">
                <a:solidFill>
                  <a:srgbClr val="FF0000"/>
                </a:solidFill>
              </a:rPr>
              <a:t>2</a:t>
            </a:r>
            <a:r>
              <a:rPr lang="es-ES" sz="1600" dirty="0"/>
              <a:t> </a:t>
            </a:r>
            <a:r>
              <a:rPr lang="es-ES" sz="1600" dirty="0" smtClean="0"/>
              <a:t>     B. 8a</a:t>
            </a:r>
            <a:r>
              <a:rPr lang="es-ES" sz="1600" baseline="30000" dirty="0" smtClean="0"/>
              <a:t>2</a:t>
            </a:r>
            <a:r>
              <a:rPr lang="es-ES" sz="1600" dirty="0" smtClean="0"/>
              <a:t>b </a:t>
            </a:r>
            <a:r>
              <a:rPr lang="es-ES" sz="1600" dirty="0"/>
              <a:t>+ </a:t>
            </a:r>
            <a:r>
              <a:rPr lang="es-ES" sz="1600" dirty="0" smtClean="0"/>
              <a:t>7ab</a:t>
            </a:r>
            <a:r>
              <a:rPr lang="es-ES" sz="1600" baseline="30000" dirty="0" smtClean="0"/>
              <a:t>2</a:t>
            </a:r>
            <a:r>
              <a:rPr lang="es-ES" sz="1600" dirty="0" smtClean="0"/>
              <a:t> </a:t>
            </a:r>
            <a:r>
              <a:rPr lang="es-ES" sz="1600" dirty="0"/>
              <a:t>+ </a:t>
            </a:r>
            <a:r>
              <a:rPr lang="es-ES" sz="1600" dirty="0" smtClean="0"/>
              <a:t>21		C. </a:t>
            </a:r>
            <a:r>
              <a:rPr lang="es-ES" sz="1600" dirty="0"/>
              <a:t>6</a:t>
            </a:r>
            <a:r>
              <a:rPr lang="es-ES" sz="1600" dirty="0" smtClean="0"/>
              <a:t>a</a:t>
            </a:r>
            <a:r>
              <a:rPr lang="es-ES" sz="1600" baseline="30000" dirty="0" smtClean="0"/>
              <a:t>2</a:t>
            </a:r>
            <a:r>
              <a:rPr lang="es-ES" sz="1600" dirty="0" smtClean="0"/>
              <a:t>b </a:t>
            </a:r>
            <a:r>
              <a:rPr lang="es-ES" sz="1600" dirty="0"/>
              <a:t>+ </a:t>
            </a:r>
            <a:r>
              <a:rPr lang="es-ES" sz="1600" dirty="0" smtClean="0"/>
              <a:t>ab</a:t>
            </a:r>
            <a:r>
              <a:rPr lang="es-ES" sz="1600" baseline="30000" dirty="0" smtClean="0"/>
              <a:t>2</a:t>
            </a:r>
            <a:r>
              <a:rPr lang="es-ES" sz="1600" dirty="0" smtClean="0"/>
              <a:t> </a:t>
            </a:r>
            <a:r>
              <a:rPr lang="es-ES" sz="1600" dirty="0"/>
              <a:t>+ </a:t>
            </a:r>
            <a:r>
              <a:rPr lang="es-ES" sz="1600" dirty="0" smtClean="0"/>
              <a:t>10	D. 16 </a:t>
            </a:r>
            <a:r>
              <a:rPr lang="es-ES" sz="1600" dirty="0"/>
              <a:t>a</a:t>
            </a:r>
            <a:r>
              <a:rPr lang="es-ES" sz="1600" baseline="30000" dirty="0"/>
              <a:t>2</a:t>
            </a:r>
            <a:r>
              <a:rPr lang="es-ES" sz="1600" dirty="0"/>
              <a:t>b + 5ab</a:t>
            </a:r>
            <a:r>
              <a:rPr lang="es-ES" sz="1600" baseline="30000" dirty="0"/>
              <a:t>2</a:t>
            </a:r>
            <a:r>
              <a:rPr lang="es-ES" sz="1600" dirty="0"/>
              <a:t> + </a:t>
            </a:r>
            <a:r>
              <a:rPr lang="es-ES" sz="1600" dirty="0" smtClean="0"/>
              <a:t>21</a:t>
            </a:r>
          </a:p>
          <a:p>
            <a:pPr marL="0" indent="0" algn="just">
              <a:lnSpc>
                <a:spcPct val="100000"/>
              </a:lnSpc>
              <a:spcBef>
                <a:spcPts val="0"/>
              </a:spcBef>
              <a:buNone/>
            </a:pPr>
            <a:r>
              <a:rPr lang="es-ES" sz="1600" dirty="0"/>
              <a:t>4</a:t>
            </a:r>
            <a:r>
              <a:rPr lang="es-ES" sz="1600" dirty="0" smtClean="0"/>
              <a:t>1</a:t>
            </a:r>
            <a:r>
              <a:rPr lang="es-ES" sz="1600" dirty="0"/>
              <a:t>. El perímetro de un triángulo es de 7/2xyz. Si un lado mide 2xyz, el otro mide ½ </a:t>
            </a:r>
            <a:r>
              <a:rPr lang="es-ES" sz="1600" dirty="0" err="1"/>
              <a:t>xyz</a:t>
            </a:r>
            <a:r>
              <a:rPr lang="es-ES" sz="1600" dirty="0"/>
              <a:t>, ¿Cuánto mide el tercer lado? </a:t>
            </a:r>
            <a:r>
              <a:rPr lang="es-ES" sz="1600" dirty="0" smtClean="0">
                <a:solidFill>
                  <a:srgbClr val="FF0000"/>
                </a:solidFill>
              </a:rPr>
              <a:t>A. </a:t>
            </a:r>
            <a:r>
              <a:rPr lang="es-ES" sz="1600" dirty="0" err="1" smtClean="0">
                <a:solidFill>
                  <a:srgbClr val="FF0000"/>
                </a:solidFill>
              </a:rPr>
              <a:t>xyz</a:t>
            </a:r>
            <a:r>
              <a:rPr lang="es-ES" sz="1600" dirty="0" smtClean="0">
                <a:solidFill>
                  <a:srgbClr val="FF0000"/>
                </a:solidFill>
              </a:rPr>
              <a:t>          </a:t>
            </a:r>
            <a:r>
              <a:rPr lang="es-ES" sz="1600" dirty="0" smtClean="0"/>
              <a:t>B. 6xyz  </a:t>
            </a:r>
          </a:p>
          <a:p>
            <a:pPr marL="0" indent="0" algn="just">
              <a:lnSpc>
                <a:spcPct val="100000"/>
              </a:lnSpc>
              <a:spcBef>
                <a:spcPts val="0"/>
              </a:spcBef>
              <a:buNone/>
            </a:pPr>
            <a:r>
              <a:rPr lang="es-ES" sz="1600" dirty="0" smtClean="0"/>
              <a:t>C. 2 ½ </a:t>
            </a:r>
            <a:r>
              <a:rPr lang="es-ES" sz="1600" dirty="0" err="1" smtClean="0"/>
              <a:t>xyz</a:t>
            </a:r>
            <a:r>
              <a:rPr lang="es-ES" sz="1600" dirty="0" smtClean="0"/>
              <a:t>		D. 5xyz</a:t>
            </a:r>
          </a:p>
          <a:p>
            <a:pPr marL="0" indent="0" algn="just">
              <a:lnSpc>
                <a:spcPct val="100000"/>
              </a:lnSpc>
              <a:spcBef>
                <a:spcPts val="0"/>
              </a:spcBef>
              <a:buNone/>
            </a:pPr>
            <a:r>
              <a:rPr lang="es-ES" sz="1600" dirty="0"/>
              <a:t>4</a:t>
            </a:r>
            <a:r>
              <a:rPr lang="es-ES" sz="1600" dirty="0" smtClean="0"/>
              <a:t>2</a:t>
            </a:r>
            <a:r>
              <a:rPr lang="es-ES" sz="1600" dirty="0"/>
              <a:t>. El perímetro de un triángulo es de 37/4 x, uno de sus lados mide un número par, otro de sus lados es el consecutivo del lado anterior. ¿Cuánto mide el tercer lado? </a:t>
            </a:r>
            <a:r>
              <a:rPr lang="es-ES" sz="1600" dirty="0" smtClean="0"/>
              <a:t>  </a:t>
            </a:r>
            <a:r>
              <a:rPr lang="es-ES" sz="1600" dirty="0" smtClean="0">
                <a:solidFill>
                  <a:srgbClr val="FF0000"/>
                </a:solidFill>
              </a:rPr>
              <a:t>A.</a:t>
            </a:r>
            <a:r>
              <a:rPr lang="es-ES" sz="1600" dirty="0" smtClean="0"/>
              <a:t> </a:t>
            </a:r>
            <a:r>
              <a:rPr lang="es-ES" sz="1600" dirty="0">
                <a:solidFill>
                  <a:srgbClr val="FF0000"/>
                </a:solidFill>
              </a:rPr>
              <a:t>2x + </a:t>
            </a:r>
            <a:r>
              <a:rPr lang="es-ES" sz="1600" dirty="0" smtClean="0">
                <a:solidFill>
                  <a:srgbClr val="FF0000"/>
                </a:solidFill>
              </a:rPr>
              <a:t>1	</a:t>
            </a:r>
            <a:r>
              <a:rPr lang="es-ES" sz="1600" dirty="0" smtClean="0"/>
              <a:t>B. 2x + 3	C. 37/4 x + 3	D. 39/4 x + 3</a:t>
            </a:r>
          </a:p>
          <a:p>
            <a:pPr marL="0" indent="0" algn="just">
              <a:lnSpc>
                <a:spcPct val="100000"/>
              </a:lnSpc>
              <a:spcBef>
                <a:spcPts val="0"/>
              </a:spcBef>
              <a:buNone/>
            </a:pPr>
            <a:r>
              <a:rPr lang="es-ES" sz="1600" dirty="0"/>
              <a:t>4</a:t>
            </a:r>
            <a:r>
              <a:rPr lang="es-ES" sz="1600" dirty="0" smtClean="0"/>
              <a:t>3</a:t>
            </a:r>
            <a:r>
              <a:rPr lang="es-ES" sz="1600" dirty="0"/>
              <a:t>. El perímetro de un triángulo es de 10/4 x, dos de sus lados son dos enteros consecutivos. ¿Cuánto mide el tercer lado? </a:t>
            </a:r>
            <a:r>
              <a:rPr lang="es-ES" sz="1600" dirty="0" smtClean="0"/>
              <a:t>  </a:t>
            </a:r>
            <a:r>
              <a:rPr lang="es-ES" sz="1600" dirty="0" smtClean="0">
                <a:solidFill>
                  <a:srgbClr val="FF0000"/>
                </a:solidFill>
              </a:rPr>
              <a:t>A.</a:t>
            </a:r>
            <a:r>
              <a:rPr lang="es-ES" sz="1600" dirty="0" smtClean="0"/>
              <a:t> </a:t>
            </a:r>
            <a:r>
              <a:rPr lang="es-ES" sz="1600" dirty="0">
                <a:solidFill>
                  <a:srgbClr val="FF0000"/>
                </a:solidFill>
              </a:rPr>
              <a:t>½ x – 1</a:t>
            </a:r>
          </a:p>
          <a:p>
            <a:pPr marL="0" indent="0" algn="just">
              <a:lnSpc>
                <a:spcPct val="100000"/>
              </a:lnSpc>
              <a:spcBef>
                <a:spcPts val="0"/>
              </a:spcBef>
              <a:buNone/>
            </a:pPr>
            <a:r>
              <a:rPr lang="es-ES" sz="1600" dirty="0" smtClean="0"/>
              <a:t>B. 5/2x + 1		C. 3x + 3 	13/4 x + 3</a:t>
            </a:r>
          </a:p>
          <a:p>
            <a:pPr marL="0" indent="0">
              <a:lnSpc>
                <a:spcPct val="100000"/>
              </a:lnSpc>
              <a:spcBef>
                <a:spcPts val="0"/>
              </a:spcBef>
              <a:buNone/>
            </a:pPr>
            <a:r>
              <a:rPr lang="es-ES" sz="1600" dirty="0"/>
              <a:t>44. El perímetro de un rectángulo es de 17/5 </a:t>
            </a:r>
            <a:r>
              <a:rPr lang="es-ES" sz="1600" dirty="0" err="1"/>
              <a:t>mn</a:t>
            </a:r>
            <a:r>
              <a:rPr lang="es-ES" sz="1600" dirty="0"/>
              <a:t>. Si su base mide ¾ </a:t>
            </a:r>
            <a:r>
              <a:rPr lang="es-ES" sz="1600" dirty="0" err="1"/>
              <a:t>mn</a:t>
            </a:r>
            <a:r>
              <a:rPr lang="es-ES" sz="1600" dirty="0"/>
              <a:t>, ¿Cuánto tiene de altura?  </a:t>
            </a:r>
            <a:r>
              <a:rPr lang="es-ES" sz="1600" dirty="0">
                <a:solidFill>
                  <a:srgbClr val="FF0000"/>
                </a:solidFill>
              </a:rPr>
              <a:t>A.</a:t>
            </a:r>
            <a:r>
              <a:rPr lang="es-ES" sz="1600" dirty="0"/>
              <a:t> </a:t>
            </a:r>
            <a:r>
              <a:rPr lang="es-ES" sz="1600" dirty="0">
                <a:solidFill>
                  <a:srgbClr val="FF0000"/>
                </a:solidFill>
              </a:rPr>
              <a:t>19/20 </a:t>
            </a:r>
            <a:r>
              <a:rPr lang="es-ES" sz="1600" dirty="0" err="1">
                <a:solidFill>
                  <a:srgbClr val="FF0000"/>
                </a:solidFill>
              </a:rPr>
              <a:t>mn</a:t>
            </a:r>
            <a:r>
              <a:rPr lang="es-ES" sz="1600" dirty="0">
                <a:solidFill>
                  <a:srgbClr val="FF0000"/>
                </a:solidFill>
              </a:rPr>
              <a:t>		</a:t>
            </a:r>
            <a:r>
              <a:rPr lang="es-ES" sz="1600" dirty="0"/>
              <a:t>B. 9/4 </a:t>
            </a:r>
            <a:r>
              <a:rPr lang="es-ES" sz="1600" dirty="0" err="1"/>
              <a:t>mn</a:t>
            </a:r>
            <a:r>
              <a:rPr lang="es-ES" sz="1600" dirty="0"/>
              <a:t>      </a:t>
            </a:r>
          </a:p>
          <a:p>
            <a:pPr marL="0" indent="0">
              <a:lnSpc>
                <a:spcPct val="100000"/>
              </a:lnSpc>
              <a:spcBef>
                <a:spcPts val="0"/>
              </a:spcBef>
              <a:buNone/>
            </a:pPr>
            <a:r>
              <a:rPr lang="es-ES" sz="1600" dirty="0"/>
              <a:t>C. 20/9 </a:t>
            </a:r>
            <a:r>
              <a:rPr lang="es-ES" sz="1600" dirty="0" err="1"/>
              <a:t>mn</a:t>
            </a:r>
            <a:r>
              <a:rPr lang="es-ES" sz="1600" dirty="0"/>
              <a:t>		D. 23/13 </a:t>
            </a:r>
            <a:r>
              <a:rPr lang="es-ES" sz="1600" dirty="0" err="1"/>
              <a:t>mn</a:t>
            </a:r>
            <a:endParaRPr lang="es-ES" sz="1600" dirty="0"/>
          </a:p>
          <a:p>
            <a:pPr marL="0" indent="0">
              <a:lnSpc>
                <a:spcPct val="100000"/>
              </a:lnSpc>
              <a:spcBef>
                <a:spcPts val="0"/>
              </a:spcBef>
              <a:buNone/>
            </a:pPr>
            <a:r>
              <a:rPr lang="es-ES" sz="1600" dirty="0"/>
              <a:t>45. El perímetro de un rectángulo es de 12/7 </a:t>
            </a:r>
            <a:r>
              <a:rPr lang="es-ES" sz="1600" dirty="0" err="1"/>
              <a:t>bc</a:t>
            </a:r>
            <a:r>
              <a:rPr lang="es-ES" sz="1600" dirty="0"/>
              <a:t>. Si su altura mide ½ </a:t>
            </a:r>
            <a:r>
              <a:rPr lang="es-ES" sz="1600" dirty="0" err="1"/>
              <a:t>bc</a:t>
            </a:r>
            <a:r>
              <a:rPr lang="es-ES" sz="1600" dirty="0"/>
              <a:t>, ¿Cuánto tiene de base?  </a:t>
            </a:r>
            <a:r>
              <a:rPr lang="es-ES" sz="1600" dirty="0">
                <a:solidFill>
                  <a:srgbClr val="FF0000"/>
                </a:solidFill>
              </a:rPr>
              <a:t>A.</a:t>
            </a:r>
            <a:r>
              <a:rPr lang="es-ES" sz="1600" dirty="0"/>
              <a:t> </a:t>
            </a:r>
            <a:r>
              <a:rPr lang="es-ES" sz="1600" dirty="0">
                <a:solidFill>
                  <a:srgbClr val="FF0000"/>
                </a:solidFill>
              </a:rPr>
              <a:t>5/14 </a:t>
            </a:r>
            <a:r>
              <a:rPr lang="es-ES" sz="1600" dirty="0" err="1">
                <a:solidFill>
                  <a:srgbClr val="FF0000"/>
                </a:solidFill>
              </a:rPr>
              <a:t>bc</a:t>
            </a:r>
            <a:r>
              <a:rPr lang="es-ES" sz="1600" dirty="0">
                <a:solidFill>
                  <a:srgbClr val="FF0000"/>
                </a:solidFill>
              </a:rPr>
              <a:t>	</a:t>
            </a:r>
            <a:r>
              <a:rPr lang="es-ES" sz="1600" dirty="0"/>
              <a:t>B. 13/9 </a:t>
            </a:r>
            <a:r>
              <a:rPr lang="es-ES" sz="1600" dirty="0" err="1"/>
              <a:t>bc</a:t>
            </a:r>
            <a:r>
              <a:rPr lang="es-ES" sz="1600" dirty="0"/>
              <a:t>	   C. 14/11 </a:t>
            </a:r>
            <a:r>
              <a:rPr lang="es-ES" sz="1600" dirty="0" err="1"/>
              <a:t>bc</a:t>
            </a:r>
            <a:endParaRPr lang="es-ES" sz="1600" dirty="0"/>
          </a:p>
          <a:p>
            <a:pPr marL="0" indent="0">
              <a:lnSpc>
                <a:spcPct val="100000"/>
              </a:lnSpc>
              <a:spcBef>
                <a:spcPts val="0"/>
              </a:spcBef>
              <a:buNone/>
            </a:pPr>
            <a:r>
              <a:rPr lang="es-ES" sz="1600" dirty="0"/>
              <a:t>D. 2bc</a:t>
            </a:r>
          </a:p>
          <a:p>
            <a:pPr marL="0" indent="0">
              <a:lnSpc>
                <a:spcPct val="100000"/>
              </a:lnSpc>
              <a:spcBef>
                <a:spcPts val="0"/>
              </a:spcBef>
              <a:buNone/>
            </a:pPr>
            <a:r>
              <a:rPr lang="es-ES" sz="1600" dirty="0"/>
              <a:t>46. En una familia, las edades de los 2 hijos mayores son 2 números impares consecutivos. ¿Cuál es la edad del hijo menor si las 3 edades suman 6x?  </a:t>
            </a:r>
            <a:r>
              <a:rPr lang="es-ES" sz="1600" dirty="0">
                <a:solidFill>
                  <a:srgbClr val="FF0000"/>
                </a:solidFill>
              </a:rPr>
              <a:t>A.</a:t>
            </a:r>
            <a:r>
              <a:rPr lang="es-ES" sz="1600" dirty="0"/>
              <a:t> </a:t>
            </a:r>
            <a:r>
              <a:rPr lang="es-ES" sz="1600" dirty="0">
                <a:solidFill>
                  <a:srgbClr val="FF0000"/>
                </a:solidFill>
              </a:rPr>
              <a:t>2x – 4	</a:t>
            </a:r>
            <a:r>
              <a:rPr lang="es-ES" sz="1600" dirty="0"/>
              <a:t>B. 2x + 2	C. 3x + 3	D. 3x</a:t>
            </a:r>
          </a:p>
          <a:p>
            <a:pPr marL="0" indent="0">
              <a:lnSpc>
                <a:spcPct val="100000"/>
              </a:lnSpc>
              <a:spcBef>
                <a:spcPts val="0"/>
              </a:spcBef>
              <a:buNone/>
            </a:pPr>
            <a:r>
              <a:rPr lang="es-ES" sz="1600" dirty="0"/>
              <a:t>47. En un hogar se pagaron 4 servicios públicos: por acueducto se pagó $40000 más que la energía, por teléfono se pagó $24000 menos que el acueducto. ¿Cuánto se pagó de gas, si el gasto total en servicios públicos fue de 4x + 30000?  </a:t>
            </a:r>
            <a:r>
              <a:rPr lang="es-ES" sz="1600" dirty="0">
                <a:solidFill>
                  <a:srgbClr val="FF0000"/>
                </a:solidFill>
              </a:rPr>
              <a:t>A. x – 50000	</a:t>
            </a:r>
            <a:r>
              <a:rPr lang="es-ES" sz="1600" dirty="0"/>
              <a:t>B. 3x + 20000</a:t>
            </a:r>
          </a:p>
          <a:p>
            <a:pPr marL="0" indent="0">
              <a:lnSpc>
                <a:spcPct val="100000"/>
              </a:lnSpc>
              <a:spcBef>
                <a:spcPts val="0"/>
              </a:spcBef>
              <a:buNone/>
            </a:pPr>
            <a:r>
              <a:rPr lang="es-ES" sz="1600" dirty="0"/>
              <a:t>C. x + 50000	D. 2x - 24000</a:t>
            </a:r>
          </a:p>
          <a:p>
            <a:pPr marL="0" indent="0">
              <a:lnSpc>
                <a:spcPct val="100000"/>
              </a:lnSpc>
              <a:spcBef>
                <a:spcPts val="0"/>
              </a:spcBef>
              <a:buNone/>
            </a:pPr>
            <a:r>
              <a:rPr lang="es-ES" sz="1600" dirty="0"/>
              <a:t>48. En un hogar se pagaron 4 servicios públicos: por acueducto se pagó $40000 más que la energía, por teléfono se pagó $16000 más que la energía. ¿Cuánto se pagó de gas, si el gasto total en servicios públicos fue de 4x + 45000?  </a:t>
            </a:r>
            <a:r>
              <a:rPr lang="es-ES" sz="1600" dirty="0">
                <a:solidFill>
                  <a:srgbClr val="FF0000"/>
                </a:solidFill>
              </a:rPr>
              <a:t>A.</a:t>
            </a:r>
            <a:r>
              <a:rPr lang="es-ES" sz="1600" dirty="0"/>
              <a:t> </a:t>
            </a:r>
            <a:r>
              <a:rPr lang="es-ES" sz="1600" dirty="0">
                <a:solidFill>
                  <a:srgbClr val="FF0000"/>
                </a:solidFill>
              </a:rPr>
              <a:t>x – 11000	</a:t>
            </a:r>
            <a:r>
              <a:rPr lang="es-ES" sz="1600" dirty="0"/>
              <a:t>B. 3x + 40000	</a:t>
            </a:r>
          </a:p>
          <a:p>
            <a:pPr marL="0" indent="0">
              <a:lnSpc>
                <a:spcPct val="100000"/>
              </a:lnSpc>
              <a:spcBef>
                <a:spcPts val="0"/>
              </a:spcBef>
              <a:buNone/>
            </a:pPr>
            <a:r>
              <a:rPr lang="es-ES" sz="1600" dirty="0"/>
              <a:t>C. 2x + 16000	D. x + 56000</a:t>
            </a:r>
          </a:p>
          <a:p>
            <a:pPr marL="0" indent="0">
              <a:lnSpc>
                <a:spcPct val="100000"/>
              </a:lnSpc>
              <a:spcBef>
                <a:spcPts val="0"/>
              </a:spcBef>
              <a:buNone/>
            </a:pPr>
            <a:r>
              <a:rPr lang="es-ES" sz="1600" dirty="0"/>
              <a:t>49. En un experimento de física, se pesa una probeta con agua, siendo su peso de 60x + 10. Si el peso de la probeta vacía es de 2x + 3 ¿Cuál fue el peso del agua? </a:t>
            </a:r>
            <a:r>
              <a:rPr lang="es-ES" sz="1600" dirty="0">
                <a:solidFill>
                  <a:srgbClr val="FF0000"/>
                </a:solidFill>
              </a:rPr>
              <a:t>A.</a:t>
            </a:r>
            <a:r>
              <a:rPr lang="es-ES" sz="1600" dirty="0"/>
              <a:t> </a:t>
            </a:r>
            <a:r>
              <a:rPr lang="es-ES" sz="1600" dirty="0">
                <a:solidFill>
                  <a:srgbClr val="FF0000"/>
                </a:solidFill>
              </a:rPr>
              <a:t>58x + 7	</a:t>
            </a:r>
            <a:r>
              <a:rPr lang="es-ES" sz="1600" dirty="0"/>
              <a:t>B. 62x + 13		C. – 58x – 7	D. – 62x - 13</a:t>
            </a:r>
          </a:p>
          <a:p>
            <a:pPr marL="0" indent="0">
              <a:lnSpc>
                <a:spcPct val="100000"/>
              </a:lnSpc>
              <a:spcBef>
                <a:spcPts val="0"/>
              </a:spcBef>
              <a:buNone/>
            </a:pPr>
            <a:r>
              <a:rPr lang="es-ES" sz="1600" dirty="0"/>
              <a:t>50. Para pagar sus onces, Juanito da unos billetes que sumados dan 50p + 100 y recibe de vueltas 5p + 45. ¿Cuánto costaron las onces de Juanito? </a:t>
            </a:r>
            <a:r>
              <a:rPr lang="es-ES" sz="1600" dirty="0">
                <a:solidFill>
                  <a:srgbClr val="FF0000"/>
                </a:solidFill>
              </a:rPr>
              <a:t>A.</a:t>
            </a:r>
            <a:r>
              <a:rPr lang="es-ES" sz="1600" dirty="0"/>
              <a:t> </a:t>
            </a:r>
            <a:r>
              <a:rPr lang="es-ES" sz="1600" dirty="0">
                <a:solidFill>
                  <a:srgbClr val="FF0000"/>
                </a:solidFill>
              </a:rPr>
              <a:t>45p + 55		</a:t>
            </a:r>
            <a:r>
              <a:rPr lang="es-ES" sz="1600" dirty="0"/>
              <a:t>B. 55p + 145	C. – 45p – 55	D. – 45p - </a:t>
            </a:r>
            <a:r>
              <a:rPr lang="es-ES" sz="1600" dirty="0" smtClean="0"/>
              <a:t>55</a:t>
            </a:r>
            <a:endParaRPr lang="es-ES" sz="1600" dirty="0"/>
          </a:p>
          <a:p>
            <a:pPr marL="0" indent="0" algn="just">
              <a:lnSpc>
                <a:spcPct val="100000"/>
              </a:lnSpc>
              <a:spcBef>
                <a:spcPts val="0"/>
              </a:spcBef>
              <a:buNone/>
            </a:pPr>
            <a:endParaRPr lang="es-ES" sz="1600" dirty="0"/>
          </a:p>
          <a:p>
            <a:pPr marL="0" indent="0" algn="just">
              <a:lnSpc>
                <a:spcPct val="100000"/>
              </a:lnSpc>
              <a:spcBef>
                <a:spcPts val="0"/>
              </a:spcBef>
              <a:buNone/>
            </a:pPr>
            <a:endParaRPr lang="es-ES" sz="1600" dirty="0"/>
          </a:p>
          <a:p>
            <a:pPr marL="0" indent="0" algn="just">
              <a:lnSpc>
                <a:spcPct val="100000"/>
              </a:lnSpc>
              <a:spcBef>
                <a:spcPts val="0"/>
              </a:spcBef>
              <a:buNone/>
            </a:pPr>
            <a:endParaRPr lang="es-ES" sz="1600" dirty="0"/>
          </a:p>
          <a:p>
            <a:pPr marL="0" indent="0" algn="just">
              <a:lnSpc>
                <a:spcPct val="100000"/>
              </a:lnSpc>
              <a:spcBef>
                <a:spcPts val="0"/>
              </a:spcBef>
              <a:buNone/>
            </a:pPr>
            <a:endParaRPr lang="es-ES" sz="1600" dirty="0"/>
          </a:p>
          <a:p>
            <a:pPr marL="0" indent="0" algn="just">
              <a:lnSpc>
                <a:spcPct val="100000"/>
              </a:lnSpc>
              <a:spcBef>
                <a:spcPts val="0"/>
              </a:spcBef>
              <a:buNone/>
            </a:pPr>
            <a:endParaRPr lang="es-ES" sz="1600" dirty="0">
              <a:solidFill>
                <a:srgbClr val="FF0000"/>
              </a:solidFill>
            </a:endParaRPr>
          </a:p>
        </p:txBody>
      </p:sp>
    </p:spTree>
    <p:extLst>
      <p:ext uri="{BB962C8B-B14F-4D97-AF65-F5344CB8AC3E}">
        <p14:creationId xmlns:p14="http://schemas.microsoft.com/office/powerpoint/2010/main" val="10338397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3326073" y="184340"/>
            <a:ext cx="8569657" cy="822230"/>
          </a:xfrm>
        </p:spPr>
        <p:txBody>
          <a:bodyPr>
            <a:normAutofit fontScale="90000"/>
          </a:bodyPr>
          <a:lstStyle/>
          <a:p>
            <a:pPr algn="ctr"/>
            <a:r>
              <a:rPr lang="es-ES" b="1" dirty="0" smtClean="0"/>
              <a:t>ADICIÓN ALGEBRAICA: NIVEL AVANZADO</a:t>
            </a:r>
            <a:endParaRPr lang="es-ES" b="1" dirty="0"/>
          </a:p>
        </p:txBody>
      </p:sp>
      <p:sp>
        <p:nvSpPr>
          <p:cNvPr id="5" name="Marcador de contenido 2"/>
          <p:cNvSpPr>
            <a:spLocks noGrp="1"/>
          </p:cNvSpPr>
          <p:nvPr>
            <p:ph idx="1"/>
          </p:nvPr>
        </p:nvSpPr>
        <p:spPr>
          <a:xfrm>
            <a:off x="5377217" y="1225124"/>
            <a:ext cx="6044821" cy="4943664"/>
          </a:xfrm>
        </p:spPr>
        <p:txBody>
          <a:bodyPr>
            <a:normAutofit fontScale="85000" lnSpcReduction="20000"/>
          </a:bodyPr>
          <a:lstStyle/>
          <a:p>
            <a:pPr marL="0" indent="0" algn="just">
              <a:buNone/>
            </a:pPr>
            <a:r>
              <a:rPr lang="es-ES" dirty="0" smtClean="0"/>
              <a:t>Muy bien!!!</a:t>
            </a:r>
          </a:p>
          <a:p>
            <a:pPr marL="0" indent="0" algn="just">
              <a:buNone/>
            </a:pPr>
            <a:r>
              <a:rPr lang="es-ES" dirty="0" smtClean="0"/>
              <a:t>Si haz llegado a esta parte del curso es porque haz superado el nivel medio de adición algebraica!!!</a:t>
            </a:r>
          </a:p>
          <a:p>
            <a:pPr marL="0" indent="0" algn="just">
              <a:buNone/>
            </a:pPr>
            <a:r>
              <a:rPr lang="es-ES" dirty="0" smtClean="0"/>
              <a:t>Es notable tu deseo de superación, que disfrutas del hecho de aprender y que tienes unas metas definidas!!!</a:t>
            </a:r>
          </a:p>
          <a:p>
            <a:pPr marL="0" indent="0" algn="just">
              <a:buNone/>
            </a:pPr>
            <a:r>
              <a:rPr lang="es-ES" dirty="0" smtClean="0"/>
              <a:t>Continúa con tu esfuerzo, trabajo, responsabilidad y disciplina, ya que con ellas podrás alcanzar cualquier meta que te propongas!!!</a:t>
            </a:r>
          </a:p>
          <a:p>
            <a:pPr marL="0" indent="0" algn="just">
              <a:buNone/>
            </a:pPr>
            <a:r>
              <a:rPr lang="es-ES" dirty="0" smtClean="0"/>
              <a:t>En </a:t>
            </a:r>
            <a:r>
              <a:rPr lang="es-ES" dirty="0"/>
              <a:t>este nivel vamos a profundizar más sobre el tema realizando ejercicios de tipo </a:t>
            </a:r>
            <a:r>
              <a:rPr lang="es-ES" dirty="0" smtClean="0"/>
              <a:t>proposicional, </a:t>
            </a:r>
            <a:r>
              <a:rPr lang="es-ES" dirty="0"/>
              <a:t>para poner a prueba nuestro grado de </a:t>
            </a:r>
            <a:r>
              <a:rPr lang="es-ES" dirty="0" smtClean="0"/>
              <a:t>entendimiento.</a:t>
            </a:r>
            <a:endParaRPr lang="es-ES" dirty="0"/>
          </a:p>
          <a:p>
            <a:pPr marL="0" indent="0" algn="just">
              <a:buNone/>
            </a:pPr>
            <a:r>
              <a:rPr lang="es-ES" dirty="0"/>
              <a:t>Ahora si iniciemos el tema …</a:t>
            </a:r>
          </a:p>
          <a:p>
            <a:pPr marL="0" indent="0" algn="just">
              <a:buNone/>
            </a:pPr>
            <a:endParaRPr lang="es-ES" dirty="0"/>
          </a:p>
        </p:txBody>
      </p:sp>
      <p:pic>
        <p:nvPicPr>
          <p:cNvPr id="2050" name="Picture 2" descr="https://rafoiriarte.files.wordpress.com/2014/05/91906-perseveranci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938" y="3807307"/>
            <a:ext cx="4716676" cy="26531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magenesfotos.com/wp-content/2010/12/lisa_simpson1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1899" y="184340"/>
            <a:ext cx="2084174" cy="3220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42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02255" y="152042"/>
            <a:ext cx="7096837" cy="781287"/>
          </a:xfrm>
        </p:spPr>
        <p:txBody>
          <a:bodyPr>
            <a:normAutofit fontScale="90000"/>
          </a:bodyPr>
          <a:lstStyle/>
          <a:p>
            <a:pPr algn="ctr"/>
            <a:r>
              <a:rPr lang="es-ES" b="1" dirty="0" smtClean="0"/>
              <a:t>¿HASTA DÓNDE QUIERES LLEGAR?</a:t>
            </a:r>
            <a:endParaRPr lang="es-ES" b="1" dirty="0"/>
          </a:p>
        </p:txBody>
      </p:sp>
      <p:sp>
        <p:nvSpPr>
          <p:cNvPr id="3" name="Marcador de contenido 2"/>
          <p:cNvSpPr>
            <a:spLocks noGrp="1"/>
          </p:cNvSpPr>
          <p:nvPr>
            <p:ph idx="1"/>
          </p:nvPr>
        </p:nvSpPr>
        <p:spPr>
          <a:xfrm>
            <a:off x="518614" y="933329"/>
            <a:ext cx="8270542" cy="5431810"/>
          </a:xfrm>
        </p:spPr>
        <p:txBody>
          <a:bodyPr>
            <a:noAutofit/>
          </a:bodyPr>
          <a:lstStyle/>
          <a:p>
            <a:pPr marL="0" indent="0">
              <a:buNone/>
            </a:pPr>
            <a:r>
              <a:rPr lang="es-ES" sz="1400" dirty="0" smtClean="0"/>
              <a:t>Escoge hasta dónde quieres llegar con la adición algebraica:</a:t>
            </a:r>
          </a:p>
          <a:p>
            <a:pPr marL="0" indent="0">
              <a:buNone/>
            </a:pPr>
            <a:r>
              <a:rPr lang="es-ES" sz="1400" dirty="0" smtClean="0"/>
              <a:t>      Nivel Básico: No me interesa mucho el tema, por lo tanto deseo la información elemental, desarrollar ejercicios rutinarios y problemas elementales (Nota: 35 – 39).</a:t>
            </a:r>
          </a:p>
          <a:p>
            <a:pPr marL="0" indent="0">
              <a:buNone/>
            </a:pPr>
            <a:r>
              <a:rPr lang="es-ES" sz="1400" dirty="0" smtClean="0"/>
              <a:t>     Nivel Medio: El tema me parece algo interesante, por lo tanto  deseo conocer algo más que la simple información elemental, desarrollar ejercicios y problemas que me exijan más (Nota: 40 – 44).</a:t>
            </a:r>
          </a:p>
          <a:p>
            <a:pPr marL="0" indent="0">
              <a:buNone/>
            </a:pPr>
            <a:r>
              <a:rPr lang="es-ES" sz="1400" dirty="0" smtClean="0"/>
              <a:t>     Nivel Avanzado: El tema me parece muy interesante, por lo tanto deseo tener acceso a todo tipo de información sobre éste, desarrollar ejercicios y problemas que requieran de más análisis (Nota: 45 – 50).</a:t>
            </a:r>
          </a:p>
          <a:p>
            <a:pPr marL="0" indent="0" algn="ctr">
              <a:buNone/>
            </a:pPr>
            <a:r>
              <a:rPr lang="es-ES" sz="4400" b="1" dirty="0">
                <a:latin typeface="+mj-lt"/>
              </a:rPr>
              <a:t>AUTOPLANILLATE</a:t>
            </a:r>
            <a:r>
              <a:rPr lang="es-ES" sz="4400" b="1" dirty="0" smtClean="0">
                <a:latin typeface="+mj-lt"/>
              </a:rPr>
              <a:t>!!!!</a:t>
            </a:r>
          </a:p>
          <a:p>
            <a:pPr marL="0" indent="0">
              <a:buNone/>
            </a:pPr>
            <a:r>
              <a:rPr lang="es-ES" sz="1400" dirty="0"/>
              <a:t>Ahora escoge los recursos que emplearás para tu aprendizaje:</a:t>
            </a:r>
          </a:p>
          <a:p>
            <a:pPr marL="514350" indent="-514350">
              <a:buFont typeface="Arial" panose="020B0604020202020204" pitchFamily="34" charset="0"/>
              <a:buAutoNum type="arabicPeriod"/>
            </a:pPr>
            <a:r>
              <a:rPr lang="es-ES" sz="1400" dirty="0"/>
              <a:t>Físicos:</a:t>
            </a:r>
          </a:p>
          <a:p>
            <a:pPr marL="0" indent="0">
              <a:buNone/>
            </a:pPr>
            <a:r>
              <a:rPr lang="es-ES" sz="1400" dirty="0"/>
              <a:t>      Páginas Web        </a:t>
            </a:r>
            <a:r>
              <a:rPr lang="es-ES" sz="1400" dirty="0" smtClean="0"/>
              <a:t>      Vídeos              Presentaciones             </a:t>
            </a:r>
            <a:r>
              <a:rPr lang="es-ES" sz="1400" dirty="0"/>
              <a:t>Libros     </a:t>
            </a:r>
            <a:r>
              <a:rPr lang="es-ES" sz="1400" dirty="0" smtClean="0"/>
              <a:t>       </a:t>
            </a:r>
            <a:r>
              <a:rPr lang="es-ES" sz="1400" dirty="0"/>
              <a:t>Apuntes de clase          </a:t>
            </a:r>
            <a:r>
              <a:rPr lang="es-ES" sz="1400" dirty="0" smtClean="0"/>
              <a:t>     Otros</a:t>
            </a:r>
            <a:endParaRPr lang="es-ES" sz="1400" dirty="0"/>
          </a:p>
          <a:p>
            <a:pPr marL="0" indent="0">
              <a:buNone/>
            </a:pPr>
            <a:r>
              <a:rPr lang="es-ES" sz="1400" dirty="0"/>
              <a:t>2. Humanos:</a:t>
            </a:r>
          </a:p>
          <a:p>
            <a:pPr marL="0" indent="0">
              <a:buNone/>
            </a:pPr>
            <a:r>
              <a:rPr lang="es-ES" sz="1400" dirty="0"/>
              <a:t>      Compañeros de </a:t>
            </a:r>
            <a:r>
              <a:rPr lang="es-ES" sz="1400" dirty="0" smtClean="0"/>
              <a:t>clase                Profesor               </a:t>
            </a:r>
            <a:r>
              <a:rPr lang="es-ES" sz="1400" dirty="0"/>
              <a:t>Familiares                   </a:t>
            </a:r>
            <a:r>
              <a:rPr lang="es-ES" sz="1400" dirty="0" smtClean="0"/>
              <a:t>Amigos</a:t>
            </a:r>
            <a:endParaRPr lang="es-ES" sz="1400" dirty="0"/>
          </a:p>
          <a:p>
            <a:pPr marL="0" indent="0">
              <a:buNone/>
            </a:pPr>
            <a:r>
              <a:rPr lang="es-ES" sz="1400" dirty="0"/>
              <a:t>3. Tiempo:</a:t>
            </a:r>
          </a:p>
          <a:p>
            <a:pPr marL="0" indent="0">
              <a:buNone/>
            </a:pPr>
            <a:r>
              <a:rPr lang="es-ES" sz="1400" dirty="0"/>
              <a:t>El tiempo que destinarás para aprender este tema</a:t>
            </a:r>
            <a:r>
              <a:rPr lang="es-ES" sz="1400" dirty="0" smtClean="0"/>
              <a:t>:</a:t>
            </a:r>
          </a:p>
          <a:p>
            <a:pPr marL="0" indent="0">
              <a:buNone/>
            </a:pPr>
            <a:r>
              <a:rPr lang="es-ES" sz="1400" dirty="0" smtClean="0"/>
              <a:t>Horas diarias:                                                                     Días:                                                           </a:t>
            </a:r>
            <a:endParaRPr lang="es-ES" sz="1400" dirty="0"/>
          </a:p>
          <a:p>
            <a:pPr marL="0" indent="0" algn="ctr">
              <a:buNone/>
            </a:pPr>
            <a:endParaRPr lang="es-ES" sz="1400" dirty="0">
              <a:latin typeface="+mj-lt"/>
            </a:endParaRPr>
          </a:p>
        </p:txBody>
      </p:sp>
      <p:pic>
        <p:nvPicPr>
          <p:cNvPr id="1026" name="Picture 2" descr="http://vignette2.wikia.nocookie.net/lossimpson/images/1/1c/157606-134637-lisa-simpson_large.jpg/revision/latest?cb=20100130002559&amp;path-prefix=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3549" y="863523"/>
            <a:ext cx="2857500" cy="3152775"/>
          </a:xfrm>
          <a:prstGeom prst="rect">
            <a:avLst/>
          </a:prstGeom>
          <a:noFill/>
          <a:extLst>
            <a:ext uri="{909E8E84-426E-40DD-AFC4-6F175D3DCCD1}">
              <a14:hiddenFill xmlns:a14="http://schemas.microsoft.com/office/drawing/2010/main">
                <a:solidFill>
                  <a:srgbClr val="FFFFFF"/>
                </a:solidFill>
              </a14:hiddenFill>
            </a:ext>
          </a:extLst>
        </p:spPr>
      </p:pic>
      <p:sp>
        <p:nvSpPr>
          <p:cNvPr id="7" name="Elipse 6"/>
          <p:cNvSpPr/>
          <p:nvPr/>
        </p:nvSpPr>
        <p:spPr>
          <a:xfrm>
            <a:off x="502477" y="1247540"/>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13" name="Elipse 12"/>
          <p:cNvSpPr/>
          <p:nvPr/>
        </p:nvSpPr>
        <p:spPr>
          <a:xfrm>
            <a:off x="518614" y="1825319"/>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14" name="Elipse 13"/>
          <p:cNvSpPr/>
          <p:nvPr/>
        </p:nvSpPr>
        <p:spPr>
          <a:xfrm>
            <a:off x="518614" y="2327879"/>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17" name="Rectángulo 16"/>
          <p:cNvSpPr/>
          <p:nvPr/>
        </p:nvSpPr>
        <p:spPr>
          <a:xfrm>
            <a:off x="518613" y="4138090"/>
            <a:ext cx="264284" cy="265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19" name="Rectángulo 18"/>
          <p:cNvSpPr/>
          <p:nvPr/>
        </p:nvSpPr>
        <p:spPr>
          <a:xfrm>
            <a:off x="2022142" y="4138089"/>
            <a:ext cx="264284" cy="265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20" name="Rectángulo 19"/>
          <p:cNvSpPr/>
          <p:nvPr/>
        </p:nvSpPr>
        <p:spPr>
          <a:xfrm>
            <a:off x="3061646" y="4138088"/>
            <a:ext cx="264284" cy="265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21" name="Rectángulo 20"/>
          <p:cNvSpPr/>
          <p:nvPr/>
        </p:nvSpPr>
        <p:spPr>
          <a:xfrm>
            <a:off x="4697316" y="4136969"/>
            <a:ext cx="264284" cy="265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22" name="Rectángulo 21"/>
          <p:cNvSpPr/>
          <p:nvPr/>
        </p:nvSpPr>
        <p:spPr>
          <a:xfrm>
            <a:off x="5584631" y="4093787"/>
            <a:ext cx="264284" cy="265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23" name="Rectángulo 22"/>
          <p:cNvSpPr/>
          <p:nvPr/>
        </p:nvSpPr>
        <p:spPr>
          <a:xfrm>
            <a:off x="7365878" y="4093787"/>
            <a:ext cx="264284" cy="265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25" name="Rectángulo 24"/>
          <p:cNvSpPr/>
          <p:nvPr/>
        </p:nvSpPr>
        <p:spPr>
          <a:xfrm>
            <a:off x="502477" y="4779890"/>
            <a:ext cx="264284" cy="265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26" name="Rectángulo 25"/>
          <p:cNvSpPr/>
          <p:nvPr/>
        </p:nvSpPr>
        <p:spPr>
          <a:xfrm>
            <a:off x="2702253" y="4779890"/>
            <a:ext cx="264284" cy="265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27" name="Rectángulo 26"/>
          <p:cNvSpPr/>
          <p:nvPr/>
        </p:nvSpPr>
        <p:spPr>
          <a:xfrm>
            <a:off x="3930340" y="4779889"/>
            <a:ext cx="264284" cy="265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28" name="Rectángulo 27"/>
          <p:cNvSpPr/>
          <p:nvPr/>
        </p:nvSpPr>
        <p:spPr>
          <a:xfrm>
            <a:off x="5320347" y="4779888"/>
            <a:ext cx="264284" cy="265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29" name="Rectángulo 28"/>
          <p:cNvSpPr/>
          <p:nvPr/>
        </p:nvSpPr>
        <p:spPr>
          <a:xfrm>
            <a:off x="1647254" y="5720233"/>
            <a:ext cx="1678676" cy="30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 1  2  3  ….</a:t>
            </a:r>
            <a:endParaRPr lang="es-ES" dirty="0"/>
          </a:p>
        </p:txBody>
      </p:sp>
      <p:sp>
        <p:nvSpPr>
          <p:cNvPr id="30" name="Rectángulo 29"/>
          <p:cNvSpPr/>
          <p:nvPr/>
        </p:nvSpPr>
        <p:spPr>
          <a:xfrm>
            <a:off x="3325930" y="5719095"/>
            <a:ext cx="341194" cy="3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ym typeface="Wingdings" panose="05000000000000000000" pitchFamily="2" charset="2"/>
              </a:rPr>
              <a:t></a:t>
            </a:r>
            <a:endParaRPr lang="es-ES" dirty="0"/>
          </a:p>
        </p:txBody>
      </p:sp>
      <p:sp>
        <p:nvSpPr>
          <p:cNvPr id="31" name="Rectángulo 30"/>
          <p:cNvSpPr/>
          <p:nvPr/>
        </p:nvSpPr>
        <p:spPr>
          <a:xfrm>
            <a:off x="4745293" y="5720233"/>
            <a:ext cx="1678676" cy="30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  1  2  3  ….</a:t>
            </a:r>
            <a:endParaRPr lang="es-ES" dirty="0"/>
          </a:p>
        </p:txBody>
      </p:sp>
      <p:sp>
        <p:nvSpPr>
          <p:cNvPr id="32" name="Rectángulo 31"/>
          <p:cNvSpPr/>
          <p:nvPr/>
        </p:nvSpPr>
        <p:spPr>
          <a:xfrm>
            <a:off x="6423969" y="5719095"/>
            <a:ext cx="341194" cy="3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ym typeface="Wingdings" panose="05000000000000000000" pitchFamily="2" charset="2"/>
              </a:rPr>
              <a:t></a:t>
            </a:r>
            <a:endParaRPr lang="es-ES" dirty="0"/>
          </a:p>
        </p:txBody>
      </p:sp>
      <p:sp>
        <p:nvSpPr>
          <p:cNvPr id="33" name="Elipse 32">
            <a:hlinkClick r:id="rId3" action="ppaction://hlinksldjump"/>
          </p:cNvPr>
          <p:cNvSpPr/>
          <p:nvPr/>
        </p:nvSpPr>
        <p:spPr>
          <a:xfrm>
            <a:off x="8964040" y="4449324"/>
            <a:ext cx="2511379" cy="595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INICIO NIVEL BÁSICO</a:t>
            </a:r>
            <a:endParaRPr lang="es-ES" b="1" dirty="0"/>
          </a:p>
        </p:txBody>
      </p:sp>
      <p:sp>
        <p:nvSpPr>
          <p:cNvPr id="34" name="Elipse 33">
            <a:hlinkClick r:id="rId4" action="ppaction://hlinksldjump"/>
          </p:cNvPr>
          <p:cNvSpPr/>
          <p:nvPr/>
        </p:nvSpPr>
        <p:spPr>
          <a:xfrm>
            <a:off x="8922980" y="5232351"/>
            <a:ext cx="2511379" cy="595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INICIO NIVEL MEDIO</a:t>
            </a:r>
            <a:endParaRPr lang="es-ES" b="1" dirty="0"/>
          </a:p>
        </p:txBody>
      </p:sp>
      <p:sp>
        <p:nvSpPr>
          <p:cNvPr id="35" name="Elipse 34">
            <a:hlinkClick r:id="rId4" action="ppaction://hlinksldjump"/>
          </p:cNvPr>
          <p:cNvSpPr/>
          <p:nvPr/>
        </p:nvSpPr>
        <p:spPr>
          <a:xfrm>
            <a:off x="8943549" y="5979997"/>
            <a:ext cx="2552362" cy="595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INICIO NIVEL AVANZADO</a:t>
            </a:r>
            <a:endParaRPr lang="es-ES" b="1" dirty="0"/>
          </a:p>
        </p:txBody>
      </p:sp>
    </p:spTree>
    <p:extLst>
      <p:ext uri="{BB962C8B-B14F-4D97-AF65-F5344CB8AC3E}">
        <p14:creationId xmlns:p14="http://schemas.microsoft.com/office/powerpoint/2010/main" val="45243481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90449" y="133113"/>
            <a:ext cx="9211101" cy="699400"/>
          </a:xfrm>
        </p:spPr>
        <p:txBody>
          <a:bodyPr>
            <a:normAutofit/>
          </a:bodyPr>
          <a:lstStyle/>
          <a:p>
            <a:pPr algn="ctr"/>
            <a:r>
              <a:rPr lang="es-ES" b="1" dirty="0" smtClean="0"/>
              <a:t>ADICIÓN ALGEBRAICA: NIVEL AVANZADO</a:t>
            </a:r>
            <a:endParaRPr lang="es-ES" b="1" dirty="0"/>
          </a:p>
        </p:txBody>
      </p:sp>
      <p:sp>
        <p:nvSpPr>
          <p:cNvPr id="3" name="Marcador de contenido 2"/>
          <p:cNvSpPr>
            <a:spLocks noGrp="1"/>
          </p:cNvSpPr>
          <p:nvPr>
            <p:ph idx="1"/>
          </p:nvPr>
        </p:nvSpPr>
        <p:spPr>
          <a:xfrm>
            <a:off x="524302" y="1050877"/>
            <a:ext cx="10912522" cy="5167029"/>
          </a:xfrm>
        </p:spPr>
        <p:txBody>
          <a:bodyPr/>
          <a:lstStyle/>
          <a:p>
            <a:pPr marL="0" indent="0" algn="just">
              <a:buNone/>
            </a:pPr>
            <a:r>
              <a:rPr lang="es-ES" dirty="0" smtClean="0"/>
              <a:t>¿De cuántas maneras posibles puedes plantear un ejercicio cuyo resultado sea 5? … Veamos … puede ser: 4 + 1, </a:t>
            </a:r>
            <a:r>
              <a:rPr lang="es-ES" dirty="0" err="1" smtClean="0"/>
              <a:t>ó</a:t>
            </a:r>
            <a:r>
              <a:rPr lang="es-ES" dirty="0" smtClean="0"/>
              <a:t> 3 + 2, </a:t>
            </a:r>
            <a:r>
              <a:rPr lang="es-ES" dirty="0" err="1" smtClean="0"/>
              <a:t>ó</a:t>
            </a:r>
            <a:r>
              <a:rPr lang="es-ES" dirty="0" smtClean="0"/>
              <a:t> 5 + 0; pero también puede ser 8 + (- 3), </a:t>
            </a:r>
            <a:r>
              <a:rPr lang="es-ES" dirty="0" err="1" smtClean="0"/>
              <a:t>ó</a:t>
            </a:r>
            <a:r>
              <a:rPr lang="es-ES" dirty="0" smtClean="0"/>
              <a:t> 12 + (- 7), </a:t>
            </a:r>
            <a:r>
              <a:rPr lang="es-ES" dirty="0" err="1" smtClean="0"/>
              <a:t>ó</a:t>
            </a:r>
            <a:r>
              <a:rPr lang="es-ES" dirty="0" smtClean="0"/>
              <a:t> – 9 + (+ 14), </a:t>
            </a:r>
            <a:r>
              <a:rPr lang="es-ES" dirty="0" err="1" smtClean="0"/>
              <a:t>ó</a:t>
            </a:r>
            <a:r>
              <a:rPr lang="es-ES" dirty="0" smtClean="0"/>
              <a:t> – 3 + (+ 8); pero alguien más aventurero puede decir 5/2 + 5/2, </a:t>
            </a:r>
            <a:r>
              <a:rPr lang="es-ES" dirty="0" err="1" smtClean="0"/>
              <a:t>ó</a:t>
            </a:r>
            <a:r>
              <a:rPr lang="es-ES" dirty="0" smtClean="0"/>
              <a:t> 4 + ¼ + ¾, </a:t>
            </a:r>
            <a:r>
              <a:rPr lang="es-ES" dirty="0" err="1" smtClean="0"/>
              <a:t>ó</a:t>
            </a:r>
            <a:r>
              <a:rPr lang="es-ES" dirty="0" smtClean="0"/>
              <a:t> 5/2 + 1 ¾ + ½ + ¼ …. Todas estas respuestas son ciertas!!! </a:t>
            </a:r>
          </a:p>
          <a:p>
            <a:pPr marL="0" indent="0" algn="just">
              <a:buNone/>
            </a:pPr>
            <a:r>
              <a:rPr lang="es-ES" dirty="0" smtClean="0"/>
              <a:t>En este nivel pasamos de resolver ejercicios y problemas, o de deducir el término faltante a proponer ejercicios y problemas conocida la respuesta.</a:t>
            </a:r>
          </a:p>
          <a:p>
            <a:pPr marL="0" indent="0" algn="just">
              <a:buNone/>
            </a:pPr>
            <a:r>
              <a:rPr lang="es-ES" dirty="0" smtClean="0"/>
              <a:t>Veamos los siguientes ejemplos:</a:t>
            </a:r>
            <a:endParaRPr lang="es-ES" dirty="0"/>
          </a:p>
        </p:txBody>
      </p:sp>
      <p:sp>
        <p:nvSpPr>
          <p:cNvPr id="4" name="AutoShape 2" descr="clase de matematica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3076" name="Picture 4" descr="clase de matematica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902035" y="4444986"/>
            <a:ext cx="2157056" cy="1666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18811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5147" y="545910"/>
            <a:ext cx="11000095" cy="5445457"/>
          </a:xfrm>
        </p:spPr>
        <p:txBody>
          <a:bodyPr>
            <a:noAutofit/>
          </a:bodyPr>
          <a:lstStyle/>
          <a:p>
            <a:pPr marL="0" indent="0" algn="just">
              <a:lnSpc>
                <a:spcPct val="100000"/>
              </a:lnSpc>
              <a:spcBef>
                <a:spcPts val="0"/>
              </a:spcBef>
              <a:buNone/>
            </a:pPr>
            <a:r>
              <a:rPr lang="es-ES" sz="1600" b="1" dirty="0" smtClean="0">
                <a:solidFill>
                  <a:srgbClr val="FF0000"/>
                </a:solidFill>
              </a:rPr>
              <a:t>EJEMPLO 1.</a:t>
            </a:r>
            <a:r>
              <a:rPr lang="es-ES" sz="1600" dirty="0" smtClean="0"/>
              <a:t> Proponer un ejercicio cuya respuesta sea – 7x</a:t>
            </a:r>
            <a:r>
              <a:rPr lang="es-ES" sz="1600" baseline="30000" dirty="0" smtClean="0"/>
              <a:t>2</a:t>
            </a:r>
            <a:r>
              <a:rPr lang="es-ES" sz="1600" dirty="0" smtClean="0"/>
              <a:t>y.</a:t>
            </a:r>
          </a:p>
          <a:p>
            <a:pPr marL="0" indent="0" algn="just">
              <a:lnSpc>
                <a:spcPct val="100000"/>
              </a:lnSpc>
              <a:spcBef>
                <a:spcPts val="0"/>
              </a:spcBef>
              <a:buNone/>
            </a:pPr>
            <a:r>
              <a:rPr lang="es-ES" sz="1600" dirty="0" smtClean="0"/>
              <a:t>Como se dijo antes, hay infinidad de posibles soluciones, entre ellas podemos listar:</a:t>
            </a:r>
          </a:p>
          <a:p>
            <a:pPr algn="just">
              <a:lnSpc>
                <a:spcPct val="100000"/>
              </a:lnSpc>
              <a:spcBef>
                <a:spcPts val="0"/>
              </a:spcBef>
              <a:buFont typeface="Wingdings" panose="05000000000000000000" pitchFamily="2" charset="2"/>
              <a:buChar char="q"/>
            </a:pPr>
            <a:r>
              <a:rPr lang="es-ES" sz="1600" dirty="0" smtClean="0"/>
              <a:t>- 5x</a:t>
            </a:r>
            <a:r>
              <a:rPr lang="es-ES" sz="1600" baseline="30000" dirty="0" smtClean="0"/>
              <a:t>2</a:t>
            </a:r>
            <a:r>
              <a:rPr lang="es-ES" sz="1600" dirty="0" smtClean="0"/>
              <a:t>y - 2x</a:t>
            </a:r>
            <a:r>
              <a:rPr lang="es-ES" sz="1600" baseline="30000" dirty="0" smtClean="0"/>
              <a:t>2</a:t>
            </a:r>
            <a:r>
              <a:rPr lang="es-ES" sz="1600" dirty="0" smtClean="0"/>
              <a:t>y</a:t>
            </a:r>
          </a:p>
          <a:p>
            <a:pPr algn="just">
              <a:lnSpc>
                <a:spcPct val="100000"/>
              </a:lnSpc>
              <a:spcBef>
                <a:spcPts val="0"/>
              </a:spcBef>
              <a:buFont typeface="Wingdings" panose="05000000000000000000" pitchFamily="2" charset="2"/>
              <a:buChar char="q"/>
            </a:pPr>
            <a:r>
              <a:rPr lang="es-ES" sz="1600" dirty="0" smtClean="0"/>
              <a:t>- 10x</a:t>
            </a:r>
            <a:r>
              <a:rPr lang="es-ES" sz="1600" baseline="30000" dirty="0" smtClean="0"/>
              <a:t>2</a:t>
            </a:r>
            <a:r>
              <a:rPr lang="es-ES" sz="1600" dirty="0" smtClean="0"/>
              <a:t>y + 3x</a:t>
            </a:r>
            <a:r>
              <a:rPr lang="es-ES" sz="1600" baseline="30000" dirty="0" smtClean="0"/>
              <a:t>2</a:t>
            </a:r>
            <a:r>
              <a:rPr lang="es-ES" sz="1600" dirty="0" smtClean="0"/>
              <a:t>y</a:t>
            </a:r>
          </a:p>
          <a:p>
            <a:pPr algn="just">
              <a:lnSpc>
                <a:spcPct val="100000"/>
              </a:lnSpc>
              <a:spcBef>
                <a:spcPts val="0"/>
              </a:spcBef>
              <a:buFont typeface="Wingdings" panose="05000000000000000000" pitchFamily="2" charset="2"/>
              <a:buChar char="q"/>
            </a:pPr>
            <a:r>
              <a:rPr lang="es-ES" sz="1600" dirty="0" smtClean="0"/>
              <a:t>- 7/2 x</a:t>
            </a:r>
            <a:r>
              <a:rPr lang="es-ES" sz="1600" baseline="30000" dirty="0" smtClean="0"/>
              <a:t>2</a:t>
            </a:r>
            <a:r>
              <a:rPr lang="es-ES" sz="1600" dirty="0" smtClean="0"/>
              <a:t>y – 7/2 x</a:t>
            </a:r>
            <a:r>
              <a:rPr lang="es-ES" sz="1600" baseline="30000" dirty="0" smtClean="0"/>
              <a:t>2</a:t>
            </a:r>
            <a:r>
              <a:rPr lang="es-ES" sz="1600" dirty="0" smtClean="0"/>
              <a:t>y</a:t>
            </a:r>
          </a:p>
          <a:p>
            <a:pPr algn="just">
              <a:lnSpc>
                <a:spcPct val="100000"/>
              </a:lnSpc>
              <a:spcBef>
                <a:spcPts val="0"/>
              </a:spcBef>
              <a:buFont typeface="Wingdings" panose="05000000000000000000" pitchFamily="2" charset="2"/>
              <a:buChar char="q"/>
            </a:pPr>
            <a:r>
              <a:rPr lang="es-ES" sz="1600" dirty="0" smtClean="0"/>
              <a:t>- ¾ x</a:t>
            </a:r>
            <a:r>
              <a:rPr lang="es-ES" sz="1600" baseline="30000" dirty="0" smtClean="0"/>
              <a:t>2</a:t>
            </a:r>
            <a:r>
              <a:rPr lang="es-ES" sz="1600" dirty="0" smtClean="0"/>
              <a:t>y – ½ x</a:t>
            </a:r>
            <a:r>
              <a:rPr lang="es-ES" sz="1600" baseline="30000" dirty="0" smtClean="0"/>
              <a:t>2</a:t>
            </a:r>
            <a:r>
              <a:rPr lang="es-ES" sz="1600" dirty="0" smtClean="0"/>
              <a:t>y – ¼ x</a:t>
            </a:r>
            <a:r>
              <a:rPr lang="es-ES" sz="1600" baseline="30000" dirty="0" smtClean="0"/>
              <a:t>2</a:t>
            </a:r>
            <a:r>
              <a:rPr lang="es-ES" sz="1600" dirty="0" smtClean="0"/>
              <a:t>y - 3/2 x</a:t>
            </a:r>
            <a:r>
              <a:rPr lang="es-ES" sz="1600" baseline="30000" dirty="0" smtClean="0"/>
              <a:t>2</a:t>
            </a:r>
            <a:r>
              <a:rPr lang="es-ES" sz="1600" dirty="0" smtClean="0"/>
              <a:t>y - 4x</a:t>
            </a:r>
            <a:r>
              <a:rPr lang="es-ES" sz="1600" baseline="30000" dirty="0" smtClean="0"/>
              <a:t>2</a:t>
            </a:r>
            <a:r>
              <a:rPr lang="es-ES" sz="1600" dirty="0" smtClean="0"/>
              <a:t>y</a:t>
            </a:r>
          </a:p>
          <a:p>
            <a:pPr marL="0" indent="0" algn="just">
              <a:lnSpc>
                <a:spcPct val="100000"/>
              </a:lnSpc>
              <a:spcBef>
                <a:spcPts val="0"/>
              </a:spcBef>
              <a:buNone/>
            </a:pPr>
            <a:r>
              <a:rPr lang="es-ES" sz="1600" dirty="0" smtClean="0"/>
              <a:t>Y así podemos seguir enumerando ejercicios cuyas respuestas sean - 7x</a:t>
            </a:r>
            <a:r>
              <a:rPr lang="es-ES" sz="1600" baseline="30000" dirty="0" smtClean="0"/>
              <a:t>2</a:t>
            </a:r>
            <a:r>
              <a:rPr lang="es-ES" sz="1600" dirty="0" smtClean="0"/>
              <a:t>y</a:t>
            </a:r>
          </a:p>
          <a:p>
            <a:pPr marL="0" indent="0" algn="just">
              <a:lnSpc>
                <a:spcPct val="100000"/>
              </a:lnSpc>
              <a:spcBef>
                <a:spcPts val="0"/>
              </a:spcBef>
              <a:buNone/>
            </a:pPr>
            <a:r>
              <a:rPr lang="es-ES" sz="1600" b="1" dirty="0">
                <a:solidFill>
                  <a:srgbClr val="FF0000"/>
                </a:solidFill>
              </a:rPr>
              <a:t>EJEMPLO 2.</a:t>
            </a:r>
            <a:r>
              <a:rPr lang="es-ES" sz="1600" dirty="0"/>
              <a:t> Proponer un ejercicio cuya respuesta sea 9m</a:t>
            </a:r>
            <a:r>
              <a:rPr lang="es-ES" sz="1600" baseline="30000" dirty="0"/>
              <a:t>2</a:t>
            </a:r>
            <a:r>
              <a:rPr lang="es-ES" sz="1600" dirty="0"/>
              <a:t>n – 8 mn</a:t>
            </a:r>
            <a:r>
              <a:rPr lang="es-ES" sz="1600" baseline="30000" dirty="0"/>
              <a:t>2</a:t>
            </a:r>
            <a:r>
              <a:rPr lang="es-ES" sz="1600" dirty="0"/>
              <a:t> + 1</a:t>
            </a:r>
          </a:p>
          <a:p>
            <a:pPr marL="0" indent="0" algn="just">
              <a:lnSpc>
                <a:spcPct val="100000"/>
              </a:lnSpc>
              <a:spcBef>
                <a:spcPts val="0"/>
              </a:spcBef>
              <a:buNone/>
            </a:pPr>
            <a:r>
              <a:rPr lang="es-ES" sz="1600" dirty="0" smtClean="0"/>
              <a:t>Posibles soluciones de 9m</a:t>
            </a:r>
            <a:r>
              <a:rPr lang="es-ES" sz="1600" baseline="30000" dirty="0" smtClean="0"/>
              <a:t>2</a:t>
            </a:r>
            <a:r>
              <a:rPr lang="es-ES" sz="1600" dirty="0" smtClean="0"/>
              <a:t>n = 5m</a:t>
            </a:r>
            <a:r>
              <a:rPr lang="es-ES" sz="1600" baseline="30000" dirty="0" smtClean="0"/>
              <a:t>2</a:t>
            </a:r>
            <a:r>
              <a:rPr lang="es-ES" sz="1600" dirty="0" smtClean="0"/>
              <a:t>n + 4m</a:t>
            </a:r>
            <a:r>
              <a:rPr lang="es-ES" sz="1600" baseline="30000" dirty="0" smtClean="0"/>
              <a:t>2</a:t>
            </a:r>
            <a:r>
              <a:rPr lang="es-ES" sz="1600" dirty="0" smtClean="0"/>
              <a:t>n, </a:t>
            </a:r>
            <a:r>
              <a:rPr lang="es-ES" sz="1600" dirty="0" err="1" smtClean="0"/>
              <a:t>ó</a:t>
            </a:r>
            <a:r>
              <a:rPr lang="es-ES" sz="1600" dirty="0" smtClean="0"/>
              <a:t> - 3m</a:t>
            </a:r>
            <a:r>
              <a:rPr lang="es-ES" sz="1600" baseline="30000" dirty="0" smtClean="0"/>
              <a:t>2</a:t>
            </a:r>
            <a:r>
              <a:rPr lang="es-ES" sz="1600" dirty="0" smtClean="0"/>
              <a:t>n + 12m</a:t>
            </a:r>
            <a:r>
              <a:rPr lang="es-ES" sz="1600" baseline="30000" dirty="0" smtClean="0"/>
              <a:t>2</a:t>
            </a:r>
            <a:r>
              <a:rPr lang="es-ES" sz="1600" dirty="0" smtClean="0"/>
              <a:t>n, </a:t>
            </a:r>
            <a:r>
              <a:rPr lang="es-ES" sz="1600" dirty="0" err="1" smtClean="0"/>
              <a:t>ó</a:t>
            </a:r>
            <a:r>
              <a:rPr lang="es-ES" sz="1600" dirty="0" smtClean="0"/>
              <a:t> 13/4 m</a:t>
            </a:r>
            <a:r>
              <a:rPr lang="es-ES" sz="1600" baseline="30000" dirty="0" smtClean="0"/>
              <a:t>2</a:t>
            </a:r>
            <a:r>
              <a:rPr lang="es-ES" sz="1600" dirty="0" smtClean="0"/>
              <a:t>n + 15/2 m</a:t>
            </a:r>
            <a:r>
              <a:rPr lang="es-ES" sz="1600" baseline="30000" dirty="0" smtClean="0"/>
              <a:t>2</a:t>
            </a:r>
            <a:r>
              <a:rPr lang="es-ES" sz="1600" dirty="0" smtClean="0"/>
              <a:t>n – 14/8 m</a:t>
            </a:r>
            <a:r>
              <a:rPr lang="es-ES" sz="1600" baseline="30000" dirty="0" smtClean="0"/>
              <a:t>2</a:t>
            </a:r>
            <a:r>
              <a:rPr lang="es-ES" sz="1600" dirty="0" smtClean="0"/>
              <a:t>n, </a:t>
            </a:r>
            <a:r>
              <a:rPr lang="es-ES" sz="1600" dirty="0" err="1" smtClean="0"/>
              <a:t>ó</a:t>
            </a:r>
            <a:r>
              <a:rPr lang="es-ES" sz="1600" dirty="0" smtClean="0"/>
              <a:t> ….</a:t>
            </a:r>
          </a:p>
          <a:p>
            <a:pPr marL="0" indent="0" algn="just">
              <a:lnSpc>
                <a:spcPct val="100000"/>
              </a:lnSpc>
              <a:spcBef>
                <a:spcPts val="0"/>
              </a:spcBef>
              <a:buNone/>
            </a:pPr>
            <a:r>
              <a:rPr lang="es-ES" sz="1600" dirty="0" smtClean="0"/>
              <a:t>Posibles soluciones de – 8</a:t>
            </a:r>
            <a:r>
              <a:rPr lang="es-ES" sz="1600" dirty="0"/>
              <a:t> mn</a:t>
            </a:r>
            <a:r>
              <a:rPr lang="es-ES" sz="1600" baseline="30000" dirty="0"/>
              <a:t>2</a:t>
            </a:r>
            <a:r>
              <a:rPr lang="es-ES" sz="1600" dirty="0" smtClean="0"/>
              <a:t> = - 4</a:t>
            </a:r>
            <a:r>
              <a:rPr lang="es-ES" sz="1600" dirty="0"/>
              <a:t> mn</a:t>
            </a:r>
            <a:r>
              <a:rPr lang="es-ES" sz="1600" baseline="30000" dirty="0"/>
              <a:t>2</a:t>
            </a:r>
            <a:r>
              <a:rPr lang="es-ES" sz="1600" dirty="0" smtClean="0"/>
              <a:t> – 4</a:t>
            </a:r>
            <a:r>
              <a:rPr lang="es-ES" sz="1600" dirty="0"/>
              <a:t> mn</a:t>
            </a:r>
            <a:r>
              <a:rPr lang="es-ES" sz="1600" baseline="30000" dirty="0"/>
              <a:t>2</a:t>
            </a:r>
            <a:r>
              <a:rPr lang="es-ES" sz="1600" dirty="0" smtClean="0"/>
              <a:t>, </a:t>
            </a:r>
            <a:r>
              <a:rPr lang="es-ES" sz="1600" dirty="0" err="1" smtClean="0"/>
              <a:t>ó</a:t>
            </a:r>
            <a:r>
              <a:rPr lang="es-ES" sz="1600" dirty="0" smtClean="0"/>
              <a:t> – 10</a:t>
            </a:r>
            <a:r>
              <a:rPr lang="es-ES" sz="1600" dirty="0"/>
              <a:t> mn</a:t>
            </a:r>
            <a:r>
              <a:rPr lang="es-ES" sz="1600" baseline="30000" dirty="0"/>
              <a:t>2</a:t>
            </a:r>
            <a:r>
              <a:rPr lang="es-ES" sz="1600" dirty="0" smtClean="0"/>
              <a:t> + 2</a:t>
            </a:r>
            <a:r>
              <a:rPr lang="es-ES" sz="1600" dirty="0"/>
              <a:t> mn</a:t>
            </a:r>
            <a:r>
              <a:rPr lang="es-ES" sz="1600" baseline="30000" dirty="0"/>
              <a:t>2</a:t>
            </a:r>
            <a:r>
              <a:rPr lang="es-ES" sz="1600" dirty="0" smtClean="0"/>
              <a:t>, </a:t>
            </a:r>
            <a:r>
              <a:rPr lang="es-ES" sz="1600" dirty="0" err="1" smtClean="0"/>
              <a:t>ó</a:t>
            </a:r>
            <a:r>
              <a:rPr lang="es-ES" sz="1600" dirty="0" smtClean="0"/>
              <a:t> 15/2</a:t>
            </a:r>
            <a:r>
              <a:rPr lang="es-ES" sz="1600" dirty="0"/>
              <a:t> mn</a:t>
            </a:r>
            <a:r>
              <a:rPr lang="es-ES" sz="1600" baseline="30000" dirty="0"/>
              <a:t>2</a:t>
            </a:r>
            <a:r>
              <a:rPr lang="es-ES" sz="1600" dirty="0" smtClean="0"/>
              <a:t> + 4/3</a:t>
            </a:r>
            <a:r>
              <a:rPr lang="es-ES" sz="1600" dirty="0"/>
              <a:t> mn</a:t>
            </a:r>
            <a:r>
              <a:rPr lang="es-ES" sz="1600" baseline="30000" dirty="0"/>
              <a:t>2</a:t>
            </a:r>
            <a:r>
              <a:rPr lang="es-ES" sz="1600" dirty="0" smtClean="0"/>
              <a:t> – 5/6</a:t>
            </a:r>
            <a:r>
              <a:rPr lang="es-ES" sz="1600" dirty="0"/>
              <a:t> mn</a:t>
            </a:r>
            <a:r>
              <a:rPr lang="es-ES" sz="1600" baseline="30000" dirty="0"/>
              <a:t>2</a:t>
            </a:r>
            <a:r>
              <a:rPr lang="es-ES" sz="1600" dirty="0" smtClean="0"/>
              <a:t> , … </a:t>
            </a:r>
          </a:p>
          <a:p>
            <a:pPr marL="0" indent="0" algn="just">
              <a:lnSpc>
                <a:spcPct val="100000"/>
              </a:lnSpc>
              <a:spcBef>
                <a:spcPts val="0"/>
              </a:spcBef>
              <a:buNone/>
            </a:pPr>
            <a:r>
              <a:rPr lang="es-ES" sz="1600" dirty="0" smtClean="0"/>
              <a:t>Posibles soluciones de 1: 1 + 0, </a:t>
            </a:r>
            <a:r>
              <a:rPr lang="es-ES" sz="1600" dirty="0" err="1" smtClean="0"/>
              <a:t>ó</a:t>
            </a:r>
            <a:r>
              <a:rPr lang="es-ES" sz="1600" dirty="0" smtClean="0"/>
              <a:t> 3 – 4, </a:t>
            </a:r>
            <a:r>
              <a:rPr lang="es-ES" sz="1600" dirty="0" err="1" smtClean="0"/>
              <a:t>ó</a:t>
            </a:r>
            <a:r>
              <a:rPr lang="es-ES" sz="1600" dirty="0" smtClean="0"/>
              <a:t> ½ + ½ , </a:t>
            </a:r>
            <a:r>
              <a:rPr lang="es-ES" sz="1600" dirty="0" err="1" smtClean="0"/>
              <a:t>ó</a:t>
            </a:r>
            <a:r>
              <a:rPr lang="es-ES" sz="1600" dirty="0" smtClean="0"/>
              <a:t> ….</a:t>
            </a:r>
          </a:p>
          <a:p>
            <a:pPr marL="0" indent="0" algn="just">
              <a:lnSpc>
                <a:spcPct val="100000"/>
              </a:lnSpc>
              <a:spcBef>
                <a:spcPts val="0"/>
              </a:spcBef>
              <a:buNone/>
            </a:pPr>
            <a:r>
              <a:rPr lang="es-ES" sz="1600" dirty="0" smtClean="0"/>
              <a:t>Ahora combinemos estas posibles soluciones, por ejemplo:</a:t>
            </a:r>
          </a:p>
          <a:p>
            <a:pPr algn="just">
              <a:lnSpc>
                <a:spcPct val="100000"/>
              </a:lnSpc>
              <a:spcBef>
                <a:spcPts val="0"/>
              </a:spcBef>
              <a:buFont typeface="Wingdings" panose="05000000000000000000" pitchFamily="2" charset="2"/>
              <a:buChar char="q"/>
            </a:pPr>
            <a:r>
              <a:rPr lang="es-ES" sz="1600" dirty="0" smtClean="0"/>
              <a:t>Las primeras de cada término semejante (para 9m</a:t>
            </a:r>
            <a:r>
              <a:rPr lang="es-ES" sz="1600" baseline="30000" dirty="0" smtClean="0"/>
              <a:t>2</a:t>
            </a:r>
            <a:r>
              <a:rPr lang="es-ES" sz="1600" dirty="0" smtClean="0"/>
              <a:t>n = </a:t>
            </a:r>
            <a:r>
              <a:rPr lang="es-ES" sz="1600" dirty="0"/>
              <a:t>5m</a:t>
            </a:r>
            <a:r>
              <a:rPr lang="es-ES" sz="1600" baseline="30000" dirty="0"/>
              <a:t>2</a:t>
            </a:r>
            <a:r>
              <a:rPr lang="es-ES" sz="1600" dirty="0"/>
              <a:t>n + 4m</a:t>
            </a:r>
            <a:r>
              <a:rPr lang="es-ES" sz="1600" baseline="30000" dirty="0"/>
              <a:t>2</a:t>
            </a:r>
            <a:r>
              <a:rPr lang="es-ES" sz="1600" dirty="0"/>
              <a:t>n</a:t>
            </a:r>
            <a:r>
              <a:rPr lang="es-ES" sz="1600" dirty="0" smtClean="0"/>
              <a:t>, para </a:t>
            </a:r>
            <a:r>
              <a:rPr lang="es-ES" sz="1600" dirty="0"/>
              <a:t>- 3m</a:t>
            </a:r>
            <a:r>
              <a:rPr lang="es-ES" sz="1600" baseline="30000" dirty="0"/>
              <a:t>2</a:t>
            </a:r>
            <a:r>
              <a:rPr lang="es-ES" sz="1600" dirty="0"/>
              <a:t>n + 12m</a:t>
            </a:r>
            <a:r>
              <a:rPr lang="es-ES" sz="1600" baseline="30000" dirty="0"/>
              <a:t>2</a:t>
            </a:r>
            <a:r>
              <a:rPr lang="es-ES" sz="1600" dirty="0"/>
              <a:t>n </a:t>
            </a:r>
            <a:r>
              <a:rPr lang="es-ES" sz="1600" dirty="0" smtClean="0"/>
              <a:t>- </a:t>
            </a:r>
            <a:r>
              <a:rPr lang="es-ES" sz="1600" dirty="0"/>
              <a:t>4 mn</a:t>
            </a:r>
            <a:r>
              <a:rPr lang="es-ES" sz="1600" baseline="30000" dirty="0"/>
              <a:t>2</a:t>
            </a:r>
            <a:r>
              <a:rPr lang="es-ES" sz="1600" dirty="0"/>
              <a:t> – 4 mn</a:t>
            </a:r>
            <a:r>
              <a:rPr lang="es-ES" sz="1600" baseline="30000" dirty="0"/>
              <a:t>2 </a:t>
            </a:r>
            <a:r>
              <a:rPr lang="es-ES" sz="1600" baseline="30000" dirty="0" smtClean="0"/>
              <a:t> </a:t>
            </a:r>
            <a:r>
              <a:rPr lang="es-ES" sz="1600" dirty="0" smtClean="0"/>
              <a:t>y para 1= 1 + 0) y distribuyamos estas sumas en dos polinomios:</a:t>
            </a:r>
            <a:r>
              <a:rPr lang="es-ES" sz="1600" dirty="0"/>
              <a:t> </a:t>
            </a:r>
            <a:r>
              <a:rPr lang="es-ES" sz="1600" dirty="0" smtClean="0"/>
              <a:t>Sumando 1: 5m</a:t>
            </a:r>
            <a:r>
              <a:rPr lang="es-ES" sz="1600" baseline="30000" dirty="0" smtClean="0"/>
              <a:t>2</a:t>
            </a:r>
            <a:r>
              <a:rPr lang="es-ES" sz="1600" dirty="0" smtClean="0"/>
              <a:t>n </a:t>
            </a:r>
            <a:r>
              <a:rPr lang="es-ES" sz="1600" dirty="0"/>
              <a:t>- 4 mn</a:t>
            </a:r>
            <a:r>
              <a:rPr lang="es-ES" sz="1600" baseline="30000" dirty="0"/>
              <a:t>2</a:t>
            </a:r>
            <a:r>
              <a:rPr lang="es-ES" sz="1600" dirty="0"/>
              <a:t> </a:t>
            </a:r>
            <a:r>
              <a:rPr lang="es-ES" sz="1600" dirty="0" smtClean="0"/>
              <a:t>+ 1, Sumando 2: 4m</a:t>
            </a:r>
            <a:r>
              <a:rPr lang="es-ES" sz="1600" baseline="30000" dirty="0" smtClean="0"/>
              <a:t>2</a:t>
            </a:r>
            <a:r>
              <a:rPr lang="es-ES" sz="1600" dirty="0" smtClean="0"/>
              <a:t>n – </a:t>
            </a:r>
            <a:r>
              <a:rPr lang="es-ES" sz="1600" dirty="0"/>
              <a:t>4 </a:t>
            </a:r>
            <a:r>
              <a:rPr lang="es-ES" sz="1600" dirty="0" smtClean="0"/>
              <a:t>mn</a:t>
            </a:r>
            <a:r>
              <a:rPr lang="es-ES" sz="1600" baseline="30000" dirty="0" smtClean="0"/>
              <a:t>2 </a:t>
            </a:r>
            <a:endParaRPr lang="es-ES" sz="1600" dirty="0" smtClean="0"/>
          </a:p>
          <a:p>
            <a:pPr algn="just">
              <a:lnSpc>
                <a:spcPct val="100000"/>
              </a:lnSpc>
              <a:spcBef>
                <a:spcPts val="0"/>
              </a:spcBef>
              <a:buFont typeface="Wingdings" panose="05000000000000000000" pitchFamily="2" charset="2"/>
              <a:buChar char="q"/>
            </a:pPr>
            <a:r>
              <a:rPr lang="es-ES" sz="1600" dirty="0" smtClean="0"/>
              <a:t>Las segundas de cada término semejante (para </a:t>
            </a:r>
            <a:r>
              <a:rPr lang="es-ES" sz="1600" dirty="0"/>
              <a:t>9m</a:t>
            </a:r>
            <a:r>
              <a:rPr lang="es-ES" sz="1600" baseline="30000" dirty="0"/>
              <a:t>2</a:t>
            </a:r>
            <a:r>
              <a:rPr lang="es-ES" sz="1600" dirty="0"/>
              <a:t>n</a:t>
            </a:r>
            <a:r>
              <a:rPr lang="es-ES" sz="1600" dirty="0" smtClean="0"/>
              <a:t>: </a:t>
            </a:r>
            <a:r>
              <a:rPr lang="es-ES" sz="1600" dirty="0"/>
              <a:t>- 3m</a:t>
            </a:r>
            <a:r>
              <a:rPr lang="es-ES" sz="1600" baseline="30000" dirty="0"/>
              <a:t>2</a:t>
            </a:r>
            <a:r>
              <a:rPr lang="es-ES" sz="1600" dirty="0"/>
              <a:t>n + </a:t>
            </a:r>
            <a:r>
              <a:rPr lang="es-ES" sz="1600" dirty="0" smtClean="0"/>
              <a:t>12m</a:t>
            </a:r>
            <a:r>
              <a:rPr lang="es-ES" sz="1600" baseline="30000" dirty="0" smtClean="0"/>
              <a:t>2</a:t>
            </a:r>
            <a:r>
              <a:rPr lang="es-ES" sz="1600" dirty="0" smtClean="0"/>
              <a:t>n, para </a:t>
            </a:r>
            <a:r>
              <a:rPr lang="es-ES" sz="1600" dirty="0"/>
              <a:t>– 8 mn</a:t>
            </a:r>
            <a:r>
              <a:rPr lang="es-ES" sz="1600" baseline="30000" dirty="0"/>
              <a:t>2</a:t>
            </a:r>
            <a:r>
              <a:rPr lang="es-ES" sz="1600" dirty="0"/>
              <a:t> </a:t>
            </a:r>
            <a:r>
              <a:rPr lang="es-ES" sz="1600" dirty="0" smtClean="0"/>
              <a:t>= </a:t>
            </a:r>
            <a:r>
              <a:rPr lang="es-ES" sz="1600" dirty="0"/>
              <a:t>– 10 mn</a:t>
            </a:r>
            <a:r>
              <a:rPr lang="es-ES" sz="1600" baseline="30000" dirty="0"/>
              <a:t>2</a:t>
            </a:r>
            <a:r>
              <a:rPr lang="es-ES" sz="1600" dirty="0"/>
              <a:t> + 2 mn</a:t>
            </a:r>
            <a:r>
              <a:rPr lang="es-ES" sz="1600" baseline="30000" dirty="0"/>
              <a:t>2 </a:t>
            </a:r>
            <a:r>
              <a:rPr lang="es-ES" sz="1600" baseline="30000" dirty="0" smtClean="0"/>
              <a:t> </a:t>
            </a:r>
            <a:r>
              <a:rPr lang="es-ES" sz="1600" dirty="0" smtClean="0"/>
              <a:t>y para 1 = 4 </a:t>
            </a:r>
            <a:r>
              <a:rPr lang="es-ES" sz="1600" dirty="0"/>
              <a:t>– 3</a:t>
            </a:r>
            <a:r>
              <a:rPr lang="es-ES" sz="1600" dirty="0" smtClean="0"/>
              <a:t>) </a:t>
            </a:r>
            <a:r>
              <a:rPr lang="es-ES" sz="1600" dirty="0"/>
              <a:t>y distribuyamos estas sumas en dos polinomios: Sumando 1: - 3m</a:t>
            </a:r>
            <a:r>
              <a:rPr lang="es-ES" sz="1600" baseline="30000" dirty="0"/>
              <a:t>2</a:t>
            </a:r>
            <a:r>
              <a:rPr lang="es-ES" sz="1600" dirty="0"/>
              <a:t>n – 10 mn</a:t>
            </a:r>
            <a:r>
              <a:rPr lang="es-ES" sz="1600" baseline="30000" dirty="0"/>
              <a:t>2</a:t>
            </a:r>
            <a:r>
              <a:rPr lang="es-ES" sz="1600" dirty="0"/>
              <a:t> </a:t>
            </a:r>
            <a:r>
              <a:rPr lang="es-ES" sz="1600" dirty="0" smtClean="0"/>
              <a:t>+ 4, Sumando 2: 12m</a:t>
            </a:r>
            <a:r>
              <a:rPr lang="es-ES" sz="1600" baseline="30000" dirty="0" smtClean="0"/>
              <a:t>2</a:t>
            </a:r>
            <a:r>
              <a:rPr lang="es-ES" sz="1600" dirty="0" smtClean="0"/>
              <a:t>n </a:t>
            </a:r>
            <a:r>
              <a:rPr lang="es-ES" sz="1600" dirty="0"/>
              <a:t>+ 2 mn</a:t>
            </a:r>
            <a:r>
              <a:rPr lang="es-ES" sz="1600" baseline="30000" dirty="0"/>
              <a:t>2 </a:t>
            </a:r>
            <a:r>
              <a:rPr lang="es-ES" sz="1600" dirty="0" smtClean="0"/>
              <a:t>– 3</a:t>
            </a:r>
          </a:p>
          <a:p>
            <a:pPr algn="just">
              <a:lnSpc>
                <a:spcPct val="100000"/>
              </a:lnSpc>
              <a:spcBef>
                <a:spcPts val="0"/>
              </a:spcBef>
              <a:buFont typeface="Wingdings" panose="05000000000000000000" pitchFamily="2" charset="2"/>
              <a:buChar char="q"/>
            </a:pPr>
            <a:r>
              <a:rPr lang="es-ES" sz="1600" dirty="0" smtClean="0"/>
              <a:t>Las terceras de cada término semejante (para </a:t>
            </a:r>
            <a:r>
              <a:rPr lang="es-ES" sz="1600" dirty="0"/>
              <a:t>9m</a:t>
            </a:r>
            <a:r>
              <a:rPr lang="es-ES" sz="1600" baseline="30000" dirty="0"/>
              <a:t>2</a:t>
            </a:r>
            <a:r>
              <a:rPr lang="es-ES" sz="1600" dirty="0"/>
              <a:t>n </a:t>
            </a:r>
            <a:r>
              <a:rPr lang="es-ES" sz="1600" dirty="0" smtClean="0"/>
              <a:t>= </a:t>
            </a:r>
            <a:r>
              <a:rPr lang="es-ES" sz="1600" dirty="0"/>
              <a:t>13/4 m</a:t>
            </a:r>
            <a:r>
              <a:rPr lang="es-ES" sz="1600" baseline="30000" dirty="0"/>
              <a:t>2</a:t>
            </a:r>
            <a:r>
              <a:rPr lang="es-ES" sz="1600" dirty="0"/>
              <a:t>n + 15/2 m</a:t>
            </a:r>
            <a:r>
              <a:rPr lang="es-ES" sz="1600" baseline="30000" dirty="0"/>
              <a:t>2</a:t>
            </a:r>
            <a:r>
              <a:rPr lang="es-ES" sz="1600" dirty="0"/>
              <a:t>n – 14/8 </a:t>
            </a:r>
            <a:r>
              <a:rPr lang="es-ES" sz="1600" dirty="0" smtClean="0"/>
              <a:t>m</a:t>
            </a:r>
            <a:r>
              <a:rPr lang="es-ES" sz="1600" baseline="30000" dirty="0" smtClean="0"/>
              <a:t>2</a:t>
            </a:r>
            <a:r>
              <a:rPr lang="es-ES" sz="1600" dirty="0" smtClean="0"/>
              <a:t>n, para </a:t>
            </a:r>
            <a:r>
              <a:rPr lang="es-ES" sz="1600" dirty="0"/>
              <a:t>– 8 mn</a:t>
            </a:r>
            <a:r>
              <a:rPr lang="es-ES" sz="1600" baseline="30000" dirty="0"/>
              <a:t>2</a:t>
            </a:r>
            <a:r>
              <a:rPr lang="es-ES" sz="1600" dirty="0"/>
              <a:t> = 15/2 mn</a:t>
            </a:r>
            <a:r>
              <a:rPr lang="es-ES" sz="1600" baseline="30000" dirty="0"/>
              <a:t>2</a:t>
            </a:r>
            <a:r>
              <a:rPr lang="es-ES" sz="1600" dirty="0"/>
              <a:t> + 4/3 mn</a:t>
            </a:r>
            <a:r>
              <a:rPr lang="es-ES" sz="1600" baseline="30000" dirty="0"/>
              <a:t>2</a:t>
            </a:r>
            <a:r>
              <a:rPr lang="es-ES" sz="1600" dirty="0"/>
              <a:t> – 5/6 mn</a:t>
            </a:r>
            <a:r>
              <a:rPr lang="es-ES" sz="1600" baseline="30000" dirty="0"/>
              <a:t>2</a:t>
            </a:r>
            <a:r>
              <a:rPr lang="es-ES" sz="1600" dirty="0"/>
              <a:t> </a:t>
            </a:r>
            <a:r>
              <a:rPr lang="es-ES" sz="1600" dirty="0" smtClean="0"/>
              <a:t>y para 1 = </a:t>
            </a:r>
            <a:r>
              <a:rPr lang="es-ES" sz="1600" dirty="0"/>
              <a:t>½ + ½ </a:t>
            </a:r>
            <a:r>
              <a:rPr lang="es-ES" sz="1600" dirty="0" smtClean="0"/>
              <a:t>) </a:t>
            </a:r>
            <a:r>
              <a:rPr lang="es-ES" sz="1600" dirty="0"/>
              <a:t>y distribuyamos estas sumas en </a:t>
            </a:r>
            <a:r>
              <a:rPr lang="es-ES" sz="1600" dirty="0" smtClean="0"/>
              <a:t>tres polinomios, ya que en cada término encontramos tres términos: Sumando 1: </a:t>
            </a:r>
            <a:r>
              <a:rPr lang="es-ES" sz="1600" dirty="0"/>
              <a:t>13/4 m</a:t>
            </a:r>
            <a:r>
              <a:rPr lang="es-ES" sz="1600" baseline="30000" dirty="0"/>
              <a:t>2</a:t>
            </a:r>
            <a:r>
              <a:rPr lang="es-ES" sz="1600" dirty="0"/>
              <a:t>n + 15/2 mn</a:t>
            </a:r>
            <a:r>
              <a:rPr lang="es-ES" sz="1600" baseline="30000" dirty="0"/>
              <a:t>2</a:t>
            </a:r>
            <a:r>
              <a:rPr lang="es-ES" sz="1600" dirty="0"/>
              <a:t> </a:t>
            </a:r>
            <a:r>
              <a:rPr lang="es-ES" sz="1600" dirty="0" smtClean="0"/>
              <a:t>+ </a:t>
            </a:r>
            <a:r>
              <a:rPr lang="es-ES" sz="1600" dirty="0"/>
              <a:t>½ </a:t>
            </a:r>
            <a:r>
              <a:rPr lang="es-ES" sz="1600" dirty="0" smtClean="0"/>
              <a:t>, Sumando 2: 15/2 </a:t>
            </a:r>
            <a:r>
              <a:rPr lang="es-ES" sz="1600" dirty="0"/>
              <a:t>m</a:t>
            </a:r>
            <a:r>
              <a:rPr lang="es-ES" sz="1600" baseline="30000" dirty="0"/>
              <a:t>2</a:t>
            </a:r>
            <a:r>
              <a:rPr lang="es-ES" sz="1600" dirty="0"/>
              <a:t>n </a:t>
            </a:r>
            <a:r>
              <a:rPr lang="es-ES" sz="1600" dirty="0" smtClean="0"/>
              <a:t>+ </a:t>
            </a:r>
            <a:r>
              <a:rPr lang="es-ES" sz="1600" dirty="0"/>
              <a:t>4/3 mn</a:t>
            </a:r>
            <a:r>
              <a:rPr lang="es-ES" sz="1600" baseline="30000" dirty="0"/>
              <a:t>2</a:t>
            </a:r>
            <a:r>
              <a:rPr lang="es-ES" sz="1600" dirty="0"/>
              <a:t> + ½ </a:t>
            </a:r>
            <a:r>
              <a:rPr lang="es-ES" sz="1600" dirty="0" smtClean="0"/>
              <a:t>, Sumando 3: </a:t>
            </a:r>
            <a:r>
              <a:rPr lang="es-ES" sz="1600" dirty="0"/>
              <a:t>– 14/8 m</a:t>
            </a:r>
            <a:r>
              <a:rPr lang="es-ES" sz="1600" baseline="30000" dirty="0"/>
              <a:t>2</a:t>
            </a:r>
            <a:r>
              <a:rPr lang="es-ES" sz="1600" dirty="0"/>
              <a:t>n </a:t>
            </a:r>
            <a:r>
              <a:rPr lang="es-ES" sz="1600" dirty="0" smtClean="0"/>
              <a:t>– </a:t>
            </a:r>
            <a:r>
              <a:rPr lang="es-ES" sz="1600" dirty="0"/>
              <a:t>5/6 </a:t>
            </a:r>
            <a:r>
              <a:rPr lang="es-ES" sz="1600" dirty="0" smtClean="0"/>
              <a:t>mn</a:t>
            </a:r>
            <a:r>
              <a:rPr lang="es-ES" sz="1600" baseline="30000" dirty="0" smtClean="0"/>
              <a:t>2</a:t>
            </a:r>
          </a:p>
          <a:p>
            <a:pPr algn="just">
              <a:lnSpc>
                <a:spcPct val="100000"/>
              </a:lnSpc>
              <a:spcBef>
                <a:spcPts val="0"/>
              </a:spcBef>
              <a:buFont typeface="Wingdings" panose="05000000000000000000" pitchFamily="2" charset="2"/>
              <a:buChar char="q"/>
            </a:pPr>
            <a:r>
              <a:rPr lang="es-ES" sz="1600" dirty="0" smtClean="0"/>
              <a:t>También se puede combinar la primera posibilidad de 9m</a:t>
            </a:r>
            <a:r>
              <a:rPr lang="es-ES" sz="1600" baseline="30000" dirty="0" smtClean="0"/>
              <a:t>2</a:t>
            </a:r>
            <a:r>
              <a:rPr lang="es-ES" sz="1600" dirty="0" smtClean="0"/>
              <a:t>n (</a:t>
            </a:r>
            <a:r>
              <a:rPr lang="es-ES" sz="1600" dirty="0"/>
              <a:t>5m</a:t>
            </a:r>
            <a:r>
              <a:rPr lang="es-ES" sz="1600" baseline="30000" dirty="0"/>
              <a:t>2</a:t>
            </a:r>
            <a:r>
              <a:rPr lang="es-ES" sz="1600" dirty="0"/>
              <a:t>n + </a:t>
            </a:r>
            <a:r>
              <a:rPr lang="es-ES" sz="1600" dirty="0" smtClean="0"/>
              <a:t>4m</a:t>
            </a:r>
            <a:r>
              <a:rPr lang="es-ES" sz="1600" baseline="30000" dirty="0" smtClean="0"/>
              <a:t>2</a:t>
            </a:r>
            <a:r>
              <a:rPr lang="es-ES" sz="1600" dirty="0" smtClean="0"/>
              <a:t>n) con la segunda de </a:t>
            </a:r>
            <a:r>
              <a:rPr lang="es-ES" sz="1600" dirty="0"/>
              <a:t>– 8 mn</a:t>
            </a:r>
            <a:r>
              <a:rPr lang="es-ES" sz="1600" baseline="30000" dirty="0"/>
              <a:t>2</a:t>
            </a:r>
            <a:r>
              <a:rPr lang="es-ES" sz="1600" dirty="0"/>
              <a:t> </a:t>
            </a:r>
            <a:r>
              <a:rPr lang="es-ES" sz="1600" dirty="0" smtClean="0"/>
              <a:t>(– 10 mn</a:t>
            </a:r>
            <a:r>
              <a:rPr lang="es-ES" sz="1600" baseline="30000" dirty="0" smtClean="0"/>
              <a:t>2</a:t>
            </a:r>
            <a:r>
              <a:rPr lang="es-ES" sz="1600" dirty="0" smtClean="0"/>
              <a:t> + </a:t>
            </a:r>
            <a:r>
              <a:rPr lang="es-ES" sz="1600" dirty="0"/>
              <a:t>2 mn</a:t>
            </a:r>
            <a:r>
              <a:rPr lang="es-ES" sz="1600" baseline="30000" dirty="0"/>
              <a:t>2</a:t>
            </a:r>
            <a:r>
              <a:rPr lang="es-ES" sz="1600" dirty="0" smtClean="0"/>
              <a:t>) con la tercera de 1 (</a:t>
            </a:r>
            <a:r>
              <a:rPr lang="es-ES" sz="1600" dirty="0"/>
              <a:t>½ + ½ </a:t>
            </a:r>
            <a:r>
              <a:rPr lang="es-ES" sz="1600" dirty="0" smtClean="0"/>
              <a:t>); se distribuye cada término de cada suma en dos polinomios: Sumando 1: 5m</a:t>
            </a:r>
            <a:r>
              <a:rPr lang="es-ES" sz="1600" baseline="30000" dirty="0" smtClean="0"/>
              <a:t>2</a:t>
            </a:r>
            <a:r>
              <a:rPr lang="es-ES" sz="1600" dirty="0" smtClean="0"/>
              <a:t>n </a:t>
            </a:r>
            <a:r>
              <a:rPr lang="es-ES" sz="1600" dirty="0"/>
              <a:t>– 10 mn</a:t>
            </a:r>
            <a:r>
              <a:rPr lang="es-ES" sz="1600" baseline="30000" dirty="0"/>
              <a:t>2</a:t>
            </a:r>
            <a:r>
              <a:rPr lang="es-ES" sz="1600" dirty="0"/>
              <a:t> </a:t>
            </a:r>
            <a:r>
              <a:rPr lang="es-ES" sz="1600" dirty="0" smtClean="0"/>
              <a:t>+ ½ , Sumando 2: 4m</a:t>
            </a:r>
            <a:r>
              <a:rPr lang="es-ES" sz="1600" baseline="30000" dirty="0" smtClean="0"/>
              <a:t>2</a:t>
            </a:r>
            <a:r>
              <a:rPr lang="es-ES" sz="1600" dirty="0" smtClean="0"/>
              <a:t>n </a:t>
            </a:r>
            <a:r>
              <a:rPr lang="es-ES" sz="1600" dirty="0"/>
              <a:t>+ 2 mn</a:t>
            </a:r>
            <a:r>
              <a:rPr lang="es-ES" sz="1600" baseline="30000" dirty="0"/>
              <a:t>2 </a:t>
            </a:r>
            <a:r>
              <a:rPr lang="es-ES" sz="1600" dirty="0" smtClean="0"/>
              <a:t>+ ½ </a:t>
            </a:r>
            <a:endParaRPr lang="es-ES" sz="1600" dirty="0"/>
          </a:p>
        </p:txBody>
      </p:sp>
      <p:pic>
        <p:nvPicPr>
          <p:cNvPr id="4098" name="Picture 2" descr="abaco animado"/>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53752" y="940516"/>
            <a:ext cx="1931490" cy="1741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42169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93038" y="870281"/>
            <a:ext cx="7923899" cy="5680643"/>
          </a:xfrm>
        </p:spPr>
        <p:txBody>
          <a:bodyPr>
            <a:noAutofit/>
          </a:bodyPr>
          <a:lstStyle/>
          <a:p>
            <a:pPr marL="0" indent="0" algn="just">
              <a:lnSpc>
                <a:spcPct val="100000"/>
              </a:lnSpc>
              <a:spcBef>
                <a:spcPts val="0"/>
              </a:spcBef>
              <a:buNone/>
            </a:pPr>
            <a:r>
              <a:rPr lang="es-ES" sz="1600" b="1" dirty="0" smtClean="0">
                <a:solidFill>
                  <a:srgbClr val="FF0000"/>
                </a:solidFill>
              </a:rPr>
              <a:t>EJEMPLO 3. </a:t>
            </a:r>
            <a:r>
              <a:rPr lang="es-ES" sz="1600" dirty="0" smtClean="0"/>
              <a:t>Proponer un problema cuya solución sea 2x + 12</a:t>
            </a:r>
          </a:p>
          <a:p>
            <a:pPr marL="0" indent="0" algn="just">
              <a:lnSpc>
                <a:spcPct val="100000"/>
              </a:lnSpc>
              <a:spcBef>
                <a:spcPts val="0"/>
              </a:spcBef>
              <a:buNone/>
            </a:pPr>
            <a:r>
              <a:rPr lang="es-ES" sz="1600" dirty="0" smtClean="0"/>
              <a:t>Primero busquemos soluciones de cada término:</a:t>
            </a:r>
          </a:p>
          <a:p>
            <a:pPr algn="just">
              <a:lnSpc>
                <a:spcPct val="100000"/>
              </a:lnSpc>
              <a:spcBef>
                <a:spcPts val="0"/>
              </a:spcBef>
              <a:buFont typeface="Wingdings" panose="05000000000000000000" pitchFamily="2" charset="2"/>
              <a:buChar char="q"/>
            </a:pPr>
            <a:r>
              <a:rPr lang="es-ES" sz="1600" dirty="0" smtClean="0"/>
              <a:t>Para 2x = x + x, </a:t>
            </a:r>
            <a:r>
              <a:rPr lang="es-ES" sz="1600" dirty="0" err="1" smtClean="0"/>
              <a:t>ó</a:t>
            </a:r>
            <a:r>
              <a:rPr lang="es-ES" sz="1600" dirty="0" smtClean="0"/>
              <a:t> – 3x + 5x, </a:t>
            </a:r>
            <a:r>
              <a:rPr lang="es-ES" sz="1600" dirty="0" err="1" smtClean="0"/>
              <a:t>ó</a:t>
            </a:r>
            <a:r>
              <a:rPr lang="es-ES" sz="1600" dirty="0" smtClean="0"/>
              <a:t> ½ x + ½ x + x</a:t>
            </a:r>
          </a:p>
          <a:p>
            <a:pPr algn="just">
              <a:lnSpc>
                <a:spcPct val="100000"/>
              </a:lnSpc>
              <a:spcBef>
                <a:spcPts val="0"/>
              </a:spcBef>
              <a:buFont typeface="Wingdings" panose="05000000000000000000" pitchFamily="2" charset="2"/>
              <a:buChar char="q"/>
            </a:pPr>
            <a:r>
              <a:rPr lang="es-ES" sz="1600" dirty="0" smtClean="0"/>
              <a:t>Para 12 = 5 + 7, </a:t>
            </a:r>
            <a:r>
              <a:rPr lang="es-ES" sz="1600" dirty="0" err="1" smtClean="0"/>
              <a:t>ó</a:t>
            </a:r>
            <a:r>
              <a:rPr lang="es-ES" sz="1600" dirty="0" smtClean="0"/>
              <a:t> – 20 + 32, </a:t>
            </a:r>
            <a:r>
              <a:rPr lang="es-ES" sz="1600" dirty="0" err="1" smtClean="0"/>
              <a:t>ó</a:t>
            </a:r>
            <a:r>
              <a:rPr lang="es-ES" sz="1600" dirty="0"/>
              <a:t> </a:t>
            </a:r>
            <a:r>
              <a:rPr lang="es-ES" sz="1600" dirty="0" smtClean="0"/>
              <a:t>15/2 + 18/4</a:t>
            </a:r>
          </a:p>
          <a:p>
            <a:pPr marL="0" indent="0" algn="just">
              <a:lnSpc>
                <a:spcPct val="100000"/>
              </a:lnSpc>
              <a:spcBef>
                <a:spcPts val="0"/>
              </a:spcBef>
              <a:buNone/>
            </a:pPr>
            <a:r>
              <a:rPr lang="es-ES" sz="1600" dirty="0" smtClean="0"/>
              <a:t>Ahora combinemos las primeras soluciones de cada término, para 2x = x + x, para 12 = 5 + 7, y distribuyamos en dos polinomios: Sumando 1: x + 5, Sumando 2: x + 7 </a:t>
            </a:r>
          </a:p>
          <a:p>
            <a:pPr marL="0" indent="0" algn="just">
              <a:lnSpc>
                <a:spcPct val="100000"/>
              </a:lnSpc>
              <a:spcBef>
                <a:spcPts val="0"/>
              </a:spcBef>
              <a:buNone/>
            </a:pPr>
            <a:r>
              <a:rPr lang="es-ES" sz="1600" dirty="0" smtClean="0"/>
              <a:t>Finalmente, a partir de los problemas vistos durante todo el módulo, podríamos imaginar una situación hipotética en la que debamos sumar, por ejemplo:</a:t>
            </a:r>
          </a:p>
          <a:p>
            <a:pPr algn="just">
              <a:lnSpc>
                <a:spcPct val="100000"/>
              </a:lnSpc>
              <a:spcBef>
                <a:spcPts val="0"/>
              </a:spcBef>
              <a:buFont typeface="Wingdings" panose="05000000000000000000" pitchFamily="2" charset="2"/>
              <a:buChar char="q"/>
            </a:pPr>
            <a:r>
              <a:rPr lang="es-ES" sz="1600" dirty="0" smtClean="0"/>
              <a:t>¿Cuánto se tiene que pagar por una gaseosa y un sándwich, si el sándwich vale x + 7 y la gaseosa x + 5?</a:t>
            </a:r>
          </a:p>
          <a:p>
            <a:pPr algn="just">
              <a:lnSpc>
                <a:spcPct val="100000"/>
              </a:lnSpc>
              <a:spcBef>
                <a:spcPts val="0"/>
              </a:spcBef>
              <a:buFont typeface="Wingdings" panose="05000000000000000000" pitchFamily="2" charset="2"/>
              <a:buChar char="q"/>
            </a:pPr>
            <a:r>
              <a:rPr lang="es-ES" sz="1600" dirty="0" smtClean="0"/>
              <a:t>¿Cuánto se tiene que pagar por una gaseosa y un sándwich, si el sándwich vale U$5 más que unas galletas, y la gaseosa vale U$7 más que las mismas galletas?</a:t>
            </a:r>
          </a:p>
          <a:p>
            <a:pPr algn="just">
              <a:lnSpc>
                <a:spcPct val="100000"/>
              </a:lnSpc>
              <a:spcBef>
                <a:spcPts val="0"/>
              </a:spcBef>
              <a:buFont typeface="Wingdings" panose="05000000000000000000" pitchFamily="2" charset="2"/>
              <a:buChar char="q"/>
            </a:pPr>
            <a:r>
              <a:rPr lang="es-ES" sz="1600" dirty="0" smtClean="0"/>
              <a:t>¿Cuánto suman las edades de dos hermanos, si uno tiene x + 7 años y el otro x + 5 años?</a:t>
            </a:r>
          </a:p>
          <a:p>
            <a:pPr algn="just">
              <a:lnSpc>
                <a:spcPct val="100000"/>
              </a:lnSpc>
              <a:spcBef>
                <a:spcPts val="0"/>
              </a:spcBef>
              <a:buFont typeface="Wingdings" panose="05000000000000000000" pitchFamily="2" charset="2"/>
              <a:buChar char="q"/>
            </a:pPr>
            <a:r>
              <a:rPr lang="es-ES" sz="1600" dirty="0" smtClean="0"/>
              <a:t>¿Cuánto suman las edades de los dos hermanos mayores, si el del medio tiene 5 años más que la edad del menor, y el mayor tiene 7 años más que el menor?</a:t>
            </a:r>
          </a:p>
          <a:p>
            <a:pPr algn="just">
              <a:lnSpc>
                <a:spcPct val="100000"/>
              </a:lnSpc>
              <a:spcBef>
                <a:spcPts val="0"/>
              </a:spcBef>
              <a:buFont typeface="Wingdings" panose="05000000000000000000" pitchFamily="2" charset="2"/>
              <a:buChar char="q"/>
            </a:pPr>
            <a:r>
              <a:rPr lang="es-ES" sz="1600" dirty="0" smtClean="0"/>
              <a:t>¿Cuánto invierte una empresa en el pago de la nómina de su secretaria y su mensajero, si la secretaria gana x + 7 y el mensajero x + 5?</a:t>
            </a:r>
          </a:p>
          <a:p>
            <a:pPr algn="just">
              <a:lnSpc>
                <a:spcPct val="100000"/>
              </a:lnSpc>
              <a:spcBef>
                <a:spcPts val="0"/>
              </a:spcBef>
              <a:buFont typeface="Wingdings" panose="05000000000000000000" pitchFamily="2" charset="2"/>
              <a:buChar char="q"/>
            </a:pPr>
            <a:r>
              <a:rPr lang="es-ES" sz="1600" dirty="0" smtClean="0"/>
              <a:t>¿Cuánto invierte una empresa en el pago de la nómina de su secretaria y su mensajero, si la secretaria gana el salario mínimo aumentado en U$7, y el mensajero gana U$5 más que el salario mínimo?</a:t>
            </a:r>
          </a:p>
          <a:p>
            <a:pPr algn="just">
              <a:lnSpc>
                <a:spcPct val="100000"/>
              </a:lnSpc>
              <a:spcBef>
                <a:spcPts val="0"/>
              </a:spcBef>
              <a:buFont typeface="Wingdings" panose="05000000000000000000" pitchFamily="2" charset="2"/>
              <a:buChar char="q"/>
            </a:pPr>
            <a:r>
              <a:rPr lang="es-ES" sz="1600" dirty="0" smtClean="0"/>
              <a:t>¿Cuál es la distancia entre A y B, si un viajero que hace este recorrido viaja en tren x + 5 Km</a:t>
            </a:r>
          </a:p>
          <a:p>
            <a:pPr marL="0" indent="0" algn="just">
              <a:lnSpc>
                <a:spcPct val="100000"/>
              </a:lnSpc>
              <a:spcBef>
                <a:spcPts val="0"/>
              </a:spcBef>
              <a:buNone/>
            </a:pPr>
            <a:r>
              <a:rPr lang="es-ES" sz="1600" dirty="0"/>
              <a:t> </a:t>
            </a:r>
            <a:r>
              <a:rPr lang="es-ES" sz="1600" dirty="0" smtClean="0"/>
              <a:t>    y en auto x + 7 Km?</a:t>
            </a:r>
          </a:p>
        </p:txBody>
      </p:sp>
      <p:pic>
        <p:nvPicPr>
          <p:cNvPr id="5122" name="Picture 2" descr="matemática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576245" y="1695450"/>
            <a:ext cx="33337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33914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09433" y="414244"/>
            <a:ext cx="10766946" cy="132556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b="1" dirty="0" smtClean="0"/>
              <a:t>¿DESARROLLASTE TU COMPETENCIA PROPOSITIVA APLICADA A LA SUMA ALGEBRAICA?</a:t>
            </a:r>
            <a:endParaRPr lang="es-ES" b="1" dirty="0"/>
          </a:p>
        </p:txBody>
      </p:sp>
      <p:sp>
        <p:nvSpPr>
          <p:cNvPr id="5" name="Marcador de contenido 2"/>
          <p:cNvSpPr txBox="1">
            <a:spLocks/>
          </p:cNvSpPr>
          <p:nvPr/>
        </p:nvSpPr>
        <p:spPr>
          <a:xfrm>
            <a:off x="660779" y="1739807"/>
            <a:ext cx="10515600" cy="280271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ES" dirty="0" smtClean="0"/>
              <a:t>A continuación encontrarás una serie de ejercicios y problemas de tipo propositivo en cuanto a la suma algebraica, con el fin de que verifiques el grado de comprensión que tuviste del tema. Podrás resolver los ejercicios y problemas que consideres necesarios, y con cada uno de ellos podrás acceder a una ayuda parcial (pasos a seguir en el proceso), ayuda media (Ver ejercicio modelo). Una vez resuelto el ejercicio, podrás mandárselo a un compañero tuyo para que él verifique la validez de tu respuesta.</a:t>
            </a:r>
            <a:endParaRPr lang="es-ES" dirty="0"/>
          </a:p>
        </p:txBody>
      </p:sp>
      <p:sp>
        <p:nvSpPr>
          <p:cNvPr id="6" name="Elipse 5">
            <a:hlinkClick r:id="rId2" action="ppaction://hlinksldjump"/>
          </p:cNvPr>
          <p:cNvSpPr/>
          <p:nvPr/>
        </p:nvSpPr>
        <p:spPr>
          <a:xfrm>
            <a:off x="4759090" y="4851590"/>
            <a:ext cx="2747179" cy="595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INICIAR ENTRENAMIENTO</a:t>
            </a:r>
            <a:endParaRPr lang="es-ES" b="1" dirty="0"/>
          </a:p>
        </p:txBody>
      </p:sp>
      <p:sp>
        <p:nvSpPr>
          <p:cNvPr id="7" name="Elipse 6">
            <a:hlinkClick r:id="rId2" action="ppaction://hlinksldjump"/>
          </p:cNvPr>
          <p:cNvSpPr/>
          <p:nvPr/>
        </p:nvSpPr>
        <p:spPr>
          <a:xfrm>
            <a:off x="4759090" y="5756307"/>
            <a:ext cx="2747179" cy="595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VOLVER A REPASAR EL TEMA</a:t>
            </a:r>
            <a:endParaRPr lang="es-ES" b="1" dirty="0"/>
          </a:p>
        </p:txBody>
      </p:sp>
    </p:spTree>
    <p:extLst>
      <p:ext uri="{BB962C8B-B14F-4D97-AF65-F5344CB8AC3E}">
        <p14:creationId xmlns:p14="http://schemas.microsoft.com/office/powerpoint/2010/main" val="179730930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469710" y="297076"/>
            <a:ext cx="10515600" cy="6376679"/>
          </a:xfrm>
        </p:spPr>
        <p:txBody>
          <a:bodyPr>
            <a:noAutofit/>
          </a:bodyPr>
          <a:lstStyle/>
          <a:p>
            <a:pPr marL="514350" indent="-514350">
              <a:buAutoNum type="arabicPeriod"/>
            </a:pPr>
            <a:r>
              <a:rPr lang="es-ES" sz="1400" dirty="0" smtClean="0"/>
              <a:t>Proponer un ejercicio cuya respuesta sea 4a</a:t>
            </a:r>
          </a:p>
          <a:p>
            <a:pPr marL="514350" indent="-514350">
              <a:buAutoNum type="arabicPeriod"/>
            </a:pPr>
            <a:r>
              <a:rPr lang="es-ES" sz="1400" dirty="0"/>
              <a:t>Proponer un ejercicio cuya respuesta sea - </a:t>
            </a:r>
            <a:r>
              <a:rPr lang="es-ES" sz="1400" dirty="0" smtClean="0"/>
              <a:t>9x</a:t>
            </a:r>
            <a:r>
              <a:rPr lang="es-ES" sz="1400" baseline="30000" dirty="0" smtClean="0"/>
              <a:t>2</a:t>
            </a:r>
            <a:endParaRPr lang="es-ES" sz="1400" dirty="0" smtClean="0"/>
          </a:p>
          <a:p>
            <a:pPr marL="514350" indent="-514350">
              <a:buAutoNum type="arabicPeriod"/>
            </a:pPr>
            <a:r>
              <a:rPr lang="es-ES" sz="1400" dirty="0"/>
              <a:t>Proponer un ejercicio cuya respuesta sea ½ </a:t>
            </a:r>
            <a:r>
              <a:rPr lang="es-ES" sz="1400" dirty="0" smtClean="0"/>
              <a:t>a</a:t>
            </a:r>
            <a:r>
              <a:rPr lang="es-ES" sz="1400" baseline="30000" dirty="0" smtClean="0"/>
              <a:t>2</a:t>
            </a:r>
            <a:r>
              <a:rPr lang="es-ES" sz="1400" dirty="0" smtClean="0"/>
              <a:t>b</a:t>
            </a:r>
          </a:p>
          <a:p>
            <a:pPr marL="514350" indent="-514350">
              <a:buAutoNum type="arabicPeriod"/>
            </a:pPr>
            <a:r>
              <a:rPr lang="es-ES" sz="1400" dirty="0"/>
              <a:t>Proponer un ejercicio cuya respuesta sea </a:t>
            </a:r>
            <a:r>
              <a:rPr lang="es-ES" sz="1400" dirty="0" smtClean="0"/>
              <a:t>- ab</a:t>
            </a:r>
            <a:r>
              <a:rPr lang="es-ES" sz="1400" baseline="30000" dirty="0" smtClean="0"/>
              <a:t>2</a:t>
            </a:r>
            <a:endParaRPr lang="es-ES" sz="1400" dirty="0" smtClean="0"/>
          </a:p>
          <a:p>
            <a:pPr marL="514350" indent="-514350">
              <a:buAutoNum type="arabicPeriod"/>
            </a:pPr>
            <a:r>
              <a:rPr lang="es-ES" sz="1400" dirty="0"/>
              <a:t>Proponer un ejercicio cuya respuesta sea - </a:t>
            </a:r>
            <a:r>
              <a:rPr lang="es-ES" sz="1400" dirty="0" smtClean="0"/>
              <a:t>3xyz</a:t>
            </a:r>
          </a:p>
          <a:p>
            <a:pPr marL="514350" indent="-514350">
              <a:buAutoNum type="arabicPeriod"/>
            </a:pPr>
            <a:r>
              <a:rPr lang="es-ES" sz="1400" dirty="0"/>
              <a:t>Proponer un ejercicio cuya respuesta sea </a:t>
            </a:r>
            <a:r>
              <a:rPr lang="es-ES" sz="1400" dirty="0" smtClean="0"/>
              <a:t>3a - 7b + 2c + d</a:t>
            </a:r>
          </a:p>
          <a:p>
            <a:pPr marL="514350" indent="-514350">
              <a:buAutoNum type="arabicPeriod"/>
            </a:pPr>
            <a:r>
              <a:rPr lang="es-ES" sz="1400" dirty="0"/>
              <a:t>Proponer un ejercicio cuya respuesta </a:t>
            </a:r>
            <a:r>
              <a:rPr lang="es-ES" sz="1400" dirty="0" smtClean="0"/>
              <a:t>sea – 4a</a:t>
            </a:r>
            <a:r>
              <a:rPr lang="es-ES" sz="1400" baseline="30000" dirty="0"/>
              <a:t>2</a:t>
            </a:r>
            <a:r>
              <a:rPr lang="es-ES" sz="1400" dirty="0" smtClean="0"/>
              <a:t>b – ab</a:t>
            </a:r>
            <a:r>
              <a:rPr lang="es-ES" sz="1400" baseline="30000" dirty="0"/>
              <a:t>2</a:t>
            </a:r>
            <a:r>
              <a:rPr lang="es-ES" sz="1400" dirty="0" smtClean="0"/>
              <a:t> + c</a:t>
            </a:r>
          </a:p>
          <a:p>
            <a:pPr marL="514350" indent="-514350">
              <a:buAutoNum type="arabicPeriod"/>
            </a:pPr>
            <a:r>
              <a:rPr lang="es-ES" sz="1400" dirty="0"/>
              <a:t>Proponer un ejercicio cuya respuesta sea </a:t>
            </a:r>
            <a:r>
              <a:rPr lang="es-ES" sz="1400" dirty="0" smtClean="0"/>
              <a:t>3a</a:t>
            </a:r>
            <a:r>
              <a:rPr lang="es-ES" sz="1400" baseline="30000" dirty="0" smtClean="0"/>
              <a:t>3</a:t>
            </a:r>
            <a:r>
              <a:rPr lang="es-ES" sz="1400" dirty="0" smtClean="0"/>
              <a:t>b</a:t>
            </a:r>
            <a:r>
              <a:rPr lang="es-ES" sz="1400" baseline="30000" dirty="0" smtClean="0"/>
              <a:t>2</a:t>
            </a:r>
            <a:r>
              <a:rPr lang="es-ES" sz="1400" dirty="0" smtClean="0"/>
              <a:t> + 2a</a:t>
            </a:r>
            <a:r>
              <a:rPr lang="es-ES" sz="1400" baseline="30000" dirty="0" smtClean="0"/>
              <a:t>2</a:t>
            </a:r>
            <a:r>
              <a:rPr lang="es-ES" sz="1400" dirty="0" smtClean="0"/>
              <a:t>b</a:t>
            </a:r>
            <a:r>
              <a:rPr lang="es-ES" sz="1400" baseline="30000" dirty="0" smtClean="0"/>
              <a:t>3</a:t>
            </a:r>
            <a:endParaRPr lang="es-ES" sz="1400" dirty="0" smtClean="0"/>
          </a:p>
          <a:p>
            <a:pPr marL="514350" indent="-514350">
              <a:buAutoNum type="arabicPeriod"/>
            </a:pPr>
            <a:r>
              <a:rPr lang="es-ES" sz="1400" dirty="0"/>
              <a:t>Proponer un ejercicio cuya respuesta </a:t>
            </a:r>
            <a:r>
              <a:rPr lang="es-ES" sz="1400" dirty="0" smtClean="0"/>
              <a:t>sea 4a</a:t>
            </a:r>
            <a:r>
              <a:rPr lang="es-ES" sz="1400" baseline="30000" dirty="0" smtClean="0"/>
              <a:t>2</a:t>
            </a:r>
            <a:r>
              <a:rPr lang="es-ES" sz="1400" dirty="0" smtClean="0"/>
              <a:t> + 9b</a:t>
            </a:r>
            <a:r>
              <a:rPr lang="es-ES" sz="1400" baseline="30000" dirty="0"/>
              <a:t>2</a:t>
            </a:r>
            <a:r>
              <a:rPr lang="es-ES" sz="1400" dirty="0" smtClean="0"/>
              <a:t> + 12ab</a:t>
            </a:r>
          </a:p>
          <a:p>
            <a:pPr marL="514350" indent="-514350">
              <a:buAutoNum type="arabicPeriod"/>
            </a:pPr>
            <a:r>
              <a:rPr lang="es-ES" sz="1400" dirty="0"/>
              <a:t>Proponer un ejercicio cuya respuesta sea </a:t>
            </a:r>
            <a:r>
              <a:rPr lang="es-ES" sz="1400" dirty="0" smtClean="0"/>
              <a:t>2b</a:t>
            </a:r>
            <a:r>
              <a:rPr lang="es-ES" sz="1400" baseline="30000" dirty="0" smtClean="0"/>
              <a:t>3</a:t>
            </a:r>
            <a:r>
              <a:rPr lang="es-ES" sz="1400" dirty="0" smtClean="0"/>
              <a:t> – 4a</a:t>
            </a:r>
            <a:r>
              <a:rPr lang="es-ES" sz="1400" baseline="30000" dirty="0"/>
              <a:t>2</a:t>
            </a:r>
            <a:r>
              <a:rPr lang="es-ES" sz="1400" dirty="0" smtClean="0"/>
              <a:t>b – 4ab</a:t>
            </a:r>
            <a:r>
              <a:rPr lang="es-ES" sz="1400" baseline="30000" dirty="0"/>
              <a:t>2</a:t>
            </a:r>
            <a:endParaRPr lang="es-ES" sz="1400" dirty="0" smtClean="0"/>
          </a:p>
          <a:p>
            <a:pPr marL="514350" indent="-514350">
              <a:buAutoNum type="arabicPeriod"/>
            </a:pPr>
            <a:r>
              <a:rPr lang="es-ES" sz="1400" dirty="0"/>
              <a:t>Proponer un ejercicio cuya respuesta sea </a:t>
            </a:r>
            <a:r>
              <a:rPr lang="es-ES" sz="1400" dirty="0" smtClean="0"/>
              <a:t>a</a:t>
            </a:r>
            <a:r>
              <a:rPr lang="es-ES" sz="1400" baseline="30000" dirty="0" smtClean="0"/>
              <a:t>3</a:t>
            </a:r>
            <a:r>
              <a:rPr lang="es-ES" sz="1400" dirty="0" smtClean="0"/>
              <a:t>b – ab</a:t>
            </a:r>
            <a:r>
              <a:rPr lang="es-ES" sz="1400" baseline="30000" dirty="0" smtClean="0"/>
              <a:t>3</a:t>
            </a:r>
            <a:r>
              <a:rPr lang="es-ES" sz="1400" dirty="0" smtClean="0"/>
              <a:t> + a</a:t>
            </a:r>
            <a:r>
              <a:rPr lang="es-ES" sz="1400" baseline="30000" dirty="0" smtClean="0"/>
              <a:t>2</a:t>
            </a:r>
            <a:r>
              <a:rPr lang="es-ES" sz="1400" dirty="0" smtClean="0"/>
              <a:t>b</a:t>
            </a:r>
            <a:r>
              <a:rPr lang="es-ES" sz="1400" baseline="30000" dirty="0"/>
              <a:t>2</a:t>
            </a:r>
            <a:r>
              <a:rPr lang="es-ES" sz="1400" dirty="0" smtClean="0"/>
              <a:t> – b</a:t>
            </a:r>
            <a:r>
              <a:rPr lang="es-ES" sz="1400" baseline="30000" dirty="0" smtClean="0"/>
              <a:t>4</a:t>
            </a:r>
            <a:r>
              <a:rPr lang="es-ES" sz="1400" dirty="0" smtClean="0"/>
              <a:t> + a</a:t>
            </a:r>
            <a:r>
              <a:rPr lang="es-ES" sz="1400" baseline="30000" dirty="0" smtClean="0"/>
              <a:t>4</a:t>
            </a:r>
            <a:endParaRPr lang="es-ES" sz="1400" dirty="0" smtClean="0"/>
          </a:p>
          <a:p>
            <a:pPr marL="514350" indent="-514350">
              <a:buAutoNum type="arabicPeriod"/>
            </a:pPr>
            <a:r>
              <a:rPr lang="es-ES" sz="1400" dirty="0"/>
              <a:t>Proponer un ejercicio cuya respuesta sea </a:t>
            </a:r>
            <a:r>
              <a:rPr lang="es-ES" sz="1400" dirty="0" smtClean="0"/>
              <a:t>3a</a:t>
            </a:r>
            <a:r>
              <a:rPr lang="es-ES" sz="1400" baseline="30000" dirty="0" smtClean="0"/>
              <a:t>2</a:t>
            </a:r>
            <a:r>
              <a:rPr lang="es-ES" sz="1400" dirty="0" smtClean="0"/>
              <a:t>b – 5ab</a:t>
            </a:r>
            <a:r>
              <a:rPr lang="es-ES" sz="1400" baseline="30000" dirty="0" smtClean="0"/>
              <a:t>2</a:t>
            </a:r>
            <a:endParaRPr lang="es-ES" sz="1400" dirty="0" smtClean="0"/>
          </a:p>
          <a:p>
            <a:pPr marL="514350" indent="-514350">
              <a:buAutoNum type="arabicPeriod"/>
            </a:pPr>
            <a:r>
              <a:rPr lang="es-ES" sz="1400" dirty="0"/>
              <a:t>Proponer un ejercicio cuya respuesta sea </a:t>
            </a:r>
            <a:r>
              <a:rPr lang="es-ES" sz="1400" dirty="0" smtClean="0"/>
              <a:t>a</a:t>
            </a:r>
            <a:r>
              <a:rPr lang="es-ES" sz="1400" baseline="30000" dirty="0" smtClean="0"/>
              <a:t>3</a:t>
            </a:r>
            <a:r>
              <a:rPr lang="es-ES" sz="1400" dirty="0" smtClean="0"/>
              <a:t>b</a:t>
            </a:r>
            <a:r>
              <a:rPr lang="es-ES" sz="1400" baseline="30000" dirty="0"/>
              <a:t>2</a:t>
            </a:r>
            <a:r>
              <a:rPr lang="es-ES" sz="1400" dirty="0" smtClean="0"/>
              <a:t> – a</a:t>
            </a:r>
            <a:r>
              <a:rPr lang="es-ES" sz="1400" baseline="30000" dirty="0"/>
              <a:t>2</a:t>
            </a:r>
            <a:r>
              <a:rPr lang="es-ES" sz="1400" dirty="0" smtClean="0"/>
              <a:t>b</a:t>
            </a:r>
            <a:r>
              <a:rPr lang="es-ES" sz="1400" baseline="30000" dirty="0" smtClean="0"/>
              <a:t>3</a:t>
            </a:r>
            <a:r>
              <a:rPr lang="es-ES" sz="1400" dirty="0" smtClean="0"/>
              <a:t> + a</a:t>
            </a:r>
            <a:r>
              <a:rPr lang="es-ES" sz="1400" baseline="30000" dirty="0" smtClean="0"/>
              <a:t>5 </a:t>
            </a:r>
            <a:r>
              <a:rPr lang="es-ES" sz="1400" dirty="0" smtClean="0"/>
              <a:t>– b</a:t>
            </a:r>
            <a:r>
              <a:rPr lang="es-ES" sz="1400" baseline="30000" dirty="0" smtClean="0"/>
              <a:t>5</a:t>
            </a:r>
            <a:endParaRPr lang="es-ES" sz="1400" dirty="0" smtClean="0"/>
          </a:p>
          <a:p>
            <a:pPr marL="514350" indent="-514350">
              <a:buAutoNum type="arabicPeriod"/>
            </a:pPr>
            <a:r>
              <a:rPr lang="es-ES" sz="1400" dirty="0"/>
              <a:t>Proponer un ejercicio cuya respuesta sea </a:t>
            </a:r>
            <a:r>
              <a:rPr lang="es-ES" sz="1400" dirty="0" smtClean="0"/>
              <a:t>a</a:t>
            </a:r>
            <a:r>
              <a:rPr lang="es-ES" sz="1400" baseline="30000" dirty="0"/>
              <a:t>2</a:t>
            </a:r>
            <a:r>
              <a:rPr lang="es-ES" sz="1400" dirty="0" smtClean="0"/>
              <a:t> – 4ab + 4bc</a:t>
            </a:r>
          </a:p>
          <a:p>
            <a:pPr marL="514350" indent="-514350">
              <a:buAutoNum type="arabicPeriod"/>
            </a:pPr>
            <a:r>
              <a:rPr lang="es-ES" sz="1400" dirty="0"/>
              <a:t>Proponer un ejercicio cuya respuesta sea </a:t>
            </a:r>
            <a:r>
              <a:rPr lang="es-ES" sz="1400" dirty="0" smtClean="0"/>
              <a:t>3a</a:t>
            </a:r>
            <a:r>
              <a:rPr lang="es-ES" sz="1400" baseline="30000" dirty="0" smtClean="0"/>
              <a:t>4</a:t>
            </a:r>
            <a:r>
              <a:rPr lang="es-ES" sz="1400" dirty="0" smtClean="0"/>
              <a:t>b</a:t>
            </a:r>
            <a:r>
              <a:rPr lang="es-ES" sz="1400" baseline="30000" dirty="0" smtClean="0"/>
              <a:t>3</a:t>
            </a:r>
            <a:r>
              <a:rPr lang="es-ES" sz="1400" dirty="0" smtClean="0"/>
              <a:t> – 4a</a:t>
            </a:r>
            <a:r>
              <a:rPr lang="es-ES" sz="1400" baseline="30000" dirty="0" smtClean="0"/>
              <a:t>3</a:t>
            </a:r>
            <a:r>
              <a:rPr lang="es-ES" sz="1400" dirty="0" smtClean="0"/>
              <a:t>b</a:t>
            </a:r>
            <a:r>
              <a:rPr lang="es-ES" sz="1400" baseline="30000" dirty="0" smtClean="0"/>
              <a:t>4</a:t>
            </a:r>
            <a:r>
              <a:rPr lang="es-ES" sz="1400" dirty="0" smtClean="0"/>
              <a:t> + a</a:t>
            </a:r>
            <a:r>
              <a:rPr lang="es-ES" sz="1400" baseline="30000" dirty="0" smtClean="0"/>
              <a:t>4</a:t>
            </a:r>
            <a:r>
              <a:rPr lang="es-ES" sz="1400" dirty="0" smtClean="0"/>
              <a:t>b</a:t>
            </a:r>
            <a:r>
              <a:rPr lang="es-ES" sz="1400" baseline="30000" dirty="0" smtClean="0"/>
              <a:t>3</a:t>
            </a:r>
          </a:p>
          <a:p>
            <a:pPr marL="514350" indent="-514350">
              <a:buAutoNum type="arabicPeriod"/>
            </a:pPr>
            <a:r>
              <a:rPr lang="es-ES" sz="1400" dirty="0"/>
              <a:t>Proponer un ejercicio cuya respuesta sea </a:t>
            </a:r>
            <a:r>
              <a:rPr lang="es-ES" sz="1400" dirty="0" smtClean="0"/>
              <a:t>1/3 a</a:t>
            </a:r>
            <a:r>
              <a:rPr lang="es-ES" sz="1400" baseline="30000" dirty="0" smtClean="0"/>
              <a:t>3</a:t>
            </a:r>
            <a:r>
              <a:rPr lang="es-ES" sz="1400" dirty="0" smtClean="0"/>
              <a:t>b</a:t>
            </a:r>
            <a:r>
              <a:rPr lang="es-ES" sz="1400" baseline="30000" dirty="0"/>
              <a:t>2</a:t>
            </a:r>
            <a:r>
              <a:rPr lang="es-ES" sz="1400" dirty="0" smtClean="0"/>
              <a:t> + 2/5 a</a:t>
            </a:r>
            <a:r>
              <a:rPr lang="es-ES" sz="1400" baseline="30000" dirty="0" smtClean="0"/>
              <a:t>2</a:t>
            </a:r>
            <a:r>
              <a:rPr lang="es-ES" sz="1400" dirty="0" smtClean="0"/>
              <a:t>b</a:t>
            </a:r>
            <a:r>
              <a:rPr lang="es-ES" sz="1400" baseline="30000" dirty="0" smtClean="0"/>
              <a:t>3</a:t>
            </a:r>
          </a:p>
          <a:p>
            <a:pPr marL="514350" indent="-514350">
              <a:buAutoNum type="arabicPeriod"/>
            </a:pPr>
            <a:r>
              <a:rPr lang="es-ES" sz="1400" dirty="0"/>
              <a:t>Proponer un ejercicio cuya respuesta sea </a:t>
            </a:r>
            <a:r>
              <a:rPr lang="es-ES" sz="1400" dirty="0" smtClean="0"/>
              <a:t>¾ a</a:t>
            </a:r>
            <a:r>
              <a:rPr lang="es-ES" sz="1400" baseline="30000" dirty="0" smtClean="0"/>
              <a:t>3</a:t>
            </a:r>
            <a:r>
              <a:rPr lang="es-ES" sz="1400" dirty="0" smtClean="0"/>
              <a:t> – 2/3a</a:t>
            </a:r>
            <a:r>
              <a:rPr lang="es-ES" sz="1400" baseline="30000" dirty="0" smtClean="0"/>
              <a:t>2</a:t>
            </a:r>
            <a:r>
              <a:rPr lang="es-ES" sz="1400" dirty="0" smtClean="0"/>
              <a:t>b</a:t>
            </a:r>
          </a:p>
          <a:p>
            <a:pPr marL="514350" indent="-514350">
              <a:buAutoNum type="arabicPeriod"/>
            </a:pPr>
            <a:r>
              <a:rPr lang="es-ES" sz="1400" dirty="0"/>
              <a:t>Proponer un ejercicio cuya respuesta sea </a:t>
            </a:r>
            <a:r>
              <a:rPr lang="es-ES" sz="1400" dirty="0" smtClean="0"/>
              <a:t>2a</a:t>
            </a:r>
            <a:r>
              <a:rPr lang="es-ES" sz="1400" baseline="30000" dirty="0" smtClean="0"/>
              <a:t>x</a:t>
            </a:r>
            <a:r>
              <a:rPr lang="es-ES" sz="1400" dirty="0" smtClean="0"/>
              <a:t> – a</a:t>
            </a:r>
            <a:r>
              <a:rPr lang="es-ES" sz="1400" baseline="30000" dirty="0" smtClean="0"/>
              <a:t>x-1</a:t>
            </a:r>
            <a:r>
              <a:rPr lang="es-ES" sz="1400" dirty="0" smtClean="0"/>
              <a:t> + 3a</a:t>
            </a:r>
            <a:r>
              <a:rPr lang="es-ES" sz="1400" baseline="30000" dirty="0" smtClean="0"/>
              <a:t>x-2</a:t>
            </a:r>
          </a:p>
          <a:p>
            <a:pPr marL="514350" indent="-514350">
              <a:buAutoNum type="arabicPeriod"/>
            </a:pPr>
            <a:r>
              <a:rPr lang="es-ES" sz="1400" dirty="0"/>
              <a:t>Proponer un ejercicio cuya respuesta sea </a:t>
            </a:r>
            <a:r>
              <a:rPr lang="es-ES" sz="1400" dirty="0" smtClean="0"/>
              <a:t>– 4m</a:t>
            </a:r>
            <a:r>
              <a:rPr lang="es-ES" sz="1400" baseline="30000" dirty="0" smtClean="0"/>
              <a:t>x</a:t>
            </a:r>
            <a:r>
              <a:rPr lang="es-ES" sz="1400" dirty="0" smtClean="0"/>
              <a:t> + 5m</a:t>
            </a:r>
            <a:r>
              <a:rPr lang="es-ES" sz="1400" baseline="30000" dirty="0" smtClean="0"/>
              <a:t>2x</a:t>
            </a:r>
            <a:r>
              <a:rPr lang="es-ES" sz="1400" dirty="0" smtClean="0"/>
              <a:t> – 7m</a:t>
            </a:r>
            <a:r>
              <a:rPr lang="es-ES" sz="1400" baseline="30000" dirty="0" smtClean="0"/>
              <a:t>3x</a:t>
            </a:r>
          </a:p>
          <a:p>
            <a:pPr marL="514350" indent="-514350">
              <a:buAutoNum type="arabicPeriod"/>
            </a:pPr>
            <a:r>
              <a:rPr lang="es-ES" sz="1400" dirty="0"/>
              <a:t>Proponer un ejercicio cuya respuesta sea </a:t>
            </a:r>
            <a:r>
              <a:rPr lang="es-ES" sz="1400" dirty="0" smtClean="0"/>
              <a:t>½ a</a:t>
            </a:r>
            <a:r>
              <a:rPr lang="es-ES" sz="1400" baseline="30000" dirty="0" smtClean="0"/>
              <a:t>n-1</a:t>
            </a:r>
            <a:r>
              <a:rPr lang="es-ES" sz="1400" dirty="0" smtClean="0"/>
              <a:t> – ¼ </a:t>
            </a:r>
            <a:r>
              <a:rPr lang="es-ES" sz="1400" dirty="0" err="1" smtClean="0"/>
              <a:t>a</a:t>
            </a:r>
            <a:r>
              <a:rPr lang="es-ES" sz="1400" baseline="30000" dirty="0" err="1" smtClean="0"/>
              <a:t>n</a:t>
            </a:r>
            <a:r>
              <a:rPr lang="es-ES" sz="1400" dirty="0" smtClean="0"/>
              <a:t> + ¾ a</a:t>
            </a:r>
            <a:r>
              <a:rPr lang="es-ES" sz="1400" baseline="30000" dirty="0" smtClean="0"/>
              <a:t>n+1</a:t>
            </a:r>
            <a:endParaRPr lang="es-ES" sz="1400" baseline="30000" dirty="0"/>
          </a:p>
        </p:txBody>
      </p:sp>
      <p:sp>
        <p:nvSpPr>
          <p:cNvPr id="3" name="Rectángulo redondeado 2"/>
          <p:cNvSpPr/>
          <p:nvPr/>
        </p:nvSpPr>
        <p:spPr>
          <a:xfrm>
            <a:off x="4312976" y="436729"/>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5" name="Rectángulo redondeado 4"/>
          <p:cNvSpPr/>
          <p:nvPr/>
        </p:nvSpPr>
        <p:spPr>
          <a:xfrm>
            <a:off x="5229933" y="436729"/>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6" name="Rectángulo redondeado 5"/>
          <p:cNvSpPr/>
          <p:nvPr/>
        </p:nvSpPr>
        <p:spPr>
          <a:xfrm>
            <a:off x="8917675" y="40843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0" name="Rectángulo redondeado 9"/>
          <p:cNvSpPr/>
          <p:nvPr/>
        </p:nvSpPr>
        <p:spPr>
          <a:xfrm>
            <a:off x="6936187" y="312110"/>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1" name="Rectángulo redondeado 10"/>
          <p:cNvSpPr/>
          <p:nvPr/>
        </p:nvSpPr>
        <p:spPr>
          <a:xfrm>
            <a:off x="4383772" y="773805"/>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2" name="Rectángulo redondeado 11"/>
          <p:cNvSpPr/>
          <p:nvPr/>
        </p:nvSpPr>
        <p:spPr>
          <a:xfrm>
            <a:off x="5300729" y="773805"/>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15" name="Rectángulo redondeado 14"/>
          <p:cNvSpPr/>
          <p:nvPr/>
        </p:nvSpPr>
        <p:spPr>
          <a:xfrm>
            <a:off x="4542719" y="1027406"/>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6" name="Rectángulo redondeado 15"/>
          <p:cNvSpPr/>
          <p:nvPr/>
        </p:nvSpPr>
        <p:spPr>
          <a:xfrm>
            <a:off x="5459676" y="1027406"/>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19" name="Rectángulo redondeado 18"/>
          <p:cNvSpPr/>
          <p:nvPr/>
        </p:nvSpPr>
        <p:spPr>
          <a:xfrm>
            <a:off x="4542719" y="1315303"/>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20" name="Rectángulo redondeado 19"/>
          <p:cNvSpPr/>
          <p:nvPr/>
        </p:nvSpPr>
        <p:spPr>
          <a:xfrm>
            <a:off x="5459676" y="1315303"/>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23" name="Rectángulo redondeado 22"/>
          <p:cNvSpPr/>
          <p:nvPr/>
        </p:nvSpPr>
        <p:spPr>
          <a:xfrm>
            <a:off x="4613515" y="1603200"/>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24" name="Rectángulo redondeado 23"/>
          <p:cNvSpPr/>
          <p:nvPr/>
        </p:nvSpPr>
        <p:spPr>
          <a:xfrm>
            <a:off x="5530472" y="1603200"/>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27" name="Rectángulo redondeado 26"/>
          <p:cNvSpPr/>
          <p:nvPr/>
        </p:nvSpPr>
        <p:spPr>
          <a:xfrm>
            <a:off x="5229933" y="1941629"/>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28" name="Rectángulo redondeado 27"/>
          <p:cNvSpPr/>
          <p:nvPr/>
        </p:nvSpPr>
        <p:spPr>
          <a:xfrm>
            <a:off x="6146890" y="1941629"/>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31" name="Rectángulo redondeado 30"/>
          <p:cNvSpPr/>
          <p:nvPr/>
        </p:nvSpPr>
        <p:spPr>
          <a:xfrm>
            <a:off x="5229933" y="2254057"/>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32" name="Rectángulo redondeado 31"/>
          <p:cNvSpPr/>
          <p:nvPr/>
        </p:nvSpPr>
        <p:spPr>
          <a:xfrm>
            <a:off x="6146890" y="2254057"/>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35" name="Rectángulo redondeado 34"/>
          <p:cNvSpPr/>
          <p:nvPr/>
        </p:nvSpPr>
        <p:spPr>
          <a:xfrm>
            <a:off x="5229933" y="2566485"/>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36" name="Rectángulo redondeado 35"/>
          <p:cNvSpPr/>
          <p:nvPr/>
        </p:nvSpPr>
        <p:spPr>
          <a:xfrm>
            <a:off x="6146890" y="2566485"/>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39" name="Rectángulo redondeado 38"/>
          <p:cNvSpPr/>
          <p:nvPr/>
        </p:nvSpPr>
        <p:spPr>
          <a:xfrm>
            <a:off x="5300729" y="2896444"/>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40" name="Rectángulo redondeado 39"/>
          <p:cNvSpPr/>
          <p:nvPr/>
        </p:nvSpPr>
        <p:spPr>
          <a:xfrm>
            <a:off x="6217686" y="2896444"/>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43" name="Rectángulo redondeado 42"/>
          <p:cNvSpPr/>
          <p:nvPr/>
        </p:nvSpPr>
        <p:spPr>
          <a:xfrm>
            <a:off x="5388880" y="3208872"/>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44" name="Rectángulo redondeado 43"/>
          <p:cNvSpPr/>
          <p:nvPr/>
        </p:nvSpPr>
        <p:spPr>
          <a:xfrm>
            <a:off x="6305837" y="3208872"/>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47" name="Rectángulo redondeado 46"/>
          <p:cNvSpPr/>
          <p:nvPr/>
        </p:nvSpPr>
        <p:spPr>
          <a:xfrm>
            <a:off x="5841520" y="3547209"/>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48" name="Rectángulo redondeado 47"/>
          <p:cNvSpPr/>
          <p:nvPr/>
        </p:nvSpPr>
        <p:spPr>
          <a:xfrm>
            <a:off x="6711576" y="3547209"/>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51" name="Rectángulo redondeado 50"/>
          <p:cNvSpPr/>
          <p:nvPr/>
        </p:nvSpPr>
        <p:spPr>
          <a:xfrm>
            <a:off x="5036595" y="3834493"/>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52" name="Rectángulo redondeado 51"/>
          <p:cNvSpPr/>
          <p:nvPr/>
        </p:nvSpPr>
        <p:spPr>
          <a:xfrm>
            <a:off x="5953552" y="3834493"/>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55" name="Rectángulo redondeado 54"/>
          <p:cNvSpPr/>
          <p:nvPr/>
        </p:nvSpPr>
        <p:spPr>
          <a:xfrm>
            <a:off x="5531043" y="4178655"/>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56" name="Rectángulo redondeado 55"/>
          <p:cNvSpPr/>
          <p:nvPr/>
        </p:nvSpPr>
        <p:spPr>
          <a:xfrm>
            <a:off x="6448000" y="4178655"/>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59" name="Rectángulo redondeado 58"/>
          <p:cNvSpPr/>
          <p:nvPr/>
        </p:nvSpPr>
        <p:spPr>
          <a:xfrm>
            <a:off x="5201500" y="4478614"/>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60" name="Rectángulo redondeado 59"/>
          <p:cNvSpPr/>
          <p:nvPr/>
        </p:nvSpPr>
        <p:spPr>
          <a:xfrm>
            <a:off x="6118457" y="4478614"/>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63" name="Rectángulo redondeado 62"/>
          <p:cNvSpPr/>
          <p:nvPr/>
        </p:nvSpPr>
        <p:spPr>
          <a:xfrm>
            <a:off x="5555208" y="4822776"/>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64" name="Rectángulo redondeado 63"/>
          <p:cNvSpPr/>
          <p:nvPr/>
        </p:nvSpPr>
        <p:spPr>
          <a:xfrm>
            <a:off x="6472165" y="4822776"/>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67" name="Rectángulo redondeado 66"/>
          <p:cNvSpPr/>
          <p:nvPr/>
        </p:nvSpPr>
        <p:spPr>
          <a:xfrm>
            <a:off x="5555208" y="5131028"/>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68" name="Rectángulo redondeado 67"/>
          <p:cNvSpPr/>
          <p:nvPr/>
        </p:nvSpPr>
        <p:spPr>
          <a:xfrm>
            <a:off x="6472165" y="5131028"/>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71" name="Rectángulo redondeado 70"/>
          <p:cNvSpPr/>
          <p:nvPr/>
        </p:nvSpPr>
        <p:spPr>
          <a:xfrm>
            <a:off x="5585627" y="5503840"/>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72" name="Rectángulo redondeado 71"/>
          <p:cNvSpPr/>
          <p:nvPr/>
        </p:nvSpPr>
        <p:spPr>
          <a:xfrm>
            <a:off x="6502584" y="5503840"/>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75" name="Rectángulo redondeado 74"/>
          <p:cNvSpPr/>
          <p:nvPr/>
        </p:nvSpPr>
        <p:spPr>
          <a:xfrm>
            <a:off x="5555208" y="5779529"/>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76" name="Rectángulo redondeado 75"/>
          <p:cNvSpPr/>
          <p:nvPr/>
        </p:nvSpPr>
        <p:spPr>
          <a:xfrm>
            <a:off x="6472165" y="5779529"/>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79" name="Rectángulo redondeado 78"/>
          <p:cNvSpPr/>
          <p:nvPr/>
        </p:nvSpPr>
        <p:spPr>
          <a:xfrm>
            <a:off x="5656423" y="6098251"/>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80" name="Rectángulo redondeado 79"/>
          <p:cNvSpPr/>
          <p:nvPr/>
        </p:nvSpPr>
        <p:spPr>
          <a:xfrm>
            <a:off x="6573380" y="6098251"/>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83" name="Rectángulo redondeado 82"/>
          <p:cNvSpPr/>
          <p:nvPr/>
        </p:nvSpPr>
        <p:spPr>
          <a:xfrm>
            <a:off x="5656423" y="6387588"/>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84" name="Rectángulo redondeado 83"/>
          <p:cNvSpPr/>
          <p:nvPr/>
        </p:nvSpPr>
        <p:spPr>
          <a:xfrm>
            <a:off x="6573380" y="6387588"/>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106" name="Rectángulo redondeado 105"/>
          <p:cNvSpPr/>
          <p:nvPr/>
        </p:nvSpPr>
        <p:spPr>
          <a:xfrm>
            <a:off x="10040196" y="346427"/>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13" name="Rectángulo redondeado 112"/>
          <p:cNvSpPr/>
          <p:nvPr/>
        </p:nvSpPr>
        <p:spPr>
          <a:xfrm>
            <a:off x="8980945" y="712151"/>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14" name="Rectángulo redondeado 113"/>
          <p:cNvSpPr/>
          <p:nvPr/>
        </p:nvSpPr>
        <p:spPr>
          <a:xfrm>
            <a:off x="6999457" y="615824"/>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15" name="Rectángulo redondeado 114"/>
          <p:cNvSpPr/>
          <p:nvPr/>
        </p:nvSpPr>
        <p:spPr>
          <a:xfrm>
            <a:off x="10103466" y="650141"/>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16" name="Rectángulo redondeado 115"/>
          <p:cNvSpPr/>
          <p:nvPr/>
        </p:nvSpPr>
        <p:spPr>
          <a:xfrm>
            <a:off x="9131286" y="1028813"/>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17" name="Rectángulo redondeado 116"/>
          <p:cNvSpPr/>
          <p:nvPr/>
        </p:nvSpPr>
        <p:spPr>
          <a:xfrm>
            <a:off x="7149798" y="932486"/>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18" name="Rectángulo redondeado 117"/>
          <p:cNvSpPr/>
          <p:nvPr/>
        </p:nvSpPr>
        <p:spPr>
          <a:xfrm>
            <a:off x="10253807" y="966803"/>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19" name="Rectángulo redondeado 118"/>
          <p:cNvSpPr/>
          <p:nvPr/>
        </p:nvSpPr>
        <p:spPr>
          <a:xfrm>
            <a:off x="9147417" y="1358058"/>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20" name="Rectángulo redondeado 119"/>
          <p:cNvSpPr/>
          <p:nvPr/>
        </p:nvSpPr>
        <p:spPr>
          <a:xfrm>
            <a:off x="7165929" y="1261731"/>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21" name="Rectángulo redondeado 120"/>
          <p:cNvSpPr/>
          <p:nvPr/>
        </p:nvSpPr>
        <p:spPr>
          <a:xfrm>
            <a:off x="10269938" y="1296048"/>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22" name="Rectángulo redondeado 121"/>
          <p:cNvSpPr/>
          <p:nvPr/>
        </p:nvSpPr>
        <p:spPr>
          <a:xfrm>
            <a:off x="9177692" y="1660008"/>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23" name="Rectángulo redondeado 122"/>
          <p:cNvSpPr/>
          <p:nvPr/>
        </p:nvSpPr>
        <p:spPr>
          <a:xfrm>
            <a:off x="7196204" y="1563681"/>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24" name="Rectángulo redondeado 123"/>
          <p:cNvSpPr/>
          <p:nvPr/>
        </p:nvSpPr>
        <p:spPr>
          <a:xfrm>
            <a:off x="10300213" y="1597998"/>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25" name="Rectángulo redondeado 124"/>
          <p:cNvSpPr/>
          <p:nvPr/>
        </p:nvSpPr>
        <p:spPr>
          <a:xfrm>
            <a:off x="9834631" y="196286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26" name="Rectángulo redondeado 125"/>
          <p:cNvSpPr/>
          <p:nvPr/>
        </p:nvSpPr>
        <p:spPr>
          <a:xfrm>
            <a:off x="7853143" y="1866540"/>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27" name="Rectángulo redondeado 126"/>
          <p:cNvSpPr/>
          <p:nvPr/>
        </p:nvSpPr>
        <p:spPr>
          <a:xfrm>
            <a:off x="10957152" y="1900857"/>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28" name="Rectángulo redondeado 127"/>
          <p:cNvSpPr/>
          <p:nvPr/>
        </p:nvSpPr>
        <p:spPr>
          <a:xfrm>
            <a:off x="9835481" y="2265028"/>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29" name="Rectángulo redondeado 128"/>
          <p:cNvSpPr/>
          <p:nvPr/>
        </p:nvSpPr>
        <p:spPr>
          <a:xfrm>
            <a:off x="7853993" y="2168701"/>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30" name="Rectángulo redondeado 129"/>
          <p:cNvSpPr/>
          <p:nvPr/>
        </p:nvSpPr>
        <p:spPr>
          <a:xfrm>
            <a:off x="10958002" y="2203018"/>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31" name="Rectángulo redondeado 130"/>
          <p:cNvSpPr/>
          <p:nvPr/>
        </p:nvSpPr>
        <p:spPr>
          <a:xfrm>
            <a:off x="9834631" y="2580449"/>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32" name="Rectángulo redondeado 131"/>
          <p:cNvSpPr/>
          <p:nvPr/>
        </p:nvSpPr>
        <p:spPr>
          <a:xfrm>
            <a:off x="7853143" y="2484122"/>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33" name="Rectángulo redondeado 132"/>
          <p:cNvSpPr/>
          <p:nvPr/>
        </p:nvSpPr>
        <p:spPr>
          <a:xfrm>
            <a:off x="10957152" y="2518439"/>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34" name="Rectángulo redondeado 133"/>
          <p:cNvSpPr/>
          <p:nvPr/>
        </p:nvSpPr>
        <p:spPr>
          <a:xfrm>
            <a:off x="9862775" y="2910282"/>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35" name="Rectángulo redondeado 134"/>
          <p:cNvSpPr/>
          <p:nvPr/>
        </p:nvSpPr>
        <p:spPr>
          <a:xfrm>
            <a:off x="7881287" y="2813955"/>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36" name="Rectángulo redondeado 135"/>
          <p:cNvSpPr/>
          <p:nvPr/>
        </p:nvSpPr>
        <p:spPr>
          <a:xfrm>
            <a:off x="10985296" y="2848272"/>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37" name="Rectángulo redondeado 136"/>
          <p:cNvSpPr/>
          <p:nvPr/>
        </p:nvSpPr>
        <p:spPr>
          <a:xfrm>
            <a:off x="9951640" y="3240073"/>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38" name="Rectángulo redondeado 137"/>
          <p:cNvSpPr/>
          <p:nvPr/>
        </p:nvSpPr>
        <p:spPr>
          <a:xfrm>
            <a:off x="7970152" y="3143746"/>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39" name="Rectángulo redondeado 138"/>
          <p:cNvSpPr/>
          <p:nvPr/>
        </p:nvSpPr>
        <p:spPr>
          <a:xfrm>
            <a:off x="11074161" y="3178063"/>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40" name="Rectángulo redondeado 139"/>
          <p:cNvSpPr/>
          <p:nvPr/>
        </p:nvSpPr>
        <p:spPr>
          <a:xfrm>
            <a:off x="10298099" y="3480868"/>
            <a:ext cx="776062" cy="269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41" name="Rectángulo redondeado 140"/>
          <p:cNvSpPr/>
          <p:nvPr/>
        </p:nvSpPr>
        <p:spPr>
          <a:xfrm>
            <a:off x="8379306" y="3460085"/>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42" name="Rectángulo redondeado 141"/>
          <p:cNvSpPr/>
          <p:nvPr/>
        </p:nvSpPr>
        <p:spPr>
          <a:xfrm>
            <a:off x="11130462" y="3479074"/>
            <a:ext cx="968264" cy="2918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43" name="Rectángulo redondeado 142"/>
          <p:cNvSpPr/>
          <p:nvPr/>
        </p:nvSpPr>
        <p:spPr>
          <a:xfrm>
            <a:off x="9641293" y="3872711"/>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44" name="Rectángulo redondeado 143"/>
          <p:cNvSpPr/>
          <p:nvPr/>
        </p:nvSpPr>
        <p:spPr>
          <a:xfrm>
            <a:off x="7659805" y="3776384"/>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45" name="Rectángulo redondeado 144"/>
          <p:cNvSpPr/>
          <p:nvPr/>
        </p:nvSpPr>
        <p:spPr>
          <a:xfrm>
            <a:off x="10763814" y="3810701"/>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46" name="Rectángulo redondeado 145"/>
          <p:cNvSpPr/>
          <p:nvPr/>
        </p:nvSpPr>
        <p:spPr>
          <a:xfrm>
            <a:off x="10089254" y="4091057"/>
            <a:ext cx="896042" cy="276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47" name="Rectángulo redondeado 146"/>
          <p:cNvSpPr/>
          <p:nvPr/>
        </p:nvSpPr>
        <p:spPr>
          <a:xfrm>
            <a:off x="8107766" y="4091057"/>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48" name="Rectángulo redondeado 147"/>
          <p:cNvSpPr/>
          <p:nvPr/>
        </p:nvSpPr>
        <p:spPr>
          <a:xfrm>
            <a:off x="11034931" y="4112363"/>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49" name="Rectángulo redondeado 148"/>
          <p:cNvSpPr/>
          <p:nvPr/>
        </p:nvSpPr>
        <p:spPr>
          <a:xfrm>
            <a:off x="9812387" y="4517682"/>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50" name="Rectángulo redondeado 149"/>
          <p:cNvSpPr/>
          <p:nvPr/>
        </p:nvSpPr>
        <p:spPr>
          <a:xfrm>
            <a:off x="7830899" y="4421355"/>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51" name="Rectángulo redondeado 150"/>
          <p:cNvSpPr/>
          <p:nvPr/>
        </p:nvSpPr>
        <p:spPr>
          <a:xfrm>
            <a:off x="10934908" y="4455672"/>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52" name="Rectángulo redondeado 151"/>
          <p:cNvSpPr/>
          <p:nvPr/>
        </p:nvSpPr>
        <p:spPr>
          <a:xfrm>
            <a:off x="10115271" y="4750020"/>
            <a:ext cx="786662" cy="276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53" name="Rectángulo redondeado 152"/>
          <p:cNvSpPr/>
          <p:nvPr/>
        </p:nvSpPr>
        <p:spPr>
          <a:xfrm>
            <a:off x="8133783" y="4750020"/>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54" name="Rectángulo redondeado 153"/>
          <p:cNvSpPr/>
          <p:nvPr/>
        </p:nvSpPr>
        <p:spPr>
          <a:xfrm>
            <a:off x="10985296" y="4756939"/>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55" name="Rectángulo redondeado 154"/>
          <p:cNvSpPr/>
          <p:nvPr/>
        </p:nvSpPr>
        <p:spPr>
          <a:xfrm>
            <a:off x="10138010" y="5078685"/>
            <a:ext cx="763923" cy="277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56" name="Rectángulo redondeado 155"/>
          <p:cNvSpPr/>
          <p:nvPr/>
        </p:nvSpPr>
        <p:spPr>
          <a:xfrm>
            <a:off x="8156522" y="5079375"/>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57" name="Rectángulo redondeado 156"/>
          <p:cNvSpPr/>
          <p:nvPr/>
        </p:nvSpPr>
        <p:spPr>
          <a:xfrm>
            <a:off x="10976566" y="5072691"/>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58" name="Rectángulo redondeado 157"/>
          <p:cNvSpPr/>
          <p:nvPr/>
        </p:nvSpPr>
        <p:spPr>
          <a:xfrm>
            <a:off x="10157918" y="5422684"/>
            <a:ext cx="776990" cy="276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59" name="Rectángulo redondeado 158"/>
          <p:cNvSpPr/>
          <p:nvPr/>
        </p:nvSpPr>
        <p:spPr>
          <a:xfrm>
            <a:off x="8176430" y="5422684"/>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60" name="Rectángulo redondeado 159"/>
          <p:cNvSpPr/>
          <p:nvPr/>
        </p:nvSpPr>
        <p:spPr>
          <a:xfrm>
            <a:off x="10980938" y="5402604"/>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61" name="Rectángulo redondeado 160"/>
          <p:cNvSpPr/>
          <p:nvPr/>
        </p:nvSpPr>
        <p:spPr>
          <a:xfrm>
            <a:off x="10138010" y="5772929"/>
            <a:ext cx="814311" cy="256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62" name="Rectángulo redondeado 161"/>
          <p:cNvSpPr/>
          <p:nvPr/>
        </p:nvSpPr>
        <p:spPr>
          <a:xfrm>
            <a:off x="8156522" y="5752236"/>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63" name="Rectángulo redondeado 162"/>
          <p:cNvSpPr/>
          <p:nvPr/>
        </p:nvSpPr>
        <p:spPr>
          <a:xfrm>
            <a:off x="10985296" y="5758422"/>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64" name="Rectángulo redondeado 163"/>
          <p:cNvSpPr/>
          <p:nvPr/>
        </p:nvSpPr>
        <p:spPr>
          <a:xfrm>
            <a:off x="10209527" y="6067260"/>
            <a:ext cx="742794" cy="276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65" name="Rectángulo redondeado 164"/>
          <p:cNvSpPr/>
          <p:nvPr/>
        </p:nvSpPr>
        <p:spPr>
          <a:xfrm>
            <a:off x="8228039" y="6067260"/>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66" name="Rectángulo redondeado 165"/>
          <p:cNvSpPr/>
          <p:nvPr/>
        </p:nvSpPr>
        <p:spPr>
          <a:xfrm>
            <a:off x="11005352" y="6087817"/>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67" name="Rectángulo redondeado 166"/>
          <p:cNvSpPr/>
          <p:nvPr/>
        </p:nvSpPr>
        <p:spPr>
          <a:xfrm>
            <a:off x="10209527" y="6403569"/>
            <a:ext cx="742794" cy="242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68" name="Rectángulo redondeado 167"/>
          <p:cNvSpPr/>
          <p:nvPr/>
        </p:nvSpPr>
        <p:spPr>
          <a:xfrm>
            <a:off x="8228039" y="6395925"/>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69" name="Rectángulo redondeado 168"/>
          <p:cNvSpPr/>
          <p:nvPr/>
        </p:nvSpPr>
        <p:spPr>
          <a:xfrm>
            <a:off x="11050135" y="6388665"/>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Tree>
    <p:extLst>
      <p:ext uri="{BB962C8B-B14F-4D97-AF65-F5344CB8AC3E}">
        <p14:creationId xmlns:p14="http://schemas.microsoft.com/office/powerpoint/2010/main" val="40353514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15118" y="501792"/>
            <a:ext cx="11376547" cy="5694292"/>
          </a:xfrm>
        </p:spPr>
        <p:txBody>
          <a:bodyPr>
            <a:normAutofit/>
          </a:bodyPr>
          <a:lstStyle/>
          <a:p>
            <a:pPr marL="0" indent="0">
              <a:lnSpc>
                <a:spcPct val="100000"/>
              </a:lnSpc>
              <a:spcBef>
                <a:spcPts val="0"/>
              </a:spcBef>
              <a:buNone/>
            </a:pPr>
            <a:r>
              <a:rPr lang="es-ES" sz="1600" dirty="0" smtClean="0"/>
              <a:t>21. Proponer un ejercicio cuya respuesta sea x</a:t>
            </a:r>
          </a:p>
          <a:p>
            <a:pPr marL="0" indent="0">
              <a:lnSpc>
                <a:spcPct val="100000"/>
              </a:lnSpc>
              <a:spcBef>
                <a:spcPts val="0"/>
              </a:spcBef>
              <a:buNone/>
            </a:pPr>
            <a:endParaRPr lang="es-ES" sz="1600" dirty="0" smtClean="0"/>
          </a:p>
          <a:p>
            <a:pPr marL="0" indent="0">
              <a:lnSpc>
                <a:spcPct val="100000"/>
              </a:lnSpc>
              <a:spcBef>
                <a:spcPts val="0"/>
              </a:spcBef>
              <a:buNone/>
            </a:pPr>
            <a:r>
              <a:rPr lang="es-ES" sz="1600" dirty="0" smtClean="0"/>
              <a:t>22. </a:t>
            </a:r>
            <a:r>
              <a:rPr lang="es-ES" sz="1600" dirty="0"/>
              <a:t>Proponer un ejercicio cuya respuesta sea </a:t>
            </a:r>
            <a:r>
              <a:rPr lang="es-ES" sz="1600" dirty="0" smtClean="0"/>
              <a:t>– x</a:t>
            </a:r>
          </a:p>
          <a:p>
            <a:pPr marL="0" indent="0">
              <a:lnSpc>
                <a:spcPct val="100000"/>
              </a:lnSpc>
              <a:spcBef>
                <a:spcPts val="0"/>
              </a:spcBef>
              <a:buNone/>
            </a:pPr>
            <a:endParaRPr lang="es-ES" sz="1600" dirty="0" smtClean="0"/>
          </a:p>
          <a:p>
            <a:pPr marL="0" indent="0">
              <a:lnSpc>
                <a:spcPct val="100000"/>
              </a:lnSpc>
              <a:spcBef>
                <a:spcPts val="0"/>
              </a:spcBef>
              <a:buNone/>
            </a:pPr>
            <a:r>
              <a:rPr lang="es-ES" sz="1600" dirty="0" smtClean="0"/>
              <a:t>23. Proponer un ejercicio cuya respuesta sea – 4w + 5z</a:t>
            </a:r>
          </a:p>
          <a:p>
            <a:pPr marL="0" indent="0">
              <a:lnSpc>
                <a:spcPct val="100000"/>
              </a:lnSpc>
              <a:spcBef>
                <a:spcPts val="0"/>
              </a:spcBef>
              <a:buNone/>
            </a:pPr>
            <a:endParaRPr lang="es-ES" sz="1600" dirty="0" smtClean="0"/>
          </a:p>
          <a:p>
            <a:pPr marL="0" indent="0">
              <a:lnSpc>
                <a:spcPct val="100000"/>
              </a:lnSpc>
              <a:spcBef>
                <a:spcPts val="0"/>
              </a:spcBef>
              <a:buNone/>
            </a:pPr>
            <a:r>
              <a:rPr lang="es-ES" sz="1600" dirty="0" smtClean="0"/>
              <a:t>24. </a:t>
            </a:r>
            <a:r>
              <a:rPr lang="es-ES" sz="1600" dirty="0"/>
              <a:t>Proponer un ejercicio cuya respuesta sea </a:t>
            </a:r>
            <a:r>
              <a:rPr lang="es-ES" sz="1600" dirty="0" smtClean="0"/>
              <a:t>a</a:t>
            </a:r>
            <a:r>
              <a:rPr lang="es-ES" sz="1600" baseline="30000" dirty="0" smtClean="0"/>
              <a:t>4</a:t>
            </a:r>
            <a:r>
              <a:rPr lang="es-ES" sz="1600" dirty="0" smtClean="0"/>
              <a:t>b</a:t>
            </a:r>
            <a:r>
              <a:rPr lang="es-ES" sz="1600" baseline="30000" dirty="0" smtClean="0"/>
              <a:t>3</a:t>
            </a:r>
            <a:r>
              <a:rPr lang="es-ES" sz="1600" dirty="0" smtClean="0"/>
              <a:t> </a:t>
            </a:r>
            <a:r>
              <a:rPr lang="es-ES" sz="1600" dirty="0"/>
              <a:t>+ </a:t>
            </a:r>
            <a:r>
              <a:rPr lang="es-ES" sz="1600" dirty="0" smtClean="0"/>
              <a:t>2a</a:t>
            </a:r>
            <a:r>
              <a:rPr lang="es-ES" sz="1600" baseline="30000" dirty="0" smtClean="0"/>
              <a:t>3</a:t>
            </a:r>
            <a:r>
              <a:rPr lang="es-ES" sz="1600" dirty="0" smtClean="0"/>
              <a:t>b</a:t>
            </a:r>
            <a:r>
              <a:rPr lang="es-ES" sz="1600" baseline="30000" dirty="0" smtClean="0"/>
              <a:t>4</a:t>
            </a:r>
          </a:p>
          <a:p>
            <a:pPr marL="0" indent="0">
              <a:lnSpc>
                <a:spcPct val="100000"/>
              </a:lnSpc>
              <a:spcBef>
                <a:spcPts val="0"/>
              </a:spcBef>
              <a:buNone/>
            </a:pPr>
            <a:endParaRPr lang="es-ES" sz="1600" baseline="30000" dirty="0"/>
          </a:p>
          <a:p>
            <a:pPr marL="0" indent="0">
              <a:lnSpc>
                <a:spcPct val="100000"/>
              </a:lnSpc>
              <a:spcBef>
                <a:spcPts val="0"/>
              </a:spcBef>
              <a:buNone/>
            </a:pPr>
            <a:r>
              <a:rPr lang="es-ES" sz="1600" dirty="0" smtClean="0"/>
              <a:t>25. </a:t>
            </a:r>
            <a:r>
              <a:rPr lang="es-ES" sz="1600" dirty="0"/>
              <a:t>Proponer un ejercicio cuya respuesta sea</a:t>
            </a:r>
            <a:r>
              <a:rPr lang="es-ES" sz="1600" dirty="0" smtClean="0"/>
              <a:t>– </a:t>
            </a:r>
            <a:r>
              <a:rPr lang="es-ES" sz="1600" dirty="0" err="1"/>
              <a:t>a</a:t>
            </a:r>
            <a:r>
              <a:rPr lang="es-ES" sz="1600" baseline="30000" dirty="0" err="1"/>
              <a:t>x</a:t>
            </a:r>
            <a:r>
              <a:rPr lang="es-ES" sz="1600" dirty="0"/>
              <a:t> + 6a</a:t>
            </a:r>
            <a:r>
              <a:rPr lang="es-ES" sz="1600" baseline="30000" dirty="0"/>
              <a:t>x-1</a:t>
            </a:r>
            <a:r>
              <a:rPr lang="es-ES" sz="1600" dirty="0"/>
              <a:t> – </a:t>
            </a:r>
            <a:r>
              <a:rPr lang="es-ES" sz="1600" dirty="0" smtClean="0"/>
              <a:t>4a</a:t>
            </a:r>
            <a:r>
              <a:rPr lang="es-ES" sz="1600" baseline="30000" dirty="0" smtClean="0"/>
              <a:t>x-2</a:t>
            </a:r>
          </a:p>
          <a:p>
            <a:pPr marL="0" indent="0">
              <a:lnSpc>
                <a:spcPct val="100000"/>
              </a:lnSpc>
              <a:spcBef>
                <a:spcPts val="0"/>
              </a:spcBef>
              <a:buNone/>
            </a:pPr>
            <a:endParaRPr lang="es-ES" sz="1600" baseline="30000" dirty="0"/>
          </a:p>
          <a:p>
            <a:pPr marL="0" indent="0">
              <a:lnSpc>
                <a:spcPct val="100000"/>
              </a:lnSpc>
              <a:spcBef>
                <a:spcPts val="0"/>
              </a:spcBef>
              <a:buNone/>
            </a:pPr>
            <a:r>
              <a:rPr lang="es-ES" sz="1600" dirty="0" smtClean="0"/>
              <a:t>26. </a:t>
            </a:r>
            <a:r>
              <a:rPr lang="es-ES" sz="1600" dirty="0"/>
              <a:t>Proponer un ejercicio cuya respuesta sea </a:t>
            </a:r>
            <a:r>
              <a:rPr lang="es-ES" sz="1600" dirty="0" smtClean="0"/>
              <a:t>6a</a:t>
            </a:r>
            <a:r>
              <a:rPr lang="es-ES" sz="1600" baseline="30000" dirty="0" smtClean="0"/>
              <a:t>x</a:t>
            </a:r>
            <a:r>
              <a:rPr lang="es-ES" sz="1600" dirty="0" smtClean="0"/>
              <a:t> </a:t>
            </a:r>
            <a:r>
              <a:rPr lang="es-ES" sz="1600" dirty="0"/>
              <a:t>+ 3a</a:t>
            </a:r>
            <a:r>
              <a:rPr lang="es-ES" sz="1600" baseline="30000" dirty="0"/>
              <a:t>x-1</a:t>
            </a:r>
            <a:r>
              <a:rPr lang="es-ES" sz="1600" dirty="0"/>
              <a:t> - </a:t>
            </a:r>
            <a:r>
              <a:rPr lang="es-ES" sz="1600" dirty="0" smtClean="0"/>
              <a:t>2a</a:t>
            </a:r>
            <a:r>
              <a:rPr lang="es-ES" sz="1600" baseline="30000" dirty="0" smtClean="0"/>
              <a:t>x-2</a:t>
            </a:r>
          </a:p>
          <a:p>
            <a:pPr marL="0" indent="0">
              <a:lnSpc>
                <a:spcPct val="100000"/>
              </a:lnSpc>
              <a:spcBef>
                <a:spcPts val="0"/>
              </a:spcBef>
              <a:buNone/>
            </a:pPr>
            <a:endParaRPr lang="es-ES" sz="1600" baseline="30000" dirty="0"/>
          </a:p>
          <a:p>
            <a:pPr marL="0" indent="0">
              <a:lnSpc>
                <a:spcPct val="100000"/>
              </a:lnSpc>
              <a:spcBef>
                <a:spcPts val="0"/>
              </a:spcBef>
              <a:buNone/>
            </a:pPr>
            <a:r>
              <a:rPr lang="es-ES" sz="1600" dirty="0" smtClean="0"/>
              <a:t>27. </a:t>
            </a:r>
            <a:r>
              <a:rPr lang="es-ES" sz="1600" dirty="0"/>
              <a:t>Proponer un ejercicio cuya respuesta sea </a:t>
            </a:r>
            <a:r>
              <a:rPr lang="es-ES" sz="1600" dirty="0" smtClean="0"/>
              <a:t>10m</a:t>
            </a:r>
            <a:r>
              <a:rPr lang="es-ES" sz="1600" baseline="30000" dirty="0" smtClean="0"/>
              <a:t>2x</a:t>
            </a:r>
            <a:r>
              <a:rPr lang="es-ES" sz="1600" dirty="0" smtClean="0"/>
              <a:t> </a:t>
            </a:r>
            <a:r>
              <a:rPr lang="es-ES" sz="1600" dirty="0"/>
              <a:t>+ </a:t>
            </a:r>
            <a:r>
              <a:rPr lang="es-ES" sz="1600" dirty="0" smtClean="0"/>
              <a:t>6m</a:t>
            </a:r>
            <a:r>
              <a:rPr lang="es-ES" sz="1600" baseline="30000" dirty="0" smtClean="0"/>
              <a:t>3x</a:t>
            </a:r>
          </a:p>
          <a:p>
            <a:pPr marL="0" indent="0">
              <a:lnSpc>
                <a:spcPct val="100000"/>
              </a:lnSpc>
              <a:spcBef>
                <a:spcPts val="0"/>
              </a:spcBef>
              <a:buNone/>
            </a:pPr>
            <a:endParaRPr lang="es-ES" sz="1600" baseline="30000" dirty="0"/>
          </a:p>
          <a:p>
            <a:pPr marL="0" indent="0">
              <a:lnSpc>
                <a:spcPct val="100000"/>
              </a:lnSpc>
              <a:spcBef>
                <a:spcPts val="0"/>
              </a:spcBef>
              <a:buNone/>
            </a:pPr>
            <a:r>
              <a:rPr lang="es-ES" sz="1600" dirty="0" smtClean="0"/>
              <a:t>28. </a:t>
            </a:r>
            <a:r>
              <a:rPr lang="es-ES" sz="1600" dirty="0"/>
              <a:t>Proponer un ejercicio cuya respuesta sea </a:t>
            </a:r>
            <a:r>
              <a:rPr lang="es-ES" sz="1600" dirty="0" smtClean="0"/>
              <a:t>3ab</a:t>
            </a:r>
            <a:r>
              <a:rPr lang="es-ES" sz="1600" baseline="30000" dirty="0" smtClean="0"/>
              <a:t>2</a:t>
            </a:r>
            <a:r>
              <a:rPr lang="es-ES" sz="1600" dirty="0" smtClean="0"/>
              <a:t> – 5a</a:t>
            </a:r>
            <a:r>
              <a:rPr lang="es-ES" sz="1600" baseline="30000" dirty="0" smtClean="0"/>
              <a:t>2</a:t>
            </a:r>
            <a:r>
              <a:rPr lang="es-ES" sz="1600" dirty="0" smtClean="0"/>
              <a:t>b</a:t>
            </a:r>
          </a:p>
          <a:p>
            <a:pPr marL="0" indent="0">
              <a:lnSpc>
                <a:spcPct val="100000"/>
              </a:lnSpc>
              <a:spcBef>
                <a:spcPts val="0"/>
              </a:spcBef>
              <a:buNone/>
            </a:pPr>
            <a:endParaRPr lang="es-ES" sz="1600" dirty="0" smtClean="0"/>
          </a:p>
          <a:p>
            <a:pPr marL="0" indent="0">
              <a:lnSpc>
                <a:spcPct val="100000"/>
              </a:lnSpc>
              <a:spcBef>
                <a:spcPts val="0"/>
              </a:spcBef>
              <a:buNone/>
            </a:pPr>
            <a:r>
              <a:rPr lang="es-ES" sz="1600" dirty="0" smtClean="0"/>
              <a:t>29. </a:t>
            </a:r>
            <a:r>
              <a:rPr lang="es-ES" sz="1600" dirty="0"/>
              <a:t>Proponer un ejercicio cuya respuesta </a:t>
            </a:r>
            <a:r>
              <a:rPr lang="es-ES" sz="1600" dirty="0" smtClean="0"/>
              <a:t>sea x – y + z</a:t>
            </a:r>
          </a:p>
          <a:p>
            <a:pPr marL="0" indent="0">
              <a:lnSpc>
                <a:spcPct val="100000"/>
              </a:lnSpc>
              <a:spcBef>
                <a:spcPts val="0"/>
              </a:spcBef>
              <a:buNone/>
            </a:pPr>
            <a:endParaRPr lang="es-ES" sz="1600" dirty="0" smtClean="0"/>
          </a:p>
          <a:p>
            <a:pPr marL="0" indent="0">
              <a:lnSpc>
                <a:spcPct val="100000"/>
              </a:lnSpc>
              <a:spcBef>
                <a:spcPts val="0"/>
              </a:spcBef>
              <a:buNone/>
            </a:pPr>
            <a:r>
              <a:rPr lang="es-ES" sz="1600" dirty="0" smtClean="0"/>
              <a:t>30. </a:t>
            </a:r>
            <a:r>
              <a:rPr lang="es-ES" sz="1600" dirty="0"/>
              <a:t>Proponer un ejercicio cuya respuesta </a:t>
            </a:r>
            <a:r>
              <a:rPr lang="es-ES" sz="1600" dirty="0" smtClean="0"/>
              <a:t>sea – x + y - z</a:t>
            </a: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p:txBody>
      </p:sp>
      <p:sp>
        <p:nvSpPr>
          <p:cNvPr id="4" name="Rectángulo redondeado 3"/>
          <p:cNvSpPr/>
          <p:nvPr/>
        </p:nvSpPr>
        <p:spPr>
          <a:xfrm>
            <a:off x="1924618" y="859809"/>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5" name="Rectángulo redondeado 4"/>
          <p:cNvSpPr/>
          <p:nvPr/>
        </p:nvSpPr>
        <p:spPr>
          <a:xfrm>
            <a:off x="2841575" y="859809"/>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6" name="Rectángulo redondeado 5"/>
          <p:cNvSpPr/>
          <p:nvPr/>
        </p:nvSpPr>
        <p:spPr>
          <a:xfrm>
            <a:off x="7951242" y="846161"/>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7" name="Rectángulo redondeado 6"/>
          <p:cNvSpPr/>
          <p:nvPr/>
        </p:nvSpPr>
        <p:spPr>
          <a:xfrm>
            <a:off x="4547829" y="859809"/>
            <a:ext cx="3332616" cy="166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8" name="Rectángulo redondeado 7"/>
          <p:cNvSpPr/>
          <p:nvPr/>
        </p:nvSpPr>
        <p:spPr>
          <a:xfrm>
            <a:off x="9147410" y="846161"/>
            <a:ext cx="1375014"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9" name="Rectángulo redondeado 8"/>
          <p:cNvSpPr/>
          <p:nvPr/>
        </p:nvSpPr>
        <p:spPr>
          <a:xfrm>
            <a:off x="1924618" y="1301301"/>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0" name="Rectángulo redondeado 9"/>
          <p:cNvSpPr/>
          <p:nvPr/>
        </p:nvSpPr>
        <p:spPr>
          <a:xfrm>
            <a:off x="2841575" y="1301301"/>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11" name="Rectángulo redondeado 10"/>
          <p:cNvSpPr/>
          <p:nvPr/>
        </p:nvSpPr>
        <p:spPr>
          <a:xfrm>
            <a:off x="7951242" y="1287653"/>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2" name="Rectángulo redondeado 11"/>
          <p:cNvSpPr/>
          <p:nvPr/>
        </p:nvSpPr>
        <p:spPr>
          <a:xfrm>
            <a:off x="4547829" y="1301301"/>
            <a:ext cx="3332616" cy="166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3" name="Rectángulo redondeado 12"/>
          <p:cNvSpPr/>
          <p:nvPr/>
        </p:nvSpPr>
        <p:spPr>
          <a:xfrm>
            <a:off x="9147410" y="1287653"/>
            <a:ext cx="1375014"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4" name="Rectángulo redondeado 13"/>
          <p:cNvSpPr/>
          <p:nvPr/>
        </p:nvSpPr>
        <p:spPr>
          <a:xfrm>
            <a:off x="1924618" y="1786913"/>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5" name="Rectángulo redondeado 14"/>
          <p:cNvSpPr/>
          <p:nvPr/>
        </p:nvSpPr>
        <p:spPr>
          <a:xfrm>
            <a:off x="2841575" y="1786913"/>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16" name="Rectángulo redondeado 15"/>
          <p:cNvSpPr/>
          <p:nvPr/>
        </p:nvSpPr>
        <p:spPr>
          <a:xfrm>
            <a:off x="7951242" y="1773265"/>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7" name="Rectángulo redondeado 16"/>
          <p:cNvSpPr/>
          <p:nvPr/>
        </p:nvSpPr>
        <p:spPr>
          <a:xfrm>
            <a:off x="4547829" y="1786913"/>
            <a:ext cx="3332616" cy="166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8" name="Rectángulo redondeado 17"/>
          <p:cNvSpPr/>
          <p:nvPr/>
        </p:nvSpPr>
        <p:spPr>
          <a:xfrm>
            <a:off x="9147410" y="1773265"/>
            <a:ext cx="1375014"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9" name="Rectángulo redondeado 18"/>
          <p:cNvSpPr/>
          <p:nvPr/>
        </p:nvSpPr>
        <p:spPr>
          <a:xfrm>
            <a:off x="1924618" y="2258877"/>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20" name="Rectángulo redondeado 19"/>
          <p:cNvSpPr/>
          <p:nvPr/>
        </p:nvSpPr>
        <p:spPr>
          <a:xfrm>
            <a:off x="2841575" y="2258877"/>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21" name="Rectángulo redondeado 20"/>
          <p:cNvSpPr/>
          <p:nvPr/>
        </p:nvSpPr>
        <p:spPr>
          <a:xfrm>
            <a:off x="7951242" y="2245229"/>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22" name="Rectángulo redondeado 21"/>
          <p:cNvSpPr/>
          <p:nvPr/>
        </p:nvSpPr>
        <p:spPr>
          <a:xfrm>
            <a:off x="4547829" y="2258877"/>
            <a:ext cx="3332616" cy="166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23" name="Rectángulo redondeado 22"/>
          <p:cNvSpPr/>
          <p:nvPr/>
        </p:nvSpPr>
        <p:spPr>
          <a:xfrm>
            <a:off x="9147410" y="2245229"/>
            <a:ext cx="1375014"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24" name="Rectángulo redondeado 23"/>
          <p:cNvSpPr/>
          <p:nvPr/>
        </p:nvSpPr>
        <p:spPr>
          <a:xfrm>
            <a:off x="1924618" y="2663096"/>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25" name="Rectángulo redondeado 24"/>
          <p:cNvSpPr/>
          <p:nvPr/>
        </p:nvSpPr>
        <p:spPr>
          <a:xfrm>
            <a:off x="2841575" y="2663096"/>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26" name="Rectángulo redondeado 25"/>
          <p:cNvSpPr/>
          <p:nvPr/>
        </p:nvSpPr>
        <p:spPr>
          <a:xfrm>
            <a:off x="7951242" y="2649448"/>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27" name="Rectángulo redondeado 26"/>
          <p:cNvSpPr/>
          <p:nvPr/>
        </p:nvSpPr>
        <p:spPr>
          <a:xfrm>
            <a:off x="4547829" y="2663096"/>
            <a:ext cx="3332616" cy="166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28" name="Rectángulo redondeado 27"/>
          <p:cNvSpPr/>
          <p:nvPr/>
        </p:nvSpPr>
        <p:spPr>
          <a:xfrm>
            <a:off x="9147410" y="2649448"/>
            <a:ext cx="1375014"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29" name="Rectángulo redondeado 28"/>
          <p:cNvSpPr/>
          <p:nvPr/>
        </p:nvSpPr>
        <p:spPr>
          <a:xfrm>
            <a:off x="1995415" y="3078386"/>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30" name="Rectángulo redondeado 29"/>
          <p:cNvSpPr/>
          <p:nvPr/>
        </p:nvSpPr>
        <p:spPr>
          <a:xfrm>
            <a:off x="2912372" y="3078386"/>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31" name="Rectángulo redondeado 30"/>
          <p:cNvSpPr/>
          <p:nvPr/>
        </p:nvSpPr>
        <p:spPr>
          <a:xfrm>
            <a:off x="8022039" y="3064738"/>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32" name="Rectángulo redondeado 31"/>
          <p:cNvSpPr/>
          <p:nvPr/>
        </p:nvSpPr>
        <p:spPr>
          <a:xfrm>
            <a:off x="4618626" y="3078386"/>
            <a:ext cx="3332616" cy="166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33" name="Rectángulo redondeado 32"/>
          <p:cNvSpPr/>
          <p:nvPr/>
        </p:nvSpPr>
        <p:spPr>
          <a:xfrm>
            <a:off x="9218207" y="3064738"/>
            <a:ext cx="1375014"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34" name="Rectángulo redondeado 33"/>
          <p:cNvSpPr/>
          <p:nvPr/>
        </p:nvSpPr>
        <p:spPr>
          <a:xfrm>
            <a:off x="1995415" y="3493676"/>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35" name="Rectángulo redondeado 34"/>
          <p:cNvSpPr/>
          <p:nvPr/>
        </p:nvSpPr>
        <p:spPr>
          <a:xfrm>
            <a:off x="2912372" y="3493676"/>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36" name="Rectángulo redondeado 35"/>
          <p:cNvSpPr/>
          <p:nvPr/>
        </p:nvSpPr>
        <p:spPr>
          <a:xfrm>
            <a:off x="8022039" y="3480028"/>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37" name="Rectángulo redondeado 36"/>
          <p:cNvSpPr/>
          <p:nvPr/>
        </p:nvSpPr>
        <p:spPr>
          <a:xfrm>
            <a:off x="4618626" y="3493676"/>
            <a:ext cx="3332616" cy="166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38" name="Rectángulo redondeado 37"/>
          <p:cNvSpPr/>
          <p:nvPr/>
        </p:nvSpPr>
        <p:spPr>
          <a:xfrm>
            <a:off x="9218207" y="3480028"/>
            <a:ext cx="1375014"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39" name="Rectángulo redondeado 38"/>
          <p:cNvSpPr/>
          <p:nvPr/>
        </p:nvSpPr>
        <p:spPr>
          <a:xfrm>
            <a:off x="1995415" y="3922015"/>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40" name="Rectángulo redondeado 39"/>
          <p:cNvSpPr/>
          <p:nvPr/>
        </p:nvSpPr>
        <p:spPr>
          <a:xfrm>
            <a:off x="2912372" y="3922015"/>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41" name="Rectángulo redondeado 40"/>
          <p:cNvSpPr/>
          <p:nvPr/>
        </p:nvSpPr>
        <p:spPr>
          <a:xfrm>
            <a:off x="8022039" y="390836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42" name="Rectángulo redondeado 41"/>
          <p:cNvSpPr/>
          <p:nvPr/>
        </p:nvSpPr>
        <p:spPr>
          <a:xfrm>
            <a:off x="4618626" y="3922015"/>
            <a:ext cx="3332616" cy="166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43" name="Rectángulo redondeado 42"/>
          <p:cNvSpPr/>
          <p:nvPr/>
        </p:nvSpPr>
        <p:spPr>
          <a:xfrm>
            <a:off x="9218207" y="3908367"/>
            <a:ext cx="1375014"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44" name="Rectángulo redondeado 43"/>
          <p:cNvSpPr/>
          <p:nvPr/>
        </p:nvSpPr>
        <p:spPr>
          <a:xfrm>
            <a:off x="1995415" y="4456936"/>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45" name="Rectángulo redondeado 44"/>
          <p:cNvSpPr/>
          <p:nvPr/>
        </p:nvSpPr>
        <p:spPr>
          <a:xfrm>
            <a:off x="2912372" y="4456936"/>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46" name="Rectángulo redondeado 45"/>
          <p:cNvSpPr/>
          <p:nvPr/>
        </p:nvSpPr>
        <p:spPr>
          <a:xfrm>
            <a:off x="8022039" y="4443288"/>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47" name="Rectángulo redondeado 46"/>
          <p:cNvSpPr/>
          <p:nvPr/>
        </p:nvSpPr>
        <p:spPr>
          <a:xfrm>
            <a:off x="4618626" y="4456936"/>
            <a:ext cx="3332616" cy="166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48" name="Rectángulo redondeado 47"/>
          <p:cNvSpPr/>
          <p:nvPr/>
        </p:nvSpPr>
        <p:spPr>
          <a:xfrm>
            <a:off x="9218207" y="4443288"/>
            <a:ext cx="1375014"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49" name="Rectángulo redondeado 48"/>
          <p:cNvSpPr/>
          <p:nvPr/>
        </p:nvSpPr>
        <p:spPr>
          <a:xfrm>
            <a:off x="1995414" y="4894734"/>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50" name="Rectángulo redondeado 49"/>
          <p:cNvSpPr/>
          <p:nvPr/>
        </p:nvSpPr>
        <p:spPr>
          <a:xfrm>
            <a:off x="2912371" y="4894734"/>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51" name="Rectángulo redondeado 50"/>
          <p:cNvSpPr/>
          <p:nvPr/>
        </p:nvSpPr>
        <p:spPr>
          <a:xfrm>
            <a:off x="8022038" y="4881086"/>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52" name="Rectángulo redondeado 51"/>
          <p:cNvSpPr/>
          <p:nvPr/>
        </p:nvSpPr>
        <p:spPr>
          <a:xfrm>
            <a:off x="4618625" y="4894734"/>
            <a:ext cx="3332616" cy="166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53" name="Rectángulo redondeado 52"/>
          <p:cNvSpPr/>
          <p:nvPr/>
        </p:nvSpPr>
        <p:spPr>
          <a:xfrm>
            <a:off x="9218206" y="4881086"/>
            <a:ext cx="1375014"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Tree>
    <p:extLst>
      <p:ext uri="{BB962C8B-B14F-4D97-AF65-F5344CB8AC3E}">
        <p14:creationId xmlns:p14="http://schemas.microsoft.com/office/powerpoint/2010/main" val="38898028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305937" y="174245"/>
            <a:ext cx="10515600" cy="6294793"/>
          </a:xfrm>
        </p:spPr>
        <p:txBody>
          <a:bodyPr>
            <a:noAutofit/>
          </a:bodyPr>
          <a:lstStyle/>
          <a:p>
            <a:pPr marL="0" indent="0">
              <a:buNone/>
            </a:pPr>
            <a:r>
              <a:rPr lang="es-ES" sz="1400" dirty="0"/>
              <a:t>3</a:t>
            </a:r>
            <a:r>
              <a:rPr lang="es-ES" sz="1400" dirty="0" smtClean="0"/>
              <a:t>1. Proponer un problema cuya respuesta sea 12xyz.</a:t>
            </a:r>
          </a:p>
          <a:p>
            <a:pPr marL="0" indent="0">
              <a:buNone/>
            </a:pPr>
            <a:r>
              <a:rPr lang="es-ES" sz="1400" dirty="0"/>
              <a:t>3</a:t>
            </a:r>
            <a:r>
              <a:rPr lang="es-ES" sz="1400" dirty="0" smtClean="0"/>
              <a:t>2. </a:t>
            </a:r>
            <a:r>
              <a:rPr lang="es-ES" sz="1400" dirty="0"/>
              <a:t>Proponer un problema cuya respuesta sea 10a</a:t>
            </a:r>
            <a:r>
              <a:rPr lang="es-ES" sz="1400" baseline="30000" dirty="0" smtClean="0"/>
              <a:t>2</a:t>
            </a:r>
            <a:r>
              <a:rPr lang="es-ES" sz="1400" dirty="0" smtClean="0"/>
              <a:t>b</a:t>
            </a:r>
            <a:r>
              <a:rPr lang="es-ES" sz="1400" baseline="30000" dirty="0" smtClean="0"/>
              <a:t>3</a:t>
            </a:r>
            <a:r>
              <a:rPr lang="es-ES" sz="1400" dirty="0" smtClean="0"/>
              <a:t>c. </a:t>
            </a:r>
          </a:p>
          <a:p>
            <a:pPr marL="0" indent="0">
              <a:buNone/>
            </a:pPr>
            <a:r>
              <a:rPr lang="es-ES" sz="1400" dirty="0"/>
              <a:t>3</a:t>
            </a:r>
            <a:r>
              <a:rPr lang="es-ES" sz="1400" dirty="0" smtClean="0"/>
              <a:t>3. </a:t>
            </a:r>
            <a:r>
              <a:rPr lang="es-ES" sz="1400" dirty="0"/>
              <a:t>Proponer un problema cuya respuesta sea </a:t>
            </a:r>
            <a:r>
              <a:rPr lang="es-ES" sz="1400" dirty="0" smtClean="0"/>
              <a:t>26x</a:t>
            </a:r>
            <a:r>
              <a:rPr lang="es-ES" sz="1400" baseline="30000" dirty="0" smtClean="0"/>
              <a:t>n</a:t>
            </a:r>
            <a:endParaRPr lang="es-ES" sz="1400" dirty="0" smtClean="0"/>
          </a:p>
          <a:p>
            <a:pPr marL="0" indent="0">
              <a:buNone/>
            </a:pPr>
            <a:r>
              <a:rPr lang="es-ES" sz="1400" dirty="0"/>
              <a:t>3</a:t>
            </a:r>
            <a:r>
              <a:rPr lang="es-ES" sz="1400" dirty="0" smtClean="0"/>
              <a:t>4. </a:t>
            </a:r>
            <a:r>
              <a:rPr lang="es-ES" sz="1400" dirty="0"/>
              <a:t>Proponer un problema cuya respuesta sea </a:t>
            </a:r>
            <a:r>
              <a:rPr lang="es-ES" sz="1400" dirty="0" smtClean="0"/>
              <a:t>16m</a:t>
            </a:r>
            <a:r>
              <a:rPr lang="es-ES" sz="1400" baseline="30000" dirty="0" smtClean="0"/>
              <a:t>2</a:t>
            </a:r>
            <a:r>
              <a:rPr lang="es-ES" sz="1400" dirty="0" smtClean="0"/>
              <a:t>n</a:t>
            </a:r>
          </a:p>
          <a:p>
            <a:pPr marL="0" indent="0">
              <a:buNone/>
            </a:pPr>
            <a:r>
              <a:rPr lang="es-ES" sz="1400" dirty="0"/>
              <a:t>3</a:t>
            </a:r>
            <a:r>
              <a:rPr lang="es-ES" sz="1400" dirty="0" smtClean="0"/>
              <a:t>5. </a:t>
            </a:r>
            <a:r>
              <a:rPr lang="es-ES" sz="1400" dirty="0"/>
              <a:t>Proponer un problema cuya respuesta sea </a:t>
            </a:r>
            <a:r>
              <a:rPr lang="es-ES" sz="1400" dirty="0" smtClean="0"/>
              <a:t>20x</a:t>
            </a:r>
            <a:r>
              <a:rPr lang="es-ES" sz="1400" baseline="30000" dirty="0" smtClean="0"/>
              <a:t>m</a:t>
            </a:r>
            <a:r>
              <a:rPr lang="es-ES" sz="1400" dirty="0" smtClean="0"/>
              <a:t>.</a:t>
            </a:r>
          </a:p>
          <a:p>
            <a:pPr marL="0" indent="0">
              <a:buNone/>
            </a:pPr>
            <a:r>
              <a:rPr lang="es-ES" sz="1400" dirty="0"/>
              <a:t>3</a:t>
            </a:r>
            <a:r>
              <a:rPr lang="es-ES" sz="1400" dirty="0" smtClean="0"/>
              <a:t>6. </a:t>
            </a:r>
            <a:r>
              <a:rPr lang="es-ES" sz="1400" dirty="0"/>
              <a:t>Proponer un problema cuya respuesta sea 4x </a:t>
            </a:r>
            <a:r>
              <a:rPr lang="es-ES" sz="1400" dirty="0" smtClean="0"/>
              <a:t>- 42</a:t>
            </a:r>
          </a:p>
          <a:p>
            <a:pPr marL="0" indent="0">
              <a:buNone/>
            </a:pPr>
            <a:r>
              <a:rPr lang="es-ES" sz="1400" dirty="0"/>
              <a:t>3</a:t>
            </a:r>
            <a:r>
              <a:rPr lang="es-ES" sz="1400" dirty="0" smtClean="0"/>
              <a:t>7. </a:t>
            </a:r>
            <a:r>
              <a:rPr lang="es-ES" sz="1400" dirty="0"/>
              <a:t>Proponer un problema cuya respuesta sea 4x </a:t>
            </a:r>
            <a:r>
              <a:rPr lang="es-ES" sz="1400" dirty="0" smtClean="0"/>
              <a:t>– 30000</a:t>
            </a:r>
          </a:p>
          <a:p>
            <a:pPr marL="0" indent="0">
              <a:buNone/>
            </a:pPr>
            <a:r>
              <a:rPr lang="es-ES" sz="1400" dirty="0"/>
              <a:t>3</a:t>
            </a:r>
            <a:r>
              <a:rPr lang="es-ES" sz="1400" dirty="0" smtClean="0"/>
              <a:t>8. </a:t>
            </a:r>
            <a:r>
              <a:rPr lang="es-ES" sz="1400" dirty="0"/>
              <a:t>Proponer un problema cuya respuesta sea 4x – </a:t>
            </a:r>
            <a:r>
              <a:rPr lang="es-ES" sz="1400" dirty="0" smtClean="0"/>
              <a:t>70000</a:t>
            </a:r>
          </a:p>
          <a:p>
            <a:pPr marL="0" indent="0">
              <a:buNone/>
            </a:pPr>
            <a:r>
              <a:rPr lang="es-ES" sz="1400" dirty="0"/>
              <a:t>3</a:t>
            </a:r>
            <a:r>
              <a:rPr lang="es-ES" sz="1400" dirty="0" smtClean="0"/>
              <a:t>9. </a:t>
            </a:r>
            <a:r>
              <a:rPr lang="es-ES" sz="1400" dirty="0"/>
              <a:t>Proponer un problema cuya respuesta sea </a:t>
            </a:r>
            <a:r>
              <a:rPr lang="es-ES" sz="1400" dirty="0" smtClean="0"/>
              <a:t>6x</a:t>
            </a:r>
            <a:r>
              <a:rPr lang="es-ES" sz="1400" baseline="30000" dirty="0" smtClean="0"/>
              <a:t>2</a:t>
            </a:r>
            <a:r>
              <a:rPr lang="es-ES" sz="1400" dirty="0" smtClean="0"/>
              <a:t> </a:t>
            </a:r>
            <a:r>
              <a:rPr lang="es-ES" sz="1400" dirty="0"/>
              <a:t>– </a:t>
            </a:r>
            <a:r>
              <a:rPr lang="es-ES" sz="1400" dirty="0" smtClean="0"/>
              <a:t>x </a:t>
            </a:r>
            <a:r>
              <a:rPr lang="es-ES" sz="1400" dirty="0"/>
              <a:t>+ </a:t>
            </a:r>
            <a:r>
              <a:rPr lang="es-ES" sz="1400" dirty="0" smtClean="0"/>
              <a:t>5</a:t>
            </a:r>
          </a:p>
          <a:p>
            <a:pPr marL="0" indent="0">
              <a:buNone/>
            </a:pPr>
            <a:r>
              <a:rPr lang="es-ES" sz="1400" dirty="0"/>
              <a:t>4</a:t>
            </a:r>
            <a:r>
              <a:rPr lang="es-ES" sz="1400" dirty="0" smtClean="0"/>
              <a:t>0. Proponer </a:t>
            </a:r>
            <a:r>
              <a:rPr lang="es-ES" sz="1400" dirty="0"/>
              <a:t>un problema cuya respuesta sea 10 </a:t>
            </a:r>
            <a:r>
              <a:rPr lang="es-ES" sz="1400" dirty="0" smtClean="0"/>
              <a:t>a</a:t>
            </a:r>
            <a:r>
              <a:rPr lang="es-ES" sz="1400" baseline="30000" dirty="0" smtClean="0"/>
              <a:t>2</a:t>
            </a:r>
            <a:r>
              <a:rPr lang="es-ES" sz="1400" dirty="0" smtClean="0"/>
              <a:t>b + 5</a:t>
            </a:r>
            <a:r>
              <a:rPr lang="es-ES" sz="1400" dirty="0"/>
              <a:t>ab</a:t>
            </a:r>
            <a:r>
              <a:rPr lang="es-ES" sz="1400" baseline="30000" dirty="0"/>
              <a:t>2</a:t>
            </a:r>
            <a:r>
              <a:rPr lang="es-ES" sz="1400" dirty="0" smtClean="0"/>
              <a:t> + 12</a:t>
            </a:r>
          </a:p>
          <a:p>
            <a:pPr marL="0" indent="0">
              <a:buNone/>
            </a:pPr>
            <a:r>
              <a:rPr lang="es-ES" sz="1400" dirty="0" smtClean="0"/>
              <a:t>41</a:t>
            </a:r>
            <a:r>
              <a:rPr lang="es-ES" sz="1400" dirty="0"/>
              <a:t>. Proponer un problema cuya respuesta sea ½ </a:t>
            </a:r>
            <a:r>
              <a:rPr lang="es-ES" sz="1400" dirty="0" err="1"/>
              <a:t>xyz</a:t>
            </a:r>
            <a:r>
              <a:rPr lang="es-ES" sz="1400" dirty="0"/>
              <a:t>, </a:t>
            </a:r>
          </a:p>
          <a:p>
            <a:pPr marL="0" indent="0">
              <a:buNone/>
            </a:pPr>
            <a:r>
              <a:rPr lang="es-ES" sz="1400" dirty="0" smtClean="0"/>
              <a:t>42</a:t>
            </a:r>
            <a:r>
              <a:rPr lang="es-ES" sz="1400" dirty="0"/>
              <a:t>. Proponer un problema cuya respuesta sea 37/4 x</a:t>
            </a:r>
          </a:p>
          <a:p>
            <a:pPr marL="0" indent="0">
              <a:buNone/>
            </a:pPr>
            <a:r>
              <a:rPr lang="es-ES" sz="1400" dirty="0"/>
              <a:t>4</a:t>
            </a:r>
            <a:r>
              <a:rPr lang="es-ES" sz="1400" dirty="0" smtClean="0"/>
              <a:t>3</a:t>
            </a:r>
            <a:r>
              <a:rPr lang="es-ES" sz="1400" dirty="0"/>
              <a:t>. Proponer un problema cuya respuesta sea 10/4 x</a:t>
            </a:r>
          </a:p>
          <a:p>
            <a:pPr marL="0" indent="0">
              <a:buNone/>
            </a:pPr>
            <a:r>
              <a:rPr lang="es-ES" sz="1400" dirty="0"/>
              <a:t>4</a:t>
            </a:r>
            <a:r>
              <a:rPr lang="es-ES" sz="1400" dirty="0" smtClean="0"/>
              <a:t>4</a:t>
            </a:r>
            <a:r>
              <a:rPr lang="es-ES" sz="1400" dirty="0"/>
              <a:t>. Proponer un problema cuya respuesta sea ¾ </a:t>
            </a:r>
            <a:r>
              <a:rPr lang="es-ES" sz="1400" dirty="0" err="1"/>
              <a:t>mn</a:t>
            </a:r>
            <a:endParaRPr lang="es-ES" sz="1400" dirty="0"/>
          </a:p>
          <a:p>
            <a:pPr marL="0" indent="0">
              <a:buNone/>
            </a:pPr>
            <a:r>
              <a:rPr lang="es-ES" sz="1400" dirty="0"/>
              <a:t>4</a:t>
            </a:r>
            <a:r>
              <a:rPr lang="es-ES" sz="1400" dirty="0" smtClean="0"/>
              <a:t>5</a:t>
            </a:r>
            <a:r>
              <a:rPr lang="es-ES" sz="1400" dirty="0"/>
              <a:t>. Proponer un problema cuya respuesta sea ½ </a:t>
            </a:r>
            <a:r>
              <a:rPr lang="es-ES" sz="1400" dirty="0" err="1"/>
              <a:t>bc</a:t>
            </a:r>
            <a:endParaRPr lang="es-ES" sz="1400" dirty="0"/>
          </a:p>
          <a:p>
            <a:pPr marL="0" indent="0">
              <a:buNone/>
            </a:pPr>
            <a:r>
              <a:rPr lang="es-ES" sz="1400" dirty="0"/>
              <a:t>4</a:t>
            </a:r>
            <a:r>
              <a:rPr lang="es-ES" sz="1400" dirty="0" smtClean="0"/>
              <a:t>6</a:t>
            </a:r>
            <a:r>
              <a:rPr lang="es-ES" sz="1400" dirty="0"/>
              <a:t>. Proponer un problema cuya respuesta sea 6x</a:t>
            </a:r>
          </a:p>
          <a:p>
            <a:pPr marL="0" indent="0">
              <a:buNone/>
            </a:pPr>
            <a:r>
              <a:rPr lang="es-ES" sz="1400" dirty="0"/>
              <a:t>4</a:t>
            </a:r>
            <a:r>
              <a:rPr lang="es-ES" sz="1400" dirty="0" smtClean="0"/>
              <a:t>7</a:t>
            </a:r>
            <a:r>
              <a:rPr lang="es-ES" sz="1400" dirty="0"/>
              <a:t>. Proponer un problema cuya respuesta sea 4x + 30000  </a:t>
            </a:r>
          </a:p>
          <a:p>
            <a:pPr marL="0" indent="0">
              <a:buNone/>
            </a:pPr>
            <a:r>
              <a:rPr lang="es-ES" sz="1400" dirty="0"/>
              <a:t>4</a:t>
            </a:r>
            <a:r>
              <a:rPr lang="es-ES" sz="1400" dirty="0" smtClean="0"/>
              <a:t>8</a:t>
            </a:r>
            <a:r>
              <a:rPr lang="es-ES" sz="1400" dirty="0"/>
              <a:t>. Proponer un problema cuya respuesta sea 4x + 45000</a:t>
            </a:r>
          </a:p>
          <a:p>
            <a:pPr marL="0" indent="0">
              <a:buNone/>
            </a:pPr>
            <a:r>
              <a:rPr lang="es-ES" sz="1400" dirty="0"/>
              <a:t>4</a:t>
            </a:r>
            <a:r>
              <a:rPr lang="es-ES" sz="1400" dirty="0" smtClean="0"/>
              <a:t>9</a:t>
            </a:r>
            <a:r>
              <a:rPr lang="es-ES" sz="1400" dirty="0"/>
              <a:t>. Proponer un problema cuya respuesta sea 2x + 3 </a:t>
            </a:r>
          </a:p>
          <a:p>
            <a:pPr marL="0" indent="0">
              <a:buNone/>
            </a:pPr>
            <a:r>
              <a:rPr lang="es-ES" sz="1400" dirty="0"/>
              <a:t>5</a:t>
            </a:r>
            <a:r>
              <a:rPr lang="es-ES" sz="1400" dirty="0" smtClean="0"/>
              <a:t>0</a:t>
            </a:r>
            <a:r>
              <a:rPr lang="es-ES" sz="1400" dirty="0"/>
              <a:t>. Proponer un problema cuya respuesta sea 5p + 45</a:t>
            </a:r>
          </a:p>
          <a:p>
            <a:pPr marL="0" indent="0">
              <a:buNone/>
            </a:pPr>
            <a:endParaRPr lang="es-ES" sz="1400" dirty="0"/>
          </a:p>
        </p:txBody>
      </p:sp>
      <p:sp>
        <p:nvSpPr>
          <p:cNvPr id="5" name="Rectángulo redondeado 4"/>
          <p:cNvSpPr/>
          <p:nvPr/>
        </p:nvSpPr>
        <p:spPr>
          <a:xfrm>
            <a:off x="4378946" y="263750"/>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6" name="Rectángulo redondeado 5"/>
          <p:cNvSpPr/>
          <p:nvPr/>
        </p:nvSpPr>
        <p:spPr>
          <a:xfrm>
            <a:off x="5295903" y="263750"/>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a:t>
            </a:r>
            <a:endParaRPr lang="es-ES" sz="1000" dirty="0"/>
          </a:p>
        </p:txBody>
      </p:sp>
      <p:sp>
        <p:nvSpPr>
          <p:cNvPr id="9" name="Rectángulo redondeado 8"/>
          <p:cNvSpPr/>
          <p:nvPr/>
        </p:nvSpPr>
        <p:spPr>
          <a:xfrm>
            <a:off x="4411922" y="554502"/>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0" name="Rectángulo redondeado 9"/>
          <p:cNvSpPr/>
          <p:nvPr/>
        </p:nvSpPr>
        <p:spPr>
          <a:xfrm>
            <a:off x="5258083" y="554502"/>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a:t>
            </a:r>
            <a:endParaRPr lang="es-ES" sz="1000" dirty="0"/>
          </a:p>
        </p:txBody>
      </p:sp>
      <p:sp>
        <p:nvSpPr>
          <p:cNvPr id="13" name="Rectángulo redondeado 12"/>
          <p:cNvSpPr/>
          <p:nvPr/>
        </p:nvSpPr>
        <p:spPr>
          <a:xfrm>
            <a:off x="4167399" y="853812"/>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4" name="Rectángulo redondeado 13"/>
          <p:cNvSpPr/>
          <p:nvPr/>
        </p:nvSpPr>
        <p:spPr>
          <a:xfrm>
            <a:off x="5084356" y="853812"/>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a:t>
            </a:r>
            <a:endParaRPr lang="es-ES" sz="1000" dirty="0"/>
          </a:p>
        </p:txBody>
      </p:sp>
      <p:sp>
        <p:nvSpPr>
          <p:cNvPr id="17" name="Rectángulo redondeado 16"/>
          <p:cNvSpPr/>
          <p:nvPr/>
        </p:nvSpPr>
        <p:spPr>
          <a:xfrm>
            <a:off x="4378946" y="1182040"/>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8" name="Rectángulo redondeado 17"/>
          <p:cNvSpPr/>
          <p:nvPr/>
        </p:nvSpPr>
        <p:spPr>
          <a:xfrm>
            <a:off x="5295903" y="1182040"/>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a:t>
            </a:r>
            <a:endParaRPr lang="es-ES" sz="1000" dirty="0"/>
          </a:p>
        </p:txBody>
      </p:sp>
      <p:sp>
        <p:nvSpPr>
          <p:cNvPr id="21" name="Rectángulo redondeado 20"/>
          <p:cNvSpPr/>
          <p:nvPr/>
        </p:nvSpPr>
        <p:spPr>
          <a:xfrm>
            <a:off x="4411922" y="1537304"/>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22" name="Rectángulo redondeado 21"/>
          <p:cNvSpPr/>
          <p:nvPr/>
        </p:nvSpPr>
        <p:spPr>
          <a:xfrm>
            <a:off x="5328879" y="1537304"/>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a:t>
            </a:r>
            <a:endParaRPr lang="es-ES" sz="1000" dirty="0"/>
          </a:p>
        </p:txBody>
      </p:sp>
      <p:sp>
        <p:nvSpPr>
          <p:cNvPr id="25" name="Rectángulo redondeado 24"/>
          <p:cNvSpPr/>
          <p:nvPr/>
        </p:nvSpPr>
        <p:spPr>
          <a:xfrm>
            <a:off x="4411922" y="1851884"/>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26" name="Rectángulo redondeado 25"/>
          <p:cNvSpPr/>
          <p:nvPr/>
        </p:nvSpPr>
        <p:spPr>
          <a:xfrm>
            <a:off x="5328879" y="1851884"/>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a:t>
            </a:r>
            <a:endParaRPr lang="es-ES" sz="1000" dirty="0"/>
          </a:p>
        </p:txBody>
      </p:sp>
      <p:sp>
        <p:nvSpPr>
          <p:cNvPr id="29" name="Rectángulo redondeado 28"/>
          <p:cNvSpPr/>
          <p:nvPr/>
        </p:nvSpPr>
        <p:spPr>
          <a:xfrm>
            <a:off x="4626881" y="2137321"/>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30" name="Rectángulo redondeado 29"/>
          <p:cNvSpPr/>
          <p:nvPr/>
        </p:nvSpPr>
        <p:spPr>
          <a:xfrm>
            <a:off x="5543838" y="2137321"/>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a:t>
            </a:r>
            <a:endParaRPr lang="es-ES" sz="1000" dirty="0"/>
          </a:p>
        </p:txBody>
      </p:sp>
      <p:sp>
        <p:nvSpPr>
          <p:cNvPr id="33" name="Rectángulo redondeado 32"/>
          <p:cNvSpPr/>
          <p:nvPr/>
        </p:nvSpPr>
        <p:spPr>
          <a:xfrm>
            <a:off x="4626881" y="2410000"/>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34" name="Rectángulo redondeado 33"/>
          <p:cNvSpPr/>
          <p:nvPr/>
        </p:nvSpPr>
        <p:spPr>
          <a:xfrm>
            <a:off x="5543838" y="2410000"/>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a:t>
            </a:r>
            <a:endParaRPr lang="es-ES" sz="1000" dirty="0"/>
          </a:p>
        </p:txBody>
      </p:sp>
      <p:sp>
        <p:nvSpPr>
          <p:cNvPr id="37" name="Rectángulo redondeado 36"/>
          <p:cNvSpPr/>
          <p:nvPr/>
        </p:nvSpPr>
        <p:spPr>
          <a:xfrm>
            <a:off x="4630576" y="2769279"/>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38" name="Rectángulo redondeado 37"/>
          <p:cNvSpPr/>
          <p:nvPr/>
        </p:nvSpPr>
        <p:spPr>
          <a:xfrm>
            <a:off x="5547533" y="2769279"/>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a:t>
            </a:r>
            <a:endParaRPr lang="es-ES" sz="1000" dirty="0"/>
          </a:p>
        </p:txBody>
      </p:sp>
      <p:sp>
        <p:nvSpPr>
          <p:cNvPr id="41" name="Rectángulo redondeado 40"/>
          <p:cNvSpPr/>
          <p:nvPr/>
        </p:nvSpPr>
        <p:spPr>
          <a:xfrm>
            <a:off x="5120757" y="3065762"/>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42" name="Rectángulo redondeado 41"/>
          <p:cNvSpPr/>
          <p:nvPr/>
        </p:nvSpPr>
        <p:spPr>
          <a:xfrm>
            <a:off x="6037714" y="3065762"/>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a:t>
            </a:r>
            <a:endParaRPr lang="es-ES" sz="1000" dirty="0"/>
          </a:p>
        </p:txBody>
      </p:sp>
      <p:sp>
        <p:nvSpPr>
          <p:cNvPr id="46" name="Rectángulo redondeado 45"/>
          <p:cNvSpPr/>
          <p:nvPr/>
        </p:nvSpPr>
        <p:spPr>
          <a:xfrm>
            <a:off x="4303028" y="3380359"/>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47" name="Rectángulo redondeado 46"/>
          <p:cNvSpPr/>
          <p:nvPr/>
        </p:nvSpPr>
        <p:spPr>
          <a:xfrm>
            <a:off x="5219985" y="3380359"/>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a:t>
            </a:r>
            <a:endParaRPr lang="es-ES" sz="1000" dirty="0"/>
          </a:p>
        </p:txBody>
      </p:sp>
      <p:sp>
        <p:nvSpPr>
          <p:cNvPr id="50" name="Rectángulo redondeado 49"/>
          <p:cNvSpPr/>
          <p:nvPr/>
        </p:nvSpPr>
        <p:spPr>
          <a:xfrm>
            <a:off x="4373824" y="3748660"/>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51" name="Rectángulo redondeado 50"/>
          <p:cNvSpPr/>
          <p:nvPr/>
        </p:nvSpPr>
        <p:spPr>
          <a:xfrm>
            <a:off x="5290781" y="3748660"/>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a:t>
            </a:r>
            <a:endParaRPr lang="es-ES" sz="1000" dirty="0"/>
          </a:p>
        </p:txBody>
      </p:sp>
      <p:sp>
        <p:nvSpPr>
          <p:cNvPr id="54" name="Rectángulo redondeado 53"/>
          <p:cNvSpPr/>
          <p:nvPr/>
        </p:nvSpPr>
        <p:spPr>
          <a:xfrm>
            <a:off x="4373824" y="4089415"/>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55" name="Rectángulo redondeado 54"/>
          <p:cNvSpPr/>
          <p:nvPr/>
        </p:nvSpPr>
        <p:spPr>
          <a:xfrm>
            <a:off x="5290781" y="4089415"/>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a:t>
            </a:r>
            <a:endParaRPr lang="es-ES" sz="1000" dirty="0"/>
          </a:p>
        </p:txBody>
      </p:sp>
      <p:sp>
        <p:nvSpPr>
          <p:cNvPr id="58" name="Rectángulo redondeado 57"/>
          <p:cNvSpPr/>
          <p:nvPr/>
        </p:nvSpPr>
        <p:spPr>
          <a:xfrm>
            <a:off x="4346112" y="4396396"/>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59" name="Rectángulo redondeado 58"/>
          <p:cNvSpPr/>
          <p:nvPr/>
        </p:nvSpPr>
        <p:spPr>
          <a:xfrm>
            <a:off x="5263069" y="4396396"/>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a:t>
            </a:r>
            <a:endParaRPr lang="es-ES" sz="1000" dirty="0"/>
          </a:p>
        </p:txBody>
      </p:sp>
      <p:sp>
        <p:nvSpPr>
          <p:cNvPr id="62" name="Rectángulo redondeado 61"/>
          <p:cNvSpPr/>
          <p:nvPr/>
        </p:nvSpPr>
        <p:spPr>
          <a:xfrm>
            <a:off x="4341126" y="4703377"/>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63" name="Rectángulo redondeado 62"/>
          <p:cNvSpPr/>
          <p:nvPr/>
        </p:nvSpPr>
        <p:spPr>
          <a:xfrm>
            <a:off x="5258083" y="4703377"/>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a:t>
            </a:r>
            <a:endParaRPr lang="es-ES" sz="1000" dirty="0"/>
          </a:p>
        </p:txBody>
      </p:sp>
      <p:sp>
        <p:nvSpPr>
          <p:cNvPr id="66" name="Rectángulo redondeado 65"/>
          <p:cNvSpPr/>
          <p:nvPr/>
        </p:nvSpPr>
        <p:spPr>
          <a:xfrm>
            <a:off x="4341126" y="4974555"/>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67" name="Rectángulo redondeado 66"/>
          <p:cNvSpPr/>
          <p:nvPr/>
        </p:nvSpPr>
        <p:spPr>
          <a:xfrm>
            <a:off x="5258083" y="4974555"/>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a:t>
            </a:r>
            <a:endParaRPr lang="es-ES" sz="1000" dirty="0"/>
          </a:p>
        </p:txBody>
      </p:sp>
      <p:sp>
        <p:nvSpPr>
          <p:cNvPr id="70" name="Rectángulo redondeado 69"/>
          <p:cNvSpPr/>
          <p:nvPr/>
        </p:nvSpPr>
        <p:spPr>
          <a:xfrm>
            <a:off x="4626881" y="5301081"/>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71" name="Rectángulo redondeado 70"/>
          <p:cNvSpPr/>
          <p:nvPr/>
        </p:nvSpPr>
        <p:spPr>
          <a:xfrm>
            <a:off x="5543838" y="5301081"/>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a:t>
            </a:r>
            <a:endParaRPr lang="es-ES" sz="1000" dirty="0"/>
          </a:p>
        </p:txBody>
      </p:sp>
      <p:sp>
        <p:nvSpPr>
          <p:cNvPr id="74" name="Rectángulo redondeado 73"/>
          <p:cNvSpPr/>
          <p:nvPr/>
        </p:nvSpPr>
        <p:spPr>
          <a:xfrm>
            <a:off x="4643375" y="5669382"/>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75" name="Rectángulo redondeado 74"/>
          <p:cNvSpPr/>
          <p:nvPr/>
        </p:nvSpPr>
        <p:spPr>
          <a:xfrm>
            <a:off x="5560332" y="5669382"/>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a:t>
            </a:r>
            <a:endParaRPr lang="es-ES" sz="1000" dirty="0"/>
          </a:p>
        </p:txBody>
      </p:sp>
      <p:sp>
        <p:nvSpPr>
          <p:cNvPr id="78" name="Rectángulo redondeado 77"/>
          <p:cNvSpPr/>
          <p:nvPr/>
        </p:nvSpPr>
        <p:spPr>
          <a:xfrm>
            <a:off x="4626881" y="5984851"/>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79" name="Rectángulo redondeado 78"/>
          <p:cNvSpPr/>
          <p:nvPr/>
        </p:nvSpPr>
        <p:spPr>
          <a:xfrm>
            <a:off x="5543838" y="5984851"/>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a:t>
            </a:r>
            <a:endParaRPr lang="es-ES" sz="1000" dirty="0"/>
          </a:p>
        </p:txBody>
      </p:sp>
      <p:sp>
        <p:nvSpPr>
          <p:cNvPr id="82" name="Rectángulo redondeado 81"/>
          <p:cNvSpPr/>
          <p:nvPr/>
        </p:nvSpPr>
        <p:spPr>
          <a:xfrm>
            <a:off x="4590479" y="6301507"/>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83" name="Rectángulo redondeado 82"/>
          <p:cNvSpPr/>
          <p:nvPr/>
        </p:nvSpPr>
        <p:spPr>
          <a:xfrm>
            <a:off x="5507436" y="6301507"/>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a:t>
            </a:r>
            <a:endParaRPr lang="es-ES" sz="1000" dirty="0"/>
          </a:p>
        </p:txBody>
      </p:sp>
      <p:sp>
        <p:nvSpPr>
          <p:cNvPr id="106" name="Rectángulo redondeado 105"/>
          <p:cNvSpPr/>
          <p:nvPr/>
        </p:nvSpPr>
        <p:spPr>
          <a:xfrm>
            <a:off x="8945824" y="266860"/>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07" name="Rectángulo redondeado 106"/>
          <p:cNvSpPr/>
          <p:nvPr/>
        </p:nvSpPr>
        <p:spPr>
          <a:xfrm>
            <a:off x="6964336" y="170533"/>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08" name="Rectángulo redondeado 107"/>
          <p:cNvSpPr/>
          <p:nvPr/>
        </p:nvSpPr>
        <p:spPr>
          <a:xfrm>
            <a:off x="10068345" y="204850"/>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09" name="Rectángulo redondeado 108"/>
          <p:cNvSpPr/>
          <p:nvPr/>
        </p:nvSpPr>
        <p:spPr>
          <a:xfrm>
            <a:off x="8945824" y="568611"/>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10" name="Rectángulo redondeado 109"/>
          <p:cNvSpPr/>
          <p:nvPr/>
        </p:nvSpPr>
        <p:spPr>
          <a:xfrm>
            <a:off x="6964336" y="472284"/>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11" name="Rectángulo redondeado 110"/>
          <p:cNvSpPr/>
          <p:nvPr/>
        </p:nvSpPr>
        <p:spPr>
          <a:xfrm>
            <a:off x="10068345" y="506601"/>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12" name="Rectángulo redondeado 111"/>
          <p:cNvSpPr/>
          <p:nvPr/>
        </p:nvSpPr>
        <p:spPr>
          <a:xfrm>
            <a:off x="8772097" y="884412"/>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13" name="Rectángulo redondeado 112"/>
          <p:cNvSpPr/>
          <p:nvPr/>
        </p:nvSpPr>
        <p:spPr>
          <a:xfrm>
            <a:off x="6790609" y="788085"/>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14" name="Rectángulo redondeado 113"/>
          <p:cNvSpPr/>
          <p:nvPr/>
        </p:nvSpPr>
        <p:spPr>
          <a:xfrm>
            <a:off x="9894618" y="822402"/>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15" name="Rectángulo redondeado 114"/>
          <p:cNvSpPr/>
          <p:nvPr/>
        </p:nvSpPr>
        <p:spPr>
          <a:xfrm>
            <a:off x="8983644" y="1201160"/>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16" name="Rectángulo redondeado 115"/>
          <p:cNvSpPr/>
          <p:nvPr/>
        </p:nvSpPr>
        <p:spPr>
          <a:xfrm>
            <a:off x="7002156" y="1104833"/>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17" name="Rectángulo redondeado 116"/>
          <p:cNvSpPr/>
          <p:nvPr/>
        </p:nvSpPr>
        <p:spPr>
          <a:xfrm>
            <a:off x="10106165" y="1139150"/>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18" name="Rectángulo redondeado 117"/>
          <p:cNvSpPr/>
          <p:nvPr/>
        </p:nvSpPr>
        <p:spPr>
          <a:xfrm>
            <a:off x="9016620" y="1556012"/>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19" name="Rectángulo redondeado 118"/>
          <p:cNvSpPr/>
          <p:nvPr/>
        </p:nvSpPr>
        <p:spPr>
          <a:xfrm>
            <a:off x="7035132" y="1459685"/>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20" name="Rectángulo redondeado 119"/>
          <p:cNvSpPr/>
          <p:nvPr/>
        </p:nvSpPr>
        <p:spPr>
          <a:xfrm>
            <a:off x="10139141" y="1494002"/>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21" name="Rectángulo redondeado 120"/>
          <p:cNvSpPr/>
          <p:nvPr/>
        </p:nvSpPr>
        <p:spPr>
          <a:xfrm>
            <a:off x="9016620" y="1886148"/>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22" name="Rectángulo redondeado 121"/>
          <p:cNvSpPr/>
          <p:nvPr/>
        </p:nvSpPr>
        <p:spPr>
          <a:xfrm>
            <a:off x="7035132" y="1789821"/>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23" name="Rectángulo redondeado 122"/>
          <p:cNvSpPr/>
          <p:nvPr/>
        </p:nvSpPr>
        <p:spPr>
          <a:xfrm>
            <a:off x="10139141" y="1824138"/>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24" name="Rectángulo redondeado 123"/>
          <p:cNvSpPr/>
          <p:nvPr/>
        </p:nvSpPr>
        <p:spPr>
          <a:xfrm>
            <a:off x="9200448" y="2216284"/>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25" name="Rectángulo redondeado 124"/>
          <p:cNvSpPr/>
          <p:nvPr/>
        </p:nvSpPr>
        <p:spPr>
          <a:xfrm>
            <a:off x="7218960" y="2119957"/>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26" name="Rectángulo redondeado 125"/>
          <p:cNvSpPr/>
          <p:nvPr/>
        </p:nvSpPr>
        <p:spPr>
          <a:xfrm>
            <a:off x="10322969" y="2154274"/>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27" name="Rectángulo redondeado 126"/>
          <p:cNvSpPr/>
          <p:nvPr/>
        </p:nvSpPr>
        <p:spPr>
          <a:xfrm>
            <a:off x="9231579" y="2531776"/>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28" name="Rectángulo redondeado 127"/>
          <p:cNvSpPr/>
          <p:nvPr/>
        </p:nvSpPr>
        <p:spPr>
          <a:xfrm>
            <a:off x="7250091" y="2435449"/>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29" name="Rectángulo redondeado 128"/>
          <p:cNvSpPr/>
          <p:nvPr/>
        </p:nvSpPr>
        <p:spPr>
          <a:xfrm>
            <a:off x="10354100" y="2469766"/>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30" name="Rectángulo redondeado 129"/>
          <p:cNvSpPr/>
          <p:nvPr/>
        </p:nvSpPr>
        <p:spPr>
          <a:xfrm>
            <a:off x="9231579" y="2817309"/>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31" name="Rectángulo redondeado 130"/>
          <p:cNvSpPr/>
          <p:nvPr/>
        </p:nvSpPr>
        <p:spPr>
          <a:xfrm>
            <a:off x="7250091" y="2720982"/>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32" name="Rectángulo redondeado 131"/>
          <p:cNvSpPr/>
          <p:nvPr/>
        </p:nvSpPr>
        <p:spPr>
          <a:xfrm>
            <a:off x="10354100" y="2755299"/>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33" name="Rectángulo redondeado 132"/>
          <p:cNvSpPr/>
          <p:nvPr/>
        </p:nvSpPr>
        <p:spPr>
          <a:xfrm>
            <a:off x="9713934" y="3106274"/>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34" name="Rectángulo redondeado 133"/>
          <p:cNvSpPr/>
          <p:nvPr/>
        </p:nvSpPr>
        <p:spPr>
          <a:xfrm>
            <a:off x="7732446" y="3009947"/>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35" name="Rectángulo redondeado 134"/>
          <p:cNvSpPr/>
          <p:nvPr/>
        </p:nvSpPr>
        <p:spPr>
          <a:xfrm>
            <a:off x="10836455" y="3044264"/>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36" name="Rectángulo redondeado 135"/>
          <p:cNvSpPr/>
          <p:nvPr/>
        </p:nvSpPr>
        <p:spPr>
          <a:xfrm>
            <a:off x="8907726" y="3395223"/>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37" name="Rectángulo redondeado 136"/>
          <p:cNvSpPr/>
          <p:nvPr/>
        </p:nvSpPr>
        <p:spPr>
          <a:xfrm>
            <a:off x="6926238" y="3298896"/>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38" name="Rectángulo redondeado 137"/>
          <p:cNvSpPr/>
          <p:nvPr/>
        </p:nvSpPr>
        <p:spPr>
          <a:xfrm>
            <a:off x="10030247" y="3333213"/>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39" name="Rectángulo redondeado 138"/>
          <p:cNvSpPr/>
          <p:nvPr/>
        </p:nvSpPr>
        <p:spPr>
          <a:xfrm>
            <a:off x="8928899" y="3740870"/>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40" name="Rectángulo redondeado 139"/>
          <p:cNvSpPr/>
          <p:nvPr/>
        </p:nvSpPr>
        <p:spPr>
          <a:xfrm>
            <a:off x="6947411" y="3644543"/>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41" name="Rectángulo redondeado 140"/>
          <p:cNvSpPr/>
          <p:nvPr/>
        </p:nvSpPr>
        <p:spPr>
          <a:xfrm>
            <a:off x="10051420" y="3678860"/>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42" name="Rectángulo redondeado 141"/>
          <p:cNvSpPr/>
          <p:nvPr/>
        </p:nvSpPr>
        <p:spPr>
          <a:xfrm>
            <a:off x="8932028" y="4070890"/>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43" name="Rectángulo redondeado 142"/>
          <p:cNvSpPr/>
          <p:nvPr/>
        </p:nvSpPr>
        <p:spPr>
          <a:xfrm>
            <a:off x="6950540" y="3974563"/>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44" name="Rectángulo redondeado 143"/>
          <p:cNvSpPr/>
          <p:nvPr/>
        </p:nvSpPr>
        <p:spPr>
          <a:xfrm>
            <a:off x="10054549" y="4008880"/>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45" name="Rectángulo redondeado 144"/>
          <p:cNvSpPr/>
          <p:nvPr/>
        </p:nvSpPr>
        <p:spPr>
          <a:xfrm>
            <a:off x="8945824" y="442828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46" name="Rectángulo redondeado 145"/>
          <p:cNvSpPr/>
          <p:nvPr/>
        </p:nvSpPr>
        <p:spPr>
          <a:xfrm>
            <a:off x="6964336" y="4331960"/>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47" name="Rectángulo redondeado 146"/>
          <p:cNvSpPr/>
          <p:nvPr/>
        </p:nvSpPr>
        <p:spPr>
          <a:xfrm>
            <a:off x="10068345" y="4366277"/>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48" name="Rectángulo redondeado 147"/>
          <p:cNvSpPr/>
          <p:nvPr/>
        </p:nvSpPr>
        <p:spPr>
          <a:xfrm>
            <a:off x="8939989" y="475830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49" name="Rectángulo redondeado 148"/>
          <p:cNvSpPr/>
          <p:nvPr/>
        </p:nvSpPr>
        <p:spPr>
          <a:xfrm>
            <a:off x="6958501" y="4661980"/>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50" name="Rectángulo redondeado 149"/>
          <p:cNvSpPr/>
          <p:nvPr/>
        </p:nvSpPr>
        <p:spPr>
          <a:xfrm>
            <a:off x="10062510" y="4696297"/>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51" name="Rectángulo redondeado 150"/>
          <p:cNvSpPr/>
          <p:nvPr/>
        </p:nvSpPr>
        <p:spPr>
          <a:xfrm>
            <a:off x="8928899" y="5073471"/>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52" name="Rectángulo redondeado 151"/>
          <p:cNvSpPr/>
          <p:nvPr/>
        </p:nvSpPr>
        <p:spPr>
          <a:xfrm>
            <a:off x="6947411" y="4977144"/>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53" name="Rectángulo redondeado 152"/>
          <p:cNvSpPr/>
          <p:nvPr/>
        </p:nvSpPr>
        <p:spPr>
          <a:xfrm>
            <a:off x="10051420" y="5011461"/>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54" name="Rectángulo redondeado 153"/>
          <p:cNvSpPr/>
          <p:nvPr/>
        </p:nvSpPr>
        <p:spPr>
          <a:xfrm>
            <a:off x="9200448" y="5388635"/>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55" name="Rectángulo redondeado 154"/>
          <p:cNvSpPr/>
          <p:nvPr/>
        </p:nvSpPr>
        <p:spPr>
          <a:xfrm>
            <a:off x="7218960" y="5292308"/>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56" name="Rectángulo redondeado 155"/>
          <p:cNvSpPr/>
          <p:nvPr/>
        </p:nvSpPr>
        <p:spPr>
          <a:xfrm>
            <a:off x="10322969" y="5326625"/>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57" name="Rectángulo redondeado 156"/>
          <p:cNvSpPr/>
          <p:nvPr/>
        </p:nvSpPr>
        <p:spPr>
          <a:xfrm>
            <a:off x="9231579" y="5691271"/>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58" name="Rectángulo redondeado 157"/>
          <p:cNvSpPr/>
          <p:nvPr/>
        </p:nvSpPr>
        <p:spPr>
          <a:xfrm>
            <a:off x="7250091" y="5594944"/>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59" name="Rectángulo redondeado 158"/>
          <p:cNvSpPr/>
          <p:nvPr/>
        </p:nvSpPr>
        <p:spPr>
          <a:xfrm>
            <a:off x="10354100" y="5629261"/>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60" name="Rectángulo redondeado 159"/>
          <p:cNvSpPr/>
          <p:nvPr/>
        </p:nvSpPr>
        <p:spPr>
          <a:xfrm>
            <a:off x="9231579" y="6021079"/>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61" name="Rectángulo redondeado 160"/>
          <p:cNvSpPr/>
          <p:nvPr/>
        </p:nvSpPr>
        <p:spPr>
          <a:xfrm>
            <a:off x="7250091" y="5924752"/>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62" name="Rectángulo redondeado 161"/>
          <p:cNvSpPr/>
          <p:nvPr/>
        </p:nvSpPr>
        <p:spPr>
          <a:xfrm>
            <a:off x="10354100" y="5959069"/>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63" name="Rectángulo redondeado 162"/>
          <p:cNvSpPr/>
          <p:nvPr/>
        </p:nvSpPr>
        <p:spPr>
          <a:xfrm>
            <a:off x="9231579" y="6352294"/>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64" name="Rectángulo redondeado 163"/>
          <p:cNvSpPr/>
          <p:nvPr/>
        </p:nvSpPr>
        <p:spPr>
          <a:xfrm>
            <a:off x="7250091" y="6255967"/>
            <a:ext cx="1883674" cy="291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REVISIÓN</a:t>
            </a:r>
            <a:endParaRPr lang="es-ES" sz="1000" dirty="0"/>
          </a:p>
        </p:txBody>
      </p:sp>
      <p:sp>
        <p:nvSpPr>
          <p:cNvPr id="165" name="Rectángulo redondeado 164"/>
          <p:cNvSpPr/>
          <p:nvPr/>
        </p:nvSpPr>
        <p:spPr>
          <a:xfrm>
            <a:off x="10354100" y="6290284"/>
            <a:ext cx="1113430" cy="26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Tree>
    <p:extLst>
      <p:ext uri="{BB962C8B-B14F-4D97-AF65-F5344CB8AC3E}">
        <p14:creationId xmlns:p14="http://schemas.microsoft.com/office/powerpoint/2010/main" val="135775739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088" y="243976"/>
            <a:ext cx="9482351" cy="767639"/>
          </a:xfrm>
        </p:spPr>
        <p:txBody>
          <a:bodyPr>
            <a:noAutofit/>
          </a:bodyPr>
          <a:lstStyle/>
          <a:p>
            <a:pPr algn="ctr"/>
            <a:r>
              <a:rPr lang="es-ES" b="1" dirty="0" smtClean="0"/>
              <a:t>PASOS NIVEL AVANZADO PARA EJERCICIOS</a:t>
            </a:r>
            <a:endParaRPr lang="es-ES" b="1" dirty="0"/>
          </a:p>
        </p:txBody>
      </p:sp>
      <p:sp>
        <p:nvSpPr>
          <p:cNvPr id="3" name="Marcador de contenido 2"/>
          <p:cNvSpPr>
            <a:spLocks noGrp="1"/>
          </p:cNvSpPr>
          <p:nvPr>
            <p:ph idx="1"/>
          </p:nvPr>
        </p:nvSpPr>
        <p:spPr>
          <a:xfrm>
            <a:off x="436728" y="1119116"/>
            <a:ext cx="10917072" cy="5057847"/>
          </a:xfrm>
        </p:spPr>
        <p:txBody>
          <a:bodyPr/>
          <a:lstStyle/>
          <a:p>
            <a:pPr marL="514350" indent="-514350" algn="just">
              <a:buAutoNum type="arabicPeriod"/>
            </a:pPr>
            <a:r>
              <a:rPr lang="es-ES" dirty="0" smtClean="0"/>
              <a:t>Observa cuántos términos tiene el ejercicio.</a:t>
            </a:r>
          </a:p>
          <a:p>
            <a:pPr marL="514350" indent="-514350" algn="just">
              <a:buAutoNum type="arabicPeriod"/>
            </a:pPr>
            <a:r>
              <a:rPr lang="es-ES" dirty="0" smtClean="0"/>
              <a:t>Divide el ejercicio en tantas partes como términos tenga el ejercicio.</a:t>
            </a:r>
          </a:p>
          <a:p>
            <a:pPr marL="514350" indent="-514350" algn="just">
              <a:buAutoNum type="arabicPeriod"/>
            </a:pPr>
            <a:r>
              <a:rPr lang="es-ES" dirty="0" smtClean="0"/>
              <a:t>Determina una operación algebraica cuyo resultado de el primer término.</a:t>
            </a:r>
          </a:p>
          <a:p>
            <a:pPr marL="514350" indent="-514350" algn="just">
              <a:buAutoNum type="arabicPeriod"/>
            </a:pPr>
            <a:r>
              <a:rPr lang="es-ES" dirty="0" smtClean="0"/>
              <a:t>Repite el paso anterior con cada término.</a:t>
            </a:r>
          </a:p>
          <a:p>
            <a:pPr marL="514350" indent="-514350" algn="just">
              <a:buAutoNum type="arabicPeriod"/>
            </a:pPr>
            <a:r>
              <a:rPr lang="es-ES" dirty="0" smtClean="0"/>
              <a:t>Combina estas respuestas pero distribuyendo cada término en un polinomio.</a:t>
            </a:r>
          </a:p>
          <a:p>
            <a:pPr marL="514350" indent="-514350" algn="just">
              <a:buAutoNum type="arabicPeriod"/>
            </a:pPr>
            <a:r>
              <a:rPr lang="es-ES" dirty="0" smtClean="0"/>
              <a:t>Verifica tu respuesta realizando la suma correspondiente. </a:t>
            </a:r>
            <a:endParaRPr lang="es-ES" dirty="0"/>
          </a:p>
        </p:txBody>
      </p:sp>
      <p:pic>
        <p:nvPicPr>
          <p:cNvPr id="1028" name="Picture 4" descr="geometria"/>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075094" y="4987002"/>
            <a:ext cx="1640338" cy="1640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51743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74176" y="1347954"/>
            <a:ext cx="11294660" cy="5025550"/>
          </a:xfrm>
        </p:spPr>
        <p:txBody>
          <a:bodyPr>
            <a:normAutofit fontScale="92500"/>
          </a:bodyPr>
          <a:lstStyle/>
          <a:p>
            <a:pPr marL="514350" indent="-514350" algn="just">
              <a:buAutoNum type="arabicPeriod"/>
            </a:pPr>
            <a:r>
              <a:rPr lang="es-ES" dirty="0" smtClean="0"/>
              <a:t>Primero piensa el problema como ejercicio, y sigue esos pasos:</a:t>
            </a:r>
          </a:p>
          <a:p>
            <a:pPr marL="0" indent="0" algn="just">
              <a:buNone/>
            </a:pPr>
            <a:r>
              <a:rPr lang="es-ES" dirty="0" smtClean="0"/>
              <a:t>1.1. Observa cuántos términos </a:t>
            </a:r>
            <a:r>
              <a:rPr lang="es-ES" dirty="0"/>
              <a:t>tiene el ejercicio.</a:t>
            </a:r>
          </a:p>
          <a:p>
            <a:pPr marL="0" indent="0" algn="just">
              <a:buNone/>
            </a:pPr>
            <a:r>
              <a:rPr lang="es-ES" dirty="0" smtClean="0"/>
              <a:t>1.2. Divide </a:t>
            </a:r>
            <a:r>
              <a:rPr lang="es-ES" dirty="0"/>
              <a:t>el ejercicio en tantas partes como términos tenga el ejercicio.</a:t>
            </a:r>
          </a:p>
          <a:p>
            <a:pPr marL="0" indent="0" algn="just">
              <a:buNone/>
            </a:pPr>
            <a:r>
              <a:rPr lang="es-ES" dirty="0" smtClean="0"/>
              <a:t>1.3. Determina </a:t>
            </a:r>
            <a:r>
              <a:rPr lang="es-ES" dirty="0"/>
              <a:t>una operación algebraica cuyo resultado de el primer término.</a:t>
            </a:r>
          </a:p>
          <a:p>
            <a:pPr marL="0" indent="0" algn="just">
              <a:buNone/>
            </a:pPr>
            <a:r>
              <a:rPr lang="es-ES" dirty="0" smtClean="0"/>
              <a:t>1.4. Repite </a:t>
            </a:r>
            <a:r>
              <a:rPr lang="es-ES" dirty="0"/>
              <a:t>el paso anterior con cada término.</a:t>
            </a:r>
          </a:p>
          <a:p>
            <a:pPr marL="0" indent="0" algn="just">
              <a:buNone/>
            </a:pPr>
            <a:r>
              <a:rPr lang="es-ES" dirty="0" smtClean="0"/>
              <a:t>1.5. Combina </a:t>
            </a:r>
            <a:r>
              <a:rPr lang="es-ES" dirty="0"/>
              <a:t>estas respuestas pero distribuyendo cada término en un polinomio.</a:t>
            </a:r>
          </a:p>
          <a:p>
            <a:pPr marL="0" indent="0" algn="just">
              <a:buNone/>
            </a:pPr>
            <a:r>
              <a:rPr lang="es-ES" dirty="0" smtClean="0"/>
              <a:t>1.6. Verifica </a:t>
            </a:r>
            <a:r>
              <a:rPr lang="es-ES" dirty="0"/>
              <a:t>tu respuesta realizando la suma correspondiente. </a:t>
            </a:r>
            <a:endParaRPr lang="es-ES" dirty="0" smtClean="0"/>
          </a:p>
          <a:p>
            <a:pPr marL="0" indent="0" algn="just">
              <a:buNone/>
            </a:pPr>
            <a:r>
              <a:rPr lang="es-ES" dirty="0" smtClean="0"/>
              <a:t>2. Una vez determinados los polinomios, piensa en qué escenarios de tu vida diaria empleas la suma, por ejemplo, cuando vas a pagar varios artículos o cuando necesitas averiguar el total de algún producto, de alguna distancia, etc…, y acopla los datos necesarios para la suma con los polinomios sumandos.</a:t>
            </a:r>
            <a:endParaRPr lang="es-ES" dirty="0"/>
          </a:p>
          <a:p>
            <a:pPr marL="0" indent="0">
              <a:buNone/>
            </a:pPr>
            <a:endParaRPr lang="es-ES" dirty="0"/>
          </a:p>
        </p:txBody>
      </p:sp>
      <p:sp>
        <p:nvSpPr>
          <p:cNvPr id="4" name="Título 1"/>
          <p:cNvSpPr>
            <a:spLocks noGrp="1"/>
          </p:cNvSpPr>
          <p:nvPr>
            <p:ph type="title"/>
          </p:nvPr>
        </p:nvSpPr>
        <p:spPr/>
        <p:txBody>
          <a:bodyPr>
            <a:noAutofit/>
          </a:bodyPr>
          <a:lstStyle/>
          <a:p>
            <a:pPr algn="ctr"/>
            <a:r>
              <a:rPr lang="es-ES" b="1" dirty="0" smtClean="0"/>
              <a:t>PASOS NIVEL AVANZADO PARA PROBLEMAS</a:t>
            </a:r>
            <a:endParaRPr lang="es-ES" b="1" dirty="0"/>
          </a:p>
        </p:txBody>
      </p:sp>
      <p:pic>
        <p:nvPicPr>
          <p:cNvPr id="2050" name="Picture 2" descr="geometria"/>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426228" y="1347954"/>
            <a:ext cx="1400126" cy="1400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71261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49070" y="218364"/>
            <a:ext cx="4893860" cy="684118"/>
          </a:xfrm>
        </p:spPr>
        <p:txBody>
          <a:bodyPr>
            <a:noAutofit/>
          </a:bodyPr>
          <a:lstStyle/>
          <a:p>
            <a:pPr algn="just"/>
            <a:r>
              <a:rPr lang="es-ES" b="1" dirty="0" smtClean="0"/>
              <a:t>EJERCICIOS MODELO</a:t>
            </a:r>
            <a:endParaRPr lang="es-ES" b="1" dirty="0"/>
          </a:p>
        </p:txBody>
      </p:sp>
      <p:sp>
        <p:nvSpPr>
          <p:cNvPr id="3" name="Marcador de contenido 2"/>
          <p:cNvSpPr>
            <a:spLocks noGrp="1"/>
          </p:cNvSpPr>
          <p:nvPr>
            <p:ph idx="1"/>
          </p:nvPr>
        </p:nvSpPr>
        <p:spPr>
          <a:xfrm>
            <a:off x="346881" y="902482"/>
            <a:ext cx="10515600" cy="4351338"/>
          </a:xfrm>
        </p:spPr>
        <p:txBody>
          <a:bodyPr>
            <a:normAutofit/>
          </a:bodyPr>
          <a:lstStyle/>
          <a:p>
            <a:pPr marL="0" indent="0" algn="just">
              <a:lnSpc>
                <a:spcPct val="100000"/>
              </a:lnSpc>
              <a:spcBef>
                <a:spcPts val="0"/>
              </a:spcBef>
              <a:buNone/>
            </a:pPr>
            <a:r>
              <a:rPr lang="es-ES" sz="1600" b="1" dirty="0" smtClean="0">
                <a:solidFill>
                  <a:srgbClr val="FF0000"/>
                </a:solidFill>
              </a:rPr>
              <a:t>EJEMPLO 1.</a:t>
            </a:r>
            <a:r>
              <a:rPr lang="es-ES" sz="1600" dirty="0" smtClean="0"/>
              <a:t> Proponer una suma cuya respuesta sea 10m</a:t>
            </a:r>
          </a:p>
          <a:p>
            <a:pPr marL="0" indent="0" algn="just">
              <a:lnSpc>
                <a:spcPct val="100000"/>
              </a:lnSpc>
              <a:spcBef>
                <a:spcPts val="0"/>
              </a:spcBef>
              <a:buNone/>
            </a:pPr>
            <a:r>
              <a:rPr lang="es-ES" sz="1600" dirty="0" smtClean="0"/>
              <a:t>Pensemos en sumas algebraicas cuya respuesta sea 10m: 5m + 5m, </a:t>
            </a:r>
            <a:r>
              <a:rPr lang="es-ES" sz="1600" dirty="0" err="1" smtClean="0"/>
              <a:t>ó</a:t>
            </a:r>
            <a:r>
              <a:rPr lang="es-ES" sz="1600" dirty="0" smtClean="0"/>
              <a:t> 4m + 6m, </a:t>
            </a:r>
            <a:r>
              <a:rPr lang="es-ES" sz="1600" dirty="0" err="1" smtClean="0"/>
              <a:t>ó</a:t>
            </a:r>
            <a:r>
              <a:rPr lang="es-ES" sz="1600" dirty="0" smtClean="0"/>
              <a:t> - 7m + 17m, cualquiera de esas sirve.</a:t>
            </a:r>
          </a:p>
          <a:p>
            <a:pPr marL="0" indent="0" algn="just">
              <a:lnSpc>
                <a:spcPct val="100000"/>
              </a:lnSpc>
              <a:spcBef>
                <a:spcPts val="0"/>
              </a:spcBef>
              <a:buNone/>
            </a:pPr>
            <a:r>
              <a:rPr lang="es-ES" sz="1600" b="1" dirty="0" smtClean="0">
                <a:solidFill>
                  <a:srgbClr val="FF0000"/>
                </a:solidFill>
              </a:rPr>
              <a:t>EJEMPLO 2. </a:t>
            </a:r>
            <a:r>
              <a:rPr lang="es-ES" sz="1600" dirty="0"/>
              <a:t>Proponer una suma cuya respuesta sea </a:t>
            </a:r>
            <a:r>
              <a:rPr lang="es-ES" sz="1600" dirty="0" smtClean="0"/>
              <a:t>– 8x</a:t>
            </a:r>
            <a:r>
              <a:rPr lang="es-ES" sz="1600" baseline="30000" dirty="0" smtClean="0"/>
              <a:t>2</a:t>
            </a:r>
            <a:r>
              <a:rPr lang="es-ES" sz="1600" dirty="0" smtClean="0"/>
              <a:t> + 5x – 1</a:t>
            </a:r>
          </a:p>
          <a:p>
            <a:pPr marL="0" indent="0" algn="just">
              <a:lnSpc>
                <a:spcPct val="100000"/>
              </a:lnSpc>
              <a:spcBef>
                <a:spcPts val="0"/>
              </a:spcBef>
              <a:buNone/>
            </a:pPr>
            <a:r>
              <a:rPr lang="es-ES" sz="1600" dirty="0" smtClean="0"/>
              <a:t>Dividamos el ejercicio en tantas partes como términos tenga el ejercicio, es decir, en tres partes</a:t>
            </a:r>
            <a:r>
              <a:rPr lang="es-ES" sz="1600" dirty="0"/>
              <a:t>: – 8x</a:t>
            </a:r>
            <a:r>
              <a:rPr lang="es-ES" sz="1600" baseline="30000" dirty="0"/>
              <a:t>2</a:t>
            </a:r>
            <a:r>
              <a:rPr lang="es-ES" sz="1600" dirty="0"/>
              <a:t> </a:t>
            </a:r>
            <a:r>
              <a:rPr lang="es-ES" sz="1600" dirty="0" smtClean="0"/>
              <a:t>, + 5x, y – 1</a:t>
            </a:r>
          </a:p>
          <a:p>
            <a:pPr marL="0" indent="0" algn="just">
              <a:lnSpc>
                <a:spcPct val="100000"/>
              </a:lnSpc>
              <a:spcBef>
                <a:spcPts val="0"/>
              </a:spcBef>
              <a:buNone/>
            </a:pPr>
            <a:r>
              <a:rPr lang="es-ES" sz="1600" dirty="0" smtClean="0"/>
              <a:t>Ahora para cada parte, busquemos posibles sumas algebraicas:</a:t>
            </a:r>
          </a:p>
          <a:p>
            <a:pPr marL="0" indent="0" algn="just">
              <a:lnSpc>
                <a:spcPct val="100000"/>
              </a:lnSpc>
              <a:spcBef>
                <a:spcPts val="0"/>
              </a:spcBef>
              <a:buNone/>
            </a:pPr>
            <a:r>
              <a:rPr lang="es-ES" sz="1600" dirty="0" smtClean="0"/>
              <a:t>Para </a:t>
            </a:r>
            <a:r>
              <a:rPr lang="es-ES" sz="1600" dirty="0"/>
              <a:t>– 8x</a:t>
            </a:r>
            <a:r>
              <a:rPr lang="es-ES" sz="1600" baseline="30000" dirty="0"/>
              <a:t>2</a:t>
            </a:r>
            <a:r>
              <a:rPr lang="es-ES" sz="1600" dirty="0"/>
              <a:t> </a:t>
            </a:r>
            <a:r>
              <a:rPr lang="es-ES" sz="1600" dirty="0" smtClean="0"/>
              <a:t>= </a:t>
            </a:r>
            <a:r>
              <a:rPr lang="es-ES" sz="1600" dirty="0"/>
              <a:t>– </a:t>
            </a:r>
            <a:r>
              <a:rPr lang="es-ES" sz="1600" dirty="0" smtClean="0"/>
              <a:t>5x</a:t>
            </a:r>
            <a:r>
              <a:rPr lang="es-ES" sz="1600" baseline="30000" dirty="0" smtClean="0"/>
              <a:t>2</a:t>
            </a:r>
            <a:r>
              <a:rPr lang="es-ES" sz="1600" dirty="0" smtClean="0"/>
              <a:t> – 3x</a:t>
            </a:r>
            <a:r>
              <a:rPr lang="es-ES" sz="1600" baseline="30000" dirty="0" smtClean="0"/>
              <a:t>2</a:t>
            </a:r>
            <a:r>
              <a:rPr lang="es-ES" sz="1600" dirty="0" smtClean="0"/>
              <a:t> , </a:t>
            </a:r>
            <a:r>
              <a:rPr lang="es-ES" sz="1600" dirty="0" err="1" smtClean="0"/>
              <a:t>ó</a:t>
            </a:r>
            <a:r>
              <a:rPr lang="es-ES" sz="1600" dirty="0" smtClean="0"/>
              <a:t> - 10x</a:t>
            </a:r>
            <a:r>
              <a:rPr lang="es-ES" sz="1600" baseline="30000" dirty="0" smtClean="0"/>
              <a:t>2</a:t>
            </a:r>
            <a:r>
              <a:rPr lang="es-ES" sz="1600" dirty="0" smtClean="0"/>
              <a:t> + 2x</a:t>
            </a:r>
            <a:r>
              <a:rPr lang="es-ES" sz="1600" baseline="30000" dirty="0" smtClean="0"/>
              <a:t>2</a:t>
            </a:r>
            <a:r>
              <a:rPr lang="es-ES" sz="1600" dirty="0" smtClean="0"/>
              <a:t> </a:t>
            </a:r>
          </a:p>
          <a:p>
            <a:pPr marL="0" indent="0" algn="just">
              <a:lnSpc>
                <a:spcPct val="100000"/>
              </a:lnSpc>
              <a:spcBef>
                <a:spcPts val="0"/>
              </a:spcBef>
              <a:buNone/>
            </a:pPr>
            <a:r>
              <a:rPr lang="es-ES" sz="1600" dirty="0" smtClean="0"/>
              <a:t>Para 5x = 3x + 2x, </a:t>
            </a:r>
            <a:r>
              <a:rPr lang="es-ES" sz="1600" dirty="0" err="1" smtClean="0"/>
              <a:t>ó</a:t>
            </a:r>
            <a:r>
              <a:rPr lang="es-ES" sz="1600" dirty="0" smtClean="0"/>
              <a:t> – 4x + 9x</a:t>
            </a:r>
          </a:p>
          <a:p>
            <a:pPr marL="0" indent="0" algn="just">
              <a:lnSpc>
                <a:spcPct val="100000"/>
              </a:lnSpc>
              <a:spcBef>
                <a:spcPts val="0"/>
              </a:spcBef>
              <a:buNone/>
            </a:pPr>
            <a:r>
              <a:rPr lang="es-ES" sz="1600" dirty="0" smtClean="0"/>
              <a:t>Para – 1 = - 3 + 2, </a:t>
            </a:r>
            <a:r>
              <a:rPr lang="es-ES" sz="1600" dirty="0" err="1" smtClean="0"/>
              <a:t>ó</a:t>
            </a:r>
            <a:r>
              <a:rPr lang="es-ES" sz="1600" dirty="0" smtClean="0"/>
              <a:t> 4 – 5</a:t>
            </a:r>
          </a:p>
          <a:p>
            <a:pPr marL="0" indent="0" algn="just">
              <a:lnSpc>
                <a:spcPct val="100000"/>
              </a:lnSpc>
              <a:spcBef>
                <a:spcPts val="0"/>
              </a:spcBef>
              <a:buNone/>
            </a:pPr>
            <a:r>
              <a:rPr lang="es-ES" sz="1600" dirty="0" smtClean="0"/>
              <a:t>Unamos las primeras posibilidades: </a:t>
            </a:r>
            <a:r>
              <a:rPr lang="es-ES" sz="1600" dirty="0"/>
              <a:t>– 5x</a:t>
            </a:r>
            <a:r>
              <a:rPr lang="es-ES" sz="1600" baseline="30000" dirty="0"/>
              <a:t>2</a:t>
            </a:r>
            <a:r>
              <a:rPr lang="es-ES" sz="1600" dirty="0"/>
              <a:t> – 3x</a:t>
            </a:r>
            <a:r>
              <a:rPr lang="es-ES" sz="1600" baseline="30000" dirty="0"/>
              <a:t>2</a:t>
            </a:r>
            <a:r>
              <a:rPr lang="es-ES" sz="1600" dirty="0"/>
              <a:t> </a:t>
            </a:r>
            <a:r>
              <a:rPr lang="es-ES" sz="1600" dirty="0" smtClean="0"/>
              <a:t>+ </a:t>
            </a:r>
            <a:r>
              <a:rPr lang="es-ES" sz="1600" dirty="0"/>
              <a:t>3x + </a:t>
            </a:r>
            <a:r>
              <a:rPr lang="es-ES" sz="1600" dirty="0" smtClean="0"/>
              <a:t>2x </a:t>
            </a:r>
            <a:r>
              <a:rPr lang="es-ES" sz="1600" dirty="0"/>
              <a:t>- 3 + </a:t>
            </a:r>
            <a:r>
              <a:rPr lang="es-ES" sz="1600" dirty="0" smtClean="0"/>
              <a:t>2</a:t>
            </a:r>
          </a:p>
          <a:p>
            <a:pPr marL="0" indent="0" algn="just">
              <a:lnSpc>
                <a:spcPct val="100000"/>
              </a:lnSpc>
              <a:spcBef>
                <a:spcPts val="0"/>
              </a:spcBef>
              <a:buNone/>
            </a:pPr>
            <a:r>
              <a:rPr lang="es-ES" sz="1600" dirty="0" smtClean="0"/>
              <a:t>Distribuyamos en dos sumandos o polinomios: Sumando 1: </a:t>
            </a:r>
            <a:r>
              <a:rPr lang="es-ES" sz="1600" dirty="0"/>
              <a:t>– 5x</a:t>
            </a:r>
            <a:r>
              <a:rPr lang="es-ES" sz="1600" baseline="30000" dirty="0"/>
              <a:t>2</a:t>
            </a:r>
            <a:r>
              <a:rPr lang="es-ES" sz="1600" dirty="0"/>
              <a:t> </a:t>
            </a:r>
            <a:r>
              <a:rPr lang="es-ES" sz="1600" dirty="0" smtClean="0"/>
              <a:t>+ </a:t>
            </a:r>
            <a:r>
              <a:rPr lang="es-ES" sz="1600" dirty="0"/>
              <a:t>3x </a:t>
            </a:r>
            <a:r>
              <a:rPr lang="es-ES" sz="1600" dirty="0" smtClean="0"/>
              <a:t>– 3</a:t>
            </a:r>
          </a:p>
          <a:p>
            <a:pPr marL="0" indent="0" algn="just">
              <a:lnSpc>
                <a:spcPct val="100000"/>
              </a:lnSpc>
              <a:spcBef>
                <a:spcPts val="0"/>
              </a:spcBef>
              <a:buNone/>
            </a:pPr>
            <a:r>
              <a:rPr lang="es-ES" sz="1600" dirty="0"/>
              <a:t>	</a:t>
            </a:r>
            <a:r>
              <a:rPr lang="es-ES" sz="1600" dirty="0" smtClean="0"/>
              <a:t>			     Sumando 2: </a:t>
            </a:r>
            <a:r>
              <a:rPr lang="es-ES" sz="1600" dirty="0"/>
              <a:t>– 3x</a:t>
            </a:r>
            <a:r>
              <a:rPr lang="es-ES" sz="1600" baseline="30000" dirty="0"/>
              <a:t>2</a:t>
            </a:r>
            <a:r>
              <a:rPr lang="es-ES" sz="1600" dirty="0"/>
              <a:t> </a:t>
            </a:r>
            <a:r>
              <a:rPr lang="es-ES" sz="1600" dirty="0" smtClean="0"/>
              <a:t>+ </a:t>
            </a:r>
            <a:r>
              <a:rPr lang="es-ES" sz="1600" dirty="0"/>
              <a:t>2x </a:t>
            </a:r>
            <a:r>
              <a:rPr lang="es-ES" sz="1600" dirty="0" smtClean="0"/>
              <a:t>+ 2</a:t>
            </a:r>
          </a:p>
          <a:p>
            <a:pPr marL="0" indent="0" algn="just">
              <a:lnSpc>
                <a:spcPct val="100000"/>
              </a:lnSpc>
              <a:spcBef>
                <a:spcPts val="0"/>
              </a:spcBef>
              <a:buNone/>
            </a:pPr>
            <a:r>
              <a:rPr lang="es-ES" sz="1600" dirty="0" smtClean="0"/>
              <a:t>Si se desea podemos tomar las segundas posibilidades: </a:t>
            </a:r>
            <a:r>
              <a:rPr lang="es-ES" sz="1600" dirty="0"/>
              <a:t>- 10x</a:t>
            </a:r>
            <a:r>
              <a:rPr lang="es-ES" sz="1600" baseline="30000" dirty="0"/>
              <a:t>2</a:t>
            </a:r>
            <a:r>
              <a:rPr lang="es-ES" sz="1600" dirty="0"/>
              <a:t> + 2x</a:t>
            </a:r>
            <a:r>
              <a:rPr lang="es-ES" sz="1600" baseline="30000" dirty="0"/>
              <a:t>2</a:t>
            </a:r>
            <a:r>
              <a:rPr lang="es-ES" sz="1600" dirty="0"/>
              <a:t> – 4x + </a:t>
            </a:r>
            <a:r>
              <a:rPr lang="es-ES" sz="1600" dirty="0" smtClean="0"/>
              <a:t>9x + </a:t>
            </a:r>
            <a:r>
              <a:rPr lang="es-ES" sz="1600" dirty="0"/>
              <a:t>4 – </a:t>
            </a:r>
            <a:r>
              <a:rPr lang="es-ES" sz="1600" dirty="0" smtClean="0"/>
              <a:t>5</a:t>
            </a:r>
          </a:p>
          <a:p>
            <a:pPr marL="0" indent="0" algn="just">
              <a:lnSpc>
                <a:spcPct val="100000"/>
              </a:lnSpc>
              <a:spcBef>
                <a:spcPts val="0"/>
              </a:spcBef>
              <a:buNone/>
            </a:pPr>
            <a:r>
              <a:rPr lang="es-ES" sz="1600" dirty="0" smtClean="0"/>
              <a:t>Distribuyamos </a:t>
            </a:r>
            <a:r>
              <a:rPr lang="es-ES" sz="1600" dirty="0"/>
              <a:t>en dos sumandos o polinomios: Sumando 1</a:t>
            </a:r>
            <a:r>
              <a:rPr lang="es-ES" sz="1600" dirty="0" smtClean="0"/>
              <a:t>: </a:t>
            </a:r>
            <a:r>
              <a:rPr lang="es-ES" sz="1600" dirty="0"/>
              <a:t>- 10x</a:t>
            </a:r>
            <a:r>
              <a:rPr lang="es-ES" sz="1600" baseline="30000" dirty="0"/>
              <a:t>2</a:t>
            </a:r>
            <a:r>
              <a:rPr lang="es-ES" sz="1600" dirty="0"/>
              <a:t> </a:t>
            </a:r>
            <a:r>
              <a:rPr lang="es-ES" sz="1600" dirty="0" smtClean="0"/>
              <a:t>– 4x + 4</a:t>
            </a:r>
          </a:p>
          <a:p>
            <a:pPr marL="0" indent="0" algn="just">
              <a:lnSpc>
                <a:spcPct val="100000"/>
              </a:lnSpc>
              <a:spcBef>
                <a:spcPts val="0"/>
              </a:spcBef>
              <a:buNone/>
            </a:pPr>
            <a:r>
              <a:rPr lang="es-ES" sz="1600" dirty="0"/>
              <a:t> </a:t>
            </a:r>
            <a:r>
              <a:rPr lang="es-ES" sz="1600" dirty="0" smtClean="0"/>
              <a:t>                                                                                   Sumando 2: 2x</a:t>
            </a:r>
            <a:r>
              <a:rPr lang="es-ES" sz="1600" baseline="30000" dirty="0" smtClean="0"/>
              <a:t>2</a:t>
            </a:r>
            <a:r>
              <a:rPr lang="es-ES" sz="1600" dirty="0" smtClean="0"/>
              <a:t> + </a:t>
            </a:r>
            <a:r>
              <a:rPr lang="es-ES" sz="1600" dirty="0"/>
              <a:t>9x </a:t>
            </a:r>
            <a:r>
              <a:rPr lang="es-ES" sz="1600" dirty="0" smtClean="0"/>
              <a:t>– 5</a:t>
            </a:r>
          </a:p>
          <a:p>
            <a:pPr marL="0" indent="0" algn="just">
              <a:lnSpc>
                <a:spcPct val="100000"/>
              </a:lnSpc>
              <a:spcBef>
                <a:spcPts val="0"/>
              </a:spcBef>
              <a:buNone/>
            </a:pPr>
            <a:r>
              <a:rPr lang="es-ES" sz="1600" dirty="0" smtClean="0"/>
              <a:t>También se podría combinar la primera posibilidad de </a:t>
            </a:r>
            <a:r>
              <a:rPr lang="es-ES" sz="1600" dirty="0"/>
              <a:t>– 8x</a:t>
            </a:r>
            <a:r>
              <a:rPr lang="es-ES" sz="1600" baseline="30000" dirty="0"/>
              <a:t>2</a:t>
            </a:r>
            <a:r>
              <a:rPr lang="es-ES" sz="1600" dirty="0"/>
              <a:t> </a:t>
            </a:r>
            <a:r>
              <a:rPr lang="es-ES" sz="1600" dirty="0" smtClean="0"/>
              <a:t>con la primera de 5x y la segunda de – 1, o la primera de </a:t>
            </a:r>
            <a:r>
              <a:rPr lang="es-ES" sz="1600" dirty="0"/>
              <a:t>– 8x</a:t>
            </a:r>
            <a:r>
              <a:rPr lang="es-ES" sz="1600" baseline="30000" dirty="0"/>
              <a:t>2</a:t>
            </a:r>
            <a:r>
              <a:rPr lang="es-ES" sz="1600" dirty="0"/>
              <a:t> </a:t>
            </a:r>
            <a:r>
              <a:rPr lang="es-ES" sz="1600" dirty="0" smtClean="0"/>
              <a:t>con la segunda de 5x y la segunda de – 1, etc. </a:t>
            </a:r>
            <a:endParaRPr lang="es-ES" sz="1600" dirty="0"/>
          </a:p>
          <a:p>
            <a:pPr marL="0" indent="0" algn="just">
              <a:lnSpc>
                <a:spcPct val="100000"/>
              </a:lnSpc>
              <a:spcBef>
                <a:spcPts val="0"/>
              </a:spcBef>
              <a:buNone/>
            </a:pPr>
            <a:endParaRPr lang="es-ES" sz="1600" dirty="0"/>
          </a:p>
          <a:p>
            <a:pPr marL="0" indent="0" algn="just">
              <a:lnSpc>
                <a:spcPct val="100000"/>
              </a:lnSpc>
              <a:spcBef>
                <a:spcPts val="0"/>
              </a:spcBef>
              <a:buNone/>
            </a:pPr>
            <a:endParaRPr lang="es-ES" sz="1600" dirty="0" smtClean="0"/>
          </a:p>
          <a:p>
            <a:pPr marL="0" indent="0" algn="just">
              <a:lnSpc>
                <a:spcPct val="100000"/>
              </a:lnSpc>
              <a:spcBef>
                <a:spcPts val="0"/>
              </a:spcBef>
              <a:buNone/>
            </a:pPr>
            <a:endParaRPr lang="es-ES" sz="1600" dirty="0" smtClean="0"/>
          </a:p>
          <a:p>
            <a:pPr marL="0" indent="0" algn="just">
              <a:lnSpc>
                <a:spcPct val="100000"/>
              </a:lnSpc>
              <a:spcBef>
                <a:spcPts val="0"/>
              </a:spcBef>
              <a:buNone/>
            </a:pPr>
            <a:endParaRPr lang="es-ES" sz="1600" dirty="0"/>
          </a:p>
        </p:txBody>
      </p:sp>
      <p:pic>
        <p:nvPicPr>
          <p:cNvPr id="1026" name="Picture 2" descr="geometria"/>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947456" y="4958046"/>
            <a:ext cx="1314450" cy="131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54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1643" y="296887"/>
            <a:ext cx="8528713" cy="767639"/>
          </a:xfrm>
        </p:spPr>
        <p:txBody>
          <a:bodyPr/>
          <a:lstStyle/>
          <a:p>
            <a:pPr algn="ctr"/>
            <a:r>
              <a:rPr lang="es-ES" b="1" dirty="0" smtClean="0"/>
              <a:t>ADICIÓN ALGEBRAICA: NIVEL BÁSICO</a:t>
            </a:r>
            <a:endParaRPr lang="es-ES" b="1" dirty="0"/>
          </a:p>
        </p:txBody>
      </p:sp>
      <p:sp>
        <p:nvSpPr>
          <p:cNvPr id="3" name="Marcador de contenido 2"/>
          <p:cNvSpPr>
            <a:spLocks noGrp="1"/>
          </p:cNvSpPr>
          <p:nvPr>
            <p:ph idx="1"/>
          </p:nvPr>
        </p:nvSpPr>
        <p:spPr>
          <a:xfrm>
            <a:off x="631209" y="1429479"/>
            <a:ext cx="10515600" cy="2637554"/>
          </a:xfrm>
        </p:spPr>
        <p:txBody>
          <a:bodyPr>
            <a:normAutofit lnSpcReduction="10000"/>
          </a:bodyPr>
          <a:lstStyle/>
          <a:p>
            <a:pPr marL="0" indent="0">
              <a:buNone/>
            </a:pPr>
            <a:r>
              <a:rPr lang="es-ES" dirty="0" smtClean="0"/>
              <a:t>Para sumar algebraicamente, puedes hacerlo de manera horizontal o vertical. Escoge la estrategia que deseas estudiar:</a:t>
            </a:r>
          </a:p>
          <a:p>
            <a:pPr marL="0" indent="0">
              <a:buNone/>
            </a:pPr>
            <a:r>
              <a:rPr lang="es-ES" dirty="0"/>
              <a:t> </a:t>
            </a:r>
            <a:r>
              <a:rPr lang="es-ES" dirty="0" smtClean="0"/>
              <a:t>    </a:t>
            </a:r>
            <a:r>
              <a:rPr lang="es-ES" i="1" dirty="0" smtClean="0"/>
              <a:t>ESTRATEGIA 1: </a:t>
            </a:r>
            <a:r>
              <a:rPr lang="es-ES" dirty="0" smtClean="0"/>
              <a:t>Deseo aprender adicionar algebraicamente de manera vertical.</a:t>
            </a:r>
          </a:p>
          <a:p>
            <a:pPr marL="0" indent="0">
              <a:buNone/>
            </a:pPr>
            <a:r>
              <a:rPr lang="es-ES" dirty="0"/>
              <a:t> </a:t>
            </a:r>
            <a:r>
              <a:rPr lang="es-ES" dirty="0" smtClean="0"/>
              <a:t>   </a:t>
            </a:r>
            <a:r>
              <a:rPr lang="es-ES" i="1" dirty="0" smtClean="0"/>
              <a:t>ESTRATEGIA 2: </a:t>
            </a:r>
            <a:r>
              <a:rPr lang="es-ES" dirty="0" smtClean="0"/>
              <a:t>Deseo aprender adicionar algebraicamente de manera horizontal.</a:t>
            </a:r>
          </a:p>
        </p:txBody>
      </p:sp>
      <p:sp>
        <p:nvSpPr>
          <p:cNvPr id="5" name="Elipse 4"/>
          <p:cNvSpPr/>
          <p:nvPr/>
        </p:nvSpPr>
        <p:spPr>
          <a:xfrm>
            <a:off x="681819" y="3009328"/>
            <a:ext cx="341194" cy="341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6" name="Elipse 5"/>
          <p:cNvSpPr/>
          <p:nvPr/>
        </p:nvSpPr>
        <p:spPr>
          <a:xfrm>
            <a:off x="713096" y="2237120"/>
            <a:ext cx="341194" cy="341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pic>
        <p:nvPicPr>
          <p:cNvPr id="3074" name="Picture 2" descr="http://livinlavidarick.files.wordpress.com/2013/05/lisa_study_1172665637_1191264133_452555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253" y="3637125"/>
            <a:ext cx="3810000" cy="2638426"/>
          </a:xfrm>
          <a:prstGeom prst="rect">
            <a:avLst/>
          </a:prstGeom>
          <a:noFill/>
          <a:extLst>
            <a:ext uri="{909E8E84-426E-40DD-AFC4-6F175D3DCCD1}">
              <a14:hiddenFill xmlns:a14="http://schemas.microsoft.com/office/drawing/2010/main">
                <a:solidFill>
                  <a:srgbClr val="FFFFFF"/>
                </a:solidFill>
              </a14:hiddenFill>
            </a:ext>
          </a:extLst>
        </p:spPr>
      </p:pic>
      <p:sp>
        <p:nvSpPr>
          <p:cNvPr id="10" name="Elipse 9">
            <a:hlinkClick r:id="rId3" action="ppaction://hlinksldjump"/>
          </p:cNvPr>
          <p:cNvSpPr/>
          <p:nvPr/>
        </p:nvSpPr>
        <p:spPr>
          <a:xfrm>
            <a:off x="1607852" y="4456862"/>
            <a:ext cx="2511379" cy="595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ESTRATEGIA 1</a:t>
            </a:r>
            <a:endParaRPr lang="es-ES" b="1" dirty="0"/>
          </a:p>
        </p:txBody>
      </p:sp>
      <p:sp>
        <p:nvSpPr>
          <p:cNvPr id="11" name="Elipse 10">
            <a:hlinkClick r:id="rId4" action="ppaction://hlinksldjump"/>
          </p:cNvPr>
          <p:cNvSpPr/>
          <p:nvPr/>
        </p:nvSpPr>
        <p:spPr>
          <a:xfrm>
            <a:off x="1607851" y="5305298"/>
            <a:ext cx="2511379" cy="595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ESTRATEGIA 2</a:t>
            </a:r>
            <a:endParaRPr lang="es-ES" b="1" dirty="0"/>
          </a:p>
        </p:txBody>
      </p:sp>
    </p:spTree>
    <p:extLst>
      <p:ext uri="{BB962C8B-B14F-4D97-AF65-F5344CB8AC3E}">
        <p14:creationId xmlns:p14="http://schemas.microsoft.com/office/powerpoint/2010/main" val="422744756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67016" y="215000"/>
            <a:ext cx="5457967" cy="713048"/>
          </a:xfrm>
        </p:spPr>
        <p:txBody>
          <a:bodyPr/>
          <a:lstStyle/>
          <a:p>
            <a:pPr algn="ctr"/>
            <a:r>
              <a:rPr lang="es-ES" b="1" dirty="0" smtClean="0"/>
              <a:t>PROBLEMAS MODELO</a:t>
            </a:r>
            <a:endParaRPr lang="es-ES" b="1" dirty="0"/>
          </a:p>
        </p:txBody>
      </p:sp>
      <p:sp>
        <p:nvSpPr>
          <p:cNvPr id="3" name="Marcador de contenido 2"/>
          <p:cNvSpPr>
            <a:spLocks noGrp="1"/>
          </p:cNvSpPr>
          <p:nvPr>
            <p:ph idx="1"/>
          </p:nvPr>
        </p:nvSpPr>
        <p:spPr>
          <a:xfrm>
            <a:off x="387823" y="928049"/>
            <a:ext cx="11226422" cy="4217158"/>
          </a:xfrm>
        </p:spPr>
        <p:txBody>
          <a:bodyPr>
            <a:noAutofit/>
          </a:bodyPr>
          <a:lstStyle/>
          <a:p>
            <a:pPr marL="0" indent="0" algn="just">
              <a:lnSpc>
                <a:spcPct val="100000"/>
              </a:lnSpc>
              <a:spcBef>
                <a:spcPts val="0"/>
              </a:spcBef>
              <a:buNone/>
            </a:pPr>
            <a:r>
              <a:rPr lang="es-ES" sz="1600" b="1" dirty="0" smtClean="0">
                <a:solidFill>
                  <a:srgbClr val="FF0000"/>
                </a:solidFill>
              </a:rPr>
              <a:t>EJEMPLO 1.</a:t>
            </a:r>
            <a:r>
              <a:rPr lang="es-ES" sz="1600" dirty="0" smtClean="0"/>
              <a:t> Proponer un problema cuyo resultado sea 10 m</a:t>
            </a:r>
          </a:p>
          <a:p>
            <a:pPr marL="0" indent="0" algn="just">
              <a:lnSpc>
                <a:spcPct val="100000"/>
              </a:lnSpc>
              <a:spcBef>
                <a:spcPts val="0"/>
              </a:spcBef>
              <a:buNone/>
            </a:pPr>
            <a:r>
              <a:rPr lang="es-ES" sz="1600" dirty="0" smtClean="0"/>
              <a:t>Pensemos en posibles sumas que den 10 m, por ejemplo, m + 9m.</a:t>
            </a:r>
          </a:p>
          <a:p>
            <a:pPr marL="0" indent="0" algn="just">
              <a:lnSpc>
                <a:spcPct val="100000"/>
              </a:lnSpc>
              <a:spcBef>
                <a:spcPts val="0"/>
              </a:spcBef>
              <a:buNone/>
            </a:pPr>
            <a:r>
              <a:rPr lang="es-ES" sz="1600" dirty="0" smtClean="0"/>
              <a:t>Ahora imaginemos una situación de nuestra vida diaria en la que aplicamos la suma, por ejemplo, cuando vamos a pagar la compra de varios artículos, o deseamos saber el total de algún objeto o personas.</a:t>
            </a:r>
          </a:p>
          <a:p>
            <a:pPr algn="just">
              <a:lnSpc>
                <a:spcPct val="100000"/>
              </a:lnSpc>
              <a:spcBef>
                <a:spcPts val="0"/>
              </a:spcBef>
              <a:buFont typeface="Wingdings" panose="05000000000000000000" pitchFamily="2" charset="2"/>
              <a:buChar char="q"/>
            </a:pPr>
            <a:r>
              <a:rPr lang="es-ES" sz="1600" dirty="0" smtClean="0"/>
              <a:t>¿Cuánto hay que pagar por una pizza y una gaseosa, si la pizza vale U$9 más que la gaseosa?</a:t>
            </a:r>
          </a:p>
          <a:p>
            <a:pPr algn="just">
              <a:lnSpc>
                <a:spcPct val="100000"/>
              </a:lnSpc>
              <a:spcBef>
                <a:spcPts val="0"/>
              </a:spcBef>
              <a:buFont typeface="Wingdings" panose="05000000000000000000" pitchFamily="2" charset="2"/>
              <a:buChar char="q"/>
            </a:pPr>
            <a:r>
              <a:rPr lang="es-ES" sz="1600" dirty="0" smtClean="0"/>
              <a:t>¿Cuántos huevos hay en una cubeta si hay 9 huevos amarillos más que huevos blancos?</a:t>
            </a:r>
          </a:p>
          <a:p>
            <a:pPr algn="just">
              <a:lnSpc>
                <a:spcPct val="100000"/>
              </a:lnSpc>
              <a:spcBef>
                <a:spcPts val="0"/>
              </a:spcBef>
              <a:buFont typeface="Wingdings" panose="05000000000000000000" pitchFamily="2" charset="2"/>
              <a:buChar char="q"/>
            </a:pPr>
            <a:r>
              <a:rPr lang="es-ES" sz="1600" dirty="0" smtClean="0"/>
              <a:t>¿Cuánto suman las edades de dos hermanos si el mayor tiene 9 años más que el menor?</a:t>
            </a:r>
          </a:p>
          <a:p>
            <a:pPr marL="0" indent="0" algn="just">
              <a:lnSpc>
                <a:spcPct val="100000"/>
              </a:lnSpc>
              <a:spcBef>
                <a:spcPts val="0"/>
              </a:spcBef>
              <a:buNone/>
            </a:pPr>
            <a:r>
              <a:rPr lang="es-ES" sz="1600" dirty="0" smtClean="0"/>
              <a:t>Y así podríamos plantear muchas situaciones.</a:t>
            </a:r>
          </a:p>
          <a:p>
            <a:pPr marL="0" indent="0" algn="just">
              <a:lnSpc>
                <a:spcPct val="100000"/>
              </a:lnSpc>
              <a:spcBef>
                <a:spcPts val="0"/>
              </a:spcBef>
              <a:buNone/>
            </a:pPr>
            <a:r>
              <a:rPr lang="es-ES" sz="1600" b="1" dirty="0" smtClean="0">
                <a:solidFill>
                  <a:srgbClr val="FF0000"/>
                </a:solidFill>
              </a:rPr>
              <a:t>EJEMPLO 2.</a:t>
            </a:r>
            <a:r>
              <a:rPr lang="es-ES" sz="1600" dirty="0" smtClean="0"/>
              <a:t> Proponer un problema cuyo resultado sea </a:t>
            </a:r>
            <a:r>
              <a:rPr lang="es-ES" sz="1600" dirty="0"/>
              <a:t>– 8x</a:t>
            </a:r>
            <a:r>
              <a:rPr lang="es-ES" sz="1600" baseline="30000" dirty="0"/>
              <a:t>2</a:t>
            </a:r>
            <a:r>
              <a:rPr lang="es-ES" sz="1600" dirty="0"/>
              <a:t> + 5x – 1</a:t>
            </a:r>
          </a:p>
          <a:p>
            <a:pPr marL="0" indent="0" algn="just">
              <a:lnSpc>
                <a:spcPct val="100000"/>
              </a:lnSpc>
              <a:spcBef>
                <a:spcPts val="0"/>
              </a:spcBef>
              <a:buNone/>
            </a:pPr>
            <a:r>
              <a:rPr lang="es-ES" sz="1600" dirty="0" smtClean="0"/>
              <a:t>Pensemos en posibles sumas que den </a:t>
            </a:r>
            <a:r>
              <a:rPr lang="es-ES" sz="1600" dirty="0"/>
              <a:t>– 8x</a:t>
            </a:r>
            <a:r>
              <a:rPr lang="es-ES" sz="1600" baseline="30000" dirty="0"/>
              <a:t>2</a:t>
            </a:r>
            <a:r>
              <a:rPr lang="es-ES" sz="1600" dirty="0"/>
              <a:t> + 5x – </a:t>
            </a:r>
            <a:r>
              <a:rPr lang="es-ES" sz="1600" dirty="0" smtClean="0"/>
              <a:t>1, por ejemplo, </a:t>
            </a:r>
            <a:r>
              <a:rPr lang="es-ES" sz="1600" dirty="0"/>
              <a:t>Sumando 1: – 5x</a:t>
            </a:r>
            <a:r>
              <a:rPr lang="es-ES" sz="1600" baseline="30000" dirty="0"/>
              <a:t>2</a:t>
            </a:r>
            <a:r>
              <a:rPr lang="es-ES" sz="1600" dirty="0"/>
              <a:t> + </a:t>
            </a:r>
            <a:r>
              <a:rPr lang="es-ES" sz="1600" dirty="0" smtClean="0"/>
              <a:t>3x – 3, Sumando 2: – 3x</a:t>
            </a:r>
            <a:r>
              <a:rPr lang="es-ES" sz="1600" baseline="30000" dirty="0" smtClean="0"/>
              <a:t>2</a:t>
            </a:r>
            <a:r>
              <a:rPr lang="es-ES" sz="1600" dirty="0" smtClean="0"/>
              <a:t> + 2x + 2</a:t>
            </a:r>
          </a:p>
          <a:p>
            <a:pPr marL="0" indent="0" algn="just">
              <a:lnSpc>
                <a:spcPct val="100000"/>
              </a:lnSpc>
              <a:spcBef>
                <a:spcPts val="0"/>
              </a:spcBef>
              <a:buNone/>
            </a:pPr>
            <a:r>
              <a:rPr lang="es-ES" sz="1600" dirty="0"/>
              <a:t>Ahora imaginemos una situación de nuestra vida diaria en la que aplicamos la suma, por ejemplo, cuando vamos a pagar la compra de varios artículos, o deseamos saber el total de algún objeto o personas</a:t>
            </a:r>
            <a:r>
              <a:rPr lang="es-ES" sz="1600" dirty="0" smtClean="0"/>
              <a:t>.</a:t>
            </a:r>
          </a:p>
          <a:p>
            <a:pPr algn="just">
              <a:lnSpc>
                <a:spcPct val="100000"/>
              </a:lnSpc>
              <a:spcBef>
                <a:spcPts val="0"/>
              </a:spcBef>
              <a:buFont typeface="Wingdings" panose="05000000000000000000" pitchFamily="2" charset="2"/>
              <a:buChar char="q"/>
            </a:pPr>
            <a:r>
              <a:rPr lang="es-ES" sz="1600" dirty="0"/>
              <a:t>¿Cuánto hay que pagar por una pizza y una gaseosa, si la pizza </a:t>
            </a:r>
            <a:r>
              <a:rPr lang="es-ES" sz="1600" dirty="0" smtClean="0"/>
              <a:t>vale </a:t>
            </a:r>
            <a:r>
              <a:rPr lang="es-ES" sz="1600" dirty="0"/>
              <a:t>– 5x</a:t>
            </a:r>
            <a:r>
              <a:rPr lang="es-ES" sz="1600" baseline="30000" dirty="0"/>
              <a:t>2</a:t>
            </a:r>
            <a:r>
              <a:rPr lang="es-ES" sz="1600" dirty="0"/>
              <a:t> + 3x – </a:t>
            </a:r>
            <a:r>
              <a:rPr lang="es-ES" sz="1600" dirty="0" smtClean="0"/>
              <a:t>3 y la gaseosa vale </a:t>
            </a:r>
            <a:r>
              <a:rPr lang="es-ES" sz="1600" dirty="0"/>
              <a:t>– 3x</a:t>
            </a:r>
            <a:r>
              <a:rPr lang="es-ES" sz="1600" baseline="30000" dirty="0"/>
              <a:t>2</a:t>
            </a:r>
            <a:r>
              <a:rPr lang="es-ES" sz="1600" dirty="0"/>
              <a:t> + 2x + </a:t>
            </a:r>
            <a:r>
              <a:rPr lang="es-ES" sz="1600" dirty="0" smtClean="0"/>
              <a:t>2?</a:t>
            </a:r>
          </a:p>
          <a:p>
            <a:pPr algn="just">
              <a:lnSpc>
                <a:spcPct val="100000"/>
              </a:lnSpc>
              <a:spcBef>
                <a:spcPts val="0"/>
              </a:spcBef>
              <a:buFont typeface="Wingdings" panose="05000000000000000000" pitchFamily="2" charset="2"/>
              <a:buChar char="q"/>
            </a:pPr>
            <a:r>
              <a:rPr lang="es-ES" sz="1600" dirty="0"/>
              <a:t>¿Cuántos huevos hay en una cubeta si </a:t>
            </a:r>
            <a:r>
              <a:rPr lang="es-ES" sz="1600" dirty="0" smtClean="0"/>
              <a:t>hay </a:t>
            </a:r>
            <a:r>
              <a:rPr lang="es-ES" sz="1600" dirty="0"/>
              <a:t>– 5x</a:t>
            </a:r>
            <a:r>
              <a:rPr lang="es-ES" sz="1600" baseline="30000" dirty="0"/>
              <a:t>2</a:t>
            </a:r>
            <a:r>
              <a:rPr lang="es-ES" sz="1600" dirty="0"/>
              <a:t> + 3x – 3 </a:t>
            </a:r>
            <a:r>
              <a:rPr lang="es-ES" sz="1600" dirty="0" smtClean="0"/>
              <a:t>huevos </a:t>
            </a:r>
            <a:r>
              <a:rPr lang="es-ES" sz="1600" dirty="0"/>
              <a:t>amarillos </a:t>
            </a:r>
            <a:r>
              <a:rPr lang="es-ES" sz="1600" dirty="0" smtClean="0"/>
              <a:t>y </a:t>
            </a:r>
            <a:r>
              <a:rPr lang="es-ES" sz="1600" dirty="0"/>
              <a:t>– 3x</a:t>
            </a:r>
            <a:r>
              <a:rPr lang="es-ES" sz="1600" baseline="30000" dirty="0"/>
              <a:t>2</a:t>
            </a:r>
            <a:r>
              <a:rPr lang="es-ES" sz="1600" dirty="0"/>
              <a:t> + 2x + 2 </a:t>
            </a:r>
            <a:r>
              <a:rPr lang="es-ES" sz="1600" dirty="0" smtClean="0"/>
              <a:t>huevos </a:t>
            </a:r>
            <a:r>
              <a:rPr lang="es-ES" sz="1600" dirty="0"/>
              <a:t>blancos</a:t>
            </a:r>
            <a:r>
              <a:rPr lang="es-ES" sz="1600" dirty="0" smtClean="0"/>
              <a:t>?</a:t>
            </a:r>
          </a:p>
          <a:p>
            <a:pPr algn="just">
              <a:lnSpc>
                <a:spcPct val="100000"/>
              </a:lnSpc>
              <a:spcBef>
                <a:spcPts val="0"/>
              </a:spcBef>
              <a:buFont typeface="Wingdings" panose="05000000000000000000" pitchFamily="2" charset="2"/>
              <a:buChar char="q"/>
            </a:pPr>
            <a:r>
              <a:rPr lang="es-ES" sz="1600" dirty="0"/>
              <a:t>¿Cuánto suman las edades de dos hermanos si el mayor tiene – 5x</a:t>
            </a:r>
            <a:r>
              <a:rPr lang="es-ES" sz="1600" baseline="30000" dirty="0"/>
              <a:t>2</a:t>
            </a:r>
            <a:r>
              <a:rPr lang="es-ES" sz="1600" dirty="0"/>
              <a:t> + 3x – 3</a:t>
            </a:r>
            <a:r>
              <a:rPr lang="es-ES" sz="1600" dirty="0" smtClean="0"/>
              <a:t> </a:t>
            </a:r>
            <a:r>
              <a:rPr lang="es-ES" sz="1600" dirty="0"/>
              <a:t>años </a:t>
            </a:r>
            <a:r>
              <a:rPr lang="es-ES" sz="1600" dirty="0" smtClean="0"/>
              <a:t>y </a:t>
            </a:r>
            <a:r>
              <a:rPr lang="es-ES" sz="1600" dirty="0"/>
              <a:t>el </a:t>
            </a:r>
            <a:r>
              <a:rPr lang="es-ES" sz="1600" dirty="0" smtClean="0"/>
              <a:t>menor </a:t>
            </a:r>
            <a:r>
              <a:rPr lang="es-ES" sz="1600" dirty="0"/>
              <a:t>– 3x</a:t>
            </a:r>
            <a:r>
              <a:rPr lang="es-ES" sz="1600" baseline="30000" dirty="0"/>
              <a:t>2</a:t>
            </a:r>
            <a:r>
              <a:rPr lang="es-ES" sz="1600" dirty="0"/>
              <a:t> + 2x + 2 </a:t>
            </a:r>
            <a:r>
              <a:rPr lang="es-ES" sz="1600" dirty="0" smtClean="0"/>
              <a:t>años?</a:t>
            </a:r>
          </a:p>
          <a:p>
            <a:pPr algn="just">
              <a:lnSpc>
                <a:spcPct val="100000"/>
              </a:lnSpc>
              <a:spcBef>
                <a:spcPts val="0"/>
              </a:spcBef>
              <a:buFont typeface="Wingdings" panose="05000000000000000000" pitchFamily="2" charset="2"/>
              <a:buChar char="q"/>
            </a:pPr>
            <a:r>
              <a:rPr lang="es-ES" sz="1600" dirty="0" smtClean="0"/>
              <a:t>¿Cuánto invierte una empresa en el pago de nómina de la secretaria y la recepcionista, si la secretaria gana </a:t>
            </a:r>
            <a:r>
              <a:rPr lang="es-ES" sz="1600" dirty="0"/>
              <a:t>– 5x</a:t>
            </a:r>
            <a:r>
              <a:rPr lang="es-ES" sz="1600" baseline="30000" dirty="0"/>
              <a:t>2</a:t>
            </a:r>
            <a:r>
              <a:rPr lang="es-ES" sz="1600" dirty="0"/>
              <a:t> + 3x – 3 </a:t>
            </a:r>
            <a:r>
              <a:rPr lang="es-ES" sz="1600" dirty="0" smtClean="0"/>
              <a:t>y la recepcionista </a:t>
            </a:r>
            <a:r>
              <a:rPr lang="es-ES" sz="1600" dirty="0"/>
              <a:t>– 3x</a:t>
            </a:r>
            <a:r>
              <a:rPr lang="es-ES" sz="1600" baseline="30000" dirty="0"/>
              <a:t>2</a:t>
            </a:r>
            <a:r>
              <a:rPr lang="es-ES" sz="1600" dirty="0"/>
              <a:t> + 2x + </a:t>
            </a:r>
            <a:r>
              <a:rPr lang="es-ES" sz="1600" dirty="0" smtClean="0"/>
              <a:t>2? </a:t>
            </a:r>
            <a:endParaRPr lang="es-ES" sz="1600" dirty="0"/>
          </a:p>
          <a:p>
            <a:pPr algn="just">
              <a:lnSpc>
                <a:spcPct val="100000"/>
              </a:lnSpc>
              <a:spcBef>
                <a:spcPts val="0"/>
              </a:spcBef>
              <a:buFont typeface="Wingdings" panose="05000000000000000000" pitchFamily="2" charset="2"/>
              <a:buChar char="q"/>
            </a:pPr>
            <a:endParaRPr lang="es-ES" sz="1600" dirty="0"/>
          </a:p>
          <a:p>
            <a:pPr algn="just">
              <a:lnSpc>
                <a:spcPct val="100000"/>
              </a:lnSpc>
              <a:spcBef>
                <a:spcPts val="0"/>
              </a:spcBef>
              <a:buFont typeface="Wingdings" panose="05000000000000000000" pitchFamily="2" charset="2"/>
              <a:buChar char="q"/>
            </a:pPr>
            <a:endParaRPr lang="es-ES" sz="1600" dirty="0"/>
          </a:p>
          <a:p>
            <a:pPr marL="0" indent="0" algn="just">
              <a:lnSpc>
                <a:spcPct val="100000"/>
              </a:lnSpc>
              <a:spcBef>
                <a:spcPts val="0"/>
              </a:spcBef>
              <a:buNone/>
            </a:pPr>
            <a:endParaRPr lang="es-ES" sz="1600" dirty="0"/>
          </a:p>
          <a:p>
            <a:pPr marL="0" indent="0" algn="just">
              <a:lnSpc>
                <a:spcPct val="100000"/>
              </a:lnSpc>
              <a:spcBef>
                <a:spcPts val="0"/>
              </a:spcBef>
              <a:buNone/>
            </a:pPr>
            <a:endParaRPr lang="es-ES" sz="1600" dirty="0" smtClean="0"/>
          </a:p>
          <a:p>
            <a:pPr marL="0" indent="0" algn="just">
              <a:lnSpc>
                <a:spcPct val="100000"/>
              </a:lnSpc>
              <a:spcBef>
                <a:spcPts val="0"/>
              </a:spcBef>
              <a:buNone/>
            </a:pPr>
            <a:endParaRPr lang="es-ES" sz="1600" dirty="0" smtClean="0"/>
          </a:p>
          <a:p>
            <a:pPr marL="0" indent="0" algn="just">
              <a:lnSpc>
                <a:spcPct val="100000"/>
              </a:lnSpc>
              <a:spcBef>
                <a:spcPts val="0"/>
              </a:spcBef>
              <a:buNone/>
            </a:pPr>
            <a:endParaRPr lang="es-ES" sz="1600" dirty="0"/>
          </a:p>
        </p:txBody>
      </p:sp>
      <p:pic>
        <p:nvPicPr>
          <p:cNvPr id="2050" name="Picture 2" descr="geometria"/>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605461" y="5336276"/>
            <a:ext cx="981075"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88922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198199" y="261228"/>
            <a:ext cx="7163937" cy="6467118"/>
          </a:xfrm>
        </p:spPr>
        <p:txBody>
          <a:bodyPr>
            <a:noAutofit/>
          </a:bodyPr>
          <a:lstStyle/>
          <a:p>
            <a:pPr marL="0" indent="0" algn="just">
              <a:lnSpc>
                <a:spcPct val="100000"/>
              </a:lnSpc>
              <a:spcBef>
                <a:spcPts val="0"/>
              </a:spcBef>
              <a:buNone/>
            </a:pPr>
            <a:r>
              <a:rPr lang="es-ES" sz="1600" dirty="0" smtClean="0"/>
              <a:t>Antes de iniciar tu evaluación es conveniente que reflexiones sobre tu proceso de aprendizaje. Te invitamos a que contestes a conciencia las siguientes preguntas:</a:t>
            </a:r>
          </a:p>
          <a:p>
            <a:pPr marL="514350" indent="-514350" algn="just">
              <a:lnSpc>
                <a:spcPct val="100000"/>
              </a:lnSpc>
              <a:spcBef>
                <a:spcPts val="0"/>
              </a:spcBef>
              <a:buAutoNum type="arabicPeriod"/>
            </a:pPr>
            <a:r>
              <a:rPr lang="es-ES" sz="1600" dirty="0" smtClean="0"/>
              <a:t>¿Sabes proponer expresiones algebraicas que sumadas den un determinado resultado, incluyendo cuando impliquen fracciones?         SI          NO</a:t>
            </a:r>
          </a:p>
          <a:p>
            <a:pPr marL="514350" indent="-514350" algn="just">
              <a:lnSpc>
                <a:spcPct val="100000"/>
              </a:lnSpc>
              <a:spcBef>
                <a:spcPts val="0"/>
              </a:spcBef>
              <a:buAutoNum type="arabicPeriod"/>
            </a:pPr>
            <a:r>
              <a:rPr lang="es-ES" sz="1600" dirty="0" smtClean="0"/>
              <a:t>¿Comprendiste los problemas explicados y los propuestos?        SI            NO</a:t>
            </a:r>
          </a:p>
          <a:p>
            <a:pPr marL="514350" indent="-514350" algn="just">
              <a:lnSpc>
                <a:spcPct val="100000"/>
              </a:lnSpc>
              <a:spcBef>
                <a:spcPts val="0"/>
              </a:spcBef>
              <a:buAutoNum type="arabicPeriod"/>
            </a:pPr>
            <a:r>
              <a:rPr lang="es-ES" sz="1600" dirty="0" smtClean="0"/>
              <a:t>¿De los recursos físicos que planeaste en un inicio usar, ¿los empleaste todos? ¿Empleaste uno que no tenías planeado?         SI           NO</a:t>
            </a:r>
          </a:p>
          <a:p>
            <a:pPr marL="514350" indent="-514350" algn="just">
              <a:lnSpc>
                <a:spcPct val="100000"/>
              </a:lnSpc>
              <a:spcBef>
                <a:spcPts val="0"/>
              </a:spcBef>
              <a:buAutoNum type="arabicPeriod"/>
            </a:pPr>
            <a:r>
              <a:rPr lang="es-ES" sz="1600" dirty="0" smtClean="0"/>
              <a:t>De los recursos humanos que planeaste en un inicio usar, ¿los empleaste todos? ¿Empleaste uno que no tenías planeado?         SI           NO</a:t>
            </a:r>
          </a:p>
          <a:p>
            <a:pPr marL="514350" indent="-514350" algn="just">
              <a:lnSpc>
                <a:spcPct val="100000"/>
              </a:lnSpc>
              <a:spcBef>
                <a:spcPts val="0"/>
              </a:spcBef>
              <a:buAutoNum type="arabicPeriod"/>
            </a:pPr>
            <a:r>
              <a:rPr lang="es-ES" sz="1600" dirty="0" smtClean="0"/>
              <a:t>El tiempo empleado para estudiar este tema, ¿fue el que acordaste desde un inicio? O cambió?         SI	       NO</a:t>
            </a:r>
          </a:p>
          <a:p>
            <a:pPr marL="514350" indent="-514350" algn="just">
              <a:lnSpc>
                <a:spcPct val="100000"/>
              </a:lnSpc>
              <a:spcBef>
                <a:spcPts val="0"/>
              </a:spcBef>
              <a:buAutoNum type="arabicPeriod"/>
            </a:pPr>
            <a:r>
              <a:rPr lang="es-ES" sz="1600" dirty="0" smtClean="0"/>
              <a:t>En el momento del entrenamiento, ¿fue necesario emplear las ayudas que se te facilitaban?	     SI	NO</a:t>
            </a:r>
          </a:p>
          <a:p>
            <a:pPr marL="514350" indent="-514350" algn="just">
              <a:lnSpc>
                <a:spcPct val="100000"/>
              </a:lnSpc>
              <a:spcBef>
                <a:spcPts val="0"/>
              </a:spcBef>
              <a:buAutoNum type="arabicPeriod"/>
            </a:pPr>
            <a:r>
              <a:rPr lang="es-ES" sz="1600" dirty="0" smtClean="0"/>
              <a:t>¿Consideras que el tiempo que destinaste a la fase de entrenamiento fue suficiente?	SI           NO</a:t>
            </a:r>
          </a:p>
          <a:p>
            <a:pPr marL="514350" indent="-514350" algn="just">
              <a:lnSpc>
                <a:spcPct val="100000"/>
              </a:lnSpc>
              <a:spcBef>
                <a:spcPts val="0"/>
              </a:spcBef>
              <a:buAutoNum type="arabicPeriod"/>
            </a:pPr>
            <a:r>
              <a:rPr lang="es-ES" sz="1600" dirty="0" smtClean="0"/>
              <a:t>¿Consideras que se modificó tu nivel de conocimientos matemáticos después de estudiar este tema?	SI           NO</a:t>
            </a:r>
          </a:p>
          <a:p>
            <a:pPr marL="514350" indent="-514350" algn="just">
              <a:lnSpc>
                <a:spcPct val="100000"/>
              </a:lnSpc>
              <a:spcBef>
                <a:spcPts val="0"/>
              </a:spcBef>
              <a:buAutoNum type="arabicPeriod"/>
            </a:pPr>
            <a:r>
              <a:rPr lang="es-ES" sz="1600" dirty="0" smtClean="0"/>
              <a:t>¿Consideras que este tema es importante que lo aprendas?     SI         NO    ¿Por qué?</a:t>
            </a:r>
          </a:p>
          <a:p>
            <a:pPr marL="514350" indent="-514350" algn="just">
              <a:lnSpc>
                <a:spcPct val="100000"/>
              </a:lnSpc>
              <a:spcBef>
                <a:spcPts val="0"/>
              </a:spcBef>
              <a:buAutoNum type="arabicPeriod"/>
            </a:pPr>
            <a:r>
              <a:rPr lang="es-ES" sz="1600" dirty="0" smtClean="0"/>
              <a:t>¿Disfrutaste aprendiendo el tema?       SI           NO </a:t>
            </a:r>
          </a:p>
          <a:p>
            <a:pPr marL="0" indent="0" algn="just">
              <a:lnSpc>
                <a:spcPct val="100000"/>
              </a:lnSpc>
              <a:spcBef>
                <a:spcPts val="0"/>
              </a:spcBef>
              <a:buNone/>
            </a:pPr>
            <a:r>
              <a:rPr lang="es-ES" sz="1600" dirty="0" smtClean="0"/>
              <a:t>           ¿Por qué?</a:t>
            </a:r>
          </a:p>
          <a:p>
            <a:pPr marL="0" indent="0" algn="just">
              <a:lnSpc>
                <a:spcPct val="100000"/>
              </a:lnSpc>
              <a:spcBef>
                <a:spcPts val="0"/>
              </a:spcBef>
              <a:buNone/>
            </a:pPr>
            <a:r>
              <a:rPr lang="es-ES" sz="1600" dirty="0" smtClean="0"/>
              <a:t>11.     Una vez finalizada la evaluación, ¿Consideras pertinente continuar con el tema   </a:t>
            </a:r>
          </a:p>
          <a:p>
            <a:pPr marL="0" indent="0" algn="just">
              <a:lnSpc>
                <a:spcPct val="100000"/>
              </a:lnSpc>
              <a:spcBef>
                <a:spcPts val="0"/>
              </a:spcBef>
              <a:buNone/>
            </a:pPr>
            <a:r>
              <a:rPr lang="es-ES" sz="1600" dirty="0"/>
              <a:t> </a:t>
            </a:r>
            <a:r>
              <a:rPr lang="es-ES" sz="1600" dirty="0" smtClean="0"/>
              <a:t>         siguiente?         SI           NO</a:t>
            </a:r>
          </a:p>
          <a:p>
            <a:pPr marL="0" indent="0" algn="just">
              <a:lnSpc>
                <a:spcPct val="100000"/>
              </a:lnSpc>
              <a:spcBef>
                <a:spcPts val="0"/>
              </a:spcBef>
              <a:buNone/>
            </a:pPr>
            <a:r>
              <a:rPr lang="es-ES" sz="1600" dirty="0"/>
              <a:t> </a:t>
            </a:r>
            <a:r>
              <a:rPr lang="es-ES" sz="1600" dirty="0" smtClean="0"/>
              <a:t>          ¿Por qué?</a:t>
            </a:r>
          </a:p>
          <a:p>
            <a:pPr marL="0" indent="0" algn="just">
              <a:lnSpc>
                <a:spcPct val="100000"/>
              </a:lnSpc>
              <a:spcBef>
                <a:spcPts val="0"/>
              </a:spcBef>
              <a:buNone/>
            </a:pPr>
            <a:r>
              <a:rPr lang="es-ES" sz="1600" dirty="0" smtClean="0"/>
              <a:t>12.   ¿Te sientes capacitado para iniciar la evaluación definitiva, sin ayudas  </a:t>
            </a:r>
          </a:p>
          <a:p>
            <a:pPr marL="0" indent="0" algn="just">
              <a:lnSpc>
                <a:spcPct val="100000"/>
              </a:lnSpc>
              <a:spcBef>
                <a:spcPts val="0"/>
              </a:spcBef>
              <a:buNone/>
            </a:pPr>
            <a:r>
              <a:rPr lang="es-ES" sz="1600" dirty="0"/>
              <a:t> </a:t>
            </a:r>
            <a:r>
              <a:rPr lang="es-ES" sz="1600" dirty="0" smtClean="0"/>
              <a:t>         presentes?         SI           NO</a:t>
            </a:r>
          </a:p>
          <a:p>
            <a:pPr marL="514350" indent="-514350" algn="just">
              <a:lnSpc>
                <a:spcPct val="100000"/>
              </a:lnSpc>
              <a:spcBef>
                <a:spcPts val="0"/>
              </a:spcBef>
              <a:buAutoNum type="arabicPeriod"/>
            </a:pPr>
            <a:endParaRPr lang="es-ES" sz="1600" dirty="0" smtClean="0"/>
          </a:p>
          <a:p>
            <a:pPr marL="0" indent="0" algn="just">
              <a:lnSpc>
                <a:spcPct val="100000"/>
              </a:lnSpc>
              <a:spcBef>
                <a:spcPts val="0"/>
              </a:spcBef>
              <a:buNone/>
            </a:pPr>
            <a:endParaRPr lang="es-ES" sz="1600" dirty="0"/>
          </a:p>
        </p:txBody>
      </p:sp>
      <p:sp>
        <p:nvSpPr>
          <p:cNvPr id="5" name="Título 1"/>
          <p:cNvSpPr>
            <a:spLocks noGrp="1"/>
          </p:cNvSpPr>
          <p:nvPr>
            <p:ph type="title"/>
          </p:nvPr>
        </p:nvSpPr>
        <p:spPr>
          <a:xfrm>
            <a:off x="7481816" y="399389"/>
            <a:ext cx="4488976" cy="699400"/>
          </a:xfrm>
        </p:spPr>
        <p:txBody>
          <a:bodyPr/>
          <a:lstStyle/>
          <a:p>
            <a:pPr algn="ctr"/>
            <a:r>
              <a:rPr lang="es-ES" b="1" dirty="0" smtClean="0"/>
              <a:t>AUTOEVALUACIÓN</a:t>
            </a:r>
            <a:endParaRPr lang="es-ES" b="1" dirty="0"/>
          </a:p>
        </p:txBody>
      </p:sp>
      <p:sp>
        <p:nvSpPr>
          <p:cNvPr id="6" name="Rectángulo redondeado 5"/>
          <p:cNvSpPr/>
          <p:nvPr/>
        </p:nvSpPr>
        <p:spPr>
          <a:xfrm>
            <a:off x="10153936" y="5425369"/>
            <a:ext cx="1446946" cy="329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7" name="Rectángulo redondeado 6"/>
          <p:cNvSpPr/>
          <p:nvPr/>
        </p:nvSpPr>
        <p:spPr>
          <a:xfrm>
            <a:off x="8061136" y="5425369"/>
            <a:ext cx="1446946" cy="329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REFORZAR EL TEMA</a:t>
            </a:r>
            <a:endParaRPr lang="es-ES" sz="1000" dirty="0"/>
          </a:p>
        </p:txBody>
      </p:sp>
      <p:pic>
        <p:nvPicPr>
          <p:cNvPr id="8" name="Picture 4" descr="http://www.saborizante.com/up/2011/12/kldk10en-660x3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5063" y="2040341"/>
            <a:ext cx="4285729" cy="2272735"/>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p:cNvSpPr/>
          <p:nvPr/>
        </p:nvSpPr>
        <p:spPr>
          <a:xfrm>
            <a:off x="5199797" y="1098789"/>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p:cNvSpPr/>
          <p:nvPr/>
        </p:nvSpPr>
        <p:spPr>
          <a:xfrm flipH="1">
            <a:off x="5240738" y="1098789"/>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p:cNvSpPr/>
          <p:nvPr/>
        </p:nvSpPr>
        <p:spPr>
          <a:xfrm>
            <a:off x="5856367" y="1095305"/>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p:cNvSpPr/>
          <p:nvPr/>
        </p:nvSpPr>
        <p:spPr>
          <a:xfrm flipH="1">
            <a:off x="5897308" y="1095305"/>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Elipse 22"/>
          <p:cNvSpPr/>
          <p:nvPr/>
        </p:nvSpPr>
        <p:spPr>
          <a:xfrm>
            <a:off x="5746773" y="1289858"/>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23"/>
          <p:cNvSpPr/>
          <p:nvPr/>
        </p:nvSpPr>
        <p:spPr>
          <a:xfrm flipH="1">
            <a:off x="5787714" y="1289858"/>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Elipse 24"/>
          <p:cNvSpPr/>
          <p:nvPr/>
        </p:nvSpPr>
        <p:spPr>
          <a:xfrm>
            <a:off x="6403343" y="1286374"/>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Elipse 25"/>
          <p:cNvSpPr/>
          <p:nvPr/>
        </p:nvSpPr>
        <p:spPr>
          <a:xfrm flipH="1">
            <a:off x="6444284" y="1286374"/>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Elipse 26"/>
          <p:cNvSpPr/>
          <p:nvPr/>
        </p:nvSpPr>
        <p:spPr>
          <a:xfrm>
            <a:off x="4325926" y="1756156"/>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Elipse 27"/>
          <p:cNvSpPr/>
          <p:nvPr/>
        </p:nvSpPr>
        <p:spPr>
          <a:xfrm flipH="1">
            <a:off x="4366867" y="1756156"/>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Elipse 28"/>
          <p:cNvSpPr/>
          <p:nvPr/>
        </p:nvSpPr>
        <p:spPr>
          <a:xfrm>
            <a:off x="4982496" y="1752672"/>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Elipse 29"/>
          <p:cNvSpPr/>
          <p:nvPr/>
        </p:nvSpPr>
        <p:spPr>
          <a:xfrm flipH="1">
            <a:off x="5023437" y="1752672"/>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Elipse 30"/>
          <p:cNvSpPr/>
          <p:nvPr/>
        </p:nvSpPr>
        <p:spPr>
          <a:xfrm>
            <a:off x="4913063" y="2230698"/>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Elipse 31"/>
          <p:cNvSpPr/>
          <p:nvPr/>
        </p:nvSpPr>
        <p:spPr>
          <a:xfrm flipH="1">
            <a:off x="4954004" y="2230698"/>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Elipse 32"/>
          <p:cNvSpPr/>
          <p:nvPr/>
        </p:nvSpPr>
        <p:spPr>
          <a:xfrm>
            <a:off x="5569633" y="2227214"/>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Elipse 33"/>
          <p:cNvSpPr/>
          <p:nvPr/>
        </p:nvSpPr>
        <p:spPr>
          <a:xfrm flipH="1">
            <a:off x="5610574" y="2227214"/>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Elipse 34"/>
          <p:cNvSpPr/>
          <p:nvPr/>
        </p:nvSpPr>
        <p:spPr>
          <a:xfrm>
            <a:off x="2404149" y="2751587"/>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Elipse 35"/>
          <p:cNvSpPr/>
          <p:nvPr/>
        </p:nvSpPr>
        <p:spPr>
          <a:xfrm flipH="1">
            <a:off x="2445090" y="2751587"/>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Elipse 36"/>
          <p:cNvSpPr/>
          <p:nvPr/>
        </p:nvSpPr>
        <p:spPr>
          <a:xfrm>
            <a:off x="3060719" y="2748103"/>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Elipse 37"/>
          <p:cNvSpPr/>
          <p:nvPr/>
        </p:nvSpPr>
        <p:spPr>
          <a:xfrm flipH="1">
            <a:off x="3101660" y="2748103"/>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Elipse 38"/>
          <p:cNvSpPr/>
          <p:nvPr/>
        </p:nvSpPr>
        <p:spPr>
          <a:xfrm>
            <a:off x="2037934" y="3231533"/>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Elipse 39"/>
          <p:cNvSpPr/>
          <p:nvPr/>
        </p:nvSpPr>
        <p:spPr>
          <a:xfrm flipH="1">
            <a:off x="2078875" y="3231533"/>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Elipse 40"/>
          <p:cNvSpPr/>
          <p:nvPr/>
        </p:nvSpPr>
        <p:spPr>
          <a:xfrm>
            <a:off x="2694504" y="3228049"/>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Elipse 41"/>
          <p:cNvSpPr/>
          <p:nvPr/>
        </p:nvSpPr>
        <p:spPr>
          <a:xfrm flipH="1">
            <a:off x="2735445" y="3228049"/>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Elipse 42"/>
          <p:cNvSpPr/>
          <p:nvPr/>
        </p:nvSpPr>
        <p:spPr>
          <a:xfrm>
            <a:off x="1817012" y="3738775"/>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Elipse 43"/>
          <p:cNvSpPr/>
          <p:nvPr/>
        </p:nvSpPr>
        <p:spPr>
          <a:xfrm flipH="1">
            <a:off x="1857953" y="3738775"/>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Elipse 44"/>
          <p:cNvSpPr/>
          <p:nvPr/>
        </p:nvSpPr>
        <p:spPr>
          <a:xfrm>
            <a:off x="2473582" y="3735291"/>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Elipse 45"/>
          <p:cNvSpPr/>
          <p:nvPr/>
        </p:nvSpPr>
        <p:spPr>
          <a:xfrm flipH="1">
            <a:off x="2514523" y="3735291"/>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Elipse 46"/>
          <p:cNvSpPr/>
          <p:nvPr/>
        </p:nvSpPr>
        <p:spPr>
          <a:xfrm>
            <a:off x="2727690" y="4222767"/>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Elipse 47"/>
          <p:cNvSpPr/>
          <p:nvPr/>
        </p:nvSpPr>
        <p:spPr>
          <a:xfrm flipH="1">
            <a:off x="2768631" y="4222767"/>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Elipse 48"/>
          <p:cNvSpPr/>
          <p:nvPr/>
        </p:nvSpPr>
        <p:spPr>
          <a:xfrm>
            <a:off x="3384260" y="4219283"/>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p:cNvSpPr/>
          <p:nvPr/>
        </p:nvSpPr>
        <p:spPr>
          <a:xfrm flipH="1">
            <a:off x="3425201" y="4219283"/>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Elipse 50"/>
          <p:cNvSpPr/>
          <p:nvPr/>
        </p:nvSpPr>
        <p:spPr>
          <a:xfrm>
            <a:off x="5937842" y="4477780"/>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Elipse 51"/>
          <p:cNvSpPr/>
          <p:nvPr/>
        </p:nvSpPr>
        <p:spPr>
          <a:xfrm flipH="1">
            <a:off x="5978783" y="4477780"/>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3" name="Elipse 52"/>
          <p:cNvSpPr/>
          <p:nvPr/>
        </p:nvSpPr>
        <p:spPr>
          <a:xfrm>
            <a:off x="6594412" y="4474296"/>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Elipse 53"/>
          <p:cNvSpPr/>
          <p:nvPr/>
        </p:nvSpPr>
        <p:spPr>
          <a:xfrm flipH="1">
            <a:off x="6635353" y="4474296"/>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5" name="Elipse 54"/>
          <p:cNvSpPr/>
          <p:nvPr/>
        </p:nvSpPr>
        <p:spPr>
          <a:xfrm>
            <a:off x="3692171" y="4932667"/>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Elipse 55"/>
          <p:cNvSpPr/>
          <p:nvPr/>
        </p:nvSpPr>
        <p:spPr>
          <a:xfrm flipH="1">
            <a:off x="3733112" y="4932667"/>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7" name="Elipse 56"/>
          <p:cNvSpPr/>
          <p:nvPr/>
        </p:nvSpPr>
        <p:spPr>
          <a:xfrm>
            <a:off x="4348741" y="4929183"/>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Elipse 57"/>
          <p:cNvSpPr/>
          <p:nvPr/>
        </p:nvSpPr>
        <p:spPr>
          <a:xfrm flipH="1">
            <a:off x="4389682" y="4929183"/>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9" name="Elipse 58"/>
          <p:cNvSpPr/>
          <p:nvPr/>
        </p:nvSpPr>
        <p:spPr>
          <a:xfrm>
            <a:off x="1770440" y="6444726"/>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0" name="Elipse 59"/>
          <p:cNvSpPr/>
          <p:nvPr/>
        </p:nvSpPr>
        <p:spPr>
          <a:xfrm flipH="1">
            <a:off x="1811381" y="6444726"/>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1" name="Elipse 60"/>
          <p:cNvSpPr/>
          <p:nvPr/>
        </p:nvSpPr>
        <p:spPr>
          <a:xfrm>
            <a:off x="2427010" y="6441242"/>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2" name="Elipse 61"/>
          <p:cNvSpPr/>
          <p:nvPr/>
        </p:nvSpPr>
        <p:spPr>
          <a:xfrm flipH="1">
            <a:off x="2467951" y="6441242"/>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3" name="Elipse 62"/>
          <p:cNvSpPr/>
          <p:nvPr/>
        </p:nvSpPr>
        <p:spPr>
          <a:xfrm>
            <a:off x="1706638" y="5721892"/>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4" name="Elipse 63"/>
          <p:cNvSpPr/>
          <p:nvPr/>
        </p:nvSpPr>
        <p:spPr>
          <a:xfrm flipH="1">
            <a:off x="1747579" y="5721892"/>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5" name="Elipse 64"/>
          <p:cNvSpPr/>
          <p:nvPr/>
        </p:nvSpPr>
        <p:spPr>
          <a:xfrm>
            <a:off x="2363208" y="5718408"/>
            <a:ext cx="232010" cy="184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6" name="Elipse 65"/>
          <p:cNvSpPr/>
          <p:nvPr/>
        </p:nvSpPr>
        <p:spPr>
          <a:xfrm flipH="1">
            <a:off x="2404149" y="5718408"/>
            <a:ext cx="138866" cy="1875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99653057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4376950" y="228647"/>
            <a:ext cx="3438099" cy="767639"/>
          </a:xfrm>
        </p:spPr>
        <p:txBody>
          <a:bodyPr/>
          <a:lstStyle/>
          <a:p>
            <a:pPr algn="ctr"/>
            <a:r>
              <a:rPr lang="es-ES" b="1" dirty="0" smtClean="0"/>
              <a:t>EVALUACIÓN</a:t>
            </a:r>
            <a:endParaRPr lang="es-ES" b="1" dirty="0"/>
          </a:p>
        </p:txBody>
      </p:sp>
      <p:sp>
        <p:nvSpPr>
          <p:cNvPr id="5" name="Marcador de contenido 2"/>
          <p:cNvSpPr>
            <a:spLocks noGrp="1"/>
          </p:cNvSpPr>
          <p:nvPr>
            <p:ph idx="1"/>
          </p:nvPr>
        </p:nvSpPr>
        <p:spPr>
          <a:xfrm>
            <a:off x="253336" y="996286"/>
            <a:ext cx="11388204" cy="2306472"/>
          </a:xfrm>
        </p:spPr>
        <p:txBody>
          <a:bodyPr>
            <a:noAutofit/>
          </a:bodyPr>
          <a:lstStyle/>
          <a:p>
            <a:pPr marL="0" indent="0" algn="just">
              <a:buNone/>
            </a:pPr>
            <a:r>
              <a:rPr lang="es-ES" sz="2000" dirty="0" smtClean="0"/>
              <a:t>A continuación encontrarás 10 preguntas sobre el tema visto en este nivel, tendrás 1 hora para resolverla con un único intento y no contarás con las ayudas brindadas en la fase de entrenamiento. Cada respuesta tienes que enviarla a uno de tus compañeros para que la califique.</a:t>
            </a:r>
          </a:p>
          <a:p>
            <a:pPr marL="0" indent="0" algn="just">
              <a:buNone/>
            </a:pPr>
            <a:r>
              <a:rPr lang="es-ES" sz="2000" dirty="0" smtClean="0"/>
              <a:t>Ten presente los pasos para proponer ejercicios con una determinada respuesta y analiza bien el problema que puedes plantear: imagina situaciones de la vida real en la que se requiere sumar y asócialas con las condiciones del problema. </a:t>
            </a:r>
          </a:p>
          <a:p>
            <a:pPr marL="0" indent="0" algn="just">
              <a:buNone/>
            </a:pPr>
            <a:r>
              <a:rPr lang="es-ES" sz="2000" dirty="0" smtClean="0"/>
              <a:t>Adelante, confía en tus capacidades, y recuerda:</a:t>
            </a:r>
          </a:p>
          <a:p>
            <a:pPr marL="0" indent="0" algn="just">
              <a:buNone/>
            </a:pPr>
            <a:r>
              <a:rPr lang="es-ES" sz="2000" dirty="0" smtClean="0"/>
              <a:t> </a:t>
            </a:r>
          </a:p>
          <a:p>
            <a:pPr marL="0" indent="0" algn="just">
              <a:buNone/>
            </a:pPr>
            <a:endParaRPr lang="es-ES" sz="2000" dirty="0"/>
          </a:p>
        </p:txBody>
      </p:sp>
      <p:sp>
        <p:nvSpPr>
          <p:cNvPr id="6" name="Rectángulo redondeado 5"/>
          <p:cNvSpPr/>
          <p:nvPr/>
        </p:nvSpPr>
        <p:spPr>
          <a:xfrm>
            <a:off x="1201004" y="6007715"/>
            <a:ext cx="1520019" cy="346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7" name="Rectángulo redondeado 6"/>
          <p:cNvSpPr/>
          <p:nvPr/>
        </p:nvSpPr>
        <p:spPr>
          <a:xfrm>
            <a:off x="2963839" y="6007715"/>
            <a:ext cx="1520019" cy="346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VOLVER A ENTRENAMIENTO</a:t>
            </a:r>
            <a:endParaRPr lang="es-ES" sz="1000" dirty="0"/>
          </a:p>
        </p:txBody>
      </p:sp>
      <p:pic>
        <p:nvPicPr>
          <p:cNvPr id="1032" name="Picture 8" descr="https://lh3.googleusercontent.com/-TSjH_H5LQEw/VeJpxRDj5vI/AAAAAAAAVXQ/8sh6YoBbpwE/s640-Ic42/Construyendounaautoconfianzasolid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6948" y="2735214"/>
            <a:ext cx="6096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una escuela"/>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65252" y="3480178"/>
            <a:ext cx="2389780" cy="2095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13548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374176" y="228837"/>
            <a:ext cx="10515600" cy="6431270"/>
          </a:xfrm>
        </p:spPr>
        <p:txBody>
          <a:bodyPr>
            <a:noAutofit/>
          </a:bodyPr>
          <a:lstStyle/>
          <a:p>
            <a:pPr marL="514350" indent="-514350">
              <a:buAutoNum type="arabicPeriod"/>
            </a:pPr>
            <a:r>
              <a:rPr lang="es-ES" sz="1400" dirty="0" smtClean="0"/>
              <a:t>Proponer un ejercicio cuya respuesta sea 4a</a:t>
            </a:r>
          </a:p>
          <a:p>
            <a:pPr marL="514350" indent="-514350">
              <a:buAutoNum type="arabicPeriod"/>
            </a:pPr>
            <a:r>
              <a:rPr lang="es-ES" sz="1400" dirty="0"/>
              <a:t>Proponer un ejercicio cuya respuesta sea - </a:t>
            </a:r>
            <a:r>
              <a:rPr lang="es-ES" sz="1400" dirty="0" smtClean="0"/>
              <a:t>9x</a:t>
            </a:r>
            <a:r>
              <a:rPr lang="es-ES" sz="1400" baseline="30000" dirty="0" smtClean="0"/>
              <a:t>2</a:t>
            </a:r>
            <a:endParaRPr lang="es-ES" sz="1400" dirty="0" smtClean="0"/>
          </a:p>
          <a:p>
            <a:pPr marL="514350" indent="-514350">
              <a:buAutoNum type="arabicPeriod"/>
            </a:pPr>
            <a:r>
              <a:rPr lang="es-ES" sz="1400" dirty="0"/>
              <a:t>Proponer un ejercicio cuya respuesta sea ½ </a:t>
            </a:r>
            <a:r>
              <a:rPr lang="es-ES" sz="1400" dirty="0" smtClean="0"/>
              <a:t>a</a:t>
            </a:r>
            <a:r>
              <a:rPr lang="es-ES" sz="1400" baseline="30000" dirty="0" smtClean="0"/>
              <a:t>2</a:t>
            </a:r>
            <a:r>
              <a:rPr lang="es-ES" sz="1400" dirty="0" smtClean="0"/>
              <a:t>b</a:t>
            </a:r>
          </a:p>
          <a:p>
            <a:pPr marL="514350" indent="-514350">
              <a:buAutoNum type="arabicPeriod"/>
            </a:pPr>
            <a:r>
              <a:rPr lang="es-ES" sz="1400" dirty="0"/>
              <a:t>Proponer un ejercicio cuya respuesta sea </a:t>
            </a:r>
            <a:r>
              <a:rPr lang="es-ES" sz="1400" dirty="0" smtClean="0"/>
              <a:t>- ab</a:t>
            </a:r>
            <a:r>
              <a:rPr lang="es-ES" sz="1400" baseline="30000" dirty="0" smtClean="0"/>
              <a:t>2</a:t>
            </a:r>
            <a:endParaRPr lang="es-ES" sz="1400" dirty="0" smtClean="0"/>
          </a:p>
          <a:p>
            <a:pPr marL="514350" indent="-514350">
              <a:buAutoNum type="arabicPeriod"/>
            </a:pPr>
            <a:r>
              <a:rPr lang="es-ES" sz="1400" dirty="0"/>
              <a:t>Proponer un ejercicio cuya respuesta sea - </a:t>
            </a:r>
            <a:r>
              <a:rPr lang="es-ES" sz="1400" dirty="0" smtClean="0"/>
              <a:t>3xyz</a:t>
            </a:r>
          </a:p>
          <a:p>
            <a:pPr marL="514350" indent="-514350">
              <a:buAutoNum type="arabicPeriod"/>
            </a:pPr>
            <a:r>
              <a:rPr lang="es-ES" sz="1400" dirty="0"/>
              <a:t>Proponer un ejercicio cuya respuesta sea </a:t>
            </a:r>
            <a:r>
              <a:rPr lang="es-ES" sz="1400" dirty="0" smtClean="0"/>
              <a:t>3a - 7b + 2c + d</a:t>
            </a:r>
          </a:p>
          <a:p>
            <a:pPr marL="514350" indent="-514350">
              <a:buAutoNum type="arabicPeriod"/>
            </a:pPr>
            <a:r>
              <a:rPr lang="es-ES" sz="1400" dirty="0"/>
              <a:t>Proponer un ejercicio cuya respuesta </a:t>
            </a:r>
            <a:r>
              <a:rPr lang="es-ES" sz="1400" dirty="0" smtClean="0"/>
              <a:t>sea – 4a</a:t>
            </a:r>
            <a:r>
              <a:rPr lang="es-ES" sz="1400" baseline="30000" dirty="0"/>
              <a:t>2</a:t>
            </a:r>
            <a:r>
              <a:rPr lang="es-ES" sz="1400" dirty="0" smtClean="0"/>
              <a:t>b – ab</a:t>
            </a:r>
            <a:r>
              <a:rPr lang="es-ES" sz="1400" baseline="30000" dirty="0"/>
              <a:t>2</a:t>
            </a:r>
            <a:r>
              <a:rPr lang="es-ES" sz="1400" dirty="0" smtClean="0"/>
              <a:t> + c</a:t>
            </a:r>
          </a:p>
          <a:p>
            <a:pPr marL="514350" indent="-514350">
              <a:buAutoNum type="arabicPeriod"/>
            </a:pPr>
            <a:r>
              <a:rPr lang="es-ES" sz="1400" dirty="0"/>
              <a:t>Proponer un ejercicio cuya respuesta sea </a:t>
            </a:r>
            <a:r>
              <a:rPr lang="es-ES" sz="1400" dirty="0" smtClean="0"/>
              <a:t>3a</a:t>
            </a:r>
            <a:r>
              <a:rPr lang="es-ES" sz="1400" baseline="30000" dirty="0" smtClean="0"/>
              <a:t>3</a:t>
            </a:r>
            <a:r>
              <a:rPr lang="es-ES" sz="1400" dirty="0" smtClean="0"/>
              <a:t>b</a:t>
            </a:r>
            <a:r>
              <a:rPr lang="es-ES" sz="1400" baseline="30000" dirty="0" smtClean="0"/>
              <a:t>2</a:t>
            </a:r>
            <a:r>
              <a:rPr lang="es-ES" sz="1400" dirty="0" smtClean="0"/>
              <a:t> + 2a</a:t>
            </a:r>
            <a:r>
              <a:rPr lang="es-ES" sz="1400" baseline="30000" dirty="0" smtClean="0"/>
              <a:t>2</a:t>
            </a:r>
            <a:r>
              <a:rPr lang="es-ES" sz="1400" dirty="0" smtClean="0"/>
              <a:t>b</a:t>
            </a:r>
            <a:r>
              <a:rPr lang="es-ES" sz="1400" baseline="30000" dirty="0" smtClean="0"/>
              <a:t>3</a:t>
            </a:r>
            <a:endParaRPr lang="es-ES" sz="1400" dirty="0" smtClean="0"/>
          </a:p>
          <a:p>
            <a:pPr marL="514350" indent="-514350">
              <a:buAutoNum type="arabicPeriod"/>
            </a:pPr>
            <a:r>
              <a:rPr lang="es-ES" sz="1400" dirty="0"/>
              <a:t>Proponer un ejercicio cuya respuesta </a:t>
            </a:r>
            <a:r>
              <a:rPr lang="es-ES" sz="1400" dirty="0" smtClean="0"/>
              <a:t>sea 4a</a:t>
            </a:r>
            <a:r>
              <a:rPr lang="es-ES" sz="1400" baseline="30000" dirty="0" smtClean="0"/>
              <a:t>2</a:t>
            </a:r>
            <a:r>
              <a:rPr lang="es-ES" sz="1400" dirty="0" smtClean="0"/>
              <a:t> + 9b</a:t>
            </a:r>
            <a:r>
              <a:rPr lang="es-ES" sz="1400" baseline="30000" dirty="0"/>
              <a:t>2</a:t>
            </a:r>
            <a:r>
              <a:rPr lang="es-ES" sz="1400" dirty="0" smtClean="0"/>
              <a:t> + 12ab</a:t>
            </a:r>
          </a:p>
          <a:p>
            <a:pPr marL="514350" indent="-514350">
              <a:buAutoNum type="arabicPeriod"/>
            </a:pPr>
            <a:r>
              <a:rPr lang="es-ES" sz="1400" dirty="0"/>
              <a:t>Proponer un ejercicio cuya respuesta sea </a:t>
            </a:r>
            <a:r>
              <a:rPr lang="es-ES" sz="1400" dirty="0" smtClean="0"/>
              <a:t>2b</a:t>
            </a:r>
            <a:r>
              <a:rPr lang="es-ES" sz="1400" baseline="30000" dirty="0" smtClean="0"/>
              <a:t>3</a:t>
            </a:r>
            <a:r>
              <a:rPr lang="es-ES" sz="1400" dirty="0" smtClean="0"/>
              <a:t> – 4a</a:t>
            </a:r>
            <a:r>
              <a:rPr lang="es-ES" sz="1400" baseline="30000" dirty="0"/>
              <a:t>2</a:t>
            </a:r>
            <a:r>
              <a:rPr lang="es-ES" sz="1400" dirty="0" smtClean="0"/>
              <a:t>b – 4ab</a:t>
            </a:r>
            <a:r>
              <a:rPr lang="es-ES" sz="1400" baseline="30000" dirty="0"/>
              <a:t>2</a:t>
            </a:r>
            <a:endParaRPr lang="es-ES" sz="1400" dirty="0" smtClean="0"/>
          </a:p>
          <a:p>
            <a:pPr marL="514350" indent="-514350">
              <a:buAutoNum type="arabicPeriod"/>
            </a:pPr>
            <a:r>
              <a:rPr lang="es-ES" sz="1400" dirty="0"/>
              <a:t>Proponer un ejercicio cuya respuesta sea </a:t>
            </a:r>
            <a:r>
              <a:rPr lang="es-ES" sz="1400" dirty="0" smtClean="0"/>
              <a:t>a</a:t>
            </a:r>
            <a:r>
              <a:rPr lang="es-ES" sz="1400" baseline="30000" dirty="0" smtClean="0"/>
              <a:t>3</a:t>
            </a:r>
            <a:r>
              <a:rPr lang="es-ES" sz="1400" dirty="0" smtClean="0"/>
              <a:t>b – ab</a:t>
            </a:r>
            <a:r>
              <a:rPr lang="es-ES" sz="1400" baseline="30000" dirty="0" smtClean="0"/>
              <a:t>3</a:t>
            </a:r>
            <a:r>
              <a:rPr lang="es-ES" sz="1400" dirty="0" smtClean="0"/>
              <a:t> + a</a:t>
            </a:r>
            <a:r>
              <a:rPr lang="es-ES" sz="1400" baseline="30000" dirty="0" smtClean="0"/>
              <a:t>2</a:t>
            </a:r>
            <a:r>
              <a:rPr lang="es-ES" sz="1400" dirty="0" smtClean="0"/>
              <a:t>b</a:t>
            </a:r>
            <a:r>
              <a:rPr lang="es-ES" sz="1400" baseline="30000" dirty="0"/>
              <a:t>2</a:t>
            </a:r>
            <a:r>
              <a:rPr lang="es-ES" sz="1400" dirty="0" smtClean="0"/>
              <a:t> – b</a:t>
            </a:r>
            <a:r>
              <a:rPr lang="es-ES" sz="1400" baseline="30000" dirty="0" smtClean="0"/>
              <a:t>4</a:t>
            </a:r>
            <a:r>
              <a:rPr lang="es-ES" sz="1400" dirty="0" smtClean="0"/>
              <a:t> + a</a:t>
            </a:r>
            <a:r>
              <a:rPr lang="es-ES" sz="1400" baseline="30000" dirty="0" smtClean="0"/>
              <a:t>4</a:t>
            </a:r>
            <a:endParaRPr lang="es-ES" sz="1400" dirty="0" smtClean="0"/>
          </a:p>
          <a:p>
            <a:pPr marL="514350" indent="-514350">
              <a:buAutoNum type="arabicPeriod"/>
            </a:pPr>
            <a:r>
              <a:rPr lang="es-ES" sz="1400" dirty="0"/>
              <a:t>Proponer un ejercicio cuya respuesta sea </a:t>
            </a:r>
            <a:r>
              <a:rPr lang="es-ES" sz="1400" dirty="0" smtClean="0"/>
              <a:t>3a</a:t>
            </a:r>
            <a:r>
              <a:rPr lang="es-ES" sz="1400" baseline="30000" dirty="0" smtClean="0"/>
              <a:t>2</a:t>
            </a:r>
            <a:r>
              <a:rPr lang="es-ES" sz="1400" dirty="0" smtClean="0"/>
              <a:t>b – 5ab</a:t>
            </a:r>
            <a:r>
              <a:rPr lang="es-ES" sz="1400" baseline="30000" dirty="0" smtClean="0"/>
              <a:t>2</a:t>
            </a:r>
            <a:endParaRPr lang="es-ES" sz="1400" dirty="0" smtClean="0"/>
          </a:p>
          <a:p>
            <a:pPr marL="514350" indent="-514350">
              <a:buAutoNum type="arabicPeriod"/>
            </a:pPr>
            <a:r>
              <a:rPr lang="es-ES" sz="1400" dirty="0"/>
              <a:t>Proponer un ejercicio cuya respuesta sea </a:t>
            </a:r>
            <a:r>
              <a:rPr lang="es-ES" sz="1400" dirty="0" smtClean="0"/>
              <a:t>a</a:t>
            </a:r>
            <a:r>
              <a:rPr lang="es-ES" sz="1400" baseline="30000" dirty="0" smtClean="0"/>
              <a:t>3</a:t>
            </a:r>
            <a:r>
              <a:rPr lang="es-ES" sz="1400" dirty="0" smtClean="0"/>
              <a:t>b</a:t>
            </a:r>
            <a:r>
              <a:rPr lang="es-ES" sz="1400" baseline="30000" dirty="0"/>
              <a:t>2</a:t>
            </a:r>
            <a:r>
              <a:rPr lang="es-ES" sz="1400" dirty="0" smtClean="0"/>
              <a:t> – a</a:t>
            </a:r>
            <a:r>
              <a:rPr lang="es-ES" sz="1400" baseline="30000" dirty="0"/>
              <a:t>2</a:t>
            </a:r>
            <a:r>
              <a:rPr lang="es-ES" sz="1400" dirty="0" smtClean="0"/>
              <a:t>b</a:t>
            </a:r>
            <a:r>
              <a:rPr lang="es-ES" sz="1400" baseline="30000" dirty="0" smtClean="0"/>
              <a:t>3</a:t>
            </a:r>
            <a:r>
              <a:rPr lang="es-ES" sz="1400" dirty="0" smtClean="0"/>
              <a:t> + a</a:t>
            </a:r>
            <a:r>
              <a:rPr lang="es-ES" sz="1400" baseline="30000" dirty="0" smtClean="0"/>
              <a:t>5 </a:t>
            </a:r>
            <a:r>
              <a:rPr lang="es-ES" sz="1400" dirty="0" smtClean="0"/>
              <a:t>– b</a:t>
            </a:r>
            <a:r>
              <a:rPr lang="es-ES" sz="1400" baseline="30000" dirty="0" smtClean="0"/>
              <a:t>5</a:t>
            </a:r>
            <a:endParaRPr lang="es-ES" sz="1400" dirty="0" smtClean="0"/>
          </a:p>
          <a:p>
            <a:pPr marL="514350" indent="-514350">
              <a:buAutoNum type="arabicPeriod"/>
            </a:pPr>
            <a:r>
              <a:rPr lang="es-ES" sz="1400" dirty="0"/>
              <a:t>Proponer un ejercicio cuya respuesta sea </a:t>
            </a:r>
            <a:r>
              <a:rPr lang="es-ES" sz="1400" dirty="0" smtClean="0"/>
              <a:t>a</a:t>
            </a:r>
            <a:r>
              <a:rPr lang="es-ES" sz="1400" baseline="30000" dirty="0"/>
              <a:t>2</a:t>
            </a:r>
            <a:r>
              <a:rPr lang="es-ES" sz="1400" dirty="0" smtClean="0"/>
              <a:t> – 4ab + 4bc</a:t>
            </a:r>
          </a:p>
          <a:p>
            <a:pPr marL="514350" indent="-514350">
              <a:buAutoNum type="arabicPeriod"/>
            </a:pPr>
            <a:r>
              <a:rPr lang="es-ES" sz="1400" dirty="0"/>
              <a:t>Proponer un ejercicio cuya respuesta sea </a:t>
            </a:r>
            <a:r>
              <a:rPr lang="es-ES" sz="1400" dirty="0" smtClean="0"/>
              <a:t>3a</a:t>
            </a:r>
            <a:r>
              <a:rPr lang="es-ES" sz="1400" baseline="30000" dirty="0" smtClean="0"/>
              <a:t>4</a:t>
            </a:r>
            <a:r>
              <a:rPr lang="es-ES" sz="1400" dirty="0" smtClean="0"/>
              <a:t>b</a:t>
            </a:r>
            <a:r>
              <a:rPr lang="es-ES" sz="1400" baseline="30000" dirty="0" smtClean="0"/>
              <a:t>3</a:t>
            </a:r>
            <a:r>
              <a:rPr lang="es-ES" sz="1400" dirty="0" smtClean="0"/>
              <a:t> – 4a</a:t>
            </a:r>
            <a:r>
              <a:rPr lang="es-ES" sz="1400" baseline="30000" dirty="0" smtClean="0"/>
              <a:t>3</a:t>
            </a:r>
            <a:r>
              <a:rPr lang="es-ES" sz="1400" dirty="0" smtClean="0"/>
              <a:t>b</a:t>
            </a:r>
            <a:r>
              <a:rPr lang="es-ES" sz="1400" baseline="30000" dirty="0" smtClean="0"/>
              <a:t>4</a:t>
            </a:r>
            <a:r>
              <a:rPr lang="es-ES" sz="1400" dirty="0" smtClean="0"/>
              <a:t> + a</a:t>
            </a:r>
            <a:r>
              <a:rPr lang="es-ES" sz="1400" baseline="30000" dirty="0" smtClean="0"/>
              <a:t>4</a:t>
            </a:r>
            <a:r>
              <a:rPr lang="es-ES" sz="1400" dirty="0" smtClean="0"/>
              <a:t>b</a:t>
            </a:r>
            <a:r>
              <a:rPr lang="es-ES" sz="1400" baseline="30000" dirty="0" smtClean="0"/>
              <a:t>3</a:t>
            </a:r>
          </a:p>
          <a:p>
            <a:pPr marL="514350" indent="-514350">
              <a:buAutoNum type="arabicPeriod"/>
            </a:pPr>
            <a:r>
              <a:rPr lang="es-ES" sz="1400" dirty="0"/>
              <a:t>Proponer un ejercicio cuya respuesta sea </a:t>
            </a:r>
            <a:r>
              <a:rPr lang="es-ES" sz="1400" dirty="0" smtClean="0"/>
              <a:t>1/3 a</a:t>
            </a:r>
            <a:r>
              <a:rPr lang="es-ES" sz="1400" baseline="30000" dirty="0" smtClean="0"/>
              <a:t>3</a:t>
            </a:r>
            <a:r>
              <a:rPr lang="es-ES" sz="1400" dirty="0" smtClean="0"/>
              <a:t>b</a:t>
            </a:r>
            <a:r>
              <a:rPr lang="es-ES" sz="1400" baseline="30000" dirty="0"/>
              <a:t>2</a:t>
            </a:r>
            <a:r>
              <a:rPr lang="es-ES" sz="1400" dirty="0" smtClean="0"/>
              <a:t> + 2/5 a</a:t>
            </a:r>
            <a:r>
              <a:rPr lang="es-ES" sz="1400" baseline="30000" dirty="0" smtClean="0"/>
              <a:t>2</a:t>
            </a:r>
            <a:r>
              <a:rPr lang="es-ES" sz="1400" dirty="0" smtClean="0"/>
              <a:t>b</a:t>
            </a:r>
            <a:r>
              <a:rPr lang="es-ES" sz="1400" baseline="30000" dirty="0" smtClean="0"/>
              <a:t>3</a:t>
            </a:r>
          </a:p>
          <a:p>
            <a:pPr marL="514350" indent="-514350">
              <a:buAutoNum type="arabicPeriod"/>
            </a:pPr>
            <a:r>
              <a:rPr lang="es-ES" sz="1400" dirty="0"/>
              <a:t>Proponer un ejercicio cuya respuesta sea </a:t>
            </a:r>
            <a:r>
              <a:rPr lang="es-ES" sz="1400" dirty="0" smtClean="0"/>
              <a:t>¾ a</a:t>
            </a:r>
            <a:r>
              <a:rPr lang="es-ES" sz="1400" baseline="30000" dirty="0" smtClean="0"/>
              <a:t>3</a:t>
            </a:r>
            <a:r>
              <a:rPr lang="es-ES" sz="1400" dirty="0" smtClean="0"/>
              <a:t> – 2/3a</a:t>
            </a:r>
            <a:r>
              <a:rPr lang="es-ES" sz="1400" baseline="30000" dirty="0" smtClean="0"/>
              <a:t>2</a:t>
            </a:r>
            <a:r>
              <a:rPr lang="es-ES" sz="1400" dirty="0" smtClean="0"/>
              <a:t>b</a:t>
            </a:r>
          </a:p>
          <a:p>
            <a:pPr marL="514350" indent="-514350">
              <a:buAutoNum type="arabicPeriod"/>
            </a:pPr>
            <a:r>
              <a:rPr lang="es-ES" sz="1400" dirty="0"/>
              <a:t>Proponer un ejercicio cuya respuesta sea </a:t>
            </a:r>
            <a:r>
              <a:rPr lang="es-ES" sz="1400" dirty="0" smtClean="0"/>
              <a:t>2a</a:t>
            </a:r>
            <a:r>
              <a:rPr lang="es-ES" sz="1400" baseline="30000" dirty="0" smtClean="0"/>
              <a:t>x</a:t>
            </a:r>
            <a:r>
              <a:rPr lang="es-ES" sz="1400" dirty="0" smtClean="0"/>
              <a:t> – a</a:t>
            </a:r>
            <a:r>
              <a:rPr lang="es-ES" sz="1400" baseline="30000" dirty="0" smtClean="0"/>
              <a:t>x-1</a:t>
            </a:r>
            <a:r>
              <a:rPr lang="es-ES" sz="1400" dirty="0" smtClean="0"/>
              <a:t> + 3a</a:t>
            </a:r>
            <a:r>
              <a:rPr lang="es-ES" sz="1400" baseline="30000" dirty="0" smtClean="0"/>
              <a:t>x-2</a:t>
            </a:r>
          </a:p>
          <a:p>
            <a:pPr marL="514350" indent="-514350">
              <a:buAutoNum type="arabicPeriod"/>
            </a:pPr>
            <a:r>
              <a:rPr lang="es-ES" sz="1400" dirty="0"/>
              <a:t>Proponer un ejercicio cuya respuesta sea </a:t>
            </a:r>
            <a:r>
              <a:rPr lang="es-ES" sz="1400" dirty="0" smtClean="0"/>
              <a:t>– 4m</a:t>
            </a:r>
            <a:r>
              <a:rPr lang="es-ES" sz="1400" baseline="30000" dirty="0" smtClean="0"/>
              <a:t>x</a:t>
            </a:r>
            <a:r>
              <a:rPr lang="es-ES" sz="1400" dirty="0" smtClean="0"/>
              <a:t> + 5m</a:t>
            </a:r>
            <a:r>
              <a:rPr lang="es-ES" sz="1400" baseline="30000" dirty="0" smtClean="0"/>
              <a:t>2x</a:t>
            </a:r>
            <a:r>
              <a:rPr lang="es-ES" sz="1400" dirty="0" smtClean="0"/>
              <a:t> – 7m</a:t>
            </a:r>
            <a:r>
              <a:rPr lang="es-ES" sz="1400" baseline="30000" dirty="0" smtClean="0"/>
              <a:t>3x</a:t>
            </a:r>
          </a:p>
          <a:p>
            <a:pPr marL="514350" indent="-514350">
              <a:buAutoNum type="arabicPeriod"/>
            </a:pPr>
            <a:r>
              <a:rPr lang="es-ES" sz="1400" dirty="0"/>
              <a:t>Proponer un ejercicio cuya respuesta sea </a:t>
            </a:r>
            <a:r>
              <a:rPr lang="es-ES" sz="1400" dirty="0" smtClean="0"/>
              <a:t>½ a</a:t>
            </a:r>
            <a:r>
              <a:rPr lang="es-ES" sz="1400" baseline="30000" dirty="0" smtClean="0"/>
              <a:t>n-1</a:t>
            </a:r>
            <a:r>
              <a:rPr lang="es-ES" sz="1400" dirty="0" smtClean="0"/>
              <a:t> – ¼ </a:t>
            </a:r>
            <a:r>
              <a:rPr lang="es-ES" sz="1400" dirty="0" err="1" smtClean="0"/>
              <a:t>a</a:t>
            </a:r>
            <a:r>
              <a:rPr lang="es-ES" sz="1400" baseline="30000" dirty="0" err="1" smtClean="0"/>
              <a:t>n</a:t>
            </a:r>
            <a:r>
              <a:rPr lang="es-ES" sz="1400" dirty="0" smtClean="0"/>
              <a:t> + ¾ a</a:t>
            </a:r>
            <a:r>
              <a:rPr lang="es-ES" sz="1400" baseline="30000" dirty="0" smtClean="0"/>
              <a:t>n+1</a:t>
            </a:r>
            <a:endParaRPr lang="es-ES" sz="1400" baseline="30000" dirty="0"/>
          </a:p>
        </p:txBody>
      </p:sp>
      <p:sp>
        <p:nvSpPr>
          <p:cNvPr id="5" name="Rectángulo redondeado 4"/>
          <p:cNvSpPr/>
          <p:nvPr/>
        </p:nvSpPr>
        <p:spPr>
          <a:xfrm>
            <a:off x="4411351" y="228837"/>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6" name="Rectángulo redondeado 5"/>
          <p:cNvSpPr/>
          <p:nvPr/>
        </p:nvSpPr>
        <p:spPr>
          <a:xfrm>
            <a:off x="4411351" y="585954"/>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7" name="Rectángulo redondeado 6"/>
          <p:cNvSpPr/>
          <p:nvPr/>
        </p:nvSpPr>
        <p:spPr>
          <a:xfrm>
            <a:off x="4411351" y="921700"/>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8" name="Rectángulo redondeado 7"/>
          <p:cNvSpPr/>
          <p:nvPr/>
        </p:nvSpPr>
        <p:spPr>
          <a:xfrm>
            <a:off x="4411351" y="1230627"/>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9" name="Rectángulo redondeado 8"/>
          <p:cNvSpPr/>
          <p:nvPr/>
        </p:nvSpPr>
        <p:spPr>
          <a:xfrm>
            <a:off x="4536456" y="1521411"/>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10" name="Rectángulo redondeado 9"/>
          <p:cNvSpPr/>
          <p:nvPr/>
        </p:nvSpPr>
        <p:spPr>
          <a:xfrm>
            <a:off x="5098289" y="1830338"/>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11" name="Rectángulo redondeado 10"/>
          <p:cNvSpPr/>
          <p:nvPr/>
        </p:nvSpPr>
        <p:spPr>
          <a:xfrm>
            <a:off x="5237041" y="2141226"/>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12" name="Rectángulo redondeado 11"/>
          <p:cNvSpPr/>
          <p:nvPr/>
        </p:nvSpPr>
        <p:spPr>
          <a:xfrm>
            <a:off x="5245427" y="2419467"/>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13" name="Rectángulo redondeado 12"/>
          <p:cNvSpPr/>
          <p:nvPr/>
        </p:nvSpPr>
        <p:spPr>
          <a:xfrm>
            <a:off x="5253813" y="2795174"/>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14" name="Rectángulo redondeado 13"/>
          <p:cNvSpPr/>
          <p:nvPr/>
        </p:nvSpPr>
        <p:spPr>
          <a:xfrm>
            <a:off x="5253813" y="3118935"/>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15" name="Rectángulo redondeado 14"/>
          <p:cNvSpPr/>
          <p:nvPr/>
        </p:nvSpPr>
        <p:spPr>
          <a:xfrm>
            <a:off x="5897532" y="3435326"/>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16" name="Rectángulo redondeado 15"/>
          <p:cNvSpPr/>
          <p:nvPr/>
        </p:nvSpPr>
        <p:spPr>
          <a:xfrm>
            <a:off x="5098289" y="3734706"/>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17" name="Rectángulo redondeado 16"/>
          <p:cNvSpPr/>
          <p:nvPr/>
        </p:nvSpPr>
        <p:spPr>
          <a:xfrm>
            <a:off x="5455405" y="4064670"/>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18" name="Rectángulo redondeado 17"/>
          <p:cNvSpPr/>
          <p:nvPr/>
        </p:nvSpPr>
        <p:spPr>
          <a:xfrm>
            <a:off x="5455405" y="4393819"/>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19" name="Rectángulo redondeado 18"/>
          <p:cNvSpPr/>
          <p:nvPr/>
        </p:nvSpPr>
        <p:spPr>
          <a:xfrm>
            <a:off x="5491086" y="4712415"/>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20" name="Rectángulo redondeado 19"/>
          <p:cNvSpPr/>
          <p:nvPr/>
        </p:nvSpPr>
        <p:spPr>
          <a:xfrm>
            <a:off x="5491086" y="5011795"/>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21" name="Rectángulo redondeado 20"/>
          <p:cNvSpPr/>
          <p:nvPr/>
        </p:nvSpPr>
        <p:spPr>
          <a:xfrm>
            <a:off x="5491086" y="5304559"/>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22" name="Rectángulo redondeado 21"/>
          <p:cNvSpPr/>
          <p:nvPr/>
        </p:nvSpPr>
        <p:spPr>
          <a:xfrm>
            <a:off x="5455405" y="5639074"/>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23" name="Rectángulo redondeado 22"/>
          <p:cNvSpPr/>
          <p:nvPr/>
        </p:nvSpPr>
        <p:spPr>
          <a:xfrm>
            <a:off x="5542690" y="5927563"/>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24" name="Rectángulo redondeado 23"/>
          <p:cNvSpPr/>
          <p:nvPr/>
        </p:nvSpPr>
        <p:spPr>
          <a:xfrm>
            <a:off x="5542690" y="6266353"/>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Tree>
    <p:extLst>
      <p:ext uri="{BB962C8B-B14F-4D97-AF65-F5344CB8AC3E}">
        <p14:creationId xmlns:p14="http://schemas.microsoft.com/office/powerpoint/2010/main" val="125098094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4427" y="842986"/>
            <a:ext cx="10515600" cy="4351338"/>
          </a:xfrm>
        </p:spPr>
        <p:txBody>
          <a:bodyPr>
            <a:normAutofit fontScale="62500" lnSpcReduction="20000"/>
          </a:bodyPr>
          <a:lstStyle/>
          <a:p>
            <a:pPr marL="0" indent="0">
              <a:lnSpc>
                <a:spcPct val="100000"/>
              </a:lnSpc>
              <a:spcBef>
                <a:spcPts val="0"/>
              </a:spcBef>
              <a:buNone/>
            </a:pPr>
            <a:r>
              <a:rPr lang="es-ES" dirty="0"/>
              <a:t>21. Proponer un ejercicio cuya respuesta sea x</a:t>
            </a:r>
          </a:p>
          <a:p>
            <a:pPr marL="0" indent="0">
              <a:lnSpc>
                <a:spcPct val="100000"/>
              </a:lnSpc>
              <a:spcBef>
                <a:spcPts val="0"/>
              </a:spcBef>
              <a:buNone/>
            </a:pPr>
            <a:endParaRPr lang="es-ES" dirty="0"/>
          </a:p>
          <a:p>
            <a:pPr marL="0" indent="0">
              <a:lnSpc>
                <a:spcPct val="100000"/>
              </a:lnSpc>
              <a:spcBef>
                <a:spcPts val="0"/>
              </a:spcBef>
              <a:buNone/>
            </a:pPr>
            <a:r>
              <a:rPr lang="es-ES" dirty="0"/>
              <a:t>22. Proponer un ejercicio cuya respuesta sea – x</a:t>
            </a:r>
          </a:p>
          <a:p>
            <a:pPr marL="0" indent="0">
              <a:lnSpc>
                <a:spcPct val="100000"/>
              </a:lnSpc>
              <a:spcBef>
                <a:spcPts val="0"/>
              </a:spcBef>
              <a:buNone/>
            </a:pPr>
            <a:endParaRPr lang="es-ES" dirty="0"/>
          </a:p>
          <a:p>
            <a:pPr marL="0" indent="0">
              <a:lnSpc>
                <a:spcPct val="100000"/>
              </a:lnSpc>
              <a:spcBef>
                <a:spcPts val="0"/>
              </a:spcBef>
              <a:buNone/>
            </a:pPr>
            <a:r>
              <a:rPr lang="es-ES" dirty="0"/>
              <a:t>23. Proponer un ejercicio cuya respuesta sea – 4w + </a:t>
            </a:r>
            <a:r>
              <a:rPr lang="es-ES" dirty="0" smtClean="0"/>
              <a:t>5z</a:t>
            </a:r>
            <a:endParaRPr lang="es-ES" dirty="0"/>
          </a:p>
          <a:p>
            <a:pPr marL="0" indent="0">
              <a:lnSpc>
                <a:spcPct val="100000"/>
              </a:lnSpc>
              <a:spcBef>
                <a:spcPts val="0"/>
              </a:spcBef>
              <a:buNone/>
            </a:pPr>
            <a:endParaRPr lang="es-ES" dirty="0"/>
          </a:p>
          <a:p>
            <a:pPr marL="0" indent="0">
              <a:lnSpc>
                <a:spcPct val="100000"/>
              </a:lnSpc>
              <a:spcBef>
                <a:spcPts val="0"/>
              </a:spcBef>
              <a:buNone/>
            </a:pPr>
            <a:r>
              <a:rPr lang="es-ES" dirty="0"/>
              <a:t>24. Proponer un ejercicio cuya respuesta sea a</a:t>
            </a:r>
            <a:r>
              <a:rPr lang="es-ES" baseline="30000" dirty="0"/>
              <a:t>4</a:t>
            </a:r>
            <a:r>
              <a:rPr lang="es-ES" dirty="0"/>
              <a:t>b</a:t>
            </a:r>
            <a:r>
              <a:rPr lang="es-ES" baseline="30000" dirty="0"/>
              <a:t>3</a:t>
            </a:r>
            <a:r>
              <a:rPr lang="es-ES" dirty="0"/>
              <a:t> + 2a</a:t>
            </a:r>
            <a:r>
              <a:rPr lang="es-ES" baseline="30000" dirty="0"/>
              <a:t>3</a:t>
            </a:r>
            <a:r>
              <a:rPr lang="es-ES" dirty="0"/>
              <a:t>b</a:t>
            </a:r>
            <a:r>
              <a:rPr lang="es-ES" baseline="30000" dirty="0"/>
              <a:t>4</a:t>
            </a:r>
          </a:p>
          <a:p>
            <a:pPr marL="0" indent="0">
              <a:lnSpc>
                <a:spcPct val="100000"/>
              </a:lnSpc>
              <a:spcBef>
                <a:spcPts val="0"/>
              </a:spcBef>
              <a:buNone/>
            </a:pPr>
            <a:endParaRPr lang="es-ES" baseline="30000" dirty="0"/>
          </a:p>
          <a:p>
            <a:pPr marL="0" indent="0">
              <a:lnSpc>
                <a:spcPct val="100000"/>
              </a:lnSpc>
              <a:spcBef>
                <a:spcPts val="0"/>
              </a:spcBef>
              <a:buNone/>
            </a:pPr>
            <a:r>
              <a:rPr lang="es-ES" dirty="0"/>
              <a:t>25. Proponer un ejercicio cuya respuesta sea– </a:t>
            </a:r>
            <a:r>
              <a:rPr lang="es-ES" dirty="0" err="1"/>
              <a:t>a</a:t>
            </a:r>
            <a:r>
              <a:rPr lang="es-ES" baseline="30000" dirty="0" err="1"/>
              <a:t>x</a:t>
            </a:r>
            <a:r>
              <a:rPr lang="es-ES" dirty="0"/>
              <a:t> + 6a</a:t>
            </a:r>
            <a:r>
              <a:rPr lang="es-ES" baseline="30000" dirty="0"/>
              <a:t>x-1</a:t>
            </a:r>
            <a:r>
              <a:rPr lang="es-ES" dirty="0"/>
              <a:t> – 4a</a:t>
            </a:r>
            <a:r>
              <a:rPr lang="es-ES" baseline="30000" dirty="0"/>
              <a:t>x-2</a:t>
            </a:r>
          </a:p>
          <a:p>
            <a:pPr marL="0" indent="0">
              <a:lnSpc>
                <a:spcPct val="100000"/>
              </a:lnSpc>
              <a:spcBef>
                <a:spcPts val="0"/>
              </a:spcBef>
              <a:buNone/>
            </a:pPr>
            <a:endParaRPr lang="es-ES" baseline="30000" dirty="0"/>
          </a:p>
          <a:p>
            <a:pPr marL="0" indent="0">
              <a:lnSpc>
                <a:spcPct val="100000"/>
              </a:lnSpc>
              <a:spcBef>
                <a:spcPts val="0"/>
              </a:spcBef>
              <a:buNone/>
            </a:pPr>
            <a:r>
              <a:rPr lang="es-ES" dirty="0"/>
              <a:t>26. Proponer un ejercicio cuya respuesta sea 6a</a:t>
            </a:r>
            <a:r>
              <a:rPr lang="es-ES" baseline="30000" dirty="0"/>
              <a:t>x</a:t>
            </a:r>
            <a:r>
              <a:rPr lang="es-ES" dirty="0"/>
              <a:t> + 3a</a:t>
            </a:r>
            <a:r>
              <a:rPr lang="es-ES" baseline="30000" dirty="0"/>
              <a:t>x-1</a:t>
            </a:r>
            <a:r>
              <a:rPr lang="es-ES" dirty="0"/>
              <a:t> - 2a</a:t>
            </a:r>
            <a:r>
              <a:rPr lang="es-ES" baseline="30000" dirty="0"/>
              <a:t>x-2</a:t>
            </a:r>
          </a:p>
          <a:p>
            <a:pPr marL="0" indent="0">
              <a:lnSpc>
                <a:spcPct val="100000"/>
              </a:lnSpc>
              <a:spcBef>
                <a:spcPts val="0"/>
              </a:spcBef>
              <a:buNone/>
            </a:pPr>
            <a:endParaRPr lang="es-ES" baseline="30000" dirty="0"/>
          </a:p>
          <a:p>
            <a:pPr marL="0" indent="0">
              <a:lnSpc>
                <a:spcPct val="100000"/>
              </a:lnSpc>
              <a:spcBef>
                <a:spcPts val="0"/>
              </a:spcBef>
              <a:buNone/>
            </a:pPr>
            <a:r>
              <a:rPr lang="es-ES" dirty="0"/>
              <a:t>27. Proponer un ejercicio cuya respuesta sea 10m</a:t>
            </a:r>
            <a:r>
              <a:rPr lang="es-ES" baseline="30000" dirty="0"/>
              <a:t>2x</a:t>
            </a:r>
            <a:r>
              <a:rPr lang="es-ES" dirty="0"/>
              <a:t> + 6m</a:t>
            </a:r>
            <a:r>
              <a:rPr lang="es-ES" baseline="30000" dirty="0"/>
              <a:t>3x</a:t>
            </a:r>
          </a:p>
          <a:p>
            <a:pPr marL="0" indent="0">
              <a:lnSpc>
                <a:spcPct val="100000"/>
              </a:lnSpc>
              <a:spcBef>
                <a:spcPts val="0"/>
              </a:spcBef>
              <a:buNone/>
            </a:pPr>
            <a:endParaRPr lang="es-ES" baseline="30000" dirty="0"/>
          </a:p>
          <a:p>
            <a:pPr marL="0" indent="0">
              <a:lnSpc>
                <a:spcPct val="100000"/>
              </a:lnSpc>
              <a:spcBef>
                <a:spcPts val="0"/>
              </a:spcBef>
              <a:buNone/>
            </a:pPr>
            <a:r>
              <a:rPr lang="es-ES" dirty="0"/>
              <a:t>28. Proponer un ejercicio cuya respuesta sea 3ab</a:t>
            </a:r>
            <a:r>
              <a:rPr lang="es-ES" baseline="30000" dirty="0"/>
              <a:t>2</a:t>
            </a:r>
            <a:r>
              <a:rPr lang="es-ES" dirty="0"/>
              <a:t> – 5a</a:t>
            </a:r>
            <a:r>
              <a:rPr lang="es-ES" baseline="30000" dirty="0"/>
              <a:t>2</a:t>
            </a:r>
            <a:r>
              <a:rPr lang="es-ES" dirty="0"/>
              <a:t>b</a:t>
            </a:r>
          </a:p>
          <a:p>
            <a:pPr marL="0" indent="0">
              <a:lnSpc>
                <a:spcPct val="100000"/>
              </a:lnSpc>
              <a:spcBef>
                <a:spcPts val="0"/>
              </a:spcBef>
              <a:buNone/>
            </a:pPr>
            <a:endParaRPr lang="es-ES" dirty="0"/>
          </a:p>
          <a:p>
            <a:pPr marL="0" indent="0">
              <a:lnSpc>
                <a:spcPct val="100000"/>
              </a:lnSpc>
              <a:spcBef>
                <a:spcPts val="0"/>
              </a:spcBef>
              <a:buNone/>
            </a:pPr>
            <a:r>
              <a:rPr lang="es-ES" dirty="0"/>
              <a:t>29. Proponer un ejercicio cuya respuesta sea x – y + z</a:t>
            </a:r>
          </a:p>
          <a:p>
            <a:pPr marL="0" indent="0">
              <a:lnSpc>
                <a:spcPct val="100000"/>
              </a:lnSpc>
              <a:spcBef>
                <a:spcPts val="0"/>
              </a:spcBef>
              <a:buNone/>
            </a:pPr>
            <a:endParaRPr lang="es-ES" dirty="0"/>
          </a:p>
          <a:p>
            <a:pPr marL="0" indent="0">
              <a:lnSpc>
                <a:spcPct val="100000"/>
              </a:lnSpc>
              <a:spcBef>
                <a:spcPts val="0"/>
              </a:spcBef>
              <a:buNone/>
            </a:pPr>
            <a:r>
              <a:rPr lang="es-ES" dirty="0"/>
              <a:t>30. Proponer un ejercicio cuya respuesta sea – x + y - z</a:t>
            </a:r>
          </a:p>
          <a:p>
            <a:pPr marL="0" indent="0">
              <a:buNone/>
            </a:pPr>
            <a:endParaRPr lang="es-ES" dirty="0"/>
          </a:p>
        </p:txBody>
      </p:sp>
      <p:sp>
        <p:nvSpPr>
          <p:cNvPr id="5" name="Rectángulo redondeado 4"/>
          <p:cNvSpPr/>
          <p:nvPr/>
        </p:nvSpPr>
        <p:spPr>
          <a:xfrm>
            <a:off x="5243864" y="842986"/>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6" name="Rectángulo redondeado 5"/>
          <p:cNvSpPr/>
          <p:nvPr/>
        </p:nvSpPr>
        <p:spPr>
          <a:xfrm>
            <a:off x="5437208" y="1281989"/>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7" name="Rectángulo redondeado 6"/>
          <p:cNvSpPr/>
          <p:nvPr/>
        </p:nvSpPr>
        <p:spPr>
          <a:xfrm>
            <a:off x="5932227" y="1699620"/>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8" name="Rectángulo redondeado 7"/>
          <p:cNvSpPr/>
          <p:nvPr/>
        </p:nvSpPr>
        <p:spPr>
          <a:xfrm>
            <a:off x="6203757" y="2138623"/>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9" name="Rectángulo redondeado 8"/>
          <p:cNvSpPr/>
          <p:nvPr/>
        </p:nvSpPr>
        <p:spPr>
          <a:xfrm>
            <a:off x="6615465" y="2545355"/>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10" name="Rectángulo redondeado 9"/>
          <p:cNvSpPr/>
          <p:nvPr/>
        </p:nvSpPr>
        <p:spPr>
          <a:xfrm>
            <a:off x="6615465" y="2943462"/>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11" name="Rectángulo redondeado 10"/>
          <p:cNvSpPr/>
          <p:nvPr/>
        </p:nvSpPr>
        <p:spPr>
          <a:xfrm>
            <a:off x="6615465" y="3264054"/>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12" name="Rectángulo redondeado 11"/>
          <p:cNvSpPr/>
          <p:nvPr/>
        </p:nvSpPr>
        <p:spPr>
          <a:xfrm>
            <a:off x="6615465" y="3666272"/>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13" name="Rectángulo redondeado 12"/>
          <p:cNvSpPr/>
          <p:nvPr/>
        </p:nvSpPr>
        <p:spPr>
          <a:xfrm>
            <a:off x="6615465" y="4068490"/>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14" name="Rectángulo redondeado 13"/>
          <p:cNvSpPr/>
          <p:nvPr/>
        </p:nvSpPr>
        <p:spPr>
          <a:xfrm>
            <a:off x="6615465" y="4399395"/>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Tree>
    <p:extLst>
      <p:ext uri="{BB962C8B-B14F-4D97-AF65-F5344CB8AC3E}">
        <p14:creationId xmlns:p14="http://schemas.microsoft.com/office/powerpoint/2010/main" val="17450511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305937" y="174245"/>
            <a:ext cx="10515600" cy="6294793"/>
          </a:xfrm>
        </p:spPr>
        <p:txBody>
          <a:bodyPr>
            <a:noAutofit/>
          </a:bodyPr>
          <a:lstStyle/>
          <a:p>
            <a:pPr marL="0" indent="0">
              <a:buNone/>
            </a:pPr>
            <a:r>
              <a:rPr lang="es-ES" sz="1400" dirty="0"/>
              <a:t>3</a:t>
            </a:r>
            <a:r>
              <a:rPr lang="es-ES" sz="1400" dirty="0" smtClean="0"/>
              <a:t>1. Proponer un problema cuya respuesta sea 12xyz.</a:t>
            </a:r>
          </a:p>
          <a:p>
            <a:pPr marL="0" indent="0">
              <a:buNone/>
            </a:pPr>
            <a:r>
              <a:rPr lang="es-ES" sz="1400" dirty="0"/>
              <a:t>3</a:t>
            </a:r>
            <a:r>
              <a:rPr lang="es-ES" sz="1400" dirty="0" smtClean="0"/>
              <a:t>2. </a:t>
            </a:r>
            <a:r>
              <a:rPr lang="es-ES" sz="1400" dirty="0"/>
              <a:t>Proponer un problema cuya respuesta sea 10a</a:t>
            </a:r>
            <a:r>
              <a:rPr lang="es-ES" sz="1400" baseline="30000" dirty="0" smtClean="0"/>
              <a:t>2</a:t>
            </a:r>
            <a:r>
              <a:rPr lang="es-ES" sz="1400" dirty="0" smtClean="0"/>
              <a:t>b</a:t>
            </a:r>
            <a:r>
              <a:rPr lang="es-ES" sz="1400" baseline="30000" dirty="0" smtClean="0"/>
              <a:t>3</a:t>
            </a:r>
            <a:r>
              <a:rPr lang="es-ES" sz="1400" dirty="0" smtClean="0"/>
              <a:t>c. </a:t>
            </a:r>
          </a:p>
          <a:p>
            <a:pPr marL="0" indent="0">
              <a:buNone/>
            </a:pPr>
            <a:r>
              <a:rPr lang="es-ES" sz="1400" dirty="0"/>
              <a:t>3</a:t>
            </a:r>
            <a:r>
              <a:rPr lang="es-ES" sz="1400" dirty="0" smtClean="0"/>
              <a:t>3. </a:t>
            </a:r>
            <a:r>
              <a:rPr lang="es-ES" sz="1400" dirty="0"/>
              <a:t>Proponer un problema cuya respuesta sea </a:t>
            </a:r>
            <a:r>
              <a:rPr lang="es-ES" sz="1400" dirty="0" smtClean="0"/>
              <a:t>26x</a:t>
            </a:r>
            <a:r>
              <a:rPr lang="es-ES" sz="1400" baseline="30000" dirty="0" smtClean="0"/>
              <a:t>n</a:t>
            </a:r>
            <a:endParaRPr lang="es-ES" sz="1400" dirty="0" smtClean="0"/>
          </a:p>
          <a:p>
            <a:pPr marL="0" indent="0">
              <a:buNone/>
            </a:pPr>
            <a:r>
              <a:rPr lang="es-ES" sz="1400" dirty="0"/>
              <a:t>3</a:t>
            </a:r>
            <a:r>
              <a:rPr lang="es-ES" sz="1400" dirty="0" smtClean="0"/>
              <a:t>4. </a:t>
            </a:r>
            <a:r>
              <a:rPr lang="es-ES" sz="1400" dirty="0"/>
              <a:t>Proponer un problema cuya respuesta sea </a:t>
            </a:r>
            <a:r>
              <a:rPr lang="es-ES" sz="1400" dirty="0" smtClean="0"/>
              <a:t>16m</a:t>
            </a:r>
            <a:r>
              <a:rPr lang="es-ES" sz="1400" baseline="30000" dirty="0" smtClean="0"/>
              <a:t>2</a:t>
            </a:r>
            <a:r>
              <a:rPr lang="es-ES" sz="1400" dirty="0" smtClean="0"/>
              <a:t>n</a:t>
            </a:r>
          </a:p>
          <a:p>
            <a:pPr marL="0" indent="0">
              <a:buNone/>
            </a:pPr>
            <a:r>
              <a:rPr lang="es-ES" sz="1400" dirty="0"/>
              <a:t>3</a:t>
            </a:r>
            <a:r>
              <a:rPr lang="es-ES" sz="1400" dirty="0" smtClean="0"/>
              <a:t>5. </a:t>
            </a:r>
            <a:r>
              <a:rPr lang="es-ES" sz="1400" dirty="0"/>
              <a:t>Proponer un problema cuya respuesta sea </a:t>
            </a:r>
            <a:r>
              <a:rPr lang="es-ES" sz="1400" dirty="0" smtClean="0"/>
              <a:t>20x</a:t>
            </a:r>
            <a:r>
              <a:rPr lang="es-ES" sz="1400" baseline="30000" dirty="0" smtClean="0"/>
              <a:t>m</a:t>
            </a:r>
            <a:r>
              <a:rPr lang="es-ES" sz="1400" dirty="0" smtClean="0"/>
              <a:t>.</a:t>
            </a:r>
          </a:p>
          <a:p>
            <a:pPr marL="0" indent="0">
              <a:buNone/>
            </a:pPr>
            <a:r>
              <a:rPr lang="es-ES" sz="1400" dirty="0"/>
              <a:t>3</a:t>
            </a:r>
            <a:r>
              <a:rPr lang="es-ES" sz="1400" dirty="0" smtClean="0"/>
              <a:t>6. </a:t>
            </a:r>
            <a:r>
              <a:rPr lang="es-ES" sz="1400" dirty="0"/>
              <a:t>Proponer un problema cuya respuesta sea 4x </a:t>
            </a:r>
            <a:r>
              <a:rPr lang="es-ES" sz="1400" dirty="0" smtClean="0"/>
              <a:t>- 42</a:t>
            </a:r>
          </a:p>
          <a:p>
            <a:pPr marL="0" indent="0">
              <a:buNone/>
            </a:pPr>
            <a:r>
              <a:rPr lang="es-ES" sz="1400" dirty="0"/>
              <a:t>3</a:t>
            </a:r>
            <a:r>
              <a:rPr lang="es-ES" sz="1400" dirty="0" smtClean="0"/>
              <a:t>7. </a:t>
            </a:r>
            <a:r>
              <a:rPr lang="es-ES" sz="1400" dirty="0"/>
              <a:t>Proponer un problema cuya respuesta sea 4x </a:t>
            </a:r>
            <a:r>
              <a:rPr lang="es-ES" sz="1400" dirty="0" smtClean="0"/>
              <a:t>– 30000</a:t>
            </a:r>
          </a:p>
          <a:p>
            <a:pPr marL="0" indent="0">
              <a:buNone/>
            </a:pPr>
            <a:r>
              <a:rPr lang="es-ES" sz="1400" dirty="0"/>
              <a:t>3</a:t>
            </a:r>
            <a:r>
              <a:rPr lang="es-ES" sz="1400" dirty="0" smtClean="0"/>
              <a:t>8. </a:t>
            </a:r>
            <a:r>
              <a:rPr lang="es-ES" sz="1400" dirty="0"/>
              <a:t>Proponer un problema cuya respuesta sea 4x – </a:t>
            </a:r>
            <a:r>
              <a:rPr lang="es-ES" sz="1400" dirty="0" smtClean="0"/>
              <a:t>70000</a:t>
            </a:r>
          </a:p>
          <a:p>
            <a:pPr marL="0" indent="0">
              <a:buNone/>
            </a:pPr>
            <a:r>
              <a:rPr lang="es-ES" sz="1400" dirty="0"/>
              <a:t>3</a:t>
            </a:r>
            <a:r>
              <a:rPr lang="es-ES" sz="1400" dirty="0" smtClean="0"/>
              <a:t>9. </a:t>
            </a:r>
            <a:r>
              <a:rPr lang="es-ES" sz="1400" dirty="0"/>
              <a:t>Proponer un problema cuya respuesta sea </a:t>
            </a:r>
            <a:r>
              <a:rPr lang="es-ES" sz="1400" dirty="0" smtClean="0"/>
              <a:t>6x</a:t>
            </a:r>
            <a:r>
              <a:rPr lang="es-ES" sz="1400" baseline="30000" dirty="0" smtClean="0"/>
              <a:t>2</a:t>
            </a:r>
            <a:r>
              <a:rPr lang="es-ES" sz="1400" dirty="0" smtClean="0"/>
              <a:t> </a:t>
            </a:r>
            <a:r>
              <a:rPr lang="es-ES" sz="1400" dirty="0"/>
              <a:t>– </a:t>
            </a:r>
            <a:r>
              <a:rPr lang="es-ES" sz="1400" dirty="0" smtClean="0"/>
              <a:t>x </a:t>
            </a:r>
            <a:r>
              <a:rPr lang="es-ES" sz="1400" dirty="0"/>
              <a:t>+ </a:t>
            </a:r>
            <a:r>
              <a:rPr lang="es-ES" sz="1400" dirty="0" smtClean="0"/>
              <a:t>5</a:t>
            </a:r>
          </a:p>
          <a:p>
            <a:pPr marL="0" indent="0">
              <a:buNone/>
            </a:pPr>
            <a:r>
              <a:rPr lang="es-ES" sz="1400" dirty="0"/>
              <a:t>4</a:t>
            </a:r>
            <a:r>
              <a:rPr lang="es-ES" sz="1400" dirty="0" smtClean="0"/>
              <a:t>0. Proponer </a:t>
            </a:r>
            <a:r>
              <a:rPr lang="es-ES" sz="1400" dirty="0"/>
              <a:t>un problema cuya respuesta sea 10 </a:t>
            </a:r>
            <a:r>
              <a:rPr lang="es-ES" sz="1400" dirty="0" smtClean="0"/>
              <a:t>a</a:t>
            </a:r>
            <a:r>
              <a:rPr lang="es-ES" sz="1400" baseline="30000" dirty="0" smtClean="0"/>
              <a:t>2</a:t>
            </a:r>
            <a:r>
              <a:rPr lang="es-ES" sz="1400" dirty="0" smtClean="0"/>
              <a:t>b + 5</a:t>
            </a:r>
            <a:r>
              <a:rPr lang="es-ES" sz="1400" dirty="0"/>
              <a:t>ab</a:t>
            </a:r>
            <a:r>
              <a:rPr lang="es-ES" sz="1400" baseline="30000" dirty="0"/>
              <a:t>2</a:t>
            </a:r>
            <a:r>
              <a:rPr lang="es-ES" sz="1400" dirty="0" smtClean="0"/>
              <a:t> + 12</a:t>
            </a:r>
          </a:p>
          <a:p>
            <a:pPr marL="0" indent="0">
              <a:buNone/>
            </a:pPr>
            <a:r>
              <a:rPr lang="es-ES" sz="1400" dirty="0"/>
              <a:t>4</a:t>
            </a:r>
            <a:r>
              <a:rPr lang="es-ES" sz="1400" dirty="0" smtClean="0"/>
              <a:t>1</a:t>
            </a:r>
            <a:r>
              <a:rPr lang="es-ES" sz="1400" dirty="0"/>
              <a:t>. Proponer un problema cuya respuesta sea ½ </a:t>
            </a:r>
            <a:r>
              <a:rPr lang="es-ES" sz="1400" dirty="0" err="1"/>
              <a:t>xyz</a:t>
            </a:r>
            <a:r>
              <a:rPr lang="es-ES" sz="1400" dirty="0"/>
              <a:t>, </a:t>
            </a:r>
          </a:p>
          <a:p>
            <a:pPr marL="0" indent="0">
              <a:buNone/>
            </a:pPr>
            <a:r>
              <a:rPr lang="es-ES" sz="1400" dirty="0"/>
              <a:t>4</a:t>
            </a:r>
            <a:r>
              <a:rPr lang="es-ES" sz="1400" dirty="0" smtClean="0"/>
              <a:t>2</a:t>
            </a:r>
            <a:r>
              <a:rPr lang="es-ES" sz="1400" dirty="0"/>
              <a:t>. Proponer un problema cuya respuesta sea 37/4 x</a:t>
            </a:r>
          </a:p>
          <a:p>
            <a:pPr marL="0" indent="0">
              <a:buNone/>
            </a:pPr>
            <a:r>
              <a:rPr lang="es-ES" sz="1400" dirty="0"/>
              <a:t>4</a:t>
            </a:r>
            <a:r>
              <a:rPr lang="es-ES" sz="1400" dirty="0" smtClean="0"/>
              <a:t>3</a:t>
            </a:r>
            <a:r>
              <a:rPr lang="es-ES" sz="1400" dirty="0"/>
              <a:t>. Proponer un problema cuya respuesta sea 10/4 x</a:t>
            </a:r>
          </a:p>
          <a:p>
            <a:pPr marL="0" indent="0">
              <a:buNone/>
            </a:pPr>
            <a:r>
              <a:rPr lang="es-ES" sz="1400" dirty="0"/>
              <a:t>4</a:t>
            </a:r>
            <a:r>
              <a:rPr lang="es-ES" sz="1400" dirty="0" smtClean="0"/>
              <a:t>4</a:t>
            </a:r>
            <a:r>
              <a:rPr lang="es-ES" sz="1400" dirty="0"/>
              <a:t>. Proponer un problema cuya respuesta sea ¾ </a:t>
            </a:r>
            <a:r>
              <a:rPr lang="es-ES" sz="1400" dirty="0" err="1"/>
              <a:t>mn</a:t>
            </a:r>
            <a:endParaRPr lang="es-ES" sz="1400" dirty="0"/>
          </a:p>
          <a:p>
            <a:pPr marL="0" indent="0">
              <a:buNone/>
            </a:pPr>
            <a:r>
              <a:rPr lang="es-ES" sz="1400" dirty="0"/>
              <a:t>4</a:t>
            </a:r>
            <a:r>
              <a:rPr lang="es-ES" sz="1400" dirty="0" smtClean="0"/>
              <a:t>5</a:t>
            </a:r>
            <a:r>
              <a:rPr lang="es-ES" sz="1400" dirty="0"/>
              <a:t>. Proponer un problema cuya respuesta sea ½ </a:t>
            </a:r>
            <a:r>
              <a:rPr lang="es-ES" sz="1400" dirty="0" err="1"/>
              <a:t>bc</a:t>
            </a:r>
            <a:endParaRPr lang="es-ES" sz="1400" dirty="0"/>
          </a:p>
          <a:p>
            <a:pPr marL="0" indent="0">
              <a:buNone/>
            </a:pPr>
            <a:r>
              <a:rPr lang="es-ES" sz="1400" dirty="0"/>
              <a:t>4</a:t>
            </a:r>
            <a:r>
              <a:rPr lang="es-ES" sz="1400" dirty="0" smtClean="0"/>
              <a:t>6</a:t>
            </a:r>
            <a:r>
              <a:rPr lang="es-ES" sz="1400" dirty="0"/>
              <a:t>. Proponer un problema cuya respuesta sea 6x</a:t>
            </a:r>
          </a:p>
          <a:p>
            <a:pPr marL="0" indent="0">
              <a:buNone/>
            </a:pPr>
            <a:r>
              <a:rPr lang="es-ES" sz="1400" dirty="0"/>
              <a:t>4</a:t>
            </a:r>
            <a:r>
              <a:rPr lang="es-ES" sz="1400" dirty="0" smtClean="0"/>
              <a:t>7</a:t>
            </a:r>
            <a:r>
              <a:rPr lang="es-ES" sz="1400" dirty="0"/>
              <a:t>. Proponer un problema cuya respuesta sea 4x + 30000  </a:t>
            </a:r>
          </a:p>
          <a:p>
            <a:pPr marL="0" indent="0">
              <a:buNone/>
            </a:pPr>
            <a:r>
              <a:rPr lang="es-ES" sz="1400" dirty="0"/>
              <a:t>4</a:t>
            </a:r>
            <a:r>
              <a:rPr lang="es-ES" sz="1400" dirty="0" smtClean="0"/>
              <a:t>8</a:t>
            </a:r>
            <a:r>
              <a:rPr lang="es-ES" sz="1400" dirty="0"/>
              <a:t>. Proponer un problema cuya respuesta sea 4x + 45000</a:t>
            </a:r>
          </a:p>
          <a:p>
            <a:pPr marL="0" indent="0">
              <a:buNone/>
            </a:pPr>
            <a:r>
              <a:rPr lang="es-ES" sz="1400" dirty="0" smtClean="0"/>
              <a:t>49</a:t>
            </a:r>
            <a:r>
              <a:rPr lang="es-ES" sz="1400" dirty="0"/>
              <a:t>. Proponer un problema cuya respuesta sea 2x + 3 </a:t>
            </a:r>
          </a:p>
          <a:p>
            <a:pPr marL="0" indent="0">
              <a:buNone/>
            </a:pPr>
            <a:r>
              <a:rPr lang="es-ES" sz="1400" dirty="0" smtClean="0"/>
              <a:t>50. </a:t>
            </a:r>
            <a:r>
              <a:rPr lang="es-ES" sz="1400" dirty="0"/>
              <a:t>Proponer un problema cuya respuesta sea 5p + 45</a:t>
            </a:r>
          </a:p>
          <a:p>
            <a:pPr marL="0" indent="0">
              <a:buNone/>
            </a:pPr>
            <a:endParaRPr lang="es-ES" sz="1400" dirty="0"/>
          </a:p>
        </p:txBody>
      </p:sp>
      <p:sp>
        <p:nvSpPr>
          <p:cNvPr id="5" name="Rectángulo redondeado 4"/>
          <p:cNvSpPr/>
          <p:nvPr/>
        </p:nvSpPr>
        <p:spPr>
          <a:xfrm>
            <a:off x="4411351" y="228837"/>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6" name="Rectángulo redondeado 5"/>
          <p:cNvSpPr/>
          <p:nvPr/>
        </p:nvSpPr>
        <p:spPr>
          <a:xfrm>
            <a:off x="4411351" y="515441"/>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7" name="Rectángulo redondeado 6"/>
          <p:cNvSpPr/>
          <p:nvPr/>
        </p:nvSpPr>
        <p:spPr>
          <a:xfrm>
            <a:off x="4411351" y="805695"/>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8" name="Rectángulo redondeado 7"/>
          <p:cNvSpPr/>
          <p:nvPr/>
        </p:nvSpPr>
        <p:spPr>
          <a:xfrm>
            <a:off x="4411351" y="1095949"/>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9" name="Rectángulo redondeado 8"/>
          <p:cNvSpPr/>
          <p:nvPr/>
        </p:nvSpPr>
        <p:spPr>
          <a:xfrm>
            <a:off x="4411351" y="1386203"/>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10" name="Rectángulo redondeado 9"/>
          <p:cNvSpPr/>
          <p:nvPr/>
        </p:nvSpPr>
        <p:spPr>
          <a:xfrm>
            <a:off x="4411351" y="1676457"/>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CALIFICACIÓNC</a:t>
            </a:r>
            <a:endParaRPr lang="es-ES" sz="1000" dirty="0"/>
          </a:p>
        </p:txBody>
      </p:sp>
      <p:sp>
        <p:nvSpPr>
          <p:cNvPr id="11" name="Rectángulo redondeado 10"/>
          <p:cNvSpPr/>
          <p:nvPr/>
        </p:nvSpPr>
        <p:spPr>
          <a:xfrm>
            <a:off x="4618342" y="2098161"/>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CALIFICACIÓNC</a:t>
            </a:r>
            <a:endParaRPr lang="es-ES" sz="1000" dirty="0"/>
          </a:p>
        </p:txBody>
      </p:sp>
      <p:sp>
        <p:nvSpPr>
          <p:cNvPr id="12" name="Rectángulo redondeado 11"/>
          <p:cNvSpPr/>
          <p:nvPr/>
        </p:nvSpPr>
        <p:spPr>
          <a:xfrm>
            <a:off x="4618342" y="2417027"/>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13" name="Rectángulo redondeado 12"/>
          <p:cNvSpPr/>
          <p:nvPr/>
        </p:nvSpPr>
        <p:spPr>
          <a:xfrm>
            <a:off x="4618342" y="2705278"/>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14" name="Rectángulo redondeado 13"/>
          <p:cNvSpPr/>
          <p:nvPr/>
        </p:nvSpPr>
        <p:spPr>
          <a:xfrm>
            <a:off x="5152879" y="3019865"/>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15" name="Rectángulo redondeado 14"/>
          <p:cNvSpPr/>
          <p:nvPr/>
        </p:nvSpPr>
        <p:spPr>
          <a:xfrm>
            <a:off x="4295344" y="3376233"/>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16" name="Rectángulo redondeado 15"/>
          <p:cNvSpPr/>
          <p:nvPr/>
        </p:nvSpPr>
        <p:spPr>
          <a:xfrm>
            <a:off x="4337137" y="3680881"/>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17" name="Rectángulo redondeado 16"/>
          <p:cNvSpPr/>
          <p:nvPr/>
        </p:nvSpPr>
        <p:spPr>
          <a:xfrm>
            <a:off x="4337137" y="4010492"/>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18" name="Rectángulo redondeado 17"/>
          <p:cNvSpPr/>
          <p:nvPr/>
        </p:nvSpPr>
        <p:spPr>
          <a:xfrm>
            <a:off x="4337137" y="4347829"/>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19" name="Rectángulo redondeado 18"/>
          <p:cNvSpPr/>
          <p:nvPr/>
        </p:nvSpPr>
        <p:spPr>
          <a:xfrm>
            <a:off x="4337137" y="4664345"/>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20" name="Rectángulo redondeado 19"/>
          <p:cNvSpPr/>
          <p:nvPr/>
        </p:nvSpPr>
        <p:spPr>
          <a:xfrm>
            <a:off x="4337137" y="4994451"/>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21" name="Rectángulo redondeado 20"/>
          <p:cNvSpPr/>
          <p:nvPr/>
        </p:nvSpPr>
        <p:spPr>
          <a:xfrm>
            <a:off x="4618342" y="5317104"/>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22" name="Rectángulo redondeado 21"/>
          <p:cNvSpPr/>
          <p:nvPr/>
        </p:nvSpPr>
        <p:spPr>
          <a:xfrm>
            <a:off x="4620753" y="5646715"/>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23" name="Rectángulo redondeado 22"/>
          <p:cNvSpPr/>
          <p:nvPr/>
        </p:nvSpPr>
        <p:spPr>
          <a:xfrm>
            <a:off x="4618342" y="5935249"/>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
        <p:nvSpPr>
          <p:cNvPr id="24" name="Rectángulo redondeado 23"/>
          <p:cNvSpPr/>
          <p:nvPr/>
        </p:nvSpPr>
        <p:spPr>
          <a:xfrm>
            <a:off x="4618342" y="6264860"/>
            <a:ext cx="3640828" cy="23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MANDAR TU RESPUESTA A UN COMPAÑERO PARA CALIFICACIÓN</a:t>
            </a:r>
            <a:endParaRPr lang="es-ES" sz="1000" dirty="0"/>
          </a:p>
        </p:txBody>
      </p:sp>
    </p:spTree>
    <p:extLst>
      <p:ext uri="{BB962C8B-B14F-4D97-AF65-F5344CB8AC3E}">
        <p14:creationId xmlns:p14="http://schemas.microsoft.com/office/powerpoint/2010/main" val="4058655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65261" y="242296"/>
            <a:ext cx="9661478" cy="808582"/>
          </a:xfrm>
        </p:spPr>
        <p:txBody>
          <a:bodyPr/>
          <a:lstStyle/>
          <a:p>
            <a:pPr algn="ctr"/>
            <a:r>
              <a:rPr lang="es-ES" b="1" dirty="0" smtClean="0"/>
              <a:t>ADICIÓN ALGEBRAICA: FORMA VERTICAL</a:t>
            </a:r>
            <a:endParaRPr lang="es-ES" b="1" dirty="0"/>
          </a:p>
        </p:txBody>
      </p:sp>
      <p:sp>
        <p:nvSpPr>
          <p:cNvPr id="3" name="Marcador de contenido 2"/>
          <p:cNvSpPr>
            <a:spLocks noGrp="1"/>
          </p:cNvSpPr>
          <p:nvPr>
            <p:ph idx="1"/>
          </p:nvPr>
        </p:nvSpPr>
        <p:spPr>
          <a:xfrm>
            <a:off x="272956" y="859809"/>
            <a:ext cx="7560860" cy="5841241"/>
          </a:xfrm>
        </p:spPr>
        <p:txBody>
          <a:bodyPr>
            <a:noAutofit/>
          </a:bodyPr>
          <a:lstStyle/>
          <a:p>
            <a:pPr marL="0" indent="0">
              <a:buNone/>
            </a:pPr>
            <a:r>
              <a:rPr lang="es-ES" sz="2000" dirty="0" smtClean="0"/>
              <a:t>Iniciaremos con la suma de monomios, los cuales se trabajan de forma similar a la reducción de términos semejantes de la siguiente forma:</a:t>
            </a:r>
          </a:p>
          <a:p>
            <a:pPr marL="0" indent="0">
              <a:buNone/>
            </a:pPr>
            <a:r>
              <a:rPr lang="es-ES" sz="2000" b="1" dirty="0" smtClean="0">
                <a:solidFill>
                  <a:srgbClr val="FF0000"/>
                </a:solidFill>
              </a:rPr>
              <a:t>EJEMPLO 1:</a:t>
            </a:r>
            <a:r>
              <a:rPr lang="es-ES" sz="2000" dirty="0" smtClean="0">
                <a:solidFill>
                  <a:srgbClr val="FF0000"/>
                </a:solidFill>
              </a:rPr>
              <a:t> </a:t>
            </a:r>
            <a:r>
              <a:rPr lang="es-ES" sz="2000" dirty="0" smtClean="0"/>
              <a:t>Adicionar 2m</a:t>
            </a:r>
            <a:r>
              <a:rPr lang="es-ES" sz="2000" baseline="30000" dirty="0" smtClean="0"/>
              <a:t>3</a:t>
            </a:r>
            <a:r>
              <a:rPr lang="es-ES" sz="2000" dirty="0" smtClean="0"/>
              <a:t> con 5m</a:t>
            </a:r>
            <a:r>
              <a:rPr lang="es-ES" sz="2000" baseline="30000" dirty="0" smtClean="0"/>
              <a:t>3</a:t>
            </a:r>
            <a:r>
              <a:rPr lang="es-ES" sz="2000" dirty="0" smtClean="0"/>
              <a:t> con – 3m</a:t>
            </a:r>
            <a:r>
              <a:rPr lang="es-ES" sz="2000" baseline="30000" dirty="0" smtClean="0"/>
              <a:t>3</a:t>
            </a:r>
            <a:r>
              <a:rPr lang="es-ES" sz="2000" dirty="0" smtClean="0"/>
              <a:t> con – ½ m</a:t>
            </a:r>
            <a:r>
              <a:rPr lang="es-ES" sz="2000" baseline="30000" dirty="0" smtClean="0"/>
              <a:t>3</a:t>
            </a:r>
            <a:endParaRPr lang="es-ES" sz="2000" dirty="0" smtClean="0"/>
          </a:p>
          <a:p>
            <a:pPr marL="0" indent="0">
              <a:buNone/>
            </a:pPr>
            <a:r>
              <a:rPr lang="es-ES" sz="2000" b="1" i="1" dirty="0" smtClean="0"/>
              <a:t>SOLUCIÓN:</a:t>
            </a:r>
            <a:r>
              <a:rPr lang="es-ES" sz="2000" dirty="0" smtClean="0"/>
              <a:t> Observamos que todos los términos son semejantes, ya que su parte literal es la misma (m</a:t>
            </a:r>
            <a:r>
              <a:rPr lang="es-ES" sz="2000" baseline="30000" dirty="0"/>
              <a:t>3</a:t>
            </a:r>
            <a:r>
              <a:rPr lang="es-ES" sz="2000" dirty="0" smtClean="0"/>
              <a:t>). Los reducimos, teniendo claro que signos iguales se suman y mantienen su signo, y signos diferentes se restan, el número de mayor valor absoluto le da el signo a la respuesta:</a:t>
            </a:r>
          </a:p>
          <a:p>
            <a:pPr marL="0" indent="0" algn="ctr">
              <a:buNone/>
            </a:pPr>
            <a:r>
              <a:rPr lang="es-ES" sz="2000" dirty="0"/>
              <a:t>2m</a:t>
            </a:r>
            <a:r>
              <a:rPr lang="es-ES" sz="2000" baseline="30000" dirty="0"/>
              <a:t>3</a:t>
            </a:r>
            <a:r>
              <a:rPr lang="es-ES" sz="2000" dirty="0"/>
              <a:t> +</a:t>
            </a:r>
            <a:r>
              <a:rPr lang="es-ES" sz="2000" dirty="0" smtClean="0"/>
              <a:t> </a:t>
            </a:r>
            <a:r>
              <a:rPr lang="es-ES" sz="2000" dirty="0"/>
              <a:t>5m</a:t>
            </a:r>
            <a:r>
              <a:rPr lang="es-ES" sz="2000" baseline="30000" dirty="0"/>
              <a:t>3</a:t>
            </a:r>
            <a:r>
              <a:rPr lang="es-ES" sz="2000" dirty="0"/>
              <a:t> </a:t>
            </a:r>
            <a:r>
              <a:rPr lang="es-ES" sz="2000" dirty="0" smtClean="0"/>
              <a:t>– 3m</a:t>
            </a:r>
            <a:r>
              <a:rPr lang="es-ES" sz="2000" baseline="30000" dirty="0" smtClean="0"/>
              <a:t>3</a:t>
            </a:r>
            <a:r>
              <a:rPr lang="es-ES" sz="2000" dirty="0" smtClean="0"/>
              <a:t> </a:t>
            </a:r>
            <a:r>
              <a:rPr lang="es-ES" sz="2000" dirty="0"/>
              <a:t>– ½ m</a:t>
            </a:r>
            <a:r>
              <a:rPr lang="es-ES" sz="2000" baseline="30000" dirty="0"/>
              <a:t>3 </a:t>
            </a:r>
            <a:endParaRPr lang="es-ES" sz="2000" dirty="0" smtClean="0"/>
          </a:p>
          <a:p>
            <a:pPr marL="0" indent="0">
              <a:buNone/>
            </a:pPr>
            <a:r>
              <a:rPr lang="es-ES" sz="2000" dirty="0" smtClean="0"/>
              <a:t>Suma de positivos, da positivo: 2m</a:t>
            </a:r>
            <a:r>
              <a:rPr lang="es-ES" sz="2000" baseline="30000" dirty="0" smtClean="0"/>
              <a:t>3</a:t>
            </a:r>
            <a:r>
              <a:rPr lang="es-ES" sz="2000" dirty="0" smtClean="0"/>
              <a:t> </a:t>
            </a:r>
            <a:r>
              <a:rPr lang="es-ES" sz="2000" dirty="0"/>
              <a:t>+ 5m</a:t>
            </a:r>
            <a:r>
              <a:rPr lang="es-ES" sz="2000" baseline="30000" dirty="0"/>
              <a:t>3</a:t>
            </a:r>
            <a:r>
              <a:rPr lang="es-ES" sz="2000" dirty="0"/>
              <a:t> = </a:t>
            </a:r>
            <a:r>
              <a:rPr lang="es-ES" sz="2000" dirty="0" smtClean="0"/>
              <a:t>8m</a:t>
            </a:r>
            <a:r>
              <a:rPr lang="es-ES" sz="2000" baseline="30000" dirty="0" smtClean="0"/>
              <a:t>3</a:t>
            </a:r>
            <a:endParaRPr lang="es-ES" sz="2000" dirty="0" smtClean="0"/>
          </a:p>
          <a:p>
            <a:pPr marL="0" indent="0">
              <a:buNone/>
            </a:pPr>
            <a:r>
              <a:rPr lang="es-ES" sz="2000" dirty="0" smtClean="0"/>
              <a:t>Suma de negativos, da negativo</a:t>
            </a:r>
            <a:r>
              <a:rPr lang="es-ES" sz="2000" dirty="0"/>
              <a:t>: – 3m</a:t>
            </a:r>
            <a:r>
              <a:rPr lang="es-ES" sz="2000" baseline="30000" dirty="0"/>
              <a:t>3</a:t>
            </a:r>
            <a:r>
              <a:rPr lang="es-ES" sz="2000" dirty="0"/>
              <a:t> – ½ m</a:t>
            </a:r>
            <a:r>
              <a:rPr lang="es-ES" sz="2000" baseline="30000" dirty="0"/>
              <a:t>3 </a:t>
            </a:r>
            <a:r>
              <a:rPr lang="es-ES" sz="2000" dirty="0" smtClean="0"/>
              <a:t>= </a:t>
            </a:r>
            <a:r>
              <a:rPr lang="es-ES" sz="2000" dirty="0"/>
              <a:t>- 7/2 </a:t>
            </a:r>
            <a:r>
              <a:rPr lang="es-ES" sz="2000" dirty="0" smtClean="0"/>
              <a:t>m</a:t>
            </a:r>
            <a:r>
              <a:rPr lang="es-ES" sz="2000" baseline="30000" dirty="0" smtClean="0"/>
              <a:t>3</a:t>
            </a:r>
            <a:endParaRPr lang="es-ES" sz="2000" dirty="0" smtClean="0"/>
          </a:p>
          <a:p>
            <a:pPr marL="0" indent="0">
              <a:buNone/>
            </a:pPr>
            <a:r>
              <a:rPr lang="es-ES" sz="2000" dirty="0" smtClean="0"/>
              <a:t>Estos dos totales se restan: 8m</a:t>
            </a:r>
            <a:r>
              <a:rPr lang="es-ES" sz="2000" baseline="30000" dirty="0" smtClean="0"/>
              <a:t>3 </a:t>
            </a:r>
            <a:r>
              <a:rPr lang="es-ES" sz="2000" dirty="0"/>
              <a:t>- 7/2 </a:t>
            </a:r>
            <a:r>
              <a:rPr lang="es-ES" sz="2000" dirty="0" smtClean="0"/>
              <a:t>m</a:t>
            </a:r>
            <a:r>
              <a:rPr lang="es-ES" sz="2000" baseline="30000" dirty="0" smtClean="0"/>
              <a:t>3 </a:t>
            </a:r>
            <a:r>
              <a:rPr lang="es-ES" sz="2000" dirty="0" smtClean="0"/>
              <a:t>= </a:t>
            </a:r>
            <a:r>
              <a:rPr lang="es-ES" sz="2000" dirty="0" smtClean="0">
                <a:solidFill>
                  <a:srgbClr val="FF0000"/>
                </a:solidFill>
              </a:rPr>
              <a:t>9/2 m</a:t>
            </a:r>
            <a:r>
              <a:rPr lang="es-ES" sz="2000" baseline="30000" dirty="0" smtClean="0">
                <a:solidFill>
                  <a:srgbClr val="FF0000"/>
                </a:solidFill>
              </a:rPr>
              <a:t>3 </a:t>
            </a:r>
            <a:r>
              <a:rPr lang="es-ES" sz="2000" dirty="0" smtClean="0">
                <a:solidFill>
                  <a:srgbClr val="FF0000"/>
                </a:solidFill>
              </a:rPr>
              <a:t>= </a:t>
            </a:r>
            <a:r>
              <a:rPr lang="es-ES" sz="2000" i="1" dirty="0" smtClean="0">
                <a:solidFill>
                  <a:srgbClr val="FF0000"/>
                </a:solidFill>
              </a:rPr>
              <a:t>RESPUESTA</a:t>
            </a:r>
            <a:endParaRPr lang="es-ES" sz="2000" i="1" dirty="0">
              <a:solidFill>
                <a:srgbClr val="FF0000"/>
              </a:solidFill>
            </a:endParaRPr>
          </a:p>
          <a:p>
            <a:pPr marL="0" indent="0">
              <a:buNone/>
            </a:pPr>
            <a:r>
              <a:rPr lang="es-ES" sz="2000" b="1" dirty="0" smtClean="0">
                <a:solidFill>
                  <a:srgbClr val="FF0000"/>
                </a:solidFill>
              </a:rPr>
              <a:t>EJEMPLO 2:</a:t>
            </a:r>
            <a:r>
              <a:rPr lang="es-ES" sz="2000" dirty="0" smtClean="0"/>
              <a:t> Adicionar – 4x</a:t>
            </a:r>
            <a:r>
              <a:rPr lang="es-ES" sz="2000" baseline="30000" dirty="0" smtClean="0"/>
              <a:t>n</a:t>
            </a:r>
            <a:r>
              <a:rPr lang="es-ES" sz="2000" dirty="0" smtClean="0"/>
              <a:t> con 6x</a:t>
            </a:r>
            <a:r>
              <a:rPr lang="es-ES" sz="2000" baseline="30000" dirty="0" smtClean="0"/>
              <a:t>n+1</a:t>
            </a:r>
            <a:r>
              <a:rPr lang="es-ES" sz="2000" dirty="0" smtClean="0"/>
              <a:t> con – x</a:t>
            </a:r>
            <a:r>
              <a:rPr lang="es-ES" sz="2000" baseline="30000" dirty="0" smtClean="0"/>
              <a:t>n+2</a:t>
            </a:r>
          </a:p>
          <a:p>
            <a:pPr marL="0" indent="0">
              <a:buNone/>
            </a:pPr>
            <a:r>
              <a:rPr lang="es-ES" sz="2000" dirty="0" smtClean="0"/>
              <a:t>SOLUCIÓN: Observamos que los 3 términos no son semejantes, ya que su parte literal no es la </a:t>
            </a:r>
            <a:r>
              <a:rPr lang="es-ES" sz="2000" dirty="0"/>
              <a:t>misma (</a:t>
            </a:r>
            <a:r>
              <a:rPr lang="es-ES" sz="2000" dirty="0" err="1"/>
              <a:t>x</a:t>
            </a:r>
            <a:r>
              <a:rPr lang="es-ES" sz="2000" baseline="30000" dirty="0" err="1"/>
              <a:t>n</a:t>
            </a:r>
            <a:r>
              <a:rPr lang="es-ES" sz="2000" dirty="0"/>
              <a:t>, x</a:t>
            </a:r>
            <a:r>
              <a:rPr lang="es-ES" sz="2000" baseline="30000" dirty="0"/>
              <a:t>n+1</a:t>
            </a:r>
            <a:r>
              <a:rPr lang="es-ES" sz="2000" dirty="0"/>
              <a:t>, </a:t>
            </a:r>
            <a:r>
              <a:rPr lang="es-ES" sz="2000" dirty="0" smtClean="0"/>
              <a:t>x</a:t>
            </a:r>
            <a:r>
              <a:rPr lang="es-ES" sz="2000" baseline="30000" dirty="0" smtClean="0"/>
              <a:t>n+2</a:t>
            </a:r>
            <a:r>
              <a:rPr lang="es-ES" sz="2000" dirty="0" smtClean="0"/>
              <a:t>), por lo tanto su suma queda indicada:</a:t>
            </a:r>
          </a:p>
          <a:p>
            <a:pPr marL="0" indent="0">
              <a:buNone/>
            </a:pPr>
            <a:r>
              <a:rPr lang="es-ES" sz="2000" dirty="0"/>
              <a:t>– 4x</a:t>
            </a:r>
            <a:r>
              <a:rPr lang="es-ES" sz="2000" baseline="30000" dirty="0"/>
              <a:t>n</a:t>
            </a:r>
            <a:r>
              <a:rPr lang="es-ES" sz="2000" dirty="0"/>
              <a:t> +</a:t>
            </a:r>
            <a:r>
              <a:rPr lang="es-ES" sz="2000" dirty="0" smtClean="0"/>
              <a:t> </a:t>
            </a:r>
            <a:r>
              <a:rPr lang="es-ES" sz="2000" dirty="0"/>
              <a:t>6x</a:t>
            </a:r>
            <a:r>
              <a:rPr lang="es-ES" sz="2000" baseline="30000" dirty="0"/>
              <a:t>n+1</a:t>
            </a:r>
            <a:r>
              <a:rPr lang="es-ES" sz="2000" dirty="0"/>
              <a:t> </a:t>
            </a:r>
            <a:r>
              <a:rPr lang="es-ES" sz="2000" dirty="0" smtClean="0"/>
              <a:t>– </a:t>
            </a:r>
            <a:r>
              <a:rPr lang="es-ES" sz="2000" dirty="0"/>
              <a:t>x</a:t>
            </a:r>
            <a:r>
              <a:rPr lang="es-ES" sz="2000" baseline="30000" dirty="0"/>
              <a:t>n+2 </a:t>
            </a:r>
            <a:r>
              <a:rPr lang="es-ES" sz="2000" dirty="0" smtClean="0"/>
              <a:t>= </a:t>
            </a:r>
            <a:r>
              <a:rPr lang="es-ES" sz="2000" dirty="0">
                <a:solidFill>
                  <a:srgbClr val="FF0000"/>
                </a:solidFill>
              </a:rPr>
              <a:t>– 4x</a:t>
            </a:r>
            <a:r>
              <a:rPr lang="es-ES" sz="2000" baseline="30000" dirty="0">
                <a:solidFill>
                  <a:srgbClr val="FF0000"/>
                </a:solidFill>
              </a:rPr>
              <a:t>n</a:t>
            </a:r>
            <a:r>
              <a:rPr lang="es-ES" sz="2000" dirty="0">
                <a:solidFill>
                  <a:srgbClr val="FF0000"/>
                </a:solidFill>
              </a:rPr>
              <a:t> + 6x</a:t>
            </a:r>
            <a:r>
              <a:rPr lang="es-ES" sz="2000" baseline="30000" dirty="0">
                <a:solidFill>
                  <a:srgbClr val="FF0000"/>
                </a:solidFill>
              </a:rPr>
              <a:t>n+1</a:t>
            </a:r>
            <a:r>
              <a:rPr lang="es-ES" sz="2000" dirty="0">
                <a:solidFill>
                  <a:srgbClr val="FF0000"/>
                </a:solidFill>
              </a:rPr>
              <a:t> – x</a:t>
            </a:r>
            <a:r>
              <a:rPr lang="es-ES" sz="2000" baseline="30000" dirty="0">
                <a:solidFill>
                  <a:srgbClr val="FF0000"/>
                </a:solidFill>
              </a:rPr>
              <a:t>n+2 </a:t>
            </a:r>
            <a:r>
              <a:rPr lang="es-ES" sz="2000" dirty="0" smtClean="0">
                <a:solidFill>
                  <a:srgbClr val="FF0000"/>
                </a:solidFill>
              </a:rPr>
              <a:t> </a:t>
            </a:r>
            <a:r>
              <a:rPr lang="es-ES" sz="2000" dirty="0">
                <a:solidFill>
                  <a:srgbClr val="FF0000"/>
                </a:solidFill>
              </a:rPr>
              <a:t>= </a:t>
            </a:r>
            <a:r>
              <a:rPr lang="es-ES" sz="2000" i="1" dirty="0">
                <a:solidFill>
                  <a:srgbClr val="FF0000"/>
                </a:solidFill>
              </a:rPr>
              <a:t>RESPUESTA</a:t>
            </a:r>
            <a:endParaRPr lang="es-ES" sz="2000" dirty="0" smtClean="0"/>
          </a:p>
        </p:txBody>
      </p:sp>
      <p:pic>
        <p:nvPicPr>
          <p:cNvPr id="1026" name="Picture 2" descr="http://1.bp.blogspot.com/--Tt0kqBGG5I/UEet6SkPXsI/AAAAAAAAADg/c9tjWkc4gVQ/s1600/SumaAlgebraic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7337" y="1415907"/>
            <a:ext cx="4263553" cy="3197665"/>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8348332" y="4372316"/>
            <a:ext cx="3098042" cy="923330"/>
          </a:xfrm>
          <a:prstGeom prst="rect">
            <a:avLst/>
          </a:prstGeom>
          <a:noFill/>
        </p:spPr>
        <p:txBody>
          <a:bodyPr wrap="square" rtlCol="0">
            <a:spAutoFit/>
          </a:bodyPr>
          <a:lstStyle/>
          <a:p>
            <a:pPr algn="ctr"/>
            <a:r>
              <a:rPr lang="es-ES" dirty="0" smtClean="0"/>
              <a:t>La suma algebraica es tan lógica como las sumas que hacemos en nuestra vida diaria</a:t>
            </a:r>
            <a:endParaRPr lang="es-ES" dirty="0"/>
          </a:p>
        </p:txBody>
      </p:sp>
    </p:spTree>
    <p:extLst>
      <p:ext uri="{BB962C8B-B14F-4D97-AF65-F5344CB8AC3E}">
        <p14:creationId xmlns:p14="http://schemas.microsoft.com/office/powerpoint/2010/main" val="744131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68727" y="423695"/>
            <a:ext cx="11376546" cy="6168174"/>
          </a:xfrm>
        </p:spPr>
        <p:txBody>
          <a:bodyPr>
            <a:noAutofit/>
          </a:bodyPr>
          <a:lstStyle/>
          <a:p>
            <a:pPr marL="0" indent="0">
              <a:buNone/>
            </a:pPr>
            <a:r>
              <a:rPr lang="es-ES" sz="1400" dirty="0" smtClean="0"/>
              <a:t>Para sumar polinomios de forma vertical, ubicamos un polinomio debajo del otro formando columnas de términos semejantes y cada una de ellas se reduce teniendo en cuenta que </a:t>
            </a:r>
            <a:r>
              <a:rPr lang="es-ES" sz="1400" dirty="0"/>
              <a:t>signos iguales se suman y mantienen su signo, y signos diferentes se restan, el número de mayor valor absoluto le da el signo a la respuesta:</a:t>
            </a:r>
          </a:p>
          <a:p>
            <a:pPr marL="0" indent="0">
              <a:buNone/>
            </a:pPr>
            <a:r>
              <a:rPr lang="es-ES" sz="1400" b="1" dirty="0" smtClean="0">
                <a:solidFill>
                  <a:srgbClr val="FF0000"/>
                </a:solidFill>
              </a:rPr>
              <a:t>EJEMPLO 1:</a:t>
            </a:r>
            <a:r>
              <a:rPr lang="es-ES" sz="1400" dirty="0" smtClean="0"/>
              <a:t> Sumar 2x</a:t>
            </a:r>
            <a:r>
              <a:rPr lang="es-ES" sz="1400" baseline="30000" dirty="0" smtClean="0"/>
              <a:t>2</a:t>
            </a:r>
            <a:r>
              <a:rPr lang="es-ES" sz="1400" dirty="0" smtClean="0"/>
              <a:t> + 6y + 3xy con 3x</a:t>
            </a:r>
            <a:r>
              <a:rPr lang="es-ES" sz="1400" baseline="30000" dirty="0" smtClean="0"/>
              <a:t>2</a:t>
            </a:r>
            <a:r>
              <a:rPr lang="es-ES" sz="1400" dirty="0" smtClean="0"/>
              <a:t> – 5xy – x con 6xy + 5</a:t>
            </a:r>
          </a:p>
          <a:p>
            <a:pPr marL="0" indent="0">
              <a:buNone/>
            </a:pPr>
            <a:r>
              <a:rPr lang="es-ES" sz="1400" b="1" i="1" dirty="0" smtClean="0"/>
              <a:t>SOLUCIÓN:</a:t>
            </a:r>
            <a:r>
              <a:rPr lang="es-ES" sz="1400" dirty="0" smtClean="0"/>
              <a:t> Observamos que hay 4 términos semejantes: x</a:t>
            </a:r>
            <a:r>
              <a:rPr lang="es-ES" sz="1400" baseline="30000" dirty="0" smtClean="0"/>
              <a:t>2</a:t>
            </a:r>
            <a:r>
              <a:rPr lang="es-ES" sz="1400" dirty="0" smtClean="0"/>
              <a:t>, y, </a:t>
            </a:r>
            <a:r>
              <a:rPr lang="es-ES" sz="1400" dirty="0" err="1" smtClean="0"/>
              <a:t>xy</a:t>
            </a:r>
            <a:r>
              <a:rPr lang="es-ES" sz="1400" dirty="0" smtClean="0"/>
              <a:t>, x, término independiente,</a:t>
            </a:r>
          </a:p>
          <a:p>
            <a:pPr marL="0" indent="0">
              <a:buNone/>
            </a:pPr>
            <a:r>
              <a:rPr lang="es-ES" sz="1400" dirty="0" smtClean="0"/>
              <a:t>Por lo tanto debemos formar 4 columnas, una con cada término semejante, colocamos un polinomio debajo del otro </a:t>
            </a:r>
          </a:p>
          <a:p>
            <a:pPr marL="0" indent="0">
              <a:buNone/>
            </a:pPr>
            <a:r>
              <a:rPr lang="es-ES" sz="1400" dirty="0" smtClean="0"/>
              <a:t>ubicando cada término en su correspondiente columna; se reduce cada columna como se explicó en los monomios.</a:t>
            </a:r>
          </a:p>
          <a:p>
            <a:pPr marL="0" indent="0">
              <a:buNone/>
            </a:pPr>
            <a:r>
              <a:rPr lang="es-ES" sz="1400" b="1" dirty="0" smtClean="0">
                <a:solidFill>
                  <a:srgbClr val="FF0000"/>
                </a:solidFill>
              </a:rPr>
              <a:t>EJEMPLO 2:</a:t>
            </a:r>
            <a:r>
              <a:rPr lang="es-ES" sz="1400" dirty="0" smtClean="0"/>
              <a:t> Sumar 1/6 x</a:t>
            </a:r>
            <a:r>
              <a:rPr lang="es-ES" sz="1400" baseline="30000" dirty="0" smtClean="0"/>
              <a:t>3</a:t>
            </a:r>
            <a:r>
              <a:rPr lang="es-ES" sz="1400" dirty="0" smtClean="0"/>
              <a:t> + 1/3 x</a:t>
            </a:r>
            <a:r>
              <a:rPr lang="es-ES" sz="1400" baseline="30000" dirty="0" smtClean="0"/>
              <a:t>2</a:t>
            </a:r>
            <a:r>
              <a:rPr lang="es-ES" sz="1400" dirty="0" smtClean="0"/>
              <a:t>y + ¼ xy</a:t>
            </a:r>
            <a:r>
              <a:rPr lang="es-ES" sz="1400" baseline="30000" dirty="0" smtClean="0"/>
              <a:t>2</a:t>
            </a:r>
            <a:r>
              <a:rPr lang="es-ES" sz="1400" dirty="0" smtClean="0"/>
              <a:t> con – ¼ x</a:t>
            </a:r>
            <a:r>
              <a:rPr lang="es-ES" sz="1400" baseline="30000" dirty="0" smtClean="0"/>
              <a:t>3</a:t>
            </a:r>
            <a:r>
              <a:rPr lang="es-ES" sz="1400" dirty="0" smtClean="0"/>
              <a:t> – 1/6 x</a:t>
            </a:r>
            <a:r>
              <a:rPr lang="es-ES" sz="1400" baseline="30000" dirty="0" smtClean="0"/>
              <a:t>2</a:t>
            </a:r>
            <a:r>
              <a:rPr lang="es-ES" sz="1400" dirty="0" smtClean="0"/>
              <a:t>y + 1/3 xy</a:t>
            </a:r>
            <a:r>
              <a:rPr lang="es-ES" sz="1400" baseline="30000" dirty="0" smtClean="0"/>
              <a:t>2</a:t>
            </a:r>
            <a:endParaRPr lang="es-ES" sz="1400" dirty="0" smtClean="0"/>
          </a:p>
          <a:p>
            <a:pPr marL="0" indent="0">
              <a:buNone/>
            </a:pPr>
            <a:r>
              <a:rPr lang="es-ES" sz="1400" dirty="0" smtClean="0"/>
              <a:t>SOLUCIÓN: Hay 3 términos semejantes, por lo tanto formamos tres columnas con cada término (x</a:t>
            </a:r>
            <a:r>
              <a:rPr lang="es-ES" sz="1400" baseline="30000" dirty="0" smtClean="0"/>
              <a:t>3</a:t>
            </a:r>
            <a:r>
              <a:rPr lang="es-ES" sz="1400" dirty="0" smtClean="0"/>
              <a:t>, x</a:t>
            </a:r>
            <a:r>
              <a:rPr lang="es-ES" sz="1400" baseline="30000" dirty="0" smtClean="0"/>
              <a:t>2</a:t>
            </a:r>
            <a:r>
              <a:rPr lang="es-ES" sz="1400" dirty="0" smtClean="0"/>
              <a:t>y, xy</a:t>
            </a:r>
            <a:r>
              <a:rPr lang="es-ES" sz="1400" baseline="30000" dirty="0" smtClean="0"/>
              <a:t>2</a:t>
            </a:r>
            <a:r>
              <a:rPr lang="es-ES" sz="1400" dirty="0" smtClean="0"/>
              <a:t>) y colocamos</a:t>
            </a:r>
          </a:p>
          <a:p>
            <a:pPr marL="0" indent="0">
              <a:buNone/>
            </a:pPr>
            <a:r>
              <a:rPr lang="es-ES" sz="1400" dirty="0"/>
              <a:t>u</a:t>
            </a:r>
            <a:r>
              <a:rPr lang="es-ES" sz="1400" dirty="0" smtClean="0"/>
              <a:t>n polinomio debajo del otro ubicando cada término es su columna correspondiente; se reduce </a:t>
            </a:r>
            <a:r>
              <a:rPr lang="es-ES" sz="1400" dirty="0"/>
              <a:t>cada columna como se </a:t>
            </a:r>
            <a:endParaRPr lang="es-ES" sz="1400" dirty="0" smtClean="0"/>
          </a:p>
          <a:p>
            <a:pPr marL="0" indent="0">
              <a:buNone/>
            </a:pPr>
            <a:r>
              <a:rPr lang="es-ES" sz="1400" dirty="0" smtClean="0"/>
              <a:t>explicó </a:t>
            </a:r>
            <a:r>
              <a:rPr lang="es-ES" sz="1400" dirty="0"/>
              <a:t>en </a:t>
            </a:r>
            <a:r>
              <a:rPr lang="es-ES" sz="1400" dirty="0" smtClean="0"/>
              <a:t>los </a:t>
            </a:r>
            <a:r>
              <a:rPr lang="es-ES" sz="1400" dirty="0"/>
              <a:t>monomios</a:t>
            </a:r>
            <a:r>
              <a:rPr lang="es-ES" sz="1400" dirty="0" smtClean="0"/>
              <a:t>.</a:t>
            </a:r>
          </a:p>
          <a:p>
            <a:pPr marL="0" indent="0">
              <a:buNone/>
            </a:pPr>
            <a:r>
              <a:rPr lang="es-ES" sz="1400" dirty="0" smtClean="0"/>
              <a:t>Ten presente el proceso en las fracciones: se multiplica en diagonal (1 * 4 = 4 y 1 * 3 = 3), y estos productos se escriben </a:t>
            </a:r>
          </a:p>
          <a:p>
            <a:pPr marL="0" indent="0">
              <a:buNone/>
            </a:pPr>
            <a:r>
              <a:rPr lang="es-ES" sz="1400" dirty="0" smtClean="0"/>
              <a:t>arriba; luego se multiplican los denominadores (3 * 4 = 12) y este se escribe abajo. Ten cuidado con los signos pues en </a:t>
            </a:r>
          </a:p>
          <a:p>
            <a:pPr marL="0" indent="0">
              <a:buNone/>
            </a:pPr>
            <a:r>
              <a:rPr lang="es-ES" sz="1400" dirty="0" smtClean="0"/>
              <a:t>este proceso también se multiplican para la diagonal, pero se ignoran en el producto de los denominadores, el cual </a:t>
            </a:r>
          </a:p>
          <a:p>
            <a:pPr marL="0" indent="0">
              <a:buNone/>
            </a:pPr>
            <a:r>
              <a:rPr lang="es-ES" sz="1400" dirty="0" smtClean="0"/>
              <a:t>siempre irá positivo.</a:t>
            </a:r>
          </a:p>
          <a:p>
            <a:pPr marL="0" indent="0">
              <a:buNone/>
            </a:pPr>
            <a:r>
              <a:rPr lang="es-ES" sz="1400" dirty="0" smtClean="0"/>
              <a:t> </a:t>
            </a:r>
            <a:endParaRPr lang="es-ES" sz="1400" dirty="0"/>
          </a:p>
        </p:txBody>
      </p:sp>
      <p:pic>
        <p:nvPicPr>
          <p:cNvPr id="4" name="Imagen 3"/>
          <p:cNvPicPr>
            <a:picLocks noChangeAspect="1"/>
          </p:cNvPicPr>
          <p:nvPr/>
        </p:nvPicPr>
        <p:blipFill>
          <a:blip r:embed="rId2"/>
          <a:stretch>
            <a:fillRect/>
          </a:stretch>
        </p:blipFill>
        <p:spPr>
          <a:xfrm>
            <a:off x="9184185" y="999412"/>
            <a:ext cx="2028825" cy="1562100"/>
          </a:xfrm>
          <a:prstGeom prst="rect">
            <a:avLst/>
          </a:prstGeom>
        </p:spPr>
      </p:pic>
      <p:pic>
        <p:nvPicPr>
          <p:cNvPr id="2052" name="Picture 4" descr="https://encrypted-tbn2.gstatic.com/images?q=tbn:ANd9GcTzTg_ZDBPzTMQano6-w7snzwyfvpyY0epjU4Q9be7dzIDnJt5C9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4185" y="2931570"/>
            <a:ext cx="2243114" cy="1895045"/>
          </a:xfrm>
          <a:prstGeom prst="rect">
            <a:avLst/>
          </a:prstGeom>
          <a:noFill/>
          <a:extLst>
            <a:ext uri="{909E8E84-426E-40DD-AFC4-6F175D3DCCD1}">
              <a14:hiddenFill xmlns:a14="http://schemas.microsoft.com/office/drawing/2010/main">
                <a:solidFill>
                  <a:srgbClr val="FFFFFF"/>
                </a:solidFill>
              </a14:hiddenFill>
            </a:ext>
          </a:extLst>
        </p:spPr>
      </p:pic>
      <p:pic>
        <p:nvPicPr>
          <p:cNvPr id="2066" name="Imagen 2065"/>
          <p:cNvPicPr>
            <a:picLocks noChangeAspect="1"/>
          </p:cNvPicPr>
          <p:nvPr/>
        </p:nvPicPr>
        <p:blipFill>
          <a:blip r:embed="rId4"/>
          <a:stretch>
            <a:fillRect/>
          </a:stretch>
        </p:blipFill>
        <p:spPr>
          <a:xfrm>
            <a:off x="945508" y="4981433"/>
            <a:ext cx="2140995" cy="1417686"/>
          </a:xfrm>
          <a:prstGeom prst="rect">
            <a:avLst/>
          </a:prstGeom>
        </p:spPr>
      </p:pic>
      <p:pic>
        <p:nvPicPr>
          <p:cNvPr id="2106" name="Imagen 2105"/>
          <p:cNvPicPr>
            <a:picLocks noChangeAspect="1"/>
          </p:cNvPicPr>
          <p:nvPr/>
        </p:nvPicPr>
        <p:blipFill>
          <a:blip r:embed="rId5"/>
          <a:stretch>
            <a:fillRect/>
          </a:stretch>
        </p:blipFill>
        <p:spPr>
          <a:xfrm>
            <a:off x="3663284" y="5090615"/>
            <a:ext cx="2881586" cy="1137468"/>
          </a:xfrm>
          <a:prstGeom prst="rect">
            <a:avLst/>
          </a:prstGeom>
        </p:spPr>
      </p:pic>
    </p:spTree>
    <p:extLst>
      <p:ext uri="{BB962C8B-B14F-4D97-AF65-F5344CB8AC3E}">
        <p14:creationId xmlns:p14="http://schemas.microsoft.com/office/powerpoint/2010/main" val="3513493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42666" y="747452"/>
            <a:ext cx="10515600" cy="4351338"/>
          </a:xfrm>
        </p:spPr>
        <p:txBody>
          <a:bodyPr/>
          <a:lstStyle/>
          <a:p>
            <a:pPr marL="0" indent="0">
              <a:buNone/>
            </a:pPr>
            <a:r>
              <a:rPr lang="es-ES" dirty="0"/>
              <a:t>Si </a:t>
            </a:r>
            <a:r>
              <a:rPr lang="es-ES" dirty="0" smtClean="0"/>
              <a:t>quieres ver más explicaciones, </a:t>
            </a:r>
            <a:r>
              <a:rPr lang="es-ES" dirty="0"/>
              <a:t>complementa viendo el video: </a:t>
            </a:r>
          </a:p>
          <a:p>
            <a:pPr marL="0" indent="0">
              <a:buNone/>
            </a:pPr>
            <a:r>
              <a:rPr lang="es-ES" dirty="0"/>
              <a:t>Suma algebraica: </a:t>
            </a:r>
            <a:r>
              <a:rPr lang="es-ES" dirty="0">
                <a:hlinkClick r:id="rId2"/>
              </a:rPr>
              <a:t>https://www.youtube.com/watch?v=F125eBgj7Z8</a:t>
            </a:r>
            <a:r>
              <a:rPr lang="es-ES" dirty="0"/>
              <a:t> </a:t>
            </a:r>
          </a:p>
          <a:p>
            <a:pPr marL="0" indent="0">
              <a:buNone/>
            </a:pPr>
            <a:r>
              <a:rPr lang="es-ES" dirty="0"/>
              <a:t>o visitando: </a:t>
            </a:r>
          </a:p>
          <a:p>
            <a:pPr marL="0" indent="0">
              <a:buNone/>
            </a:pPr>
            <a:r>
              <a:rPr lang="es-ES" dirty="0">
                <a:hlinkClick r:id="rId3"/>
              </a:rPr>
              <a:t>http://tiempodeexito.com/algebra/12.html</a:t>
            </a:r>
            <a:r>
              <a:rPr lang="es-ES" dirty="0"/>
              <a:t> </a:t>
            </a:r>
          </a:p>
          <a:p>
            <a:pPr marL="0" indent="0">
              <a:buNone/>
            </a:pPr>
            <a:r>
              <a:rPr lang="es-ES" dirty="0">
                <a:hlinkClick r:id="rId4"/>
              </a:rPr>
              <a:t>https://ejerciciosalgebra.wordpress.com/category/sumas-algebraicas/</a:t>
            </a:r>
            <a:r>
              <a:rPr lang="es-ES" dirty="0"/>
              <a:t> </a:t>
            </a:r>
          </a:p>
          <a:p>
            <a:pPr marL="0" indent="0">
              <a:buNone/>
            </a:pPr>
            <a:r>
              <a:rPr lang="es-ES" dirty="0">
                <a:hlinkClick r:id="rId5"/>
              </a:rPr>
              <a:t>http://www.aulafacil.com/cursos/l10670/ciencia/matematicas/fracciones-monomios-polinomios-algebra/operaciones-con-expresiones-algebraicas-suma-de-polinomios</a:t>
            </a:r>
            <a:r>
              <a:rPr lang="es-ES" dirty="0"/>
              <a:t>  </a:t>
            </a:r>
            <a:endParaRPr lang="es-ES" dirty="0" smtClean="0"/>
          </a:p>
          <a:p>
            <a:pPr marL="0" indent="0">
              <a:buNone/>
            </a:pPr>
            <a:r>
              <a:rPr lang="es-ES" dirty="0" smtClean="0"/>
              <a:t>O también puedes revisar la otra estrategia 2 (Forma Horizontal)</a:t>
            </a:r>
            <a:endParaRPr lang="es-ES" dirty="0"/>
          </a:p>
          <a:p>
            <a:endParaRPr lang="es-ES" dirty="0"/>
          </a:p>
        </p:txBody>
      </p:sp>
      <p:sp>
        <p:nvSpPr>
          <p:cNvPr id="4" name="Elipse 3">
            <a:hlinkClick r:id="rId6" action="ppaction://hlinksldjump"/>
          </p:cNvPr>
          <p:cNvSpPr/>
          <p:nvPr/>
        </p:nvSpPr>
        <p:spPr>
          <a:xfrm>
            <a:off x="2285594" y="5737360"/>
            <a:ext cx="2650250" cy="595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REVISAR LA ESTRATEGIA 2</a:t>
            </a:r>
            <a:endParaRPr lang="es-ES" b="1" dirty="0"/>
          </a:p>
        </p:txBody>
      </p:sp>
      <p:sp>
        <p:nvSpPr>
          <p:cNvPr id="5" name="Elipse 4">
            <a:hlinkClick r:id="rId6" action="ppaction://hlinksldjump"/>
          </p:cNvPr>
          <p:cNvSpPr/>
          <p:nvPr/>
        </p:nvSpPr>
        <p:spPr>
          <a:xfrm>
            <a:off x="5058674" y="5742660"/>
            <a:ext cx="3266460" cy="595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PROBLEMAS CON ADICIÓN ALGEBRAICA</a:t>
            </a:r>
            <a:endParaRPr lang="es-ES" b="1" dirty="0"/>
          </a:p>
        </p:txBody>
      </p:sp>
    </p:spTree>
    <p:extLst>
      <p:ext uri="{BB962C8B-B14F-4D97-AF65-F5344CB8AC3E}">
        <p14:creationId xmlns:p14="http://schemas.microsoft.com/office/powerpoint/2010/main" val="2985718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60779" y="64874"/>
            <a:ext cx="10515600" cy="972356"/>
          </a:xfrm>
        </p:spPr>
        <p:txBody>
          <a:bodyPr/>
          <a:lstStyle/>
          <a:p>
            <a:r>
              <a:rPr lang="es-ES" b="1" dirty="0" smtClean="0"/>
              <a:t>ADICIÓN ALGEBRAICA: FORMA HORIZONTAL</a:t>
            </a:r>
            <a:endParaRPr lang="es-ES" b="1" dirty="0"/>
          </a:p>
        </p:txBody>
      </p:sp>
      <p:sp>
        <p:nvSpPr>
          <p:cNvPr id="5" name="Marcador de contenido 2"/>
          <p:cNvSpPr txBox="1">
            <a:spLocks/>
          </p:cNvSpPr>
          <p:nvPr/>
        </p:nvSpPr>
        <p:spPr>
          <a:xfrm>
            <a:off x="218365" y="696036"/>
            <a:ext cx="7069540" cy="58412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2000" dirty="0" smtClean="0"/>
              <a:t>Iniciaremos con la suma de monomios, los cuales se trabajan de forma similar a la reducción de términos semejantes de la siguiente forma:</a:t>
            </a:r>
          </a:p>
          <a:p>
            <a:pPr marL="0" indent="0">
              <a:buFont typeface="Arial" panose="020B0604020202020204" pitchFamily="34" charset="0"/>
              <a:buNone/>
            </a:pPr>
            <a:r>
              <a:rPr lang="es-ES" sz="2000" b="1" dirty="0" smtClean="0">
                <a:solidFill>
                  <a:srgbClr val="FF0000"/>
                </a:solidFill>
              </a:rPr>
              <a:t>EJEMPLO 1:</a:t>
            </a:r>
            <a:r>
              <a:rPr lang="es-ES" sz="2000" dirty="0" smtClean="0">
                <a:solidFill>
                  <a:srgbClr val="FF0000"/>
                </a:solidFill>
              </a:rPr>
              <a:t> </a:t>
            </a:r>
            <a:r>
              <a:rPr lang="es-ES" sz="2000" dirty="0" smtClean="0"/>
              <a:t>Adicionar – 2n</a:t>
            </a:r>
            <a:r>
              <a:rPr lang="es-ES" sz="2000" baseline="30000" dirty="0" smtClean="0"/>
              <a:t>3</a:t>
            </a:r>
            <a:r>
              <a:rPr lang="es-ES" sz="2000" dirty="0" smtClean="0"/>
              <a:t> con 5n</a:t>
            </a:r>
            <a:r>
              <a:rPr lang="es-ES" sz="2000" baseline="30000" dirty="0" smtClean="0"/>
              <a:t>3</a:t>
            </a:r>
            <a:r>
              <a:rPr lang="es-ES" sz="2000" dirty="0" smtClean="0"/>
              <a:t> con 3n</a:t>
            </a:r>
            <a:r>
              <a:rPr lang="es-ES" sz="2000" baseline="30000" dirty="0" smtClean="0"/>
              <a:t>3</a:t>
            </a:r>
            <a:r>
              <a:rPr lang="es-ES" sz="2000" dirty="0" smtClean="0"/>
              <a:t> con – ¼ n</a:t>
            </a:r>
            <a:r>
              <a:rPr lang="es-ES" sz="2000" baseline="30000" dirty="0" smtClean="0"/>
              <a:t>3</a:t>
            </a:r>
            <a:endParaRPr lang="es-ES" sz="2000" dirty="0" smtClean="0"/>
          </a:p>
          <a:p>
            <a:pPr marL="0" indent="0">
              <a:buFont typeface="Arial" panose="020B0604020202020204" pitchFamily="34" charset="0"/>
              <a:buNone/>
            </a:pPr>
            <a:r>
              <a:rPr lang="es-ES" sz="2000" b="1" i="1" dirty="0" smtClean="0"/>
              <a:t>SOLUCIÓN:</a:t>
            </a:r>
            <a:r>
              <a:rPr lang="es-ES" sz="2000" dirty="0" smtClean="0"/>
              <a:t> Observamos que todos los términos son semejantes, ya que su parte literal es la misma (n</a:t>
            </a:r>
            <a:r>
              <a:rPr lang="es-ES" sz="2000" baseline="30000" dirty="0" smtClean="0"/>
              <a:t>3</a:t>
            </a:r>
            <a:r>
              <a:rPr lang="es-ES" sz="2000" dirty="0" smtClean="0"/>
              <a:t>). Los reducimos, teniendo claro que signos iguales se suman y mantienen su signo, y signos diferentes se restan, el número de mayor valor absoluto le da el signo a la respuesta:</a:t>
            </a:r>
          </a:p>
          <a:p>
            <a:pPr marL="0" indent="0" algn="ctr">
              <a:buFont typeface="Arial" panose="020B0604020202020204" pitchFamily="34" charset="0"/>
              <a:buNone/>
            </a:pPr>
            <a:r>
              <a:rPr lang="es-ES" sz="2000" dirty="0" smtClean="0"/>
              <a:t>- 2n</a:t>
            </a:r>
            <a:r>
              <a:rPr lang="es-ES" sz="2000" baseline="30000" dirty="0" smtClean="0"/>
              <a:t>3</a:t>
            </a:r>
            <a:r>
              <a:rPr lang="es-ES" sz="2000" dirty="0" smtClean="0"/>
              <a:t> + 5n</a:t>
            </a:r>
            <a:r>
              <a:rPr lang="es-ES" sz="2000" baseline="30000" dirty="0" smtClean="0"/>
              <a:t>3</a:t>
            </a:r>
            <a:r>
              <a:rPr lang="es-ES" sz="2000" dirty="0" smtClean="0"/>
              <a:t> + 3n</a:t>
            </a:r>
            <a:r>
              <a:rPr lang="es-ES" sz="2000" baseline="30000" dirty="0" smtClean="0"/>
              <a:t>3</a:t>
            </a:r>
            <a:r>
              <a:rPr lang="es-ES" sz="2000" dirty="0" smtClean="0"/>
              <a:t> – ¼ n</a:t>
            </a:r>
            <a:r>
              <a:rPr lang="es-ES" sz="2000" baseline="30000" dirty="0" smtClean="0"/>
              <a:t>3 </a:t>
            </a:r>
            <a:endParaRPr lang="es-ES" sz="2000" dirty="0" smtClean="0"/>
          </a:p>
          <a:p>
            <a:pPr marL="0" indent="0">
              <a:buFont typeface="Arial" panose="020B0604020202020204" pitchFamily="34" charset="0"/>
              <a:buNone/>
            </a:pPr>
            <a:r>
              <a:rPr lang="es-ES" sz="2000" dirty="0" smtClean="0"/>
              <a:t>Suma de positivos, da positivo: 5n</a:t>
            </a:r>
            <a:r>
              <a:rPr lang="es-ES" sz="2000" baseline="30000" dirty="0" smtClean="0"/>
              <a:t>3</a:t>
            </a:r>
            <a:r>
              <a:rPr lang="es-ES" sz="2000" dirty="0" smtClean="0"/>
              <a:t> + 3n</a:t>
            </a:r>
            <a:r>
              <a:rPr lang="es-ES" sz="2000" baseline="30000" dirty="0" smtClean="0"/>
              <a:t>3</a:t>
            </a:r>
            <a:r>
              <a:rPr lang="es-ES" sz="2000" dirty="0" smtClean="0"/>
              <a:t> = 8n</a:t>
            </a:r>
            <a:r>
              <a:rPr lang="es-ES" sz="2000" baseline="30000" dirty="0" smtClean="0"/>
              <a:t>3</a:t>
            </a:r>
            <a:endParaRPr lang="es-ES" sz="2000" dirty="0" smtClean="0"/>
          </a:p>
          <a:p>
            <a:pPr marL="0" indent="0">
              <a:buFont typeface="Arial" panose="020B0604020202020204" pitchFamily="34" charset="0"/>
              <a:buNone/>
            </a:pPr>
            <a:r>
              <a:rPr lang="es-ES" sz="2000" dirty="0" smtClean="0"/>
              <a:t>Suma de negativos, da negativo: – 2n</a:t>
            </a:r>
            <a:r>
              <a:rPr lang="es-ES" sz="2000" baseline="30000" dirty="0" smtClean="0"/>
              <a:t>3</a:t>
            </a:r>
            <a:r>
              <a:rPr lang="es-ES" sz="2000" dirty="0" smtClean="0"/>
              <a:t> – ¼ n</a:t>
            </a:r>
            <a:r>
              <a:rPr lang="es-ES" sz="2000" baseline="30000" dirty="0" smtClean="0"/>
              <a:t>3 </a:t>
            </a:r>
            <a:r>
              <a:rPr lang="es-ES" sz="2000" dirty="0" smtClean="0"/>
              <a:t>= - 9/4 n</a:t>
            </a:r>
            <a:r>
              <a:rPr lang="es-ES" sz="2000" baseline="30000" dirty="0" smtClean="0"/>
              <a:t>3</a:t>
            </a:r>
            <a:endParaRPr lang="es-ES" sz="2000" dirty="0" smtClean="0"/>
          </a:p>
          <a:p>
            <a:pPr marL="0" indent="0">
              <a:buFont typeface="Arial" panose="020B0604020202020204" pitchFamily="34" charset="0"/>
              <a:buNone/>
            </a:pPr>
            <a:r>
              <a:rPr lang="es-ES" sz="2000" dirty="0" smtClean="0"/>
              <a:t>Estos dos totales se restan: 8n</a:t>
            </a:r>
            <a:r>
              <a:rPr lang="es-ES" sz="2000" baseline="30000" dirty="0" smtClean="0"/>
              <a:t>3 </a:t>
            </a:r>
            <a:r>
              <a:rPr lang="es-ES" sz="2000" dirty="0" smtClean="0"/>
              <a:t>- 9/4 n</a:t>
            </a:r>
            <a:r>
              <a:rPr lang="es-ES" sz="2000" baseline="30000" dirty="0" smtClean="0"/>
              <a:t>3 </a:t>
            </a:r>
            <a:r>
              <a:rPr lang="es-ES" sz="2000" dirty="0" smtClean="0"/>
              <a:t>= </a:t>
            </a:r>
            <a:r>
              <a:rPr lang="es-ES" sz="2000" dirty="0" smtClean="0">
                <a:solidFill>
                  <a:srgbClr val="FF0000"/>
                </a:solidFill>
              </a:rPr>
              <a:t>23/4 n</a:t>
            </a:r>
            <a:r>
              <a:rPr lang="es-ES" sz="2000" baseline="30000" dirty="0" smtClean="0">
                <a:solidFill>
                  <a:srgbClr val="FF0000"/>
                </a:solidFill>
              </a:rPr>
              <a:t>3 </a:t>
            </a:r>
            <a:r>
              <a:rPr lang="es-ES" sz="2000" dirty="0" smtClean="0">
                <a:solidFill>
                  <a:srgbClr val="FF0000"/>
                </a:solidFill>
              </a:rPr>
              <a:t>= </a:t>
            </a:r>
            <a:r>
              <a:rPr lang="es-ES" sz="2000" i="1" dirty="0" smtClean="0">
                <a:solidFill>
                  <a:srgbClr val="FF0000"/>
                </a:solidFill>
              </a:rPr>
              <a:t>RESPUESTA</a:t>
            </a:r>
          </a:p>
          <a:p>
            <a:pPr marL="0" indent="0">
              <a:buFont typeface="Arial" panose="020B0604020202020204" pitchFamily="34" charset="0"/>
              <a:buNone/>
            </a:pPr>
            <a:r>
              <a:rPr lang="es-ES" sz="2000" b="1" dirty="0" smtClean="0">
                <a:solidFill>
                  <a:srgbClr val="FF0000"/>
                </a:solidFill>
              </a:rPr>
              <a:t>EJEMPLO 2:</a:t>
            </a:r>
            <a:r>
              <a:rPr lang="es-ES" sz="2000" dirty="0" smtClean="0"/>
              <a:t> Adicionar – ¼ </a:t>
            </a:r>
            <a:r>
              <a:rPr lang="es-ES" sz="2000" dirty="0" err="1" smtClean="0"/>
              <a:t>x</a:t>
            </a:r>
            <a:r>
              <a:rPr lang="es-ES" sz="2000" baseline="30000" dirty="0" err="1" smtClean="0"/>
              <a:t>n</a:t>
            </a:r>
            <a:r>
              <a:rPr lang="es-ES" sz="2000" dirty="0" smtClean="0"/>
              <a:t> con 5x</a:t>
            </a:r>
            <a:r>
              <a:rPr lang="es-ES" sz="2000" baseline="30000" dirty="0" smtClean="0"/>
              <a:t>n+1</a:t>
            </a:r>
            <a:r>
              <a:rPr lang="es-ES" sz="2000" dirty="0" smtClean="0"/>
              <a:t> con x</a:t>
            </a:r>
            <a:r>
              <a:rPr lang="es-ES" sz="2000" baseline="30000" dirty="0" smtClean="0"/>
              <a:t>n+2</a:t>
            </a:r>
          </a:p>
          <a:p>
            <a:pPr marL="0" indent="0">
              <a:buFont typeface="Arial" panose="020B0604020202020204" pitchFamily="34" charset="0"/>
              <a:buNone/>
            </a:pPr>
            <a:r>
              <a:rPr lang="es-ES" sz="2000" dirty="0" smtClean="0"/>
              <a:t>SOLUCIÓN: Observamos que los 3 términos no son semejantes, ya que su parte literal no es la misma (</a:t>
            </a:r>
            <a:r>
              <a:rPr lang="es-ES" sz="2000" dirty="0" err="1" smtClean="0"/>
              <a:t>x</a:t>
            </a:r>
            <a:r>
              <a:rPr lang="es-ES" sz="2000" baseline="30000" dirty="0" err="1" smtClean="0"/>
              <a:t>n</a:t>
            </a:r>
            <a:r>
              <a:rPr lang="es-ES" sz="2000" dirty="0" smtClean="0"/>
              <a:t>, x</a:t>
            </a:r>
            <a:r>
              <a:rPr lang="es-ES" sz="2000" baseline="30000" dirty="0" smtClean="0"/>
              <a:t>n+1</a:t>
            </a:r>
            <a:r>
              <a:rPr lang="es-ES" sz="2000" dirty="0" smtClean="0"/>
              <a:t>, x</a:t>
            </a:r>
            <a:r>
              <a:rPr lang="es-ES" sz="2000" baseline="30000" dirty="0" smtClean="0"/>
              <a:t>n+2</a:t>
            </a:r>
            <a:r>
              <a:rPr lang="es-ES" sz="2000" dirty="0" smtClean="0"/>
              <a:t>), por lo tanto su suma queda indicada:</a:t>
            </a:r>
          </a:p>
          <a:p>
            <a:pPr marL="0" indent="0">
              <a:buFont typeface="Arial" panose="020B0604020202020204" pitchFamily="34" charset="0"/>
              <a:buNone/>
            </a:pPr>
            <a:r>
              <a:rPr lang="es-ES" sz="2000" dirty="0" smtClean="0"/>
              <a:t>– ¼ </a:t>
            </a:r>
            <a:r>
              <a:rPr lang="es-ES" sz="2000" dirty="0" err="1" smtClean="0"/>
              <a:t>x</a:t>
            </a:r>
            <a:r>
              <a:rPr lang="es-ES" sz="2000" baseline="30000" dirty="0" err="1" smtClean="0"/>
              <a:t>n</a:t>
            </a:r>
            <a:r>
              <a:rPr lang="es-ES" sz="2000" dirty="0" smtClean="0"/>
              <a:t> + 5x</a:t>
            </a:r>
            <a:r>
              <a:rPr lang="es-ES" sz="2000" baseline="30000" dirty="0" smtClean="0"/>
              <a:t>n+1</a:t>
            </a:r>
            <a:r>
              <a:rPr lang="es-ES" sz="2000" dirty="0" smtClean="0"/>
              <a:t> + x</a:t>
            </a:r>
            <a:r>
              <a:rPr lang="es-ES" sz="2000" baseline="30000" dirty="0" smtClean="0"/>
              <a:t>n+2 </a:t>
            </a:r>
            <a:r>
              <a:rPr lang="es-ES" sz="2000" dirty="0" smtClean="0"/>
              <a:t>= </a:t>
            </a:r>
            <a:r>
              <a:rPr lang="es-ES" sz="2000" dirty="0" smtClean="0">
                <a:solidFill>
                  <a:srgbClr val="FF0000"/>
                </a:solidFill>
              </a:rPr>
              <a:t>– ¼ </a:t>
            </a:r>
            <a:r>
              <a:rPr lang="es-ES" sz="2000" dirty="0" err="1" smtClean="0">
                <a:solidFill>
                  <a:srgbClr val="FF0000"/>
                </a:solidFill>
              </a:rPr>
              <a:t>x</a:t>
            </a:r>
            <a:r>
              <a:rPr lang="es-ES" sz="2000" baseline="30000" dirty="0" err="1" smtClean="0">
                <a:solidFill>
                  <a:srgbClr val="FF0000"/>
                </a:solidFill>
              </a:rPr>
              <a:t>n</a:t>
            </a:r>
            <a:r>
              <a:rPr lang="es-ES" sz="2000" dirty="0" smtClean="0">
                <a:solidFill>
                  <a:srgbClr val="FF0000"/>
                </a:solidFill>
              </a:rPr>
              <a:t> + 5x</a:t>
            </a:r>
            <a:r>
              <a:rPr lang="es-ES" sz="2000" baseline="30000" dirty="0" smtClean="0">
                <a:solidFill>
                  <a:srgbClr val="FF0000"/>
                </a:solidFill>
              </a:rPr>
              <a:t>n+1</a:t>
            </a:r>
            <a:r>
              <a:rPr lang="es-ES" sz="2000" dirty="0" smtClean="0">
                <a:solidFill>
                  <a:srgbClr val="FF0000"/>
                </a:solidFill>
              </a:rPr>
              <a:t> + x</a:t>
            </a:r>
            <a:r>
              <a:rPr lang="es-ES" sz="2000" baseline="30000" dirty="0" smtClean="0">
                <a:solidFill>
                  <a:srgbClr val="FF0000"/>
                </a:solidFill>
              </a:rPr>
              <a:t>n+2 </a:t>
            </a:r>
            <a:r>
              <a:rPr lang="es-ES" sz="2000" dirty="0" smtClean="0">
                <a:solidFill>
                  <a:srgbClr val="FF0000"/>
                </a:solidFill>
              </a:rPr>
              <a:t> = </a:t>
            </a:r>
            <a:r>
              <a:rPr lang="es-ES" sz="2000" i="1" dirty="0" smtClean="0">
                <a:solidFill>
                  <a:srgbClr val="FF0000"/>
                </a:solidFill>
              </a:rPr>
              <a:t>RESPUESTA</a:t>
            </a:r>
            <a:endParaRPr lang="es-ES" sz="2000" dirty="0" smtClean="0"/>
          </a:p>
        </p:txBody>
      </p:sp>
      <p:pic>
        <p:nvPicPr>
          <p:cNvPr id="7" name="Imagen 6"/>
          <p:cNvPicPr>
            <a:picLocks noChangeAspect="1"/>
          </p:cNvPicPr>
          <p:nvPr/>
        </p:nvPicPr>
        <p:blipFill>
          <a:blip r:embed="rId2"/>
          <a:stretch>
            <a:fillRect/>
          </a:stretch>
        </p:blipFill>
        <p:spPr>
          <a:xfrm>
            <a:off x="7085748" y="1418514"/>
            <a:ext cx="4838700" cy="2000250"/>
          </a:xfrm>
          <a:prstGeom prst="rect">
            <a:avLst/>
          </a:prstGeom>
        </p:spPr>
      </p:pic>
      <p:sp>
        <p:nvSpPr>
          <p:cNvPr id="8" name="CuadroTexto 7"/>
          <p:cNvSpPr txBox="1"/>
          <p:nvPr/>
        </p:nvSpPr>
        <p:spPr>
          <a:xfrm>
            <a:off x="8057155" y="3800048"/>
            <a:ext cx="3098042" cy="923330"/>
          </a:xfrm>
          <a:prstGeom prst="rect">
            <a:avLst/>
          </a:prstGeom>
          <a:noFill/>
        </p:spPr>
        <p:txBody>
          <a:bodyPr wrap="square" rtlCol="0">
            <a:spAutoFit/>
          </a:bodyPr>
          <a:lstStyle/>
          <a:p>
            <a:pPr algn="ctr"/>
            <a:r>
              <a:rPr lang="es-ES" dirty="0" smtClean="0"/>
              <a:t>La suma algebraica es tan lógica como las sumas que hacemos en nuestra vida diaria</a:t>
            </a:r>
            <a:endParaRPr lang="es-ES" dirty="0"/>
          </a:p>
        </p:txBody>
      </p:sp>
    </p:spTree>
    <p:extLst>
      <p:ext uri="{BB962C8B-B14F-4D97-AF65-F5344CB8AC3E}">
        <p14:creationId xmlns:p14="http://schemas.microsoft.com/office/powerpoint/2010/main" val="2283848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78640" y="269780"/>
            <a:ext cx="11513025" cy="6144668"/>
          </a:xfrm>
        </p:spPr>
        <p:txBody>
          <a:bodyPr>
            <a:noAutofit/>
          </a:bodyPr>
          <a:lstStyle/>
          <a:p>
            <a:pPr marL="0" indent="0">
              <a:lnSpc>
                <a:spcPct val="100000"/>
              </a:lnSpc>
              <a:spcBef>
                <a:spcPts val="0"/>
              </a:spcBef>
              <a:buNone/>
            </a:pPr>
            <a:r>
              <a:rPr lang="es-ES" sz="1600" dirty="0" smtClean="0"/>
              <a:t>Para sumar polinomios de forma horizontal, se coloca un polinomio al lado del otro con los mismos signos, y luego se subrayan con colores las familias de términos semejantes. Cada familia se reduce como se explicó en la suma de monomios:</a:t>
            </a:r>
          </a:p>
          <a:p>
            <a:pPr marL="0" indent="0">
              <a:lnSpc>
                <a:spcPct val="100000"/>
              </a:lnSpc>
              <a:spcBef>
                <a:spcPts val="0"/>
              </a:spcBef>
              <a:buNone/>
            </a:pPr>
            <a:r>
              <a:rPr lang="es-ES" sz="1600" dirty="0" smtClean="0">
                <a:solidFill>
                  <a:srgbClr val="FF0000"/>
                </a:solidFill>
              </a:rPr>
              <a:t>EJEMPLO 1:</a:t>
            </a:r>
            <a:r>
              <a:rPr lang="es-ES" sz="1600" dirty="0" smtClean="0"/>
              <a:t> Sumar – 4m</a:t>
            </a:r>
            <a:r>
              <a:rPr lang="es-ES" sz="1600" baseline="30000" dirty="0" smtClean="0"/>
              <a:t>2</a:t>
            </a:r>
            <a:r>
              <a:rPr lang="es-ES" sz="1600" dirty="0" smtClean="0"/>
              <a:t> + m – 1 con 5m</a:t>
            </a:r>
            <a:r>
              <a:rPr lang="es-ES" sz="1600" baseline="30000" dirty="0" smtClean="0"/>
              <a:t>3</a:t>
            </a:r>
            <a:r>
              <a:rPr lang="es-ES" sz="1600" dirty="0" smtClean="0"/>
              <a:t> – 2m con m</a:t>
            </a:r>
            <a:r>
              <a:rPr lang="es-ES" sz="1600" baseline="30000" dirty="0" smtClean="0"/>
              <a:t>2</a:t>
            </a:r>
            <a:r>
              <a:rPr lang="es-ES" sz="1600" dirty="0" smtClean="0"/>
              <a:t> + 7</a:t>
            </a:r>
          </a:p>
          <a:p>
            <a:pPr marL="0" indent="0">
              <a:lnSpc>
                <a:spcPct val="100000"/>
              </a:lnSpc>
              <a:spcBef>
                <a:spcPts val="0"/>
              </a:spcBef>
              <a:buNone/>
            </a:pPr>
            <a:r>
              <a:rPr lang="es-ES" sz="1600" dirty="0" smtClean="0"/>
              <a:t>Colocamos un polinomio al lado del otro conservando los signos de cada término: </a:t>
            </a:r>
            <a:r>
              <a:rPr lang="es-ES" sz="1600" dirty="0"/>
              <a:t>– 4m</a:t>
            </a:r>
            <a:r>
              <a:rPr lang="es-ES" sz="1600" baseline="30000" dirty="0"/>
              <a:t>2</a:t>
            </a:r>
            <a:r>
              <a:rPr lang="es-ES" sz="1600" dirty="0"/>
              <a:t> + m – 1 +</a:t>
            </a:r>
            <a:r>
              <a:rPr lang="es-ES" sz="1600" dirty="0" smtClean="0"/>
              <a:t> </a:t>
            </a:r>
            <a:r>
              <a:rPr lang="es-ES" sz="1600" dirty="0"/>
              <a:t>5m</a:t>
            </a:r>
            <a:r>
              <a:rPr lang="es-ES" sz="1600" baseline="30000" dirty="0"/>
              <a:t>3</a:t>
            </a:r>
            <a:r>
              <a:rPr lang="es-ES" sz="1600" dirty="0"/>
              <a:t> – 2m </a:t>
            </a:r>
            <a:r>
              <a:rPr lang="es-ES" sz="1600" dirty="0" smtClean="0"/>
              <a:t>+ </a:t>
            </a:r>
            <a:r>
              <a:rPr lang="es-ES" sz="1600" dirty="0"/>
              <a:t>m</a:t>
            </a:r>
            <a:r>
              <a:rPr lang="es-ES" sz="1600" baseline="30000" dirty="0"/>
              <a:t>2</a:t>
            </a:r>
            <a:r>
              <a:rPr lang="es-ES" sz="1600" dirty="0"/>
              <a:t> + </a:t>
            </a:r>
            <a:r>
              <a:rPr lang="es-ES" sz="1600" dirty="0" smtClean="0"/>
              <a:t>7</a:t>
            </a:r>
          </a:p>
          <a:p>
            <a:pPr marL="0" indent="0">
              <a:lnSpc>
                <a:spcPct val="100000"/>
              </a:lnSpc>
              <a:spcBef>
                <a:spcPts val="0"/>
              </a:spcBef>
              <a:buNone/>
            </a:pPr>
            <a:r>
              <a:rPr lang="es-ES" sz="1600" dirty="0" smtClean="0"/>
              <a:t>Subrayamos o coloreamos para distinguir familias de términos semejantes: </a:t>
            </a:r>
            <a:r>
              <a:rPr lang="es-ES" sz="1600" dirty="0">
                <a:solidFill>
                  <a:srgbClr val="FF0000"/>
                </a:solidFill>
              </a:rPr>
              <a:t>– 4m</a:t>
            </a:r>
            <a:r>
              <a:rPr lang="es-ES" sz="1600" baseline="30000" dirty="0">
                <a:solidFill>
                  <a:srgbClr val="FF0000"/>
                </a:solidFill>
              </a:rPr>
              <a:t>2</a:t>
            </a:r>
            <a:r>
              <a:rPr lang="es-ES" sz="1600" dirty="0">
                <a:solidFill>
                  <a:srgbClr val="FF0000"/>
                </a:solidFill>
              </a:rPr>
              <a:t> </a:t>
            </a:r>
            <a:r>
              <a:rPr lang="es-ES" sz="1600" dirty="0">
                <a:solidFill>
                  <a:srgbClr val="00B050"/>
                </a:solidFill>
              </a:rPr>
              <a:t>+ m</a:t>
            </a:r>
            <a:r>
              <a:rPr lang="es-ES" sz="1600" dirty="0"/>
              <a:t> – 1 </a:t>
            </a:r>
            <a:r>
              <a:rPr lang="es-ES" sz="1600" dirty="0">
                <a:solidFill>
                  <a:srgbClr val="7030A0"/>
                </a:solidFill>
              </a:rPr>
              <a:t>+ 5m</a:t>
            </a:r>
            <a:r>
              <a:rPr lang="es-ES" sz="1600" baseline="30000" dirty="0">
                <a:solidFill>
                  <a:srgbClr val="7030A0"/>
                </a:solidFill>
              </a:rPr>
              <a:t>3</a:t>
            </a:r>
            <a:r>
              <a:rPr lang="es-ES" sz="1600" dirty="0">
                <a:solidFill>
                  <a:srgbClr val="7030A0"/>
                </a:solidFill>
              </a:rPr>
              <a:t> </a:t>
            </a:r>
            <a:r>
              <a:rPr lang="es-ES" sz="1600" dirty="0">
                <a:solidFill>
                  <a:srgbClr val="00B050"/>
                </a:solidFill>
              </a:rPr>
              <a:t>– 2m </a:t>
            </a:r>
            <a:r>
              <a:rPr lang="es-ES" sz="1600" dirty="0">
                <a:solidFill>
                  <a:srgbClr val="FF0000"/>
                </a:solidFill>
              </a:rPr>
              <a:t>+</a:t>
            </a:r>
            <a:r>
              <a:rPr lang="es-ES" sz="1600" dirty="0"/>
              <a:t> </a:t>
            </a:r>
            <a:r>
              <a:rPr lang="es-ES" sz="1600" dirty="0">
                <a:solidFill>
                  <a:srgbClr val="FF0000"/>
                </a:solidFill>
              </a:rPr>
              <a:t>m</a:t>
            </a:r>
            <a:r>
              <a:rPr lang="es-ES" sz="1600" baseline="30000" dirty="0">
                <a:solidFill>
                  <a:srgbClr val="FF0000"/>
                </a:solidFill>
              </a:rPr>
              <a:t>2</a:t>
            </a:r>
            <a:r>
              <a:rPr lang="es-ES" sz="1600" dirty="0"/>
              <a:t> + </a:t>
            </a:r>
            <a:r>
              <a:rPr lang="es-ES" sz="1600" dirty="0" smtClean="0"/>
              <a:t>7</a:t>
            </a:r>
          </a:p>
          <a:p>
            <a:pPr marL="0" indent="0">
              <a:lnSpc>
                <a:spcPct val="100000"/>
              </a:lnSpc>
              <a:spcBef>
                <a:spcPts val="0"/>
              </a:spcBef>
              <a:buNone/>
            </a:pPr>
            <a:r>
              <a:rPr lang="es-ES" sz="1600" dirty="0" smtClean="0"/>
              <a:t>Observamos que quedaron 4 familias de términos semejantes, reducimos cada una de estas familias como se explicó en la suma de monomios:</a:t>
            </a:r>
          </a:p>
          <a:p>
            <a:pPr marL="0" indent="0">
              <a:lnSpc>
                <a:spcPct val="100000"/>
              </a:lnSpc>
              <a:spcBef>
                <a:spcPts val="0"/>
              </a:spcBef>
              <a:buNone/>
            </a:pPr>
            <a:r>
              <a:rPr lang="es-ES" sz="1600" dirty="0" smtClean="0"/>
              <a:t>Términos de </a:t>
            </a:r>
            <a:r>
              <a:rPr lang="es-ES" sz="1600" dirty="0">
                <a:solidFill>
                  <a:srgbClr val="FF0000"/>
                </a:solidFill>
              </a:rPr>
              <a:t>m</a:t>
            </a:r>
            <a:r>
              <a:rPr lang="es-ES" sz="1600" baseline="30000" dirty="0">
                <a:solidFill>
                  <a:srgbClr val="FF0000"/>
                </a:solidFill>
              </a:rPr>
              <a:t>2</a:t>
            </a:r>
            <a:r>
              <a:rPr lang="es-ES" sz="1600" dirty="0" smtClean="0"/>
              <a:t>: </a:t>
            </a:r>
            <a:r>
              <a:rPr lang="es-ES" sz="1600" dirty="0">
                <a:solidFill>
                  <a:srgbClr val="FF0000"/>
                </a:solidFill>
              </a:rPr>
              <a:t>– 4m</a:t>
            </a:r>
            <a:r>
              <a:rPr lang="es-ES" sz="1600" baseline="30000" dirty="0">
                <a:solidFill>
                  <a:srgbClr val="FF0000"/>
                </a:solidFill>
              </a:rPr>
              <a:t>2</a:t>
            </a:r>
            <a:r>
              <a:rPr lang="es-ES" sz="1600" dirty="0">
                <a:solidFill>
                  <a:srgbClr val="FF0000"/>
                </a:solidFill>
              </a:rPr>
              <a:t> + </a:t>
            </a:r>
            <a:r>
              <a:rPr lang="es-ES" sz="1600" dirty="0" smtClean="0">
                <a:solidFill>
                  <a:srgbClr val="FF0000"/>
                </a:solidFill>
              </a:rPr>
              <a:t>m</a:t>
            </a:r>
            <a:r>
              <a:rPr lang="es-ES" sz="1600" baseline="30000" dirty="0" smtClean="0">
                <a:solidFill>
                  <a:srgbClr val="FF0000"/>
                </a:solidFill>
              </a:rPr>
              <a:t>2 </a:t>
            </a:r>
            <a:r>
              <a:rPr lang="es-ES" sz="1600" dirty="0" smtClean="0"/>
              <a:t>= </a:t>
            </a:r>
            <a:r>
              <a:rPr lang="es-ES" sz="1600" dirty="0" smtClean="0">
                <a:solidFill>
                  <a:srgbClr val="FF0000"/>
                </a:solidFill>
              </a:rPr>
              <a:t>5m</a:t>
            </a:r>
            <a:r>
              <a:rPr lang="es-ES" sz="1600" baseline="30000" dirty="0" smtClean="0">
                <a:solidFill>
                  <a:srgbClr val="FF0000"/>
                </a:solidFill>
              </a:rPr>
              <a:t>2</a:t>
            </a:r>
            <a:endParaRPr lang="es-ES" sz="1600" dirty="0" smtClean="0"/>
          </a:p>
          <a:p>
            <a:pPr marL="0" indent="0">
              <a:lnSpc>
                <a:spcPct val="100000"/>
              </a:lnSpc>
              <a:spcBef>
                <a:spcPts val="0"/>
              </a:spcBef>
              <a:buNone/>
            </a:pPr>
            <a:r>
              <a:rPr lang="es-ES" sz="1600" dirty="0" smtClean="0"/>
              <a:t>Términos de </a:t>
            </a:r>
            <a:r>
              <a:rPr lang="es-ES" sz="1600" dirty="0" smtClean="0">
                <a:solidFill>
                  <a:srgbClr val="00B050"/>
                </a:solidFill>
              </a:rPr>
              <a:t>m</a:t>
            </a:r>
            <a:r>
              <a:rPr lang="es-ES" sz="1600" dirty="0" smtClean="0"/>
              <a:t>: </a:t>
            </a:r>
            <a:r>
              <a:rPr lang="es-ES" sz="1600" dirty="0" smtClean="0">
                <a:solidFill>
                  <a:srgbClr val="00B050"/>
                </a:solidFill>
              </a:rPr>
              <a:t>m – 2m </a:t>
            </a:r>
            <a:r>
              <a:rPr lang="es-ES" sz="1600" dirty="0" smtClean="0"/>
              <a:t>=</a:t>
            </a:r>
            <a:r>
              <a:rPr lang="es-ES" sz="1600" dirty="0" smtClean="0">
                <a:solidFill>
                  <a:srgbClr val="00B050"/>
                </a:solidFill>
              </a:rPr>
              <a:t> - m </a:t>
            </a:r>
          </a:p>
          <a:p>
            <a:pPr marL="0" indent="0">
              <a:lnSpc>
                <a:spcPct val="100000"/>
              </a:lnSpc>
              <a:spcBef>
                <a:spcPts val="0"/>
              </a:spcBef>
              <a:buNone/>
            </a:pPr>
            <a:r>
              <a:rPr lang="es-ES" sz="1600" dirty="0" smtClean="0"/>
              <a:t>Términos de </a:t>
            </a:r>
            <a:r>
              <a:rPr lang="es-ES" sz="1600" dirty="0" smtClean="0">
                <a:solidFill>
                  <a:srgbClr val="7030A0"/>
                </a:solidFill>
              </a:rPr>
              <a:t>m</a:t>
            </a:r>
            <a:r>
              <a:rPr lang="es-ES" sz="1600" baseline="30000" dirty="0" smtClean="0">
                <a:solidFill>
                  <a:srgbClr val="7030A0"/>
                </a:solidFill>
              </a:rPr>
              <a:t>3 </a:t>
            </a:r>
            <a:r>
              <a:rPr lang="es-ES" sz="1600" dirty="0" smtClean="0"/>
              <a:t>: </a:t>
            </a:r>
            <a:r>
              <a:rPr lang="es-ES" sz="1600" dirty="0">
                <a:solidFill>
                  <a:srgbClr val="7030A0"/>
                </a:solidFill>
              </a:rPr>
              <a:t>5m</a:t>
            </a:r>
            <a:r>
              <a:rPr lang="es-ES" sz="1600" baseline="30000" dirty="0">
                <a:solidFill>
                  <a:srgbClr val="7030A0"/>
                </a:solidFill>
              </a:rPr>
              <a:t>3 </a:t>
            </a:r>
            <a:r>
              <a:rPr lang="es-ES" sz="1600" dirty="0" smtClean="0"/>
              <a:t>= </a:t>
            </a:r>
            <a:r>
              <a:rPr lang="es-ES" sz="1600" dirty="0">
                <a:solidFill>
                  <a:srgbClr val="7030A0"/>
                </a:solidFill>
              </a:rPr>
              <a:t>5m</a:t>
            </a:r>
            <a:r>
              <a:rPr lang="es-ES" sz="1600" baseline="30000" dirty="0">
                <a:solidFill>
                  <a:srgbClr val="7030A0"/>
                </a:solidFill>
              </a:rPr>
              <a:t>3</a:t>
            </a:r>
            <a:endParaRPr lang="es-ES" sz="1600" dirty="0" smtClean="0"/>
          </a:p>
          <a:p>
            <a:pPr marL="0" indent="0">
              <a:lnSpc>
                <a:spcPct val="100000"/>
              </a:lnSpc>
              <a:spcBef>
                <a:spcPts val="0"/>
              </a:spcBef>
              <a:buNone/>
            </a:pPr>
            <a:r>
              <a:rPr lang="es-ES" sz="1600" dirty="0" smtClean="0"/>
              <a:t>Términos independientes (sin parte literal): - 1 + 7 = 6</a:t>
            </a:r>
          </a:p>
          <a:p>
            <a:pPr marL="0" indent="0">
              <a:lnSpc>
                <a:spcPct val="100000"/>
              </a:lnSpc>
              <a:spcBef>
                <a:spcPts val="0"/>
              </a:spcBef>
              <a:buNone/>
            </a:pPr>
            <a:r>
              <a:rPr lang="es-ES" sz="1600" dirty="0" smtClean="0"/>
              <a:t>Unimos los resultados con su respectivo signo: </a:t>
            </a:r>
            <a:r>
              <a:rPr lang="es-ES" sz="1600" dirty="0" smtClean="0">
                <a:solidFill>
                  <a:srgbClr val="7030A0"/>
                </a:solidFill>
              </a:rPr>
              <a:t>5m</a:t>
            </a:r>
            <a:r>
              <a:rPr lang="es-ES" sz="1600" baseline="30000" dirty="0" smtClean="0">
                <a:solidFill>
                  <a:srgbClr val="7030A0"/>
                </a:solidFill>
              </a:rPr>
              <a:t>3</a:t>
            </a:r>
            <a:r>
              <a:rPr lang="es-ES" sz="1600" dirty="0" smtClean="0"/>
              <a:t> </a:t>
            </a:r>
            <a:r>
              <a:rPr lang="es-ES" sz="1600" dirty="0" smtClean="0">
                <a:solidFill>
                  <a:srgbClr val="FF0000"/>
                </a:solidFill>
              </a:rPr>
              <a:t>+</a:t>
            </a:r>
            <a:r>
              <a:rPr lang="es-ES" sz="1600" dirty="0" smtClean="0"/>
              <a:t> </a:t>
            </a:r>
            <a:r>
              <a:rPr lang="es-ES" sz="1600" dirty="0" smtClean="0">
                <a:solidFill>
                  <a:srgbClr val="FF0000"/>
                </a:solidFill>
              </a:rPr>
              <a:t>5m</a:t>
            </a:r>
            <a:r>
              <a:rPr lang="es-ES" sz="1600" baseline="30000" dirty="0" smtClean="0">
                <a:solidFill>
                  <a:srgbClr val="FF0000"/>
                </a:solidFill>
              </a:rPr>
              <a:t>2</a:t>
            </a:r>
            <a:r>
              <a:rPr lang="es-ES" sz="1600" dirty="0" smtClean="0"/>
              <a:t> </a:t>
            </a:r>
            <a:r>
              <a:rPr lang="es-ES" sz="1600" dirty="0" smtClean="0">
                <a:solidFill>
                  <a:srgbClr val="00B050"/>
                </a:solidFill>
              </a:rPr>
              <a:t>– m </a:t>
            </a:r>
            <a:r>
              <a:rPr lang="es-ES" sz="1600" dirty="0" smtClean="0"/>
              <a:t>+ 6</a:t>
            </a:r>
          </a:p>
          <a:p>
            <a:pPr marL="0" indent="0">
              <a:lnSpc>
                <a:spcPct val="100000"/>
              </a:lnSpc>
              <a:spcBef>
                <a:spcPts val="0"/>
              </a:spcBef>
              <a:buNone/>
            </a:pPr>
            <a:r>
              <a:rPr lang="es-ES" sz="1600" dirty="0" smtClean="0">
                <a:solidFill>
                  <a:srgbClr val="FF0000"/>
                </a:solidFill>
              </a:rPr>
              <a:t>EJEMPLO 2: </a:t>
            </a:r>
            <a:r>
              <a:rPr lang="es-ES" sz="1600" dirty="0" smtClean="0"/>
              <a:t>Sumar 2/3 a + ½ b con a/4 – ¼ b con – 3/5 a + b</a:t>
            </a:r>
          </a:p>
          <a:p>
            <a:pPr marL="0" indent="0">
              <a:lnSpc>
                <a:spcPct val="100000"/>
              </a:lnSpc>
              <a:spcBef>
                <a:spcPts val="0"/>
              </a:spcBef>
              <a:buNone/>
            </a:pPr>
            <a:r>
              <a:rPr lang="es-ES" sz="1600" dirty="0"/>
              <a:t>Colocamos un polinomio al lado del otro conservando los signos de cada </a:t>
            </a:r>
            <a:r>
              <a:rPr lang="es-ES" sz="1600" dirty="0" smtClean="0"/>
              <a:t>término: 2/3 </a:t>
            </a:r>
            <a:r>
              <a:rPr lang="es-ES" sz="1600" dirty="0"/>
              <a:t>a + ½ b +</a:t>
            </a:r>
            <a:r>
              <a:rPr lang="es-ES" sz="1600" dirty="0" smtClean="0"/>
              <a:t> </a:t>
            </a:r>
            <a:r>
              <a:rPr lang="es-ES" sz="1600" dirty="0"/>
              <a:t>a/4 – ¼ b </a:t>
            </a:r>
            <a:r>
              <a:rPr lang="es-ES" sz="1600" dirty="0" smtClean="0"/>
              <a:t>– </a:t>
            </a:r>
            <a:r>
              <a:rPr lang="es-ES" sz="1600" dirty="0"/>
              <a:t>3/5 a + b</a:t>
            </a:r>
          </a:p>
          <a:p>
            <a:pPr marL="0" indent="0">
              <a:lnSpc>
                <a:spcPct val="100000"/>
              </a:lnSpc>
              <a:spcBef>
                <a:spcPts val="0"/>
              </a:spcBef>
              <a:buNone/>
            </a:pPr>
            <a:r>
              <a:rPr lang="es-ES" sz="1600" dirty="0" smtClean="0"/>
              <a:t>Subrayamos </a:t>
            </a:r>
            <a:r>
              <a:rPr lang="es-ES" sz="1600" dirty="0"/>
              <a:t>o coloreamos para distinguir familias de términos semejantes</a:t>
            </a:r>
            <a:r>
              <a:rPr lang="es-ES" sz="1600" dirty="0" smtClean="0"/>
              <a:t>: </a:t>
            </a:r>
            <a:r>
              <a:rPr lang="es-ES" sz="1600" dirty="0">
                <a:solidFill>
                  <a:srgbClr val="FF0000"/>
                </a:solidFill>
              </a:rPr>
              <a:t>2/3 a</a:t>
            </a:r>
            <a:r>
              <a:rPr lang="es-ES" sz="1600" dirty="0"/>
              <a:t> + ½ b </a:t>
            </a:r>
            <a:r>
              <a:rPr lang="es-ES" sz="1600" dirty="0">
                <a:solidFill>
                  <a:srgbClr val="FF0000"/>
                </a:solidFill>
              </a:rPr>
              <a:t>+</a:t>
            </a:r>
            <a:r>
              <a:rPr lang="es-ES" sz="1600" dirty="0"/>
              <a:t> </a:t>
            </a:r>
            <a:r>
              <a:rPr lang="es-ES" sz="1600" dirty="0">
                <a:solidFill>
                  <a:srgbClr val="FF0000"/>
                </a:solidFill>
              </a:rPr>
              <a:t>a/4</a:t>
            </a:r>
            <a:r>
              <a:rPr lang="es-ES" sz="1600" dirty="0"/>
              <a:t> – ¼ b </a:t>
            </a:r>
            <a:r>
              <a:rPr lang="es-ES" sz="1600" dirty="0" smtClean="0">
                <a:solidFill>
                  <a:srgbClr val="FF0000"/>
                </a:solidFill>
              </a:rPr>
              <a:t>– 3/5 a </a:t>
            </a:r>
            <a:r>
              <a:rPr lang="es-ES" sz="1600" dirty="0" smtClean="0"/>
              <a:t>+ b</a:t>
            </a:r>
          </a:p>
          <a:p>
            <a:pPr marL="0" indent="0">
              <a:lnSpc>
                <a:spcPct val="100000"/>
              </a:lnSpc>
              <a:spcBef>
                <a:spcPts val="0"/>
              </a:spcBef>
              <a:buNone/>
            </a:pPr>
            <a:r>
              <a:rPr lang="es-ES" sz="1600" dirty="0" smtClean="0"/>
              <a:t>Observamos que quedaron 2 familias de términos semejantes, reducimos cada una de estas familias como se explicó en monomios:</a:t>
            </a:r>
          </a:p>
          <a:p>
            <a:pPr marL="0" indent="0">
              <a:lnSpc>
                <a:spcPct val="100000"/>
              </a:lnSpc>
              <a:spcBef>
                <a:spcPts val="0"/>
              </a:spcBef>
              <a:buNone/>
            </a:pPr>
            <a:r>
              <a:rPr lang="es-ES" sz="1600" dirty="0" smtClean="0"/>
              <a:t>Términos de a: </a:t>
            </a:r>
            <a:r>
              <a:rPr lang="es-ES" sz="1600" dirty="0">
                <a:solidFill>
                  <a:srgbClr val="FF0000"/>
                </a:solidFill>
              </a:rPr>
              <a:t>2/3 </a:t>
            </a:r>
            <a:r>
              <a:rPr lang="es-ES" sz="1600" dirty="0" smtClean="0">
                <a:solidFill>
                  <a:srgbClr val="FF0000"/>
                </a:solidFill>
              </a:rPr>
              <a:t>a +</a:t>
            </a:r>
            <a:r>
              <a:rPr lang="es-ES" sz="1600" dirty="0" smtClean="0"/>
              <a:t> </a:t>
            </a:r>
            <a:r>
              <a:rPr lang="es-ES" sz="1600" dirty="0">
                <a:solidFill>
                  <a:srgbClr val="FF0000"/>
                </a:solidFill>
              </a:rPr>
              <a:t>a/4</a:t>
            </a:r>
            <a:r>
              <a:rPr lang="es-ES" sz="1600" dirty="0"/>
              <a:t> </a:t>
            </a:r>
            <a:r>
              <a:rPr lang="es-ES" sz="1600" dirty="0" smtClean="0">
                <a:solidFill>
                  <a:srgbClr val="FF0000"/>
                </a:solidFill>
              </a:rPr>
              <a:t>– </a:t>
            </a:r>
            <a:r>
              <a:rPr lang="es-ES" sz="1600" dirty="0">
                <a:solidFill>
                  <a:srgbClr val="FF0000"/>
                </a:solidFill>
              </a:rPr>
              <a:t>3/5 </a:t>
            </a:r>
            <a:r>
              <a:rPr lang="es-ES" sz="1600" dirty="0" smtClean="0">
                <a:solidFill>
                  <a:srgbClr val="FF0000"/>
                </a:solidFill>
              </a:rPr>
              <a:t>a </a:t>
            </a:r>
            <a:r>
              <a:rPr lang="es-ES" sz="1600" dirty="0" smtClean="0"/>
              <a:t>=</a:t>
            </a:r>
            <a:r>
              <a:rPr lang="es-ES" sz="1600" dirty="0" smtClean="0">
                <a:solidFill>
                  <a:srgbClr val="FF0000"/>
                </a:solidFill>
              </a:rPr>
              <a:t> 19/60 a </a:t>
            </a:r>
            <a:endParaRPr lang="es-ES" sz="1600" dirty="0" smtClean="0"/>
          </a:p>
          <a:p>
            <a:pPr marL="0" indent="0">
              <a:lnSpc>
                <a:spcPct val="100000"/>
              </a:lnSpc>
              <a:spcBef>
                <a:spcPts val="0"/>
              </a:spcBef>
              <a:buNone/>
            </a:pPr>
            <a:r>
              <a:rPr lang="es-ES" sz="1600" dirty="0" smtClean="0"/>
              <a:t>Términos de b: ½ b – ¼ b = ¼ b</a:t>
            </a:r>
          </a:p>
          <a:p>
            <a:pPr marL="0" indent="0">
              <a:lnSpc>
                <a:spcPct val="100000"/>
              </a:lnSpc>
              <a:spcBef>
                <a:spcPts val="0"/>
              </a:spcBef>
              <a:buNone/>
            </a:pPr>
            <a:r>
              <a:rPr lang="es-ES" sz="1600" dirty="0" smtClean="0"/>
              <a:t>Unimos los resultados con su respectivo signo: </a:t>
            </a:r>
            <a:r>
              <a:rPr lang="es-ES" sz="1600" dirty="0" smtClean="0">
                <a:solidFill>
                  <a:srgbClr val="FF0000"/>
                </a:solidFill>
              </a:rPr>
              <a:t>19/60 a + </a:t>
            </a:r>
            <a:r>
              <a:rPr lang="es-ES" sz="1600" dirty="0" smtClean="0"/>
              <a:t>¼ b</a:t>
            </a:r>
          </a:p>
          <a:p>
            <a:pPr marL="0" indent="0">
              <a:lnSpc>
                <a:spcPct val="100000"/>
              </a:lnSpc>
              <a:spcBef>
                <a:spcPts val="0"/>
              </a:spcBef>
              <a:buNone/>
            </a:pPr>
            <a:r>
              <a:rPr lang="es-ES" sz="1600" dirty="0" smtClean="0"/>
              <a:t>Recordemos como se suman y restan fracciones:</a:t>
            </a:r>
          </a:p>
          <a:p>
            <a:pPr marL="0" indent="0">
              <a:lnSpc>
                <a:spcPct val="100000"/>
              </a:lnSpc>
              <a:spcBef>
                <a:spcPts val="0"/>
              </a:spcBef>
              <a:buNone/>
            </a:pPr>
            <a:r>
              <a:rPr lang="es-ES" sz="1600" dirty="0" smtClean="0"/>
              <a:t>Se saca el mínimo común múltiplo entre los denominadores (3, 4 y 5) que es 60.</a:t>
            </a:r>
          </a:p>
          <a:p>
            <a:pPr marL="0" indent="0">
              <a:lnSpc>
                <a:spcPct val="100000"/>
              </a:lnSpc>
              <a:spcBef>
                <a:spcPts val="0"/>
              </a:spcBef>
              <a:buNone/>
            </a:pPr>
            <a:r>
              <a:rPr lang="es-ES" sz="1600" dirty="0" smtClean="0"/>
              <a:t>Se divide el </a:t>
            </a:r>
            <a:r>
              <a:rPr lang="es-ES" sz="1600" dirty="0" err="1" smtClean="0"/>
              <a:t>m.c.m</a:t>
            </a:r>
            <a:r>
              <a:rPr lang="es-ES" sz="1600" dirty="0" smtClean="0"/>
              <a:t>. entre cada denominador y se multiplica por su respectivo numerador:</a:t>
            </a:r>
          </a:p>
          <a:p>
            <a:pPr marL="0" indent="0">
              <a:lnSpc>
                <a:spcPct val="100000"/>
              </a:lnSpc>
              <a:spcBef>
                <a:spcPts val="0"/>
              </a:spcBef>
              <a:buNone/>
            </a:pPr>
            <a:r>
              <a:rPr lang="es-ES" sz="1600" dirty="0" smtClean="0"/>
              <a:t>Para 2/3 a: 60/3 = 20,  20 * 2 = 40a</a:t>
            </a:r>
          </a:p>
          <a:p>
            <a:pPr marL="0" indent="0">
              <a:lnSpc>
                <a:spcPct val="100000"/>
              </a:lnSpc>
              <a:spcBef>
                <a:spcPts val="0"/>
              </a:spcBef>
              <a:buNone/>
            </a:pPr>
            <a:r>
              <a:rPr lang="es-ES" sz="1600" dirty="0" smtClean="0"/>
              <a:t>Para a/4 = ¼ a: 60/4 = 15,  15 * 1 = 15a</a:t>
            </a:r>
          </a:p>
          <a:p>
            <a:pPr marL="0" indent="0">
              <a:lnSpc>
                <a:spcPct val="100000"/>
              </a:lnSpc>
              <a:spcBef>
                <a:spcPts val="0"/>
              </a:spcBef>
              <a:buNone/>
            </a:pPr>
            <a:r>
              <a:rPr lang="es-ES" sz="1600" dirty="0" smtClean="0"/>
              <a:t>Para 3/5 a: 60/5 = 12,  12 * 3 = 36a</a:t>
            </a:r>
          </a:p>
          <a:p>
            <a:pPr marL="0" indent="0">
              <a:lnSpc>
                <a:spcPct val="100000"/>
              </a:lnSpc>
              <a:spcBef>
                <a:spcPts val="0"/>
              </a:spcBef>
              <a:buNone/>
            </a:pPr>
            <a:r>
              <a:rPr lang="es-ES" sz="1600" dirty="0" smtClean="0"/>
              <a:t>Se escribe cada respuesta en el numerador con su signo y se reducen:</a:t>
            </a: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p:txBody>
      </p:sp>
      <p:pic>
        <p:nvPicPr>
          <p:cNvPr id="4" name="Imagen 3"/>
          <p:cNvPicPr>
            <a:picLocks noChangeAspect="1"/>
          </p:cNvPicPr>
          <p:nvPr/>
        </p:nvPicPr>
        <p:blipFill>
          <a:blip r:embed="rId2"/>
          <a:stretch>
            <a:fillRect/>
          </a:stretch>
        </p:blipFill>
        <p:spPr>
          <a:xfrm>
            <a:off x="7850448" y="4637395"/>
            <a:ext cx="4133850" cy="1295400"/>
          </a:xfrm>
          <a:prstGeom prst="rect">
            <a:avLst/>
          </a:prstGeom>
        </p:spPr>
      </p:pic>
    </p:spTree>
    <p:extLst>
      <p:ext uri="{BB962C8B-B14F-4D97-AF65-F5344CB8AC3E}">
        <p14:creationId xmlns:p14="http://schemas.microsoft.com/office/powerpoint/2010/main" val="2519558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42666" y="924873"/>
            <a:ext cx="10515600" cy="4834482"/>
          </a:xfrm>
        </p:spPr>
        <p:txBody>
          <a:bodyPr>
            <a:normAutofit lnSpcReduction="10000"/>
          </a:bodyPr>
          <a:lstStyle/>
          <a:p>
            <a:pPr marL="0" indent="0">
              <a:buNone/>
            </a:pPr>
            <a:r>
              <a:rPr lang="es-ES" dirty="0"/>
              <a:t>Si quieres ver más explicaciones, complementa viendo el video: </a:t>
            </a:r>
          </a:p>
          <a:p>
            <a:pPr marL="0" indent="0">
              <a:buNone/>
            </a:pPr>
            <a:r>
              <a:rPr lang="es-ES" dirty="0" smtClean="0"/>
              <a:t>Suma </a:t>
            </a:r>
            <a:r>
              <a:rPr lang="es-ES" dirty="0"/>
              <a:t>de polinomios: </a:t>
            </a:r>
            <a:r>
              <a:rPr lang="es-ES" dirty="0">
                <a:hlinkClick r:id="rId2"/>
              </a:rPr>
              <a:t>https://www.youtube.com/watch?v=zRlJgiDVcPo</a:t>
            </a:r>
            <a:r>
              <a:rPr lang="es-ES" dirty="0"/>
              <a:t> </a:t>
            </a:r>
          </a:p>
          <a:p>
            <a:pPr marL="0" indent="0">
              <a:buNone/>
            </a:pPr>
            <a:r>
              <a:rPr lang="es-ES" dirty="0"/>
              <a:t>Suma de expresiones algebraicas: </a:t>
            </a:r>
            <a:r>
              <a:rPr lang="es-ES" dirty="0">
                <a:hlinkClick r:id="rId3"/>
              </a:rPr>
              <a:t>https://www.youtube.com/watch?v=PeBw6syIV70</a:t>
            </a:r>
            <a:r>
              <a:rPr lang="es-ES" dirty="0"/>
              <a:t> (Expone las 2 estrategias)</a:t>
            </a:r>
          </a:p>
          <a:p>
            <a:pPr marL="0" indent="0">
              <a:buNone/>
            </a:pPr>
            <a:r>
              <a:rPr lang="es-ES" dirty="0">
                <a:hlinkClick r:id="rId4"/>
              </a:rPr>
              <a:t>https://www.youtube.com/watch?v=gABjsirGsPM</a:t>
            </a:r>
            <a:r>
              <a:rPr lang="es-ES" dirty="0"/>
              <a:t> (Expone las 2 estrategias)</a:t>
            </a:r>
          </a:p>
          <a:p>
            <a:pPr marL="0" indent="0">
              <a:buNone/>
            </a:pPr>
            <a:r>
              <a:rPr lang="es-ES" dirty="0"/>
              <a:t>Suma de polinomios algebraicos: </a:t>
            </a:r>
            <a:r>
              <a:rPr lang="es-ES" dirty="0">
                <a:hlinkClick r:id="rId4"/>
              </a:rPr>
              <a:t>https://www.youtube.com/watch?v=gABjsirGsPM</a:t>
            </a:r>
            <a:r>
              <a:rPr lang="es-ES" dirty="0"/>
              <a:t> (Expone las 2 estrategias</a:t>
            </a:r>
            <a:r>
              <a:rPr lang="es-ES" dirty="0" smtClean="0"/>
              <a:t>)</a:t>
            </a:r>
          </a:p>
          <a:p>
            <a:pPr marL="0" indent="0">
              <a:buNone/>
            </a:pPr>
            <a:r>
              <a:rPr lang="es-ES" dirty="0"/>
              <a:t>O también puedes revisar la otra estrategia 1</a:t>
            </a:r>
            <a:r>
              <a:rPr lang="es-ES" dirty="0" smtClean="0"/>
              <a:t> </a:t>
            </a:r>
            <a:r>
              <a:rPr lang="es-ES" dirty="0"/>
              <a:t>(Forma vertical)</a:t>
            </a:r>
          </a:p>
          <a:p>
            <a:endParaRPr lang="es-ES" dirty="0"/>
          </a:p>
          <a:p>
            <a:pPr marL="0" indent="0">
              <a:buNone/>
            </a:pPr>
            <a:endParaRPr lang="es-ES" dirty="0"/>
          </a:p>
          <a:p>
            <a:pPr marL="0" indent="0">
              <a:buNone/>
            </a:pPr>
            <a:endParaRPr lang="es-ES" dirty="0"/>
          </a:p>
          <a:p>
            <a:pPr marL="0" indent="0">
              <a:buNone/>
            </a:pPr>
            <a:endParaRPr lang="es-ES" dirty="0"/>
          </a:p>
        </p:txBody>
      </p:sp>
      <p:sp>
        <p:nvSpPr>
          <p:cNvPr id="4" name="Elipse 3">
            <a:hlinkClick r:id="rId5" action="ppaction://hlinksldjump"/>
          </p:cNvPr>
          <p:cNvSpPr/>
          <p:nvPr/>
        </p:nvSpPr>
        <p:spPr>
          <a:xfrm>
            <a:off x="2285594" y="5737360"/>
            <a:ext cx="2650250" cy="595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REVISAR LA ESTRATEGIA 1</a:t>
            </a:r>
            <a:endParaRPr lang="es-ES" b="1" dirty="0"/>
          </a:p>
        </p:txBody>
      </p:sp>
      <p:sp>
        <p:nvSpPr>
          <p:cNvPr id="5" name="Elipse 4">
            <a:hlinkClick r:id="rId5" action="ppaction://hlinksldjump"/>
          </p:cNvPr>
          <p:cNvSpPr/>
          <p:nvPr/>
        </p:nvSpPr>
        <p:spPr>
          <a:xfrm>
            <a:off x="5058674" y="5742660"/>
            <a:ext cx="3266460" cy="595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PROBLEMAS CON ADICIÓN ALGEBRAICA</a:t>
            </a:r>
            <a:endParaRPr lang="es-ES" b="1" dirty="0"/>
          </a:p>
        </p:txBody>
      </p:sp>
    </p:spTree>
    <p:extLst>
      <p:ext uri="{BB962C8B-B14F-4D97-AF65-F5344CB8AC3E}">
        <p14:creationId xmlns:p14="http://schemas.microsoft.com/office/powerpoint/2010/main" val="2625496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849526"/>
          </a:xfrm>
        </p:spPr>
        <p:txBody>
          <a:bodyPr>
            <a:normAutofit/>
          </a:bodyPr>
          <a:lstStyle/>
          <a:p>
            <a:pPr algn="ctr"/>
            <a:r>
              <a:rPr lang="es-ES" sz="4000" b="1" dirty="0" smtClean="0"/>
              <a:t>ADICIÓN ALGEBRAICA: PROBLEMAS DE APLICACIÓN </a:t>
            </a:r>
            <a:endParaRPr lang="es-ES" sz="4000" b="1" dirty="0"/>
          </a:p>
        </p:txBody>
      </p:sp>
      <p:sp>
        <p:nvSpPr>
          <p:cNvPr id="3" name="Marcador de contenido 2"/>
          <p:cNvSpPr>
            <a:spLocks noGrp="1"/>
          </p:cNvSpPr>
          <p:nvPr>
            <p:ph idx="1"/>
          </p:nvPr>
        </p:nvSpPr>
        <p:spPr>
          <a:xfrm>
            <a:off x="838200" y="1456836"/>
            <a:ext cx="10515600" cy="2337242"/>
          </a:xfrm>
        </p:spPr>
        <p:txBody>
          <a:bodyPr/>
          <a:lstStyle/>
          <a:p>
            <a:pPr marL="0" indent="0">
              <a:buNone/>
            </a:pPr>
            <a:r>
              <a:rPr lang="es-ES" dirty="0"/>
              <a:t>En cuanto a la solución de problemas, existen varias estrategias de las cuales trabajaremos </a:t>
            </a:r>
            <a:r>
              <a:rPr lang="es-ES" dirty="0" smtClean="0"/>
              <a:t>2; </a:t>
            </a:r>
            <a:r>
              <a:rPr lang="es-ES" dirty="0"/>
              <a:t>escoge la estrategia con la que deseas resolver problemas:</a:t>
            </a:r>
          </a:p>
          <a:p>
            <a:pPr marL="0" indent="0">
              <a:buNone/>
            </a:pPr>
            <a:r>
              <a:rPr lang="es-ES" dirty="0"/>
              <a:t>     Analogía o Semejanza.</a:t>
            </a:r>
          </a:p>
          <a:p>
            <a:pPr marL="0" indent="0">
              <a:buNone/>
            </a:pPr>
            <a:r>
              <a:rPr lang="es-ES" dirty="0"/>
              <a:t>     Organización, Codificación. </a:t>
            </a:r>
          </a:p>
          <a:p>
            <a:pPr marL="0" indent="0">
              <a:buNone/>
            </a:pPr>
            <a:endParaRPr lang="es-ES" dirty="0"/>
          </a:p>
        </p:txBody>
      </p:sp>
      <p:sp>
        <p:nvSpPr>
          <p:cNvPr id="4" name="Elipse 3"/>
          <p:cNvSpPr/>
          <p:nvPr/>
        </p:nvSpPr>
        <p:spPr>
          <a:xfrm>
            <a:off x="945108" y="2813639"/>
            <a:ext cx="341194" cy="341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5" name="Elipse 4"/>
          <p:cNvSpPr/>
          <p:nvPr/>
        </p:nvSpPr>
        <p:spPr>
          <a:xfrm>
            <a:off x="945108" y="3291311"/>
            <a:ext cx="341194" cy="341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7" name="Elipse 6">
            <a:hlinkClick r:id="rId2" action="ppaction://hlinksldjump"/>
          </p:cNvPr>
          <p:cNvSpPr/>
          <p:nvPr/>
        </p:nvSpPr>
        <p:spPr>
          <a:xfrm>
            <a:off x="1607852" y="4456862"/>
            <a:ext cx="2511379" cy="595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ANALOGÍA O SEMEJANZA</a:t>
            </a:r>
            <a:endParaRPr lang="es-ES" b="1" dirty="0"/>
          </a:p>
        </p:txBody>
      </p:sp>
      <p:sp>
        <p:nvSpPr>
          <p:cNvPr id="8" name="Elipse 7">
            <a:hlinkClick r:id="rId2" action="ppaction://hlinksldjump"/>
          </p:cNvPr>
          <p:cNvSpPr/>
          <p:nvPr/>
        </p:nvSpPr>
        <p:spPr>
          <a:xfrm>
            <a:off x="1607852" y="5305298"/>
            <a:ext cx="2511379" cy="595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ORGANIZACIÓN O CODIFICACIÓN</a:t>
            </a:r>
            <a:endParaRPr lang="es-ES" b="1" dirty="0"/>
          </a:p>
        </p:txBody>
      </p:sp>
      <p:pic>
        <p:nvPicPr>
          <p:cNvPr id="6146" name="Picture 2" descr="https://s-media-cache-ak0.pinimg.com/236x/67/df/0d/67df0d6f6b08dbfd7c91f71df250825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307994"/>
            <a:ext cx="3686365" cy="2592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05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48520"/>
          </a:xfrm>
        </p:spPr>
        <p:txBody>
          <a:bodyPr/>
          <a:lstStyle/>
          <a:p>
            <a:pPr algn="ctr"/>
            <a:r>
              <a:rPr lang="es-ES" dirty="0" smtClean="0"/>
              <a:t>PRUEBA DIAGNÓSTICA</a:t>
            </a:r>
            <a:endParaRPr lang="es-ES" dirty="0"/>
          </a:p>
        </p:txBody>
      </p:sp>
      <p:sp>
        <p:nvSpPr>
          <p:cNvPr id="3" name="Marcador de contenido 2"/>
          <p:cNvSpPr>
            <a:spLocks noGrp="1"/>
          </p:cNvSpPr>
          <p:nvPr>
            <p:ph idx="1"/>
          </p:nvPr>
        </p:nvSpPr>
        <p:spPr>
          <a:xfrm>
            <a:off x="735169" y="1671078"/>
            <a:ext cx="10515600" cy="2733497"/>
          </a:xfrm>
        </p:spPr>
        <p:txBody>
          <a:bodyPr/>
          <a:lstStyle/>
          <a:p>
            <a:pPr marL="0" indent="0" algn="just">
              <a:buNone/>
            </a:pPr>
            <a:r>
              <a:rPr lang="es-ES" dirty="0" smtClean="0"/>
              <a:t>La siguiente prueba consta de 10 preguntas de selección múltiple con única respuesta, sobre los conocimientos previos que debes tener: operaciones y problemas con números racionales, para la cual tienes un tiempo de 1 hora.</a:t>
            </a:r>
          </a:p>
          <a:p>
            <a:pPr marL="0" indent="0" algn="just">
              <a:buNone/>
            </a:pPr>
            <a:r>
              <a:rPr lang="es-ES" dirty="0" smtClean="0"/>
              <a:t>Concéntrate bien en cada pregunta, léela bien, esfuérzate por resolverla de la mejor manera, confía en tus capacidades, cree en </a:t>
            </a:r>
            <a:r>
              <a:rPr lang="es-ES" dirty="0" err="1" smtClean="0"/>
              <a:t>tí</a:t>
            </a:r>
            <a:r>
              <a:rPr lang="es-ES" dirty="0" smtClean="0"/>
              <a:t>.</a:t>
            </a:r>
            <a:endParaRPr lang="es-ES" dirty="0"/>
          </a:p>
        </p:txBody>
      </p:sp>
      <p:sp>
        <p:nvSpPr>
          <p:cNvPr id="4" name="Elipse 3">
            <a:hlinkClick r:id="rId2" action="ppaction://hlinksldjump"/>
          </p:cNvPr>
          <p:cNvSpPr/>
          <p:nvPr/>
        </p:nvSpPr>
        <p:spPr>
          <a:xfrm>
            <a:off x="4639613" y="5486399"/>
            <a:ext cx="2157211" cy="9015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INICIO PRUEBA DIAGNÓSTICA</a:t>
            </a:r>
            <a:endParaRPr lang="es-ES" b="1" dirty="0"/>
          </a:p>
        </p:txBody>
      </p:sp>
    </p:spTree>
    <p:extLst>
      <p:ext uri="{BB962C8B-B14F-4D97-AF65-F5344CB8AC3E}">
        <p14:creationId xmlns:p14="http://schemas.microsoft.com/office/powerpoint/2010/main" val="8917558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a:t>ADICIÓN ALGEBRAICA: </a:t>
            </a:r>
            <a:r>
              <a:rPr lang="es-ES" b="1" dirty="0" smtClean="0"/>
              <a:t>SOLUCIÓN DE PROBLEMAS POR ANALOGÍA </a:t>
            </a:r>
            <a:endParaRPr lang="es-ES" dirty="0"/>
          </a:p>
        </p:txBody>
      </p:sp>
      <p:sp>
        <p:nvSpPr>
          <p:cNvPr id="3" name="Marcador de contenido 2"/>
          <p:cNvSpPr>
            <a:spLocks noGrp="1"/>
          </p:cNvSpPr>
          <p:nvPr>
            <p:ph idx="1"/>
          </p:nvPr>
        </p:nvSpPr>
        <p:spPr>
          <a:xfrm>
            <a:off x="742665" y="1690689"/>
            <a:ext cx="10515600" cy="4663696"/>
          </a:xfrm>
        </p:spPr>
        <p:txBody>
          <a:bodyPr>
            <a:normAutofit fontScale="77500" lnSpcReduction="20000"/>
          </a:bodyPr>
          <a:lstStyle/>
          <a:p>
            <a:pPr marL="0" indent="0">
              <a:buNone/>
            </a:pPr>
            <a:r>
              <a:rPr lang="es-ES" dirty="0" smtClean="0"/>
              <a:t>En una empresa, la secretaria gana 2 salarios mínimos, la recepcionista gana el salario mínimo aumentado en $200000, el mensajero que labora 2 días a la semana gana la mitad del salario mínimo y la aseadora que va los días pares gana el salario mínimo disminuido en $100000. ¿Cuántos salarios mínimos gasta mensualmente esta empresa en nómina?</a:t>
            </a:r>
          </a:p>
          <a:p>
            <a:pPr marL="0" indent="0">
              <a:buNone/>
            </a:pPr>
            <a:r>
              <a:rPr lang="es-ES" b="1" i="1" dirty="0" smtClean="0"/>
              <a:t>SOLUCIÓN:</a:t>
            </a:r>
          </a:p>
          <a:p>
            <a:pPr marL="514350" lvl="0" indent="-514350">
              <a:buAutoNum type="arabicPeriod"/>
            </a:pPr>
            <a:r>
              <a:rPr lang="es-ES" dirty="0" smtClean="0"/>
              <a:t>Lee el problema detenidamente y reflexiona: </a:t>
            </a:r>
          </a:p>
          <a:p>
            <a:pPr lvl="0">
              <a:buFont typeface="Wingdings" panose="05000000000000000000" pitchFamily="2" charset="2"/>
              <a:buChar char="Ø"/>
            </a:pPr>
            <a:r>
              <a:rPr lang="es-ES" dirty="0" smtClean="0"/>
              <a:t>¿</a:t>
            </a:r>
            <a:r>
              <a:rPr lang="es-ES" dirty="0"/>
              <a:t>Te es común esta situación?</a:t>
            </a:r>
          </a:p>
          <a:p>
            <a:pPr>
              <a:buFont typeface="Wingdings" panose="05000000000000000000" pitchFamily="2" charset="2"/>
              <a:buChar char="Ø"/>
            </a:pPr>
            <a:r>
              <a:rPr lang="es-ES" dirty="0"/>
              <a:t>¿Has </a:t>
            </a:r>
            <a:r>
              <a:rPr lang="es-ES" dirty="0" smtClean="0"/>
              <a:t>escuchado estas expresiones?</a:t>
            </a:r>
            <a:endParaRPr lang="es-ES" dirty="0"/>
          </a:p>
          <a:p>
            <a:pPr lvl="0">
              <a:buFont typeface="Wingdings" panose="05000000000000000000" pitchFamily="2" charset="2"/>
              <a:buChar char="Ø"/>
            </a:pPr>
            <a:r>
              <a:rPr lang="es-ES" dirty="0"/>
              <a:t>¿Cómo </a:t>
            </a:r>
            <a:r>
              <a:rPr lang="es-ES" dirty="0" smtClean="0"/>
              <a:t>interpretas expresiones como “2 salarios mínimos”, </a:t>
            </a:r>
          </a:p>
          <a:p>
            <a:pPr marL="0" lvl="0" indent="0">
              <a:buNone/>
            </a:pPr>
            <a:r>
              <a:rPr lang="es-ES" dirty="0" smtClean="0"/>
              <a:t>“el salario mínimo aumentado en $200000”, “la mitad del salario </a:t>
            </a:r>
          </a:p>
          <a:p>
            <a:pPr marL="0" lvl="0" indent="0">
              <a:buNone/>
            </a:pPr>
            <a:r>
              <a:rPr lang="es-ES" dirty="0" smtClean="0"/>
              <a:t>mínimo”, “el salario mínimo disminuido en $100000”?</a:t>
            </a:r>
            <a:endParaRPr lang="es-ES" dirty="0"/>
          </a:p>
          <a:p>
            <a:pPr lvl="0">
              <a:buFont typeface="Wingdings" panose="05000000000000000000" pitchFamily="2" charset="2"/>
              <a:buChar char="Ø"/>
            </a:pPr>
            <a:r>
              <a:rPr lang="es-ES" dirty="0"/>
              <a:t>¿En qué otras situaciones la has </a:t>
            </a:r>
            <a:r>
              <a:rPr lang="es-ES" dirty="0" smtClean="0"/>
              <a:t>visto estas expresiones?</a:t>
            </a:r>
            <a:endParaRPr lang="es-ES" dirty="0"/>
          </a:p>
          <a:p>
            <a:pPr lvl="0">
              <a:buFont typeface="Wingdings" panose="05000000000000000000" pitchFamily="2" charset="2"/>
              <a:buChar char="Ø"/>
            </a:pPr>
            <a:r>
              <a:rPr lang="es-ES" dirty="0"/>
              <a:t>¿Te parecen difíciles </a:t>
            </a:r>
            <a:r>
              <a:rPr lang="es-ES" dirty="0" smtClean="0"/>
              <a:t>enfrentarlas?</a:t>
            </a:r>
            <a:endParaRPr lang="es-ES" dirty="0"/>
          </a:p>
          <a:p>
            <a:pPr lvl="0">
              <a:buFont typeface="Wingdings" panose="05000000000000000000" pitchFamily="2" charset="2"/>
              <a:buChar char="Ø"/>
            </a:pPr>
            <a:r>
              <a:rPr lang="es-ES" dirty="0"/>
              <a:t>¿Consideras pertinente aprender a resolverlas?</a:t>
            </a:r>
          </a:p>
          <a:p>
            <a:pPr marL="0" indent="0">
              <a:buNone/>
            </a:pPr>
            <a:endParaRPr lang="es-ES" dirty="0"/>
          </a:p>
        </p:txBody>
      </p:sp>
      <p:pic>
        <p:nvPicPr>
          <p:cNvPr id="7170" name="Picture 2" descr="http://files.nsmi-secretarias79.webnode.cl/200000042-3c6963d608/240_F_51681197_KPOU2dxsyrg6zEjPfvfx3sgN1KyIzeD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5868" y="3382584"/>
            <a:ext cx="3838575"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554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60779" y="638270"/>
            <a:ext cx="8974540" cy="3510649"/>
          </a:xfrm>
        </p:spPr>
        <p:txBody>
          <a:bodyPr>
            <a:normAutofit lnSpcReduction="10000"/>
          </a:bodyPr>
          <a:lstStyle/>
          <a:p>
            <a:pPr marL="0" indent="0">
              <a:buNone/>
            </a:pPr>
            <a:r>
              <a:rPr lang="es-ES" dirty="0" smtClean="0"/>
              <a:t>2. Establece la meta o aquello que nos pide el problema, en este caso, hallar cuántos salarios mínimos gasta mensualmente esta empresa en la nómina.</a:t>
            </a:r>
          </a:p>
          <a:p>
            <a:pPr marL="0" indent="0">
              <a:buNone/>
            </a:pPr>
            <a:r>
              <a:rPr lang="es-ES" dirty="0" smtClean="0"/>
              <a:t>3. Establecer la información que nos da el problema, en este caso, que la secretaria gana dos salarios mínimos, que la recepcionista gana el salario mínimo aumentado en $200000, que el mensajero gana la mitad del salario mínimo y que la aseadora gana el mínimo disminuido en $100000</a:t>
            </a:r>
          </a:p>
          <a:p>
            <a:pPr marL="0" indent="0">
              <a:buNone/>
            </a:pPr>
            <a:r>
              <a:rPr lang="es-ES" dirty="0" smtClean="0"/>
              <a:t>4. Hacer un diagrama o esquema de la situación:</a:t>
            </a:r>
          </a:p>
        </p:txBody>
      </p:sp>
      <p:sp>
        <p:nvSpPr>
          <p:cNvPr id="4" name="Rectángulo 3"/>
          <p:cNvSpPr/>
          <p:nvPr/>
        </p:nvSpPr>
        <p:spPr>
          <a:xfrm>
            <a:off x="5011003" y="4148919"/>
            <a:ext cx="1815152" cy="327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NÓMINA</a:t>
            </a:r>
            <a:endParaRPr lang="es-ES" dirty="0"/>
          </a:p>
        </p:txBody>
      </p:sp>
      <p:cxnSp>
        <p:nvCxnSpPr>
          <p:cNvPr id="6" name="Conector recto 5"/>
          <p:cNvCxnSpPr>
            <a:stCxn id="4" idx="2"/>
          </p:cNvCxnSpPr>
          <p:nvPr/>
        </p:nvCxnSpPr>
        <p:spPr>
          <a:xfrm>
            <a:off x="5918579" y="4476466"/>
            <a:ext cx="0" cy="245659"/>
          </a:xfrm>
          <a:prstGeom prst="line">
            <a:avLst/>
          </a:prstGeom>
          <a:ln/>
        </p:spPr>
        <p:style>
          <a:lnRef idx="1">
            <a:schemeClr val="dk1"/>
          </a:lnRef>
          <a:fillRef idx="0">
            <a:schemeClr val="dk1"/>
          </a:fillRef>
          <a:effectRef idx="0">
            <a:schemeClr val="dk1"/>
          </a:effectRef>
          <a:fontRef idx="minor">
            <a:schemeClr val="tx1"/>
          </a:fontRef>
        </p:style>
      </p:cxnSp>
      <p:cxnSp>
        <p:nvCxnSpPr>
          <p:cNvPr id="8" name="Conector recto 7"/>
          <p:cNvCxnSpPr/>
          <p:nvPr/>
        </p:nvCxnSpPr>
        <p:spPr>
          <a:xfrm flipV="1">
            <a:off x="1596788" y="4708477"/>
            <a:ext cx="8802806" cy="136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p:nvPr/>
        </p:nvCxnSpPr>
        <p:spPr>
          <a:xfrm>
            <a:off x="1596788" y="4722125"/>
            <a:ext cx="0" cy="2456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p:cNvCxnSpPr/>
          <p:nvPr/>
        </p:nvCxnSpPr>
        <p:spPr>
          <a:xfrm>
            <a:off x="4459403" y="4708477"/>
            <a:ext cx="0" cy="2456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a:off x="7460761" y="4735771"/>
            <a:ext cx="0" cy="2456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a:off x="10399594" y="4735771"/>
            <a:ext cx="0" cy="2456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a:xfrm>
            <a:off x="531128" y="4967785"/>
            <a:ext cx="2069913" cy="559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SECRETARIA: 2 SALARIOS MINIMOS</a:t>
            </a:r>
            <a:endParaRPr lang="es-ES" dirty="0"/>
          </a:p>
        </p:txBody>
      </p:sp>
      <p:sp>
        <p:nvSpPr>
          <p:cNvPr id="15" name="Rectángulo 14"/>
          <p:cNvSpPr/>
          <p:nvPr/>
        </p:nvSpPr>
        <p:spPr>
          <a:xfrm>
            <a:off x="2699980" y="4967784"/>
            <a:ext cx="3487001" cy="559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RECEPCIONISTA: SALARIO MINIMO AUMENTADO EN $200000</a:t>
            </a:r>
            <a:endParaRPr lang="es-ES" dirty="0"/>
          </a:p>
        </p:txBody>
      </p:sp>
      <p:sp>
        <p:nvSpPr>
          <p:cNvPr id="16" name="Rectángulo 15"/>
          <p:cNvSpPr/>
          <p:nvPr/>
        </p:nvSpPr>
        <p:spPr>
          <a:xfrm>
            <a:off x="6285920" y="4981431"/>
            <a:ext cx="2333767" cy="559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MENSAJERO: MITAL DEL SALARIO MINIMO</a:t>
            </a:r>
            <a:endParaRPr lang="es-ES" dirty="0"/>
          </a:p>
        </p:txBody>
      </p:sp>
      <p:sp>
        <p:nvSpPr>
          <p:cNvPr id="17" name="Rectángulo 16"/>
          <p:cNvSpPr/>
          <p:nvPr/>
        </p:nvSpPr>
        <p:spPr>
          <a:xfrm>
            <a:off x="8734542" y="4967783"/>
            <a:ext cx="3017298" cy="559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ASEADORA: SALARIO MINIMO DISMINUÍDO EN $100000</a:t>
            </a:r>
            <a:endParaRPr lang="es-ES" dirty="0"/>
          </a:p>
        </p:txBody>
      </p:sp>
      <p:pic>
        <p:nvPicPr>
          <p:cNvPr id="8194" name="Picture 2" descr="http://static9.depositphotos.com/1070459/1194/v/950/depositphotos_11940015-Call-center-woma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35319" y="1032062"/>
            <a:ext cx="2187087" cy="2187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38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83358" y="484496"/>
            <a:ext cx="10515600" cy="6373504"/>
          </a:xfrm>
        </p:spPr>
        <p:txBody>
          <a:bodyPr>
            <a:normAutofit lnSpcReduction="10000"/>
          </a:bodyPr>
          <a:lstStyle/>
          <a:p>
            <a:pPr marL="0" indent="0">
              <a:buNone/>
            </a:pPr>
            <a:r>
              <a:rPr lang="es-ES" dirty="0" smtClean="0"/>
              <a:t>5. Trata de recordar problemas similares que hayas resuelto, por ejemplo, en tus cursos de matemáticas anteriores, fue común que resolvieras problemas como: “Pepito gastó $1500 en un lápiz, $1000 en un borrador, $1200 en un esfero y $500 en una golosina. ¿Cuánto gastó en total Pepito?”. En este tipo de situaciones, ¿Cómo las resolvías?. Ahora por ANALOGÍA trata de transcribir la situación de Pepito a la de nuestra empresa:</a:t>
            </a:r>
          </a:p>
          <a:p>
            <a:pPr marL="0" indent="0">
              <a:buNone/>
            </a:pPr>
            <a:r>
              <a:rPr lang="es-ES" sz="2000" dirty="0" smtClean="0"/>
              <a:t>Gastos de Pepito = Valor Lápiz    +     Valor Borrador    +       Valor Esfero    +    Valor Golosina</a:t>
            </a:r>
          </a:p>
          <a:p>
            <a:pPr marL="0" indent="0">
              <a:buNone/>
            </a:pPr>
            <a:endParaRPr lang="es-ES" sz="2000" dirty="0" smtClean="0"/>
          </a:p>
          <a:p>
            <a:pPr marL="0" indent="0">
              <a:buNone/>
            </a:pPr>
            <a:r>
              <a:rPr lang="es-ES" sz="2000" dirty="0" smtClean="0"/>
              <a:t>Gasto Nómina = Salario Secretaria + Salario Recepcionista + Salario Mensajero + Salario Aseadora</a:t>
            </a:r>
          </a:p>
          <a:p>
            <a:pPr marL="0" indent="0">
              <a:buNone/>
            </a:pPr>
            <a:r>
              <a:rPr lang="es-ES" dirty="0" smtClean="0"/>
              <a:t>6. Emplear una notación clara y concisa, por ejemplo, representemos salario mínimo con X, de lo cual se deduce:</a:t>
            </a:r>
          </a:p>
          <a:p>
            <a:pPr marL="0" indent="0">
              <a:buNone/>
            </a:pPr>
            <a:r>
              <a:rPr lang="es-ES" dirty="0" smtClean="0"/>
              <a:t>Salario Secretaria = 2 salarios mínimos = 2x</a:t>
            </a:r>
          </a:p>
          <a:p>
            <a:pPr marL="0" indent="0">
              <a:buNone/>
            </a:pPr>
            <a:r>
              <a:rPr lang="es-ES" sz="2200" dirty="0" smtClean="0"/>
              <a:t>Salario Recepcionista = Salario mínimo aumentado en $200000 = x + 200000</a:t>
            </a:r>
          </a:p>
          <a:p>
            <a:pPr marL="0" indent="0">
              <a:buNone/>
            </a:pPr>
            <a:r>
              <a:rPr lang="es-ES" sz="2200" dirty="0" smtClean="0"/>
              <a:t>Salario Mensajero = Mitad del salario mínimo = x/2</a:t>
            </a:r>
          </a:p>
          <a:p>
            <a:pPr marL="0" indent="0">
              <a:buNone/>
            </a:pPr>
            <a:r>
              <a:rPr lang="es-ES" sz="2200" dirty="0" smtClean="0"/>
              <a:t>Salario Aseadora = Salario mínimo disminuido en $100000 = x – 100000</a:t>
            </a:r>
          </a:p>
          <a:p>
            <a:pPr marL="0" indent="0">
              <a:buNone/>
            </a:pPr>
            <a:endParaRPr lang="es-ES" dirty="0"/>
          </a:p>
        </p:txBody>
      </p:sp>
      <p:sp>
        <p:nvSpPr>
          <p:cNvPr id="4" name="Flecha abajo 3"/>
          <p:cNvSpPr/>
          <p:nvPr/>
        </p:nvSpPr>
        <p:spPr>
          <a:xfrm>
            <a:off x="1501253" y="3452883"/>
            <a:ext cx="163773" cy="2183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Flecha abajo 4"/>
          <p:cNvSpPr/>
          <p:nvPr/>
        </p:nvSpPr>
        <p:spPr>
          <a:xfrm>
            <a:off x="3154906" y="3452883"/>
            <a:ext cx="161499" cy="2047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Flecha abajo 5"/>
          <p:cNvSpPr/>
          <p:nvPr/>
        </p:nvSpPr>
        <p:spPr>
          <a:xfrm>
            <a:off x="4963803" y="3452882"/>
            <a:ext cx="161499" cy="2047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Flecha abajo 6"/>
          <p:cNvSpPr/>
          <p:nvPr/>
        </p:nvSpPr>
        <p:spPr>
          <a:xfrm>
            <a:off x="7076932" y="3452881"/>
            <a:ext cx="161499" cy="2047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Flecha abajo 7"/>
          <p:cNvSpPr/>
          <p:nvPr/>
        </p:nvSpPr>
        <p:spPr>
          <a:xfrm>
            <a:off x="8845735" y="3452881"/>
            <a:ext cx="161499" cy="2047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218" name="Picture 2" descr="http://static6.depositphotos.com/1150740/673/v/450/depositphotos_6737361-Delivery-cartoon-scooter-with-bi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0894" y="4463339"/>
            <a:ext cx="2394661" cy="2394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520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60779" y="488143"/>
            <a:ext cx="10515600" cy="5339451"/>
          </a:xfrm>
        </p:spPr>
        <p:txBody>
          <a:bodyPr>
            <a:normAutofit fontScale="92500" lnSpcReduction="10000"/>
          </a:bodyPr>
          <a:lstStyle/>
          <a:p>
            <a:pPr marL="0" indent="0">
              <a:buNone/>
            </a:pPr>
            <a:r>
              <a:rPr lang="es-ES" dirty="0"/>
              <a:t>7. Trazar un plan de acuerdo a la analogía establecida, en nuestro caso, para sacar el gasto total de Pepito se realizaba una suma, que traducido a nuestra situación, la nómina total de la empresa será la suma de los salarios de cada uno de los empleados:</a:t>
            </a:r>
          </a:p>
          <a:p>
            <a:pPr marL="0" indent="0">
              <a:buNone/>
            </a:pPr>
            <a:r>
              <a:rPr lang="es-ES" sz="2000" dirty="0"/>
              <a:t>Nómina =  Salario Secretaria + Salario Recepcionista + Salario Mensajero + Salario </a:t>
            </a:r>
            <a:r>
              <a:rPr lang="es-ES" sz="2000" dirty="0" smtClean="0"/>
              <a:t>Aseadora</a:t>
            </a:r>
          </a:p>
          <a:p>
            <a:pPr marL="0" indent="0">
              <a:buNone/>
            </a:pPr>
            <a:endParaRPr lang="es-ES" sz="2000" dirty="0" smtClean="0"/>
          </a:p>
          <a:p>
            <a:pPr marL="0" indent="0">
              <a:buNone/>
            </a:pPr>
            <a:r>
              <a:rPr lang="es-ES" sz="2000" dirty="0" smtClean="0"/>
              <a:t>Nómina =                 2x             +        x + 200000             +             x/2                +   x – 100000</a:t>
            </a:r>
          </a:p>
          <a:p>
            <a:pPr marL="0" indent="0">
              <a:buNone/>
            </a:pPr>
            <a:r>
              <a:rPr lang="es-ES" dirty="0" smtClean="0"/>
              <a:t>8. Ejecutar el plan:</a:t>
            </a:r>
          </a:p>
          <a:p>
            <a:pPr marL="0" indent="0">
              <a:buNone/>
            </a:pPr>
            <a:r>
              <a:rPr lang="es-ES" dirty="0" smtClean="0"/>
              <a:t>Nómina = (2x + x + x/2 + x) + (200000 – 100000)</a:t>
            </a:r>
          </a:p>
          <a:p>
            <a:pPr marL="0" indent="0">
              <a:buNone/>
            </a:pPr>
            <a:r>
              <a:rPr lang="es-ES" dirty="0" smtClean="0"/>
              <a:t>Nómina =       (4x + x/2)       +          100000</a:t>
            </a:r>
          </a:p>
          <a:p>
            <a:pPr marL="0" indent="0">
              <a:buNone/>
            </a:pPr>
            <a:r>
              <a:rPr lang="es-ES" dirty="0" smtClean="0">
                <a:solidFill>
                  <a:srgbClr val="FF0000"/>
                </a:solidFill>
              </a:rPr>
              <a:t>Nómina =           9x/2            +          100000</a:t>
            </a:r>
          </a:p>
          <a:p>
            <a:pPr marL="0" indent="0">
              <a:buNone/>
            </a:pPr>
            <a:r>
              <a:rPr lang="es-ES" dirty="0" smtClean="0"/>
              <a:t>9. Verificar la respuesta: ¿Es lógica la respuesta obtenida? ¿Se contestó la pregunta del problema? ¿Es la única forma de resolverlo?</a:t>
            </a:r>
            <a:endParaRPr lang="es-ES" dirty="0"/>
          </a:p>
          <a:p>
            <a:pPr marL="0" indent="0">
              <a:buNone/>
            </a:pPr>
            <a:endParaRPr lang="es-ES" dirty="0"/>
          </a:p>
        </p:txBody>
      </p:sp>
      <p:sp>
        <p:nvSpPr>
          <p:cNvPr id="4" name="Flecha abajo 3"/>
          <p:cNvSpPr/>
          <p:nvPr/>
        </p:nvSpPr>
        <p:spPr>
          <a:xfrm>
            <a:off x="2688609" y="2384031"/>
            <a:ext cx="163773" cy="2183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Flecha abajo 4"/>
          <p:cNvSpPr/>
          <p:nvPr/>
        </p:nvSpPr>
        <p:spPr>
          <a:xfrm>
            <a:off x="4601572" y="2357403"/>
            <a:ext cx="163773" cy="2183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Flecha abajo 5"/>
          <p:cNvSpPr/>
          <p:nvPr/>
        </p:nvSpPr>
        <p:spPr>
          <a:xfrm>
            <a:off x="6765311" y="2357401"/>
            <a:ext cx="163773" cy="2183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Flecha abajo 6"/>
          <p:cNvSpPr/>
          <p:nvPr/>
        </p:nvSpPr>
        <p:spPr>
          <a:xfrm>
            <a:off x="8624251" y="2357402"/>
            <a:ext cx="163773" cy="2183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42" name="Picture 2" descr="http://3.bp.blogspot.com/-_sODJJHNgf4/UZIrVaQ1iKI/AAAAAAAAAG0/sZhidxweurU/s1600/gif-animados-Profesiones-Limpieza_51579.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644603" y="2716352"/>
            <a:ext cx="2206202" cy="2206204"/>
          </a:xfrm>
          <a:prstGeom prst="rect">
            <a:avLst/>
          </a:prstGeom>
          <a:noFill/>
          <a:extLst>
            <a:ext uri="{909E8E84-426E-40DD-AFC4-6F175D3DCCD1}">
              <a14:hiddenFill xmlns:a14="http://schemas.microsoft.com/office/drawing/2010/main">
                <a:solidFill>
                  <a:srgbClr val="FFFFFF"/>
                </a:solidFill>
              </a14:hiddenFill>
            </a:ext>
          </a:extLst>
        </p:spPr>
      </p:pic>
      <p:sp>
        <p:nvSpPr>
          <p:cNvPr id="9" name="Elipse 8">
            <a:hlinkClick r:id="rId3" action="ppaction://hlinksldjump"/>
          </p:cNvPr>
          <p:cNvSpPr/>
          <p:nvPr/>
        </p:nvSpPr>
        <p:spPr>
          <a:xfrm>
            <a:off x="1282793" y="5720837"/>
            <a:ext cx="4899642" cy="595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REVISAR LA ESTRATEGIA DE ORGANIZACIÓN O CODIFICACIÓN</a:t>
            </a:r>
            <a:endParaRPr lang="es-ES" b="1" dirty="0"/>
          </a:p>
        </p:txBody>
      </p:sp>
      <p:sp>
        <p:nvSpPr>
          <p:cNvPr id="10" name="Elipse 9">
            <a:hlinkClick r:id="rId3" action="ppaction://hlinksldjump"/>
          </p:cNvPr>
          <p:cNvSpPr/>
          <p:nvPr/>
        </p:nvSpPr>
        <p:spPr>
          <a:xfrm>
            <a:off x="6765311" y="5720836"/>
            <a:ext cx="2747179" cy="595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ENTRENAMIENTO</a:t>
            </a:r>
            <a:endParaRPr lang="es-ES" b="1" dirty="0"/>
          </a:p>
        </p:txBody>
      </p:sp>
    </p:spTree>
    <p:extLst>
      <p:ext uri="{BB962C8B-B14F-4D97-AF65-F5344CB8AC3E}">
        <p14:creationId xmlns:p14="http://schemas.microsoft.com/office/powerpoint/2010/main" val="847339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ES" b="1" dirty="0"/>
              <a:t>ADICIÓN ALGEBRAICA: SOLUCIÓN DE PROBLEMAS POR </a:t>
            </a:r>
            <a:r>
              <a:rPr lang="es-ES" b="1" dirty="0" smtClean="0"/>
              <a:t>ORGANIZACIÓN O CODIFICACIÓN  </a:t>
            </a:r>
            <a:endParaRPr lang="es-ES" dirty="0"/>
          </a:p>
        </p:txBody>
      </p:sp>
      <p:sp>
        <p:nvSpPr>
          <p:cNvPr id="3" name="Marcador de contenido 2"/>
          <p:cNvSpPr>
            <a:spLocks noGrp="1"/>
          </p:cNvSpPr>
          <p:nvPr>
            <p:ph idx="1"/>
          </p:nvPr>
        </p:nvSpPr>
        <p:spPr>
          <a:xfrm>
            <a:off x="483359" y="1690687"/>
            <a:ext cx="8428629" cy="4860237"/>
          </a:xfrm>
        </p:spPr>
        <p:txBody>
          <a:bodyPr>
            <a:normAutofit fontScale="70000" lnSpcReduction="20000"/>
          </a:bodyPr>
          <a:lstStyle/>
          <a:p>
            <a:pPr marL="0" indent="0">
              <a:buNone/>
            </a:pPr>
            <a:r>
              <a:rPr lang="es-ES" dirty="0" smtClean="0"/>
              <a:t>Hallar la suma de 3 enteros consecutivos.</a:t>
            </a:r>
          </a:p>
          <a:p>
            <a:pPr marL="514350" indent="-514350">
              <a:buAutoNum type="arabicPeriod"/>
            </a:pPr>
            <a:r>
              <a:rPr lang="es-ES" dirty="0" smtClean="0"/>
              <a:t>Leer y entender el problema:</a:t>
            </a:r>
          </a:p>
          <a:p>
            <a:pPr>
              <a:buFont typeface="Wingdings" panose="05000000000000000000" pitchFamily="2" charset="2"/>
              <a:buChar char="Ø"/>
            </a:pPr>
            <a:r>
              <a:rPr lang="es-ES" dirty="0" smtClean="0"/>
              <a:t>¿Te es común esta situación?</a:t>
            </a:r>
          </a:p>
          <a:p>
            <a:pPr>
              <a:buFont typeface="Wingdings" panose="05000000000000000000" pitchFamily="2" charset="2"/>
              <a:buChar char="Ø"/>
            </a:pPr>
            <a:r>
              <a:rPr lang="es-ES" dirty="0" smtClean="0"/>
              <a:t>¿Has escuchado estas expresiones?</a:t>
            </a:r>
          </a:p>
          <a:p>
            <a:pPr>
              <a:buFont typeface="Wingdings" panose="05000000000000000000" pitchFamily="2" charset="2"/>
              <a:buChar char="Ø"/>
            </a:pPr>
            <a:r>
              <a:rPr lang="es-ES" dirty="0" smtClean="0"/>
              <a:t>¿Cuáles son los números enteros?</a:t>
            </a:r>
          </a:p>
          <a:p>
            <a:pPr>
              <a:buFont typeface="Wingdings" panose="05000000000000000000" pitchFamily="2" charset="2"/>
              <a:buChar char="Ø"/>
            </a:pPr>
            <a:r>
              <a:rPr lang="es-ES" dirty="0" smtClean="0"/>
              <a:t>¿Qué son números consecutivos? </a:t>
            </a:r>
          </a:p>
          <a:p>
            <a:pPr>
              <a:buFont typeface="Wingdings" panose="05000000000000000000" pitchFamily="2" charset="2"/>
              <a:buChar char="Ø"/>
            </a:pPr>
            <a:r>
              <a:rPr lang="es-ES" dirty="0" smtClean="0"/>
              <a:t>¿Te es difícil enfrentar este tipo de situaciones?</a:t>
            </a:r>
          </a:p>
          <a:p>
            <a:pPr marL="0" indent="0">
              <a:buNone/>
            </a:pPr>
            <a:r>
              <a:rPr lang="es-ES" dirty="0" smtClean="0"/>
              <a:t>Bueno los enteros (Z) es la unión de los naturales (N) con sus inversos aditivos (Z-) con el Cero.</a:t>
            </a:r>
          </a:p>
          <a:p>
            <a:pPr marL="0" indent="0">
              <a:buNone/>
            </a:pPr>
            <a:r>
              <a:rPr lang="es-ES" dirty="0" smtClean="0"/>
              <a:t>Consecutivos quiere decir que son contiguos, por ejemplo, el consecutivo de 7 es 8, el de 10 es 9, el de – 4 es – 3, y así sucesivamente.</a:t>
            </a:r>
          </a:p>
          <a:p>
            <a:pPr marL="0" indent="0">
              <a:buNone/>
            </a:pPr>
            <a:r>
              <a:rPr lang="es-ES" dirty="0" smtClean="0"/>
              <a:t>2. Establece la meta o aquello que nos pide el problema, en este caso la suma de 3 enteros consecutivos.</a:t>
            </a:r>
          </a:p>
          <a:p>
            <a:pPr marL="0" indent="0">
              <a:buNone/>
            </a:pPr>
            <a:r>
              <a:rPr lang="es-ES" dirty="0" smtClean="0"/>
              <a:t>3. Establece la información del problema, en este caso, 3 enteros, los cuales deben ser consecutivos.</a:t>
            </a:r>
          </a:p>
          <a:p>
            <a:pPr marL="0" indent="0">
              <a:buNone/>
            </a:pPr>
            <a:endParaRPr lang="es-ES" dirty="0"/>
          </a:p>
        </p:txBody>
      </p:sp>
      <p:pic>
        <p:nvPicPr>
          <p:cNvPr id="5122" name="Picture 2" descr="http://www.publispain.com/simpson/galeria/lisa/lisa05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1988" y="2026962"/>
            <a:ext cx="2110759" cy="301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536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65243" y="300701"/>
            <a:ext cx="11362899" cy="6359406"/>
          </a:xfrm>
        </p:spPr>
        <p:txBody>
          <a:bodyPr>
            <a:normAutofit fontScale="92500" lnSpcReduction="20000"/>
          </a:bodyPr>
          <a:lstStyle/>
          <a:p>
            <a:pPr marL="0" indent="0">
              <a:buNone/>
            </a:pPr>
            <a:r>
              <a:rPr lang="es-ES" sz="2000" dirty="0"/>
              <a:t>4. Hacer un diagrama y a partir de esta, </a:t>
            </a:r>
            <a:r>
              <a:rPr lang="es-ES" sz="2000" dirty="0" smtClean="0"/>
              <a:t>encontrar regularidades:</a:t>
            </a:r>
            <a:endParaRPr lang="es-ES" sz="2000" dirty="0"/>
          </a:p>
          <a:p>
            <a:pPr marL="0" indent="0">
              <a:buNone/>
            </a:pPr>
            <a:endParaRPr lang="es-ES" sz="2000" dirty="0" smtClean="0"/>
          </a:p>
          <a:p>
            <a:pPr marL="0" indent="0">
              <a:buNone/>
            </a:pPr>
            <a:r>
              <a:rPr lang="es-ES" sz="2000" dirty="0" smtClean="0"/>
              <a:t> </a:t>
            </a:r>
            <a:endParaRPr lang="es-ES" sz="2000" dirty="0"/>
          </a:p>
          <a:p>
            <a:pPr marL="0" indent="0">
              <a:buNone/>
            </a:pPr>
            <a:endParaRPr lang="es-ES" sz="2000" dirty="0" smtClean="0"/>
          </a:p>
          <a:p>
            <a:pPr marL="0" indent="0">
              <a:buNone/>
            </a:pPr>
            <a:endParaRPr lang="es-ES" sz="2000" dirty="0"/>
          </a:p>
          <a:p>
            <a:pPr marL="0" indent="0">
              <a:buNone/>
            </a:pPr>
            <a:r>
              <a:rPr lang="es-ES" sz="2000" dirty="0" smtClean="0"/>
              <a:t>Observa que cada número está separado de su consecutivo por 1 unidad, por ejemplo el consecutivo de 2 es 2 + 1 = 3, el de 7 es 7 + 1 = 8, y así sucesivamente.</a:t>
            </a:r>
          </a:p>
          <a:p>
            <a:pPr marL="0" indent="0">
              <a:buNone/>
            </a:pPr>
            <a:r>
              <a:rPr lang="es-ES" sz="2000" dirty="0" smtClean="0"/>
              <a:t>5. A partir del gráfico y de las regularidades encontradas emplear notaciones:</a:t>
            </a:r>
          </a:p>
          <a:p>
            <a:pPr marL="0" indent="0">
              <a:buNone/>
            </a:pPr>
            <a:r>
              <a:rPr lang="es-ES" sz="2000" dirty="0" smtClean="0"/>
              <a:t>Si cualquier consecutivo se obtiene sumando 1 al número, podemos decir sea </a:t>
            </a:r>
            <a:r>
              <a:rPr lang="es-ES" sz="2000" dirty="0" smtClean="0">
                <a:solidFill>
                  <a:srgbClr val="FF0000"/>
                </a:solidFill>
              </a:rPr>
              <a:t>X</a:t>
            </a:r>
            <a:r>
              <a:rPr lang="es-ES" sz="2000" dirty="0" smtClean="0"/>
              <a:t> un entero cualquiera, entonces su consecutivo será </a:t>
            </a:r>
            <a:r>
              <a:rPr lang="es-ES" sz="2000" dirty="0" smtClean="0">
                <a:solidFill>
                  <a:srgbClr val="FF0000"/>
                </a:solidFill>
              </a:rPr>
              <a:t>X + 1</a:t>
            </a:r>
            <a:r>
              <a:rPr lang="es-ES" sz="2000" dirty="0" smtClean="0"/>
              <a:t>; además el consecutivo del consecutivo, es decir, el número que le sigue al consecutivo será X + 1 + 1 = </a:t>
            </a:r>
            <a:r>
              <a:rPr lang="es-ES" sz="2000" dirty="0" smtClean="0">
                <a:solidFill>
                  <a:srgbClr val="FF0000"/>
                </a:solidFill>
              </a:rPr>
              <a:t>X + 2</a:t>
            </a:r>
            <a:r>
              <a:rPr lang="es-ES" sz="2000" dirty="0" smtClean="0"/>
              <a:t>.</a:t>
            </a:r>
          </a:p>
          <a:p>
            <a:pPr marL="0" indent="0">
              <a:buNone/>
            </a:pPr>
            <a:endParaRPr lang="es-ES" sz="2000" dirty="0"/>
          </a:p>
          <a:p>
            <a:pPr marL="0" indent="0">
              <a:buNone/>
            </a:pPr>
            <a:endParaRPr lang="es-ES" sz="2000" dirty="0" smtClean="0"/>
          </a:p>
          <a:p>
            <a:pPr marL="0" indent="0">
              <a:buNone/>
            </a:pPr>
            <a:endParaRPr lang="es-ES" sz="2000" dirty="0" smtClean="0"/>
          </a:p>
          <a:p>
            <a:pPr marL="0" indent="0">
              <a:buNone/>
            </a:pPr>
            <a:r>
              <a:rPr lang="es-ES" sz="2000" dirty="0" smtClean="0"/>
              <a:t>6. Trazar un plan, en nuestro caso sumar estos 3 enteros consecutivos en términos de la notación empleada: Número Menor + Número Intermedio + Número Mayor.</a:t>
            </a:r>
          </a:p>
          <a:p>
            <a:pPr marL="0" indent="0">
              <a:buNone/>
            </a:pPr>
            <a:r>
              <a:rPr lang="es-ES" sz="2000" dirty="0" smtClean="0"/>
              <a:t>7. Ejecutar el plan: X + X + 1 + X + 2 = </a:t>
            </a:r>
            <a:r>
              <a:rPr lang="es-ES" sz="2000" dirty="0" smtClean="0">
                <a:solidFill>
                  <a:srgbClr val="FF0000"/>
                </a:solidFill>
              </a:rPr>
              <a:t>3X + 3</a:t>
            </a:r>
          </a:p>
          <a:p>
            <a:pPr marL="0" indent="0">
              <a:buNone/>
            </a:pPr>
            <a:r>
              <a:rPr lang="es-ES" sz="2000" dirty="0" smtClean="0"/>
              <a:t>8. Verificar la respuesta: </a:t>
            </a:r>
            <a:r>
              <a:rPr lang="es-ES" sz="2000" dirty="0"/>
              <a:t>¿Es lógica la respuesta obtenida? ¿Se contestó la pregunta del problema? ¿Es la única forma de resolverlo</a:t>
            </a:r>
            <a:r>
              <a:rPr lang="es-ES" sz="2000" dirty="0" smtClean="0"/>
              <a:t>?</a:t>
            </a:r>
          </a:p>
          <a:p>
            <a:pPr marL="0" indent="0">
              <a:buNone/>
            </a:pPr>
            <a:r>
              <a:rPr lang="es-ES" sz="2000" dirty="0" smtClean="0"/>
              <a:t>Se podría verificar la respuesta de la siguiente forma, sumando al azar 3 enteros consecutivos y compararlos con nuestra respuesta 3X + 3: tomemos los números 10, 11 y 12, cuya suma es 33; remplacemos el menor 10 en nuestra respuesta 3X + 3 = 3(10) + 3 = 33; se obtuvo el mismo resultado, al parecer nuestra respuesta es cierta!!!!</a:t>
            </a:r>
            <a:endParaRPr lang="es-ES" sz="2000" dirty="0"/>
          </a:p>
        </p:txBody>
      </p:sp>
      <p:pic>
        <p:nvPicPr>
          <p:cNvPr id="4" name="Imagen 3"/>
          <p:cNvPicPr>
            <a:picLocks noChangeAspect="1"/>
          </p:cNvPicPr>
          <p:nvPr/>
        </p:nvPicPr>
        <p:blipFill>
          <a:blip r:embed="rId2"/>
          <a:stretch>
            <a:fillRect/>
          </a:stretch>
        </p:blipFill>
        <p:spPr>
          <a:xfrm>
            <a:off x="1841665" y="698535"/>
            <a:ext cx="7553325" cy="1057275"/>
          </a:xfrm>
          <a:prstGeom prst="rect">
            <a:avLst/>
          </a:prstGeom>
        </p:spPr>
      </p:pic>
      <p:pic>
        <p:nvPicPr>
          <p:cNvPr id="5" name="Imagen 4"/>
          <p:cNvPicPr>
            <a:picLocks noChangeAspect="1"/>
          </p:cNvPicPr>
          <p:nvPr/>
        </p:nvPicPr>
        <p:blipFill>
          <a:blip r:embed="rId3"/>
          <a:stretch>
            <a:fillRect/>
          </a:stretch>
        </p:blipFill>
        <p:spPr>
          <a:xfrm>
            <a:off x="3015798" y="3372398"/>
            <a:ext cx="5532603" cy="835560"/>
          </a:xfrm>
          <a:prstGeom prst="rect">
            <a:avLst/>
          </a:prstGeom>
        </p:spPr>
      </p:pic>
    </p:spTree>
    <p:extLst>
      <p:ext uri="{BB962C8B-B14F-4D97-AF65-F5344CB8AC3E}">
        <p14:creationId xmlns:p14="http://schemas.microsoft.com/office/powerpoint/2010/main" val="2206327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¿APRENDISTE A SUMAR ALGEBRAICAMENTE?</a:t>
            </a:r>
            <a:endParaRPr lang="es-ES" b="1" dirty="0"/>
          </a:p>
        </p:txBody>
      </p:sp>
      <p:sp>
        <p:nvSpPr>
          <p:cNvPr id="3" name="Marcador de contenido 2"/>
          <p:cNvSpPr>
            <a:spLocks noGrp="1"/>
          </p:cNvSpPr>
          <p:nvPr>
            <p:ph idx="1"/>
          </p:nvPr>
        </p:nvSpPr>
        <p:spPr>
          <a:xfrm>
            <a:off x="838200" y="1498078"/>
            <a:ext cx="10515600" cy="2841909"/>
          </a:xfrm>
        </p:spPr>
        <p:txBody>
          <a:bodyPr/>
          <a:lstStyle/>
          <a:p>
            <a:pPr marL="0" indent="0" algn="just">
              <a:buNone/>
            </a:pPr>
            <a:r>
              <a:rPr lang="es-ES" dirty="0" smtClean="0"/>
              <a:t>A continuación encontrarás una serie de ejercicios y problemas sobre suma algebraica, con el fin de que verifiques el grado de comprensión que tuviste del tema. Podrás resolver los ejercicios y problemas que consideres necesarios, y con cada uno de ellos podrás acceder a una ayuda parcial (pasos a seguir en el proceso), ayuda media (Ver ejercicio modelo) o ver ejercicio resuelto. Además tendrás la oportunidad de comprobar tu respuesta. </a:t>
            </a:r>
            <a:endParaRPr lang="es-ES" dirty="0"/>
          </a:p>
        </p:txBody>
      </p:sp>
      <p:sp>
        <p:nvSpPr>
          <p:cNvPr id="4" name="Elipse 3">
            <a:hlinkClick r:id="rId2" action="ppaction://hlinksldjump"/>
          </p:cNvPr>
          <p:cNvSpPr/>
          <p:nvPr/>
        </p:nvSpPr>
        <p:spPr>
          <a:xfrm>
            <a:off x="6369526" y="4802471"/>
            <a:ext cx="2747179" cy="595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INICIAR ENTRENAMIENTO</a:t>
            </a:r>
            <a:endParaRPr lang="es-ES" b="1" dirty="0"/>
          </a:p>
        </p:txBody>
      </p:sp>
      <p:sp>
        <p:nvSpPr>
          <p:cNvPr id="5" name="Elipse 4">
            <a:hlinkClick r:id="rId2" action="ppaction://hlinksldjump"/>
          </p:cNvPr>
          <p:cNvSpPr/>
          <p:nvPr/>
        </p:nvSpPr>
        <p:spPr>
          <a:xfrm>
            <a:off x="6369526" y="5707188"/>
            <a:ext cx="2747179" cy="595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VOLVER A REPASAR EL TEMA</a:t>
            </a:r>
            <a:endParaRPr lang="es-ES" b="1" dirty="0"/>
          </a:p>
        </p:txBody>
      </p:sp>
      <p:pic>
        <p:nvPicPr>
          <p:cNvPr id="1026" name="Picture 2" descr="http://www.elpatinete.com/gifsanimados/simpson/s15.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402662"/>
            <a:ext cx="1670477" cy="1827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635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88315" y="266601"/>
            <a:ext cx="10515600" cy="6309210"/>
          </a:xfrm>
        </p:spPr>
        <p:txBody>
          <a:bodyPr>
            <a:noAutofit/>
          </a:bodyPr>
          <a:lstStyle/>
          <a:p>
            <a:pPr marL="514350" indent="-514350">
              <a:buFont typeface="Arial" panose="020B0604020202020204" pitchFamily="34" charset="0"/>
              <a:buAutoNum type="arabicPeriod"/>
            </a:pPr>
            <a:r>
              <a:rPr lang="es-ES" sz="1400" dirty="0" smtClean="0"/>
              <a:t>4a + 3a – 8a – a	      </a:t>
            </a:r>
            <a:r>
              <a:rPr lang="es-ES" sz="1400" dirty="0" smtClean="0">
                <a:solidFill>
                  <a:srgbClr val="FF0000"/>
                </a:solidFill>
              </a:rPr>
              <a:t>A</a:t>
            </a:r>
            <a:r>
              <a:rPr lang="es-ES" sz="1400" dirty="0">
                <a:solidFill>
                  <a:srgbClr val="FF0000"/>
                </a:solidFill>
              </a:rPr>
              <a:t>.</a:t>
            </a:r>
            <a:r>
              <a:rPr lang="es-ES" sz="1400" dirty="0"/>
              <a:t> </a:t>
            </a:r>
            <a:r>
              <a:rPr lang="es-ES" sz="1400" dirty="0">
                <a:solidFill>
                  <a:srgbClr val="FF0000"/>
                </a:solidFill>
              </a:rPr>
              <a:t>-2a 	</a:t>
            </a:r>
            <a:r>
              <a:rPr lang="es-ES" sz="1400" dirty="0"/>
              <a:t>B. 2a	C. 7a</a:t>
            </a:r>
            <a:r>
              <a:rPr lang="es-ES" sz="1400" baseline="30000" dirty="0"/>
              <a:t>4</a:t>
            </a:r>
            <a:r>
              <a:rPr lang="es-ES" sz="1400" dirty="0"/>
              <a:t>	D. -9a  </a:t>
            </a:r>
          </a:p>
          <a:p>
            <a:pPr marL="0" indent="0">
              <a:buNone/>
            </a:pPr>
            <a:endParaRPr lang="es-ES" sz="1400" dirty="0" smtClean="0"/>
          </a:p>
          <a:p>
            <a:pPr marL="342900" indent="-342900">
              <a:buAutoNum type="arabicPeriod" startAt="2"/>
            </a:pPr>
            <a:r>
              <a:rPr lang="es-ES" sz="1400" dirty="0" smtClean="0"/>
              <a:t>- 9x</a:t>
            </a:r>
            <a:r>
              <a:rPr lang="es-ES" sz="1400" baseline="30000" dirty="0" smtClean="0"/>
              <a:t>2</a:t>
            </a:r>
            <a:r>
              <a:rPr lang="es-ES" sz="1400" dirty="0" smtClean="0"/>
              <a:t> + 5x</a:t>
            </a:r>
            <a:r>
              <a:rPr lang="es-ES" sz="1400" baseline="30000" dirty="0" smtClean="0"/>
              <a:t>2</a:t>
            </a:r>
            <a:r>
              <a:rPr lang="es-ES" sz="1400" dirty="0" smtClean="0"/>
              <a:t> – x</a:t>
            </a:r>
            <a:r>
              <a:rPr lang="es-ES" sz="1400" baseline="30000" dirty="0" smtClean="0"/>
              <a:t>2</a:t>
            </a:r>
            <a:r>
              <a:rPr lang="es-ES" sz="1400" dirty="0" smtClean="0"/>
              <a:t> + 6x</a:t>
            </a:r>
            <a:r>
              <a:rPr lang="es-ES" sz="1400" baseline="30000" dirty="0" smtClean="0"/>
              <a:t>2           </a:t>
            </a:r>
            <a:r>
              <a:rPr lang="es-ES" sz="1400" dirty="0" smtClean="0">
                <a:solidFill>
                  <a:srgbClr val="FF0000"/>
                </a:solidFill>
              </a:rPr>
              <a:t>A</a:t>
            </a:r>
            <a:r>
              <a:rPr lang="es-ES" sz="1400" baseline="30000" dirty="0" smtClean="0"/>
              <a:t>. </a:t>
            </a:r>
            <a:r>
              <a:rPr lang="es-ES" sz="1400" dirty="0" smtClean="0"/>
              <a:t> </a:t>
            </a:r>
            <a:r>
              <a:rPr lang="es-ES" sz="1400" dirty="0">
                <a:solidFill>
                  <a:srgbClr val="FF0000"/>
                </a:solidFill>
              </a:rPr>
              <a:t>x</a:t>
            </a:r>
            <a:r>
              <a:rPr lang="es-ES" sz="1400" baseline="30000" dirty="0">
                <a:solidFill>
                  <a:srgbClr val="FF0000"/>
                </a:solidFill>
              </a:rPr>
              <a:t>2</a:t>
            </a:r>
            <a:r>
              <a:rPr lang="es-ES" sz="1400" dirty="0"/>
              <a:t> 		B. – x</a:t>
            </a:r>
            <a:r>
              <a:rPr lang="es-ES" sz="1400" baseline="30000" dirty="0"/>
              <a:t>2</a:t>
            </a:r>
            <a:r>
              <a:rPr lang="es-ES" sz="1400" dirty="0"/>
              <a:t>	C. 9x</a:t>
            </a:r>
            <a:r>
              <a:rPr lang="es-ES" sz="1400" baseline="30000" dirty="0"/>
              <a:t>2</a:t>
            </a:r>
            <a:r>
              <a:rPr lang="es-ES" sz="1400" dirty="0"/>
              <a:t>	D.  - 9x</a:t>
            </a:r>
            <a:r>
              <a:rPr lang="es-ES" sz="1400" baseline="30000" dirty="0"/>
              <a:t>2</a:t>
            </a:r>
            <a:endParaRPr lang="es-ES" sz="1400" dirty="0" smtClean="0"/>
          </a:p>
          <a:p>
            <a:pPr marL="0" indent="0">
              <a:buNone/>
            </a:pPr>
            <a:endParaRPr lang="es-ES" sz="1400" dirty="0" smtClean="0"/>
          </a:p>
          <a:p>
            <a:pPr marL="342900" indent="-342900">
              <a:buAutoNum type="arabicPeriod" startAt="3"/>
            </a:pPr>
            <a:r>
              <a:rPr lang="es-ES" sz="1400" dirty="0" smtClean="0"/>
              <a:t>½ a</a:t>
            </a:r>
            <a:r>
              <a:rPr lang="es-ES" sz="1400" baseline="30000" dirty="0" smtClean="0"/>
              <a:t>2</a:t>
            </a:r>
            <a:r>
              <a:rPr lang="es-ES" sz="1400" dirty="0" smtClean="0"/>
              <a:t>b – ¼ a</a:t>
            </a:r>
            <a:r>
              <a:rPr lang="es-ES" sz="1400" baseline="30000" dirty="0" smtClean="0"/>
              <a:t>2</a:t>
            </a:r>
            <a:r>
              <a:rPr lang="es-ES" sz="1400" dirty="0" smtClean="0"/>
              <a:t>b + a</a:t>
            </a:r>
            <a:r>
              <a:rPr lang="es-ES" sz="1400" baseline="30000" dirty="0" smtClean="0"/>
              <a:t>2</a:t>
            </a:r>
            <a:r>
              <a:rPr lang="es-ES" sz="1400" dirty="0" smtClean="0"/>
              <a:t>b		</a:t>
            </a:r>
            <a:r>
              <a:rPr lang="es-ES" sz="1400" dirty="0" smtClean="0">
                <a:solidFill>
                  <a:srgbClr val="FF0000"/>
                </a:solidFill>
              </a:rPr>
              <a:t>A</a:t>
            </a:r>
            <a:r>
              <a:rPr lang="es-ES" sz="1400" dirty="0">
                <a:solidFill>
                  <a:srgbClr val="FF0000"/>
                </a:solidFill>
              </a:rPr>
              <a:t>.</a:t>
            </a:r>
            <a:r>
              <a:rPr lang="es-ES" sz="1400" dirty="0"/>
              <a:t> </a:t>
            </a:r>
            <a:r>
              <a:rPr lang="es-ES" sz="1400" dirty="0">
                <a:solidFill>
                  <a:srgbClr val="FF0000"/>
                </a:solidFill>
              </a:rPr>
              <a:t>5/4 a</a:t>
            </a:r>
            <a:r>
              <a:rPr lang="es-ES" sz="1400" baseline="30000" dirty="0">
                <a:solidFill>
                  <a:srgbClr val="FF0000"/>
                </a:solidFill>
              </a:rPr>
              <a:t>2</a:t>
            </a:r>
            <a:r>
              <a:rPr lang="es-ES" sz="1400" dirty="0">
                <a:solidFill>
                  <a:srgbClr val="FF0000"/>
                </a:solidFill>
              </a:rPr>
              <a:t>b	</a:t>
            </a:r>
            <a:r>
              <a:rPr lang="es-ES" sz="1400" dirty="0"/>
              <a:t>B. 3/6</a:t>
            </a:r>
            <a:r>
              <a:rPr lang="es-ES" sz="1400" dirty="0">
                <a:solidFill>
                  <a:srgbClr val="FF0000"/>
                </a:solidFill>
              </a:rPr>
              <a:t> </a:t>
            </a:r>
            <a:r>
              <a:rPr lang="es-ES" sz="1400" dirty="0"/>
              <a:t>a</a:t>
            </a:r>
            <a:r>
              <a:rPr lang="es-ES" sz="1400" baseline="30000" dirty="0"/>
              <a:t>2</a:t>
            </a:r>
            <a:r>
              <a:rPr lang="es-ES" sz="1400" dirty="0"/>
              <a:t>b   	C. 5/4 a</a:t>
            </a:r>
            <a:r>
              <a:rPr lang="es-ES" sz="1400" baseline="30000" dirty="0"/>
              <a:t>6</a:t>
            </a:r>
            <a:r>
              <a:rPr lang="es-ES" sz="1400" dirty="0"/>
              <a:t>b</a:t>
            </a:r>
            <a:r>
              <a:rPr lang="es-ES" sz="1400" baseline="30000" dirty="0"/>
              <a:t>4</a:t>
            </a:r>
            <a:r>
              <a:rPr lang="es-ES" sz="1400" dirty="0">
                <a:solidFill>
                  <a:srgbClr val="FF0000"/>
                </a:solidFill>
              </a:rPr>
              <a:t>	</a:t>
            </a:r>
            <a:r>
              <a:rPr lang="es-ES" sz="1400" dirty="0"/>
              <a:t>	D. ½ </a:t>
            </a:r>
            <a:r>
              <a:rPr lang="es-ES" sz="1400" dirty="0" smtClean="0"/>
              <a:t>a</a:t>
            </a:r>
            <a:r>
              <a:rPr lang="es-ES" sz="1400" baseline="30000" dirty="0" smtClean="0"/>
              <a:t>6</a:t>
            </a:r>
            <a:r>
              <a:rPr lang="es-ES" sz="1400" dirty="0" smtClean="0"/>
              <a:t>b</a:t>
            </a:r>
            <a:r>
              <a:rPr lang="es-ES" sz="1400" baseline="30000" dirty="0" smtClean="0"/>
              <a:t>4</a:t>
            </a:r>
          </a:p>
          <a:p>
            <a:pPr marL="0" indent="0">
              <a:buNone/>
            </a:pPr>
            <a:endParaRPr lang="es-ES" sz="1400" dirty="0"/>
          </a:p>
          <a:p>
            <a:pPr marL="0" indent="0">
              <a:buNone/>
            </a:pPr>
            <a:r>
              <a:rPr lang="es-ES" sz="1400" dirty="0" smtClean="0"/>
              <a:t>4.    ¾ a</a:t>
            </a:r>
            <a:r>
              <a:rPr lang="es-ES" sz="1400" baseline="30000" dirty="0" smtClean="0"/>
              <a:t>2</a:t>
            </a:r>
            <a:r>
              <a:rPr lang="es-ES" sz="1400" dirty="0" smtClean="0"/>
              <a:t>b - ab</a:t>
            </a:r>
            <a:r>
              <a:rPr lang="es-ES" sz="1400" baseline="30000" dirty="0"/>
              <a:t>2</a:t>
            </a:r>
            <a:r>
              <a:rPr lang="es-ES" sz="1400" dirty="0" smtClean="0"/>
              <a:t> + 1/8 a</a:t>
            </a:r>
            <a:r>
              <a:rPr lang="es-ES" sz="1400" baseline="30000" dirty="0" smtClean="0"/>
              <a:t>2</a:t>
            </a:r>
            <a:r>
              <a:rPr lang="es-ES" sz="1400" dirty="0" smtClean="0"/>
              <a:t>b - ab</a:t>
            </a:r>
            <a:r>
              <a:rPr lang="es-ES" sz="1400" baseline="30000" dirty="0" smtClean="0"/>
              <a:t>2</a:t>
            </a:r>
            <a:r>
              <a:rPr lang="es-ES" sz="1400" dirty="0" smtClean="0"/>
              <a:t>  	</a:t>
            </a:r>
            <a:r>
              <a:rPr lang="es-ES" sz="1400" dirty="0">
                <a:solidFill>
                  <a:srgbClr val="FF0000"/>
                </a:solidFill>
              </a:rPr>
              <a:t>A. 7/8 a</a:t>
            </a:r>
            <a:r>
              <a:rPr lang="es-ES" sz="1400" baseline="30000" dirty="0">
                <a:solidFill>
                  <a:srgbClr val="FF0000"/>
                </a:solidFill>
              </a:rPr>
              <a:t>2</a:t>
            </a:r>
            <a:r>
              <a:rPr lang="es-ES" sz="1400" dirty="0">
                <a:solidFill>
                  <a:srgbClr val="FF0000"/>
                </a:solidFill>
              </a:rPr>
              <a:t>b - 2ab</a:t>
            </a:r>
            <a:r>
              <a:rPr lang="es-ES" sz="1400" baseline="30000" dirty="0">
                <a:solidFill>
                  <a:srgbClr val="FF0000"/>
                </a:solidFill>
              </a:rPr>
              <a:t>2</a:t>
            </a:r>
            <a:r>
              <a:rPr lang="es-ES" sz="1400" dirty="0">
                <a:solidFill>
                  <a:srgbClr val="FF0000"/>
                </a:solidFill>
              </a:rPr>
              <a:t> 	</a:t>
            </a:r>
            <a:r>
              <a:rPr lang="es-ES" sz="1400" dirty="0"/>
              <a:t>B. 4/12 a</a:t>
            </a:r>
            <a:r>
              <a:rPr lang="es-ES" sz="1400" baseline="30000" dirty="0"/>
              <a:t>2</a:t>
            </a:r>
            <a:r>
              <a:rPr lang="es-ES" sz="1400" dirty="0"/>
              <a:t>b + 2ab</a:t>
            </a:r>
            <a:r>
              <a:rPr lang="es-ES" sz="1400" baseline="30000" dirty="0"/>
              <a:t>2	</a:t>
            </a:r>
            <a:r>
              <a:rPr lang="es-ES" sz="1400" dirty="0"/>
              <a:t>C. 4/12 a</a:t>
            </a:r>
            <a:r>
              <a:rPr lang="es-ES" sz="1400" baseline="30000" dirty="0"/>
              <a:t>3</a:t>
            </a:r>
            <a:r>
              <a:rPr lang="es-ES" sz="1400" dirty="0"/>
              <a:t>b</a:t>
            </a:r>
            <a:r>
              <a:rPr lang="es-ES" sz="1400" baseline="30000" dirty="0"/>
              <a:t>2</a:t>
            </a:r>
            <a:r>
              <a:rPr lang="es-ES" sz="1400" dirty="0"/>
              <a:t> + 2a</a:t>
            </a:r>
            <a:r>
              <a:rPr lang="es-ES" sz="1400" baseline="30000" dirty="0"/>
              <a:t>3</a:t>
            </a:r>
            <a:r>
              <a:rPr lang="es-ES" sz="1400" dirty="0"/>
              <a:t>b</a:t>
            </a:r>
            <a:r>
              <a:rPr lang="es-ES" sz="1400" baseline="30000" dirty="0"/>
              <a:t>3	</a:t>
            </a:r>
            <a:r>
              <a:rPr lang="es-ES" sz="1400" dirty="0"/>
              <a:t>D. 9/8 a</a:t>
            </a:r>
            <a:r>
              <a:rPr lang="es-ES" sz="1400" baseline="30000" dirty="0"/>
              <a:t>6</a:t>
            </a:r>
            <a:r>
              <a:rPr lang="es-ES" sz="1400" dirty="0"/>
              <a:t>b</a:t>
            </a:r>
            <a:r>
              <a:rPr lang="es-ES" sz="1400" baseline="30000" dirty="0"/>
              <a:t>6</a:t>
            </a:r>
          </a:p>
          <a:p>
            <a:pPr marL="0" indent="0">
              <a:buNone/>
            </a:pPr>
            <a:endParaRPr lang="es-ES" sz="1400" dirty="0" smtClean="0"/>
          </a:p>
          <a:p>
            <a:pPr marL="0" indent="0">
              <a:buNone/>
            </a:pPr>
            <a:r>
              <a:rPr lang="es-ES" sz="1400" dirty="0" smtClean="0"/>
              <a:t>5.   - 3xyz + 5/7 </a:t>
            </a:r>
            <a:r>
              <a:rPr lang="es-ES" sz="1400" dirty="0" err="1" smtClean="0"/>
              <a:t>abc</a:t>
            </a:r>
            <a:r>
              <a:rPr lang="es-ES" sz="1400" dirty="0" smtClean="0"/>
              <a:t>	</a:t>
            </a:r>
            <a:r>
              <a:rPr lang="es-ES" sz="1400" dirty="0">
                <a:solidFill>
                  <a:srgbClr val="FF0000"/>
                </a:solidFill>
              </a:rPr>
              <a:t>A.</a:t>
            </a:r>
            <a:r>
              <a:rPr lang="es-ES" sz="1400" dirty="0"/>
              <a:t> </a:t>
            </a:r>
            <a:r>
              <a:rPr lang="es-ES" sz="1400" dirty="0">
                <a:solidFill>
                  <a:srgbClr val="FF0000"/>
                </a:solidFill>
              </a:rPr>
              <a:t>- 3xyz + 5/7 </a:t>
            </a:r>
            <a:r>
              <a:rPr lang="es-ES" sz="1400" dirty="0" err="1">
                <a:solidFill>
                  <a:srgbClr val="FF0000"/>
                </a:solidFill>
              </a:rPr>
              <a:t>abc</a:t>
            </a:r>
            <a:r>
              <a:rPr lang="es-ES" sz="1400" dirty="0">
                <a:solidFill>
                  <a:srgbClr val="FF0000"/>
                </a:solidFill>
              </a:rPr>
              <a:t> 	</a:t>
            </a:r>
            <a:r>
              <a:rPr lang="es-ES" sz="1400" dirty="0"/>
              <a:t>B. 2/7 </a:t>
            </a:r>
            <a:r>
              <a:rPr lang="es-ES" sz="1400" dirty="0" err="1"/>
              <a:t>xyzabc</a:t>
            </a:r>
            <a:r>
              <a:rPr lang="es-ES" sz="1400" dirty="0"/>
              <a:t>	C.  -15/7 </a:t>
            </a:r>
            <a:r>
              <a:rPr lang="es-ES" sz="1400" dirty="0" err="1"/>
              <a:t>abcxyz</a:t>
            </a:r>
            <a:r>
              <a:rPr lang="es-ES" sz="1400" dirty="0"/>
              <a:t>	D.  -21/5 </a:t>
            </a:r>
            <a:r>
              <a:rPr lang="es-ES" sz="1400" dirty="0" err="1"/>
              <a:t>xyzabc</a:t>
            </a:r>
            <a:endParaRPr lang="es-ES" sz="1400" dirty="0"/>
          </a:p>
          <a:p>
            <a:pPr marL="0" indent="0">
              <a:buNone/>
            </a:pPr>
            <a:endParaRPr lang="es-ES" sz="1400" dirty="0" smtClean="0"/>
          </a:p>
          <a:p>
            <a:pPr marL="0" indent="0">
              <a:buNone/>
            </a:pPr>
            <a:r>
              <a:rPr lang="es-ES" sz="1400" dirty="0" smtClean="0"/>
              <a:t>6.    Adicionar 4a – 5b + 2c – d con 3a - 7b + 2c + d		</a:t>
            </a:r>
            <a:r>
              <a:rPr lang="es-ES" sz="1400" dirty="0">
                <a:solidFill>
                  <a:srgbClr val="FF0000"/>
                </a:solidFill>
              </a:rPr>
              <a:t>A.</a:t>
            </a:r>
            <a:r>
              <a:rPr lang="es-ES" sz="1400" dirty="0"/>
              <a:t> </a:t>
            </a:r>
            <a:r>
              <a:rPr lang="es-ES" sz="1400" dirty="0">
                <a:solidFill>
                  <a:srgbClr val="FF0000"/>
                </a:solidFill>
              </a:rPr>
              <a:t>7a - 12b + 4c	</a:t>
            </a:r>
            <a:r>
              <a:rPr lang="es-ES" sz="1400" dirty="0"/>
              <a:t>B. – </a:t>
            </a:r>
            <a:r>
              <a:rPr lang="es-ES" sz="1400" dirty="0" err="1"/>
              <a:t>abc</a:t>
            </a:r>
            <a:r>
              <a:rPr lang="es-ES" sz="1400" dirty="0"/>
              <a:t>	C. </a:t>
            </a:r>
            <a:r>
              <a:rPr lang="es-ES" sz="1400" dirty="0" err="1"/>
              <a:t>abc</a:t>
            </a:r>
            <a:r>
              <a:rPr lang="es-ES" sz="1400" dirty="0"/>
              <a:t>	D. a – 2b – 4c + 2d</a:t>
            </a:r>
          </a:p>
          <a:p>
            <a:pPr marL="0" indent="0">
              <a:buNone/>
            </a:pPr>
            <a:endParaRPr lang="es-ES" sz="1400" dirty="0" smtClean="0"/>
          </a:p>
          <a:p>
            <a:pPr marL="0" indent="0">
              <a:buNone/>
            </a:pPr>
            <a:r>
              <a:rPr lang="es-ES" sz="1400" dirty="0" smtClean="0"/>
              <a:t>7. Adicionar 8a</a:t>
            </a:r>
            <a:r>
              <a:rPr lang="es-ES" sz="1400" baseline="30000" dirty="0" smtClean="0"/>
              <a:t>2</a:t>
            </a:r>
            <a:r>
              <a:rPr lang="es-ES" sz="1400" dirty="0" smtClean="0"/>
              <a:t>b – 5ab</a:t>
            </a:r>
            <a:r>
              <a:rPr lang="es-ES" sz="1400" baseline="30000" dirty="0"/>
              <a:t>2</a:t>
            </a:r>
            <a:r>
              <a:rPr lang="es-ES" sz="1400" dirty="0" smtClean="0"/>
              <a:t> con – 4a</a:t>
            </a:r>
            <a:r>
              <a:rPr lang="es-ES" sz="1400" baseline="30000" dirty="0"/>
              <a:t>2</a:t>
            </a:r>
            <a:r>
              <a:rPr lang="es-ES" sz="1400" dirty="0" smtClean="0"/>
              <a:t>b – ab</a:t>
            </a:r>
            <a:r>
              <a:rPr lang="es-ES" sz="1400" baseline="30000" dirty="0"/>
              <a:t>2</a:t>
            </a:r>
            <a:r>
              <a:rPr lang="es-ES" sz="1400" dirty="0" smtClean="0"/>
              <a:t> + c	</a:t>
            </a:r>
            <a:r>
              <a:rPr lang="es-ES" sz="1400" dirty="0">
                <a:solidFill>
                  <a:srgbClr val="FF0000"/>
                </a:solidFill>
              </a:rPr>
              <a:t>A.</a:t>
            </a:r>
            <a:r>
              <a:rPr lang="es-ES" sz="1400" dirty="0"/>
              <a:t> </a:t>
            </a:r>
            <a:r>
              <a:rPr lang="es-ES" sz="1400" dirty="0">
                <a:solidFill>
                  <a:srgbClr val="FF0000"/>
                </a:solidFill>
              </a:rPr>
              <a:t>4a</a:t>
            </a:r>
            <a:r>
              <a:rPr lang="es-ES" sz="1400" baseline="30000" dirty="0">
                <a:solidFill>
                  <a:srgbClr val="FF0000"/>
                </a:solidFill>
              </a:rPr>
              <a:t>2</a:t>
            </a:r>
            <a:r>
              <a:rPr lang="es-ES" sz="1400" dirty="0">
                <a:solidFill>
                  <a:srgbClr val="FF0000"/>
                </a:solidFill>
              </a:rPr>
              <a:t>b - 6ab</a:t>
            </a:r>
            <a:r>
              <a:rPr lang="es-ES" sz="1400" baseline="30000" dirty="0">
                <a:solidFill>
                  <a:srgbClr val="FF0000"/>
                </a:solidFill>
              </a:rPr>
              <a:t>2 </a:t>
            </a:r>
            <a:r>
              <a:rPr lang="es-ES" sz="1400" dirty="0">
                <a:solidFill>
                  <a:srgbClr val="FF0000"/>
                </a:solidFill>
              </a:rPr>
              <a:t>+ c	</a:t>
            </a:r>
            <a:r>
              <a:rPr lang="es-ES" sz="1400" dirty="0"/>
              <a:t>B. – a</a:t>
            </a:r>
            <a:r>
              <a:rPr lang="es-ES" sz="1400" baseline="30000" dirty="0"/>
              <a:t>3</a:t>
            </a:r>
            <a:r>
              <a:rPr lang="es-ES" sz="1400" dirty="0"/>
              <a:t>b</a:t>
            </a:r>
            <a:r>
              <a:rPr lang="es-ES" sz="1400" baseline="30000" dirty="0"/>
              <a:t>3</a:t>
            </a:r>
            <a:r>
              <a:rPr lang="es-ES" sz="1400" dirty="0"/>
              <a:t>c	C. – a</a:t>
            </a:r>
            <a:r>
              <a:rPr lang="es-ES" sz="1400" baseline="30000" dirty="0"/>
              <a:t>2</a:t>
            </a:r>
            <a:r>
              <a:rPr lang="es-ES" sz="1400" dirty="0"/>
              <a:t>bab</a:t>
            </a:r>
            <a:r>
              <a:rPr lang="es-ES" sz="1400" baseline="30000" dirty="0"/>
              <a:t>2</a:t>
            </a:r>
            <a:r>
              <a:rPr lang="es-ES" sz="1400" dirty="0"/>
              <a:t>c	D. 3abc</a:t>
            </a:r>
          </a:p>
          <a:p>
            <a:pPr marL="0" indent="0">
              <a:buNone/>
            </a:pPr>
            <a:endParaRPr lang="es-ES" sz="1400" dirty="0" smtClean="0"/>
          </a:p>
          <a:p>
            <a:pPr marL="0" indent="0">
              <a:buNone/>
            </a:pPr>
            <a:r>
              <a:rPr lang="es-ES" sz="1400" dirty="0" smtClean="0"/>
              <a:t>8.  Adicionar 3a</a:t>
            </a:r>
            <a:r>
              <a:rPr lang="es-ES" sz="1400" baseline="30000" dirty="0" smtClean="0"/>
              <a:t>3</a:t>
            </a:r>
            <a:r>
              <a:rPr lang="es-ES" sz="1400" dirty="0" smtClean="0"/>
              <a:t>b</a:t>
            </a:r>
            <a:r>
              <a:rPr lang="es-ES" sz="1400" baseline="30000" dirty="0"/>
              <a:t>2</a:t>
            </a:r>
            <a:r>
              <a:rPr lang="es-ES" sz="1400" dirty="0" smtClean="0"/>
              <a:t> + 2a</a:t>
            </a:r>
            <a:r>
              <a:rPr lang="es-ES" sz="1400" baseline="30000" dirty="0" smtClean="0"/>
              <a:t>2</a:t>
            </a:r>
            <a:r>
              <a:rPr lang="es-ES" sz="1400" dirty="0" smtClean="0"/>
              <a:t>b</a:t>
            </a:r>
            <a:r>
              <a:rPr lang="es-ES" sz="1400" baseline="30000" dirty="0" smtClean="0"/>
              <a:t>3</a:t>
            </a:r>
            <a:r>
              <a:rPr lang="es-ES" sz="1400" dirty="0" smtClean="0"/>
              <a:t> con a</a:t>
            </a:r>
            <a:r>
              <a:rPr lang="es-ES" sz="1400" baseline="30000" dirty="0"/>
              <a:t>2</a:t>
            </a:r>
            <a:r>
              <a:rPr lang="es-ES" sz="1400" dirty="0" smtClean="0"/>
              <a:t>b</a:t>
            </a:r>
            <a:r>
              <a:rPr lang="es-ES" sz="1400" baseline="30000" dirty="0" smtClean="0"/>
              <a:t>3</a:t>
            </a:r>
            <a:r>
              <a:rPr lang="es-ES" sz="1400" dirty="0" smtClean="0"/>
              <a:t> – 5a</a:t>
            </a:r>
            <a:r>
              <a:rPr lang="es-ES" sz="1400" baseline="30000" dirty="0" smtClean="0"/>
              <a:t>3</a:t>
            </a:r>
            <a:r>
              <a:rPr lang="es-ES" sz="1400" dirty="0" smtClean="0"/>
              <a:t>b	</a:t>
            </a:r>
            <a:r>
              <a:rPr lang="es-ES" sz="1400" dirty="0">
                <a:solidFill>
                  <a:srgbClr val="FF0000"/>
                </a:solidFill>
              </a:rPr>
              <a:t>A.</a:t>
            </a:r>
            <a:r>
              <a:rPr lang="es-ES" sz="1400" dirty="0"/>
              <a:t> </a:t>
            </a:r>
            <a:r>
              <a:rPr lang="es-ES" sz="1400" dirty="0">
                <a:solidFill>
                  <a:srgbClr val="FF0000"/>
                </a:solidFill>
              </a:rPr>
              <a:t>3a</a:t>
            </a:r>
            <a:r>
              <a:rPr lang="es-ES" sz="1400" baseline="30000" dirty="0">
                <a:solidFill>
                  <a:srgbClr val="FF0000"/>
                </a:solidFill>
              </a:rPr>
              <a:t>3</a:t>
            </a:r>
            <a:r>
              <a:rPr lang="es-ES" sz="1400" dirty="0">
                <a:solidFill>
                  <a:srgbClr val="FF0000"/>
                </a:solidFill>
              </a:rPr>
              <a:t>b</a:t>
            </a:r>
            <a:r>
              <a:rPr lang="es-ES" sz="1400" baseline="30000" dirty="0">
                <a:solidFill>
                  <a:srgbClr val="FF0000"/>
                </a:solidFill>
              </a:rPr>
              <a:t>2</a:t>
            </a:r>
            <a:r>
              <a:rPr lang="es-ES" sz="1400" dirty="0">
                <a:solidFill>
                  <a:srgbClr val="FF0000"/>
                </a:solidFill>
              </a:rPr>
              <a:t> + 3a</a:t>
            </a:r>
            <a:r>
              <a:rPr lang="es-ES" sz="1400" baseline="30000" dirty="0">
                <a:solidFill>
                  <a:srgbClr val="FF0000"/>
                </a:solidFill>
              </a:rPr>
              <a:t>2</a:t>
            </a:r>
            <a:r>
              <a:rPr lang="es-ES" sz="1400" dirty="0">
                <a:solidFill>
                  <a:srgbClr val="FF0000"/>
                </a:solidFill>
              </a:rPr>
              <a:t>b</a:t>
            </a:r>
            <a:r>
              <a:rPr lang="es-ES" sz="1400" baseline="30000" dirty="0">
                <a:solidFill>
                  <a:srgbClr val="FF0000"/>
                </a:solidFill>
              </a:rPr>
              <a:t>3</a:t>
            </a:r>
            <a:r>
              <a:rPr lang="es-ES" sz="1400" dirty="0">
                <a:solidFill>
                  <a:srgbClr val="FF0000"/>
                </a:solidFill>
              </a:rPr>
              <a:t> – 5a</a:t>
            </a:r>
            <a:r>
              <a:rPr lang="es-ES" sz="1400" baseline="30000" dirty="0">
                <a:solidFill>
                  <a:srgbClr val="FF0000"/>
                </a:solidFill>
              </a:rPr>
              <a:t>3</a:t>
            </a:r>
            <a:r>
              <a:rPr lang="es-ES" sz="1400" dirty="0">
                <a:solidFill>
                  <a:srgbClr val="FF0000"/>
                </a:solidFill>
              </a:rPr>
              <a:t>b    </a:t>
            </a:r>
            <a:r>
              <a:rPr lang="es-ES" sz="1400" dirty="0"/>
              <a:t>B. a</a:t>
            </a:r>
            <a:r>
              <a:rPr lang="es-ES" sz="1400" baseline="30000" dirty="0"/>
              <a:t>8</a:t>
            </a:r>
            <a:r>
              <a:rPr lang="es-ES" sz="1400" dirty="0"/>
              <a:t>b</a:t>
            </a:r>
            <a:r>
              <a:rPr lang="es-ES" sz="1400" baseline="30000" dirty="0"/>
              <a:t>6</a:t>
            </a:r>
            <a:r>
              <a:rPr lang="es-ES" sz="1400" dirty="0"/>
              <a:t>	     C. – 45a</a:t>
            </a:r>
            <a:r>
              <a:rPr lang="es-ES" sz="1400" baseline="30000" dirty="0"/>
              <a:t>8</a:t>
            </a:r>
            <a:r>
              <a:rPr lang="es-ES" sz="1400" dirty="0"/>
              <a:t>b</a:t>
            </a:r>
            <a:r>
              <a:rPr lang="es-ES" sz="1400" baseline="30000" dirty="0"/>
              <a:t>6</a:t>
            </a:r>
            <a:r>
              <a:rPr lang="es-ES" sz="1400" dirty="0"/>
              <a:t>          D. 11a</a:t>
            </a:r>
            <a:r>
              <a:rPr lang="es-ES" sz="1400" baseline="30000" dirty="0"/>
              <a:t>3</a:t>
            </a:r>
            <a:r>
              <a:rPr lang="es-ES" sz="1400" dirty="0"/>
              <a:t>b</a:t>
            </a:r>
            <a:r>
              <a:rPr lang="es-ES" sz="1400" baseline="30000" dirty="0"/>
              <a:t>2</a:t>
            </a:r>
            <a:r>
              <a:rPr lang="es-ES" sz="1400" dirty="0"/>
              <a:t> </a:t>
            </a:r>
          </a:p>
          <a:p>
            <a:pPr marL="0" indent="0">
              <a:buNone/>
            </a:pPr>
            <a:endParaRPr lang="es-ES" sz="1400" dirty="0" smtClean="0"/>
          </a:p>
          <a:p>
            <a:pPr marL="0" indent="0">
              <a:buNone/>
            </a:pPr>
            <a:r>
              <a:rPr lang="es-ES" sz="1400" dirty="0" smtClean="0"/>
              <a:t>9. Adicionar 4a</a:t>
            </a:r>
            <a:r>
              <a:rPr lang="es-ES" sz="1400" baseline="30000" dirty="0"/>
              <a:t>2</a:t>
            </a:r>
            <a:r>
              <a:rPr lang="es-ES" sz="1400" dirty="0" smtClean="0"/>
              <a:t> + 9b</a:t>
            </a:r>
            <a:r>
              <a:rPr lang="es-ES" sz="1400" baseline="30000" dirty="0"/>
              <a:t>2</a:t>
            </a:r>
            <a:r>
              <a:rPr lang="es-ES" sz="1400" dirty="0" smtClean="0"/>
              <a:t> + 12ab con 9a</a:t>
            </a:r>
            <a:r>
              <a:rPr lang="es-ES" sz="1400" baseline="30000" dirty="0"/>
              <a:t>2</a:t>
            </a:r>
            <a:r>
              <a:rPr lang="es-ES" sz="1400" dirty="0" smtClean="0"/>
              <a:t> - 12ab + 4b</a:t>
            </a:r>
            <a:r>
              <a:rPr lang="es-ES" sz="1400" baseline="30000" dirty="0" smtClean="0"/>
              <a:t>2		</a:t>
            </a:r>
            <a:r>
              <a:rPr lang="es-ES" sz="1400" dirty="0">
                <a:solidFill>
                  <a:srgbClr val="FF0000"/>
                </a:solidFill>
              </a:rPr>
              <a:t>A. 13a</a:t>
            </a:r>
            <a:r>
              <a:rPr lang="es-ES" sz="1400" baseline="30000" dirty="0">
                <a:solidFill>
                  <a:srgbClr val="FF0000"/>
                </a:solidFill>
              </a:rPr>
              <a:t>2</a:t>
            </a:r>
            <a:r>
              <a:rPr lang="es-ES" sz="1400" dirty="0">
                <a:solidFill>
                  <a:srgbClr val="FF0000"/>
                </a:solidFill>
              </a:rPr>
              <a:t>+ 13b</a:t>
            </a:r>
            <a:r>
              <a:rPr lang="es-ES" sz="1400" baseline="30000" dirty="0">
                <a:solidFill>
                  <a:srgbClr val="FF0000"/>
                </a:solidFill>
              </a:rPr>
              <a:t>2      </a:t>
            </a:r>
            <a:r>
              <a:rPr lang="es-ES" sz="1400" dirty="0"/>
              <a:t>B. 26a</a:t>
            </a:r>
            <a:r>
              <a:rPr lang="es-ES" sz="1400" baseline="30000" dirty="0"/>
              <a:t>2</a:t>
            </a:r>
            <a:r>
              <a:rPr lang="es-ES" sz="1400" dirty="0"/>
              <a:t>b</a:t>
            </a:r>
            <a:r>
              <a:rPr lang="es-ES" sz="1400" baseline="30000" dirty="0"/>
              <a:t>2</a:t>
            </a:r>
            <a:r>
              <a:rPr lang="es-ES" sz="1400" dirty="0"/>
              <a:t>   C. 169a</a:t>
            </a:r>
            <a:r>
              <a:rPr lang="es-ES" sz="1400" baseline="30000" dirty="0"/>
              <a:t>4</a:t>
            </a:r>
            <a:r>
              <a:rPr lang="es-ES" sz="1400" dirty="0"/>
              <a:t>b</a:t>
            </a:r>
            <a:r>
              <a:rPr lang="es-ES" sz="1400" baseline="30000" dirty="0"/>
              <a:t>4</a:t>
            </a:r>
            <a:r>
              <a:rPr lang="es-ES" sz="1400" dirty="0"/>
              <a:t>            D. 13a</a:t>
            </a:r>
            <a:r>
              <a:rPr lang="es-ES" sz="1400" baseline="30000" dirty="0"/>
              <a:t>2</a:t>
            </a:r>
            <a:r>
              <a:rPr lang="es-ES" sz="1400" dirty="0"/>
              <a:t>+ 13b</a:t>
            </a:r>
            <a:r>
              <a:rPr lang="es-ES" sz="1400" baseline="30000" dirty="0"/>
              <a:t>2 </a:t>
            </a:r>
            <a:r>
              <a:rPr lang="es-ES" sz="1400" dirty="0"/>
              <a:t>+ 24ab</a:t>
            </a:r>
          </a:p>
          <a:p>
            <a:pPr marL="0" indent="0">
              <a:buNone/>
            </a:pPr>
            <a:endParaRPr lang="es-ES" sz="1400" dirty="0" smtClean="0"/>
          </a:p>
          <a:p>
            <a:pPr marL="0" indent="0">
              <a:buNone/>
            </a:pPr>
            <a:r>
              <a:rPr lang="es-ES" sz="1400" dirty="0" smtClean="0"/>
              <a:t>10. Adicionar 4a</a:t>
            </a:r>
            <a:r>
              <a:rPr lang="es-ES" sz="1400" baseline="30000" dirty="0"/>
              <a:t>2</a:t>
            </a:r>
            <a:r>
              <a:rPr lang="es-ES" sz="1400" dirty="0" smtClean="0"/>
              <a:t>b + 3ab</a:t>
            </a:r>
            <a:r>
              <a:rPr lang="es-ES" sz="1400" baseline="30000" dirty="0"/>
              <a:t>2</a:t>
            </a:r>
            <a:r>
              <a:rPr lang="es-ES" sz="1400" dirty="0" smtClean="0"/>
              <a:t> – b</a:t>
            </a:r>
            <a:r>
              <a:rPr lang="es-ES" sz="1400" baseline="30000" dirty="0" smtClean="0"/>
              <a:t>3</a:t>
            </a:r>
            <a:r>
              <a:rPr lang="es-ES" sz="1400" dirty="0" smtClean="0"/>
              <a:t> con 2b</a:t>
            </a:r>
            <a:r>
              <a:rPr lang="es-ES" sz="1400" baseline="30000" dirty="0" smtClean="0"/>
              <a:t>3</a:t>
            </a:r>
            <a:r>
              <a:rPr lang="es-ES" sz="1400" dirty="0" smtClean="0"/>
              <a:t> – 4a</a:t>
            </a:r>
            <a:r>
              <a:rPr lang="es-ES" sz="1400" baseline="30000" dirty="0"/>
              <a:t>2</a:t>
            </a:r>
            <a:r>
              <a:rPr lang="es-ES" sz="1400" dirty="0" smtClean="0"/>
              <a:t>b – 4ab</a:t>
            </a:r>
            <a:r>
              <a:rPr lang="es-ES" sz="1400" baseline="30000" dirty="0" smtClean="0"/>
              <a:t>2	    </a:t>
            </a:r>
            <a:r>
              <a:rPr lang="es-ES" sz="1400" dirty="0">
                <a:solidFill>
                  <a:srgbClr val="FF0000"/>
                </a:solidFill>
              </a:rPr>
              <a:t>A.  - ab</a:t>
            </a:r>
            <a:r>
              <a:rPr lang="es-ES" sz="1400" baseline="30000" dirty="0">
                <a:solidFill>
                  <a:srgbClr val="FF0000"/>
                </a:solidFill>
              </a:rPr>
              <a:t>2     </a:t>
            </a:r>
            <a:r>
              <a:rPr lang="es-ES" sz="1400" dirty="0">
                <a:solidFill>
                  <a:srgbClr val="FF0000"/>
                </a:solidFill>
              </a:rPr>
              <a:t>+ b</a:t>
            </a:r>
            <a:r>
              <a:rPr lang="es-ES" sz="1400" baseline="30000" dirty="0">
                <a:solidFill>
                  <a:srgbClr val="FF0000"/>
                </a:solidFill>
              </a:rPr>
              <a:t>3	</a:t>
            </a:r>
            <a:r>
              <a:rPr lang="es-ES" sz="1400" dirty="0"/>
              <a:t>B. a</a:t>
            </a:r>
            <a:r>
              <a:rPr lang="es-ES" sz="1400" baseline="30000" dirty="0"/>
              <a:t>4</a:t>
            </a:r>
            <a:r>
              <a:rPr lang="es-ES" sz="1400" dirty="0"/>
              <a:t>b</a:t>
            </a:r>
            <a:r>
              <a:rPr lang="es-ES" sz="1400" baseline="30000" dirty="0"/>
              <a:t>5	</a:t>
            </a:r>
            <a:r>
              <a:rPr lang="es-ES" sz="1400" dirty="0"/>
              <a:t>C. 8a</a:t>
            </a:r>
            <a:r>
              <a:rPr lang="es-ES" sz="1400" baseline="30000" dirty="0"/>
              <a:t>2</a:t>
            </a:r>
            <a:r>
              <a:rPr lang="es-ES" sz="1400" dirty="0"/>
              <a:t>b + </a:t>
            </a:r>
            <a:r>
              <a:rPr lang="es-ES" sz="1400" dirty="0" smtClean="0"/>
              <a:t>7ab</a:t>
            </a:r>
            <a:r>
              <a:rPr lang="es-ES" sz="1400" baseline="30000" dirty="0" smtClean="0"/>
              <a:t>2</a:t>
            </a:r>
            <a:r>
              <a:rPr lang="es-ES" sz="1400" dirty="0" smtClean="0"/>
              <a:t>          D</a:t>
            </a:r>
            <a:r>
              <a:rPr lang="es-ES" sz="1400" dirty="0"/>
              <a:t>. 3b</a:t>
            </a:r>
            <a:r>
              <a:rPr lang="es-ES" sz="1400" baseline="30000" dirty="0"/>
              <a:t>3</a:t>
            </a:r>
            <a:r>
              <a:rPr lang="es-ES" sz="1400" dirty="0"/>
              <a:t> + 8a</a:t>
            </a:r>
            <a:r>
              <a:rPr lang="es-ES" sz="1400" baseline="30000" dirty="0"/>
              <a:t>2</a:t>
            </a:r>
            <a:r>
              <a:rPr lang="es-ES" sz="1400" dirty="0"/>
              <a:t>b + 7ab</a:t>
            </a:r>
            <a:r>
              <a:rPr lang="es-ES" sz="1400" baseline="30000" dirty="0"/>
              <a:t>2</a:t>
            </a:r>
            <a:endParaRPr lang="es-ES" sz="1400" dirty="0"/>
          </a:p>
          <a:p>
            <a:pPr marL="0" indent="0">
              <a:buNone/>
            </a:pPr>
            <a:endParaRPr lang="es-ES" sz="1400" dirty="0" smtClean="0"/>
          </a:p>
        </p:txBody>
      </p:sp>
      <p:sp>
        <p:nvSpPr>
          <p:cNvPr id="2" name="Rectángulo redondeado 1"/>
          <p:cNvSpPr/>
          <p:nvPr/>
        </p:nvSpPr>
        <p:spPr>
          <a:xfrm>
            <a:off x="1201287" y="6317204"/>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4" name="Rectángulo redondeado 3"/>
          <p:cNvSpPr/>
          <p:nvPr/>
        </p:nvSpPr>
        <p:spPr>
          <a:xfrm>
            <a:off x="2158905" y="6317204"/>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5" name="Rectángulo redondeado 4"/>
          <p:cNvSpPr/>
          <p:nvPr/>
        </p:nvSpPr>
        <p:spPr>
          <a:xfrm>
            <a:off x="3933114" y="6317204"/>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6" name="Rectángulo redondeado 5"/>
          <p:cNvSpPr/>
          <p:nvPr/>
        </p:nvSpPr>
        <p:spPr>
          <a:xfrm>
            <a:off x="5625436" y="6317204"/>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7" name="Rectángulo redondeado 6"/>
          <p:cNvSpPr/>
          <p:nvPr/>
        </p:nvSpPr>
        <p:spPr>
          <a:xfrm>
            <a:off x="6827577" y="6303556"/>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8" name="Rectángulo redondeado 7"/>
          <p:cNvSpPr/>
          <p:nvPr/>
        </p:nvSpPr>
        <p:spPr>
          <a:xfrm>
            <a:off x="10441089" y="6303556"/>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9" name="Rectángulo redondeado 8"/>
          <p:cNvSpPr/>
          <p:nvPr/>
        </p:nvSpPr>
        <p:spPr>
          <a:xfrm>
            <a:off x="1143000" y="640587"/>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0" name="Rectángulo redondeado 9"/>
          <p:cNvSpPr/>
          <p:nvPr/>
        </p:nvSpPr>
        <p:spPr>
          <a:xfrm>
            <a:off x="2100618" y="640587"/>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11" name="Rectángulo redondeado 10"/>
          <p:cNvSpPr/>
          <p:nvPr/>
        </p:nvSpPr>
        <p:spPr>
          <a:xfrm>
            <a:off x="3874827" y="640587"/>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12" name="Rectángulo redondeado 11"/>
          <p:cNvSpPr/>
          <p:nvPr/>
        </p:nvSpPr>
        <p:spPr>
          <a:xfrm>
            <a:off x="5567149" y="64058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13" name="Rectángulo redondeado 12"/>
          <p:cNvSpPr/>
          <p:nvPr/>
        </p:nvSpPr>
        <p:spPr>
          <a:xfrm>
            <a:off x="6769290" y="626939"/>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4" name="Rectángulo redondeado 13"/>
          <p:cNvSpPr/>
          <p:nvPr/>
        </p:nvSpPr>
        <p:spPr>
          <a:xfrm>
            <a:off x="10379984" y="626939"/>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5" name="Rectángulo redondeado 14"/>
          <p:cNvSpPr/>
          <p:nvPr/>
        </p:nvSpPr>
        <p:spPr>
          <a:xfrm>
            <a:off x="1201287" y="5717684"/>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6" name="Rectángulo redondeado 15"/>
          <p:cNvSpPr/>
          <p:nvPr/>
        </p:nvSpPr>
        <p:spPr>
          <a:xfrm>
            <a:off x="2158905" y="5717684"/>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17" name="Rectángulo redondeado 16"/>
          <p:cNvSpPr/>
          <p:nvPr/>
        </p:nvSpPr>
        <p:spPr>
          <a:xfrm>
            <a:off x="3933114" y="5717684"/>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18" name="Rectángulo redondeado 17"/>
          <p:cNvSpPr/>
          <p:nvPr/>
        </p:nvSpPr>
        <p:spPr>
          <a:xfrm>
            <a:off x="5625436" y="5717684"/>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19" name="Rectángulo redondeado 18"/>
          <p:cNvSpPr/>
          <p:nvPr/>
        </p:nvSpPr>
        <p:spPr>
          <a:xfrm>
            <a:off x="6827577" y="5704036"/>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20" name="Rectángulo redondeado 19"/>
          <p:cNvSpPr/>
          <p:nvPr/>
        </p:nvSpPr>
        <p:spPr>
          <a:xfrm>
            <a:off x="10441089" y="5704036"/>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21" name="Rectángulo redondeado 20"/>
          <p:cNvSpPr/>
          <p:nvPr/>
        </p:nvSpPr>
        <p:spPr>
          <a:xfrm>
            <a:off x="1201287" y="1282457"/>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22" name="Rectángulo redondeado 21"/>
          <p:cNvSpPr/>
          <p:nvPr/>
        </p:nvSpPr>
        <p:spPr>
          <a:xfrm>
            <a:off x="2158905" y="1282457"/>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23" name="Rectángulo redondeado 22"/>
          <p:cNvSpPr/>
          <p:nvPr/>
        </p:nvSpPr>
        <p:spPr>
          <a:xfrm>
            <a:off x="3933114" y="1282457"/>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24" name="Rectángulo redondeado 23"/>
          <p:cNvSpPr/>
          <p:nvPr/>
        </p:nvSpPr>
        <p:spPr>
          <a:xfrm>
            <a:off x="5625436" y="128245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25" name="Rectángulo redondeado 24"/>
          <p:cNvSpPr/>
          <p:nvPr/>
        </p:nvSpPr>
        <p:spPr>
          <a:xfrm>
            <a:off x="6827577" y="1268809"/>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26" name="Rectángulo redondeado 25"/>
          <p:cNvSpPr/>
          <p:nvPr/>
        </p:nvSpPr>
        <p:spPr>
          <a:xfrm>
            <a:off x="10441089" y="1268809"/>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27" name="Rectángulo redondeado 26"/>
          <p:cNvSpPr/>
          <p:nvPr/>
        </p:nvSpPr>
        <p:spPr>
          <a:xfrm>
            <a:off x="1203568" y="5065926"/>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28" name="Rectángulo redondeado 27"/>
          <p:cNvSpPr/>
          <p:nvPr/>
        </p:nvSpPr>
        <p:spPr>
          <a:xfrm>
            <a:off x="2161186" y="5065926"/>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29" name="Rectángulo redondeado 28"/>
          <p:cNvSpPr/>
          <p:nvPr/>
        </p:nvSpPr>
        <p:spPr>
          <a:xfrm>
            <a:off x="3935395" y="5065926"/>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30" name="Rectángulo redondeado 29"/>
          <p:cNvSpPr/>
          <p:nvPr/>
        </p:nvSpPr>
        <p:spPr>
          <a:xfrm>
            <a:off x="5627717" y="5065926"/>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31" name="Rectángulo redondeado 30"/>
          <p:cNvSpPr/>
          <p:nvPr/>
        </p:nvSpPr>
        <p:spPr>
          <a:xfrm>
            <a:off x="6829858" y="5052278"/>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32" name="Rectángulo redondeado 31"/>
          <p:cNvSpPr/>
          <p:nvPr/>
        </p:nvSpPr>
        <p:spPr>
          <a:xfrm>
            <a:off x="10443370" y="5052278"/>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33" name="Rectángulo redondeado 32"/>
          <p:cNvSpPr/>
          <p:nvPr/>
        </p:nvSpPr>
        <p:spPr>
          <a:xfrm>
            <a:off x="1189632" y="1887544"/>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34" name="Rectángulo redondeado 33"/>
          <p:cNvSpPr/>
          <p:nvPr/>
        </p:nvSpPr>
        <p:spPr>
          <a:xfrm>
            <a:off x="2072187" y="1887544"/>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35" name="Rectángulo redondeado 34"/>
          <p:cNvSpPr/>
          <p:nvPr/>
        </p:nvSpPr>
        <p:spPr>
          <a:xfrm>
            <a:off x="3744038" y="1873859"/>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36" name="Rectángulo redondeado 35"/>
          <p:cNvSpPr/>
          <p:nvPr/>
        </p:nvSpPr>
        <p:spPr>
          <a:xfrm>
            <a:off x="5339688" y="1887544"/>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37" name="Rectángulo redondeado 36"/>
          <p:cNvSpPr/>
          <p:nvPr/>
        </p:nvSpPr>
        <p:spPr>
          <a:xfrm>
            <a:off x="6471886" y="190530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38" name="Rectángulo redondeado 37"/>
          <p:cNvSpPr/>
          <p:nvPr/>
        </p:nvSpPr>
        <p:spPr>
          <a:xfrm>
            <a:off x="9989299" y="1918955"/>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39" name="Rectángulo redondeado 38"/>
          <p:cNvSpPr/>
          <p:nvPr/>
        </p:nvSpPr>
        <p:spPr>
          <a:xfrm>
            <a:off x="1189632" y="4425466"/>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40" name="Rectángulo redondeado 39"/>
          <p:cNvSpPr/>
          <p:nvPr/>
        </p:nvSpPr>
        <p:spPr>
          <a:xfrm>
            <a:off x="2072187" y="4425466"/>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41" name="Rectángulo redondeado 40"/>
          <p:cNvSpPr/>
          <p:nvPr/>
        </p:nvSpPr>
        <p:spPr>
          <a:xfrm>
            <a:off x="3744038" y="4411781"/>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42" name="Rectángulo redondeado 41"/>
          <p:cNvSpPr/>
          <p:nvPr/>
        </p:nvSpPr>
        <p:spPr>
          <a:xfrm>
            <a:off x="5339688" y="4425466"/>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43" name="Rectángulo redondeado 42"/>
          <p:cNvSpPr/>
          <p:nvPr/>
        </p:nvSpPr>
        <p:spPr>
          <a:xfrm>
            <a:off x="6471886" y="4443229"/>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44" name="Rectángulo redondeado 43"/>
          <p:cNvSpPr/>
          <p:nvPr/>
        </p:nvSpPr>
        <p:spPr>
          <a:xfrm>
            <a:off x="9989299" y="4456877"/>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45" name="Rectángulo redondeado 44"/>
          <p:cNvSpPr/>
          <p:nvPr/>
        </p:nvSpPr>
        <p:spPr>
          <a:xfrm>
            <a:off x="1189632" y="2556717"/>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46" name="Rectángulo redondeado 45"/>
          <p:cNvSpPr/>
          <p:nvPr/>
        </p:nvSpPr>
        <p:spPr>
          <a:xfrm>
            <a:off x="2072187" y="2556717"/>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47" name="Rectángulo redondeado 46"/>
          <p:cNvSpPr/>
          <p:nvPr/>
        </p:nvSpPr>
        <p:spPr>
          <a:xfrm>
            <a:off x="3744038" y="2543032"/>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48" name="Rectángulo redondeado 47"/>
          <p:cNvSpPr/>
          <p:nvPr/>
        </p:nvSpPr>
        <p:spPr>
          <a:xfrm>
            <a:off x="5339688" y="255671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49" name="Rectángulo redondeado 48"/>
          <p:cNvSpPr/>
          <p:nvPr/>
        </p:nvSpPr>
        <p:spPr>
          <a:xfrm>
            <a:off x="6471886" y="2574480"/>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50" name="Rectángulo redondeado 49"/>
          <p:cNvSpPr/>
          <p:nvPr/>
        </p:nvSpPr>
        <p:spPr>
          <a:xfrm>
            <a:off x="9989299" y="2588128"/>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51" name="Rectángulo redondeado 50"/>
          <p:cNvSpPr/>
          <p:nvPr/>
        </p:nvSpPr>
        <p:spPr>
          <a:xfrm>
            <a:off x="1182807" y="3816227"/>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52" name="Rectángulo redondeado 51"/>
          <p:cNvSpPr/>
          <p:nvPr/>
        </p:nvSpPr>
        <p:spPr>
          <a:xfrm>
            <a:off x="2065362" y="3816227"/>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53" name="Rectángulo redondeado 52"/>
          <p:cNvSpPr/>
          <p:nvPr/>
        </p:nvSpPr>
        <p:spPr>
          <a:xfrm>
            <a:off x="3737213" y="3802542"/>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54" name="Rectángulo redondeado 53"/>
          <p:cNvSpPr/>
          <p:nvPr/>
        </p:nvSpPr>
        <p:spPr>
          <a:xfrm>
            <a:off x="5332863" y="381622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55" name="Rectángulo redondeado 54"/>
          <p:cNvSpPr/>
          <p:nvPr/>
        </p:nvSpPr>
        <p:spPr>
          <a:xfrm>
            <a:off x="6465061" y="3833990"/>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56" name="Rectángulo redondeado 55"/>
          <p:cNvSpPr/>
          <p:nvPr/>
        </p:nvSpPr>
        <p:spPr>
          <a:xfrm>
            <a:off x="9982474" y="3847638"/>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57" name="Rectángulo redondeado 56"/>
          <p:cNvSpPr/>
          <p:nvPr/>
        </p:nvSpPr>
        <p:spPr>
          <a:xfrm>
            <a:off x="1186219" y="3204567"/>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58" name="Rectángulo redondeado 57"/>
          <p:cNvSpPr/>
          <p:nvPr/>
        </p:nvSpPr>
        <p:spPr>
          <a:xfrm>
            <a:off x="2068774" y="3204567"/>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59" name="Rectángulo redondeado 58"/>
          <p:cNvSpPr/>
          <p:nvPr/>
        </p:nvSpPr>
        <p:spPr>
          <a:xfrm>
            <a:off x="3740625" y="3190882"/>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60" name="Rectángulo redondeado 59"/>
          <p:cNvSpPr/>
          <p:nvPr/>
        </p:nvSpPr>
        <p:spPr>
          <a:xfrm>
            <a:off x="5336275" y="320456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61" name="Rectángulo redondeado 60"/>
          <p:cNvSpPr/>
          <p:nvPr/>
        </p:nvSpPr>
        <p:spPr>
          <a:xfrm>
            <a:off x="6468473" y="3222330"/>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62" name="Rectángulo redondeado 61"/>
          <p:cNvSpPr/>
          <p:nvPr/>
        </p:nvSpPr>
        <p:spPr>
          <a:xfrm>
            <a:off x="9985886" y="3235978"/>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63" name="Rectángulo redondeado 62"/>
          <p:cNvSpPr/>
          <p:nvPr/>
        </p:nvSpPr>
        <p:spPr>
          <a:xfrm>
            <a:off x="7959350" y="633821"/>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64" name="Rectángulo redondeado 63"/>
          <p:cNvSpPr/>
          <p:nvPr/>
        </p:nvSpPr>
        <p:spPr>
          <a:xfrm>
            <a:off x="8013504" y="1275606"/>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65" name="Rectángulo redondeado 64"/>
          <p:cNvSpPr/>
          <p:nvPr/>
        </p:nvSpPr>
        <p:spPr>
          <a:xfrm>
            <a:off x="7615305" y="1905307"/>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66" name="Rectángulo redondeado 65"/>
          <p:cNvSpPr/>
          <p:nvPr/>
        </p:nvSpPr>
        <p:spPr>
          <a:xfrm>
            <a:off x="7615305" y="2576719"/>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67" name="Rectángulo redondeado 66"/>
          <p:cNvSpPr/>
          <p:nvPr/>
        </p:nvSpPr>
        <p:spPr>
          <a:xfrm>
            <a:off x="7615305" y="3206816"/>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68" name="Rectángulo redondeado 67"/>
          <p:cNvSpPr/>
          <p:nvPr/>
        </p:nvSpPr>
        <p:spPr>
          <a:xfrm>
            <a:off x="7617998" y="3822581"/>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69" name="Rectángulo redondeado 68"/>
          <p:cNvSpPr/>
          <p:nvPr/>
        </p:nvSpPr>
        <p:spPr>
          <a:xfrm>
            <a:off x="7618011" y="4459629"/>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70" name="Rectángulo redondeado 69"/>
          <p:cNvSpPr/>
          <p:nvPr/>
        </p:nvSpPr>
        <p:spPr>
          <a:xfrm>
            <a:off x="7991047" y="5043108"/>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71" name="Rectángulo redondeado 70"/>
          <p:cNvSpPr/>
          <p:nvPr/>
        </p:nvSpPr>
        <p:spPr>
          <a:xfrm>
            <a:off x="8010650" y="5686872"/>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72" name="Rectángulo redondeado 71"/>
          <p:cNvSpPr/>
          <p:nvPr/>
        </p:nvSpPr>
        <p:spPr>
          <a:xfrm>
            <a:off x="8010650" y="6303779"/>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Tree>
    <p:extLst>
      <p:ext uri="{BB962C8B-B14F-4D97-AF65-F5344CB8AC3E}">
        <p14:creationId xmlns:p14="http://schemas.microsoft.com/office/powerpoint/2010/main" val="1044305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13905" y="233959"/>
            <a:ext cx="11614238" cy="6055239"/>
          </a:xfrm>
        </p:spPr>
        <p:txBody>
          <a:bodyPr>
            <a:normAutofit/>
          </a:bodyPr>
          <a:lstStyle/>
          <a:p>
            <a:pPr marL="0" indent="0">
              <a:buNone/>
            </a:pPr>
            <a:r>
              <a:rPr lang="es-ES" sz="1400" dirty="0" smtClean="0"/>
              <a:t>11. Adicionar </a:t>
            </a:r>
            <a:r>
              <a:rPr lang="es-ES" sz="1400" dirty="0"/>
              <a:t>a</a:t>
            </a:r>
            <a:r>
              <a:rPr lang="es-ES" sz="1400" baseline="30000" dirty="0"/>
              <a:t>3</a:t>
            </a:r>
            <a:r>
              <a:rPr lang="es-ES" sz="1400" dirty="0"/>
              <a:t>b – ab</a:t>
            </a:r>
            <a:r>
              <a:rPr lang="es-ES" sz="1400" baseline="30000" dirty="0"/>
              <a:t>3</a:t>
            </a:r>
            <a:r>
              <a:rPr lang="es-ES" sz="1400" dirty="0"/>
              <a:t> con a</a:t>
            </a:r>
            <a:r>
              <a:rPr lang="es-ES" sz="1400" baseline="30000" dirty="0"/>
              <a:t>2</a:t>
            </a:r>
            <a:r>
              <a:rPr lang="es-ES" sz="1400" dirty="0"/>
              <a:t>b</a:t>
            </a:r>
            <a:r>
              <a:rPr lang="es-ES" sz="1400" baseline="30000" dirty="0"/>
              <a:t>2</a:t>
            </a:r>
            <a:r>
              <a:rPr lang="es-ES" sz="1400" dirty="0"/>
              <a:t> – b</a:t>
            </a:r>
            <a:r>
              <a:rPr lang="es-ES" sz="1400" baseline="30000" dirty="0"/>
              <a:t>4</a:t>
            </a:r>
            <a:r>
              <a:rPr lang="es-ES" sz="1400" dirty="0"/>
              <a:t> con a</a:t>
            </a:r>
            <a:r>
              <a:rPr lang="es-ES" sz="1400" baseline="30000" dirty="0"/>
              <a:t>4</a:t>
            </a:r>
            <a:r>
              <a:rPr lang="es-ES" sz="1400" dirty="0"/>
              <a:t> – </a:t>
            </a:r>
            <a:r>
              <a:rPr lang="es-ES" sz="1400" dirty="0" smtClean="0"/>
              <a:t>a</a:t>
            </a:r>
            <a:r>
              <a:rPr lang="es-ES" sz="1400" baseline="30000" dirty="0" smtClean="0"/>
              <a:t>2</a:t>
            </a:r>
            <a:r>
              <a:rPr lang="es-ES" sz="1400" dirty="0" smtClean="0"/>
              <a:t>b</a:t>
            </a:r>
            <a:r>
              <a:rPr lang="es-ES" sz="1400" baseline="30000" dirty="0" smtClean="0"/>
              <a:t>2		</a:t>
            </a:r>
            <a:r>
              <a:rPr lang="es-ES" sz="1400" dirty="0">
                <a:solidFill>
                  <a:srgbClr val="FF0000"/>
                </a:solidFill>
              </a:rPr>
              <a:t>A. </a:t>
            </a:r>
            <a:r>
              <a:rPr lang="es-ES" sz="1400" baseline="30000" dirty="0"/>
              <a:t> </a:t>
            </a:r>
            <a:r>
              <a:rPr lang="es-ES" sz="1400" dirty="0">
                <a:solidFill>
                  <a:srgbClr val="FF0000"/>
                </a:solidFill>
              </a:rPr>
              <a:t>a</a:t>
            </a:r>
            <a:r>
              <a:rPr lang="es-ES" sz="1400" baseline="30000" dirty="0">
                <a:solidFill>
                  <a:srgbClr val="FF0000"/>
                </a:solidFill>
              </a:rPr>
              <a:t>3</a:t>
            </a:r>
            <a:r>
              <a:rPr lang="es-ES" sz="1400" dirty="0">
                <a:solidFill>
                  <a:srgbClr val="FF0000"/>
                </a:solidFill>
              </a:rPr>
              <a:t>b – ab</a:t>
            </a:r>
            <a:r>
              <a:rPr lang="es-ES" sz="1400" baseline="30000" dirty="0">
                <a:solidFill>
                  <a:srgbClr val="FF0000"/>
                </a:solidFill>
              </a:rPr>
              <a:t>3</a:t>
            </a:r>
            <a:r>
              <a:rPr lang="es-ES" sz="1400" dirty="0">
                <a:solidFill>
                  <a:srgbClr val="FF0000"/>
                </a:solidFill>
              </a:rPr>
              <a:t> – b</a:t>
            </a:r>
            <a:r>
              <a:rPr lang="es-ES" sz="1400" baseline="30000" dirty="0">
                <a:solidFill>
                  <a:srgbClr val="FF0000"/>
                </a:solidFill>
              </a:rPr>
              <a:t>4</a:t>
            </a:r>
            <a:r>
              <a:rPr lang="es-ES" sz="1400" dirty="0">
                <a:solidFill>
                  <a:srgbClr val="FF0000"/>
                </a:solidFill>
              </a:rPr>
              <a:t> + a</a:t>
            </a:r>
            <a:r>
              <a:rPr lang="es-ES" sz="1400" baseline="30000" dirty="0">
                <a:solidFill>
                  <a:srgbClr val="FF0000"/>
                </a:solidFill>
              </a:rPr>
              <a:t>4    </a:t>
            </a:r>
            <a:r>
              <a:rPr lang="es-ES" sz="1400" dirty="0"/>
              <a:t>B. a</a:t>
            </a:r>
            <a:r>
              <a:rPr lang="es-ES" sz="1400" baseline="30000" dirty="0"/>
              <a:t>8</a:t>
            </a:r>
            <a:r>
              <a:rPr lang="es-ES" sz="1400" dirty="0"/>
              <a:t>b</a:t>
            </a:r>
            <a:r>
              <a:rPr lang="es-ES" sz="1400" baseline="30000" dirty="0"/>
              <a:t>8</a:t>
            </a:r>
            <a:r>
              <a:rPr lang="es-ES" sz="1400" dirty="0"/>
              <a:t>	C. 4a</a:t>
            </a:r>
            <a:r>
              <a:rPr lang="es-ES" sz="1400" baseline="30000" dirty="0"/>
              <a:t>8</a:t>
            </a:r>
            <a:r>
              <a:rPr lang="es-ES" sz="1400" dirty="0"/>
              <a:t>b</a:t>
            </a:r>
            <a:r>
              <a:rPr lang="es-ES" sz="1400" baseline="30000" dirty="0"/>
              <a:t>8</a:t>
            </a:r>
            <a:r>
              <a:rPr lang="es-ES" sz="1400" dirty="0"/>
              <a:t>	D. 2a</a:t>
            </a:r>
            <a:r>
              <a:rPr lang="es-ES" sz="1400" baseline="30000" dirty="0"/>
              <a:t>3</a:t>
            </a:r>
            <a:r>
              <a:rPr lang="es-ES" sz="1400" dirty="0"/>
              <a:t>b – 2ab</a:t>
            </a:r>
            <a:r>
              <a:rPr lang="es-ES" sz="1400" baseline="30000" dirty="0"/>
              <a:t>3</a:t>
            </a:r>
            <a:r>
              <a:rPr lang="es-ES" sz="1400" dirty="0"/>
              <a:t> – 2b</a:t>
            </a:r>
            <a:r>
              <a:rPr lang="es-ES" sz="1400" baseline="30000" dirty="0"/>
              <a:t>4</a:t>
            </a:r>
            <a:r>
              <a:rPr lang="es-ES" sz="1400" dirty="0"/>
              <a:t> + 2a</a:t>
            </a:r>
            <a:r>
              <a:rPr lang="es-ES" sz="1400" baseline="30000" dirty="0"/>
              <a:t>4 </a:t>
            </a:r>
            <a:r>
              <a:rPr lang="es-ES" sz="1400" baseline="30000" dirty="0">
                <a:solidFill>
                  <a:srgbClr val="FF0000"/>
                </a:solidFill>
              </a:rPr>
              <a:t> </a:t>
            </a:r>
          </a:p>
          <a:p>
            <a:pPr marL="0" indent="0">
              <a:buNone/>
            </a:pPr>
            <a:endParaRPr lang="es-ES" sz="1400" dirty="0"/>
          </a:p>
          <a:p>
            <a:pPr marL="0" indent="0">
              <a:buNone/>
            </a:pPr>
            <a:r>
              <a:rPr lang="es-ES" sz="1400" dirty="0" smtClean="0"/>
              <a:t>12. Adicionar </a:t>
            </a:r>
            <a:r>
              <a:rPr lang="es-ES" sz="1400" dirty="0"/>
              <a:t>3a</a:t>
            </a:r>
            <a:r>
              <a:rPr lang="es-ES" sz="1400" baseline="30000" dirty="0"/>
              <a:t>2</a:t>
            </a:r>
            <a:r>
              <a:rPr lang="es-ES" sz="1400" dirty="0"/>
              <a:t>b – 5ab</a:t>
            </a:r>
            <a:r>
              <a:rPr lang="es-ES" sz="1400" baseline="30000" dirty="0"/>
              <a:t>2</a:t>
            </a:r>
            <a:r>
              <a:rPr lang="es-ES" sz="1400" dirty="0"/>
              <a:t> con 3ab</a:t>
            </a:r>
            <a:r>
              <a:rPr lang="es-ES" sz="1400" baseline="30000" dirty="0"/>
              <a:t>2</a:t>
            </a:r>
            <a:r>
              <a:rPr lang="es-ES" sz="1400" dirty="0"/>
              <a:t> – 5a</a:t>
            </a:r>
            <a:r>
              <a:rPr lang="es-ES" sz="1400" baseline="30000" dirty="0"/>
              <a:t>2</a:t>
            </a:r>
            <a:r>
              <a:rPr lang="es-ES" sz="1400" dirty="0"/>
              <a:t>b con </a:t>
            </a:r>
            <a:r>
              <a:rPr lang="es-ES" sz="1400" dirty="0" smtClean="0"/>
              <a:t>8ab</a:t>
            </a:r>
            <a:r>
              <a:rPr lang="es-ES" sz="1400" baseline="30000" dirty="0" smtClean="0"/>
              <a:t>2	</a:t>
            </a:r>
            <a:r>
              <a:rPr lang="es-ES" sz="1400" dirty="0">
                <a:solidFill>
                  <a:srgbClr val="FF0000"/>
                </a:solidFill>
              </a:rPr>
              <a:t>A.</a:t>
            </a:r>
            <a:r>
              <a:rPr lang="es-ES" sz="1400" dirty="0"/>
              <a:t> </a:t>
            </a:r>
            <a:r>
              <a:rPr lang="es-ES" sz="1400" baseline="30000" dirty="0"/>
              <a:t> </a:t>
            </a:r>
            <a:r>
              <a:rPr lang="es-ES" sz="1400" dirty="0">
                <a:solidFill>
                  <a:srgbClr val="FF0000"/>
                </a:solidFill>
              </a:rPr>
              <a:t>- 2a</a:t>
            </a:r>
            <a:r>
              <a:rPr lang="es-ES" sz="1400" baseline="30000" dirty="0">
                <a:solidFill>
                  <a:srgbClr val="FF0000"/>
                </a:solidFill>
              </a:rPr>
              <a:t>2</a:t>
            </a:r>
            <a:r>
              <a:rPr lang="es-ES" sz="1400" dirty="0">
                <a:solidFill>
                  <a:srgbClr val="FF0000"/>
                </a:solidFill>
              </a:rPr>
              <a:t>b – 6ab</a:t>
            </a:r>
            <a:r>
              <a:rPr lang="es-ES" sz="1400" baseline="30000" dirty="0">
                <a:solidFill>
                  <a:srgbClr val="FF0000"/>
                </a:solidFill>
              </a:rPr>
              <a:t>2</a:t>
            </a:r>
            <a:r>
              <a:rPr lang="es-ES" sz="1400" dirty="0">
                <a:solidFill>
                  <a:srgbClr val="FF0000"/>
                </a:solidFill>
              </a:rPr>
              <a:t>       </a:t>
            </a:r>
            <a:r>
              <a:rPr lang="es-ES" sz="1400" dirty="0"/>
              <a:t>B. – 8a</a:t>
            </a:r>
            <a:r>
              <a:rPr lang="es-ES" sz="1400" baseline="30000" dirty="0"/>
              <a:t>3</a:t>
            </a:r>
            <a:r>
              <a:rPr lang="es-ES" sz="1400" dirty="0"/>
              <a:t>b</a:t>
            </a:r>
            <a:r>
              <a:rPr lang="es-ES" sz="1400" baseline="30000" dirty="0"/>
              <a:t>3</a:t>
            </a:r>
            <a:r>
              <a:rPr lang="es-ES" sz="1400" dirty="0"/>
              <a:t>	C. -4a</a:t>
            </a:r>
            <a:r>
              <a:rPr lang="es-ES" sz="1400" baseline="30000" dirty="0"/>
              <a:t>2</a:t>
            </a:r>
            <a:r>
              <a:rPr lang="es-ES" sz="1400" dirty="0"/>
              <a:t>b</a:t>
            </a:r>
            <a:r>
              <a:rPr lang="es-ES" sz="1400" baseline="30000" dirty="0"/>
              <a:t>2</a:t>
            </a:r>
            <a:r>
              <a:rPr lang="es-ES" sz="1400" dirty="0"/>
              <a:t>   D. 2a</a:t>
            </a:r>
            <a:r>
              <a:rPr lang="es-ES" sz="1400" baseline="30000" dirty="0"/>
              <a:t>2</a:t>
            </a:r>
            <a:r>
              <a:rPr lang="es-ES" sz="1400" dirty="0"/>
              <a:t>b + 6ab</a:t>
            </a:r>
            <a:r>
              <a:rPr lang="es-ES" sz="1400" baseline="30000" dirty="0"/>
              <a:t>2</a:t>
            </a:r>
            <a:r>
              <a:rPr lang="es-ES" sz="1400" dirty="0"/>
              <a:t> </a:t>
            </a:r>
          </a:p>
          <a:p>
            <a:pPr marL="0" indent="0">
              <a:buNone/>
            </a:pPr>
            <a:endParaRPr lang="es-ES" sz="1400" dirty="0"/>
          </a:p>
          <a:p>
            <a:pPr marL="0" indent="0">
              <a:buNone/>
            </a:pPr>
            <a:r>
              <a:rPr lang="es-ES" sz="1400" dirty="0" smtClean="0"/>
              <a:t>13. Adicionar </a:t>
            </a:r>
            <a:r>
              <a:rPr lang="es-ES" sz="1400" dirty="0"/>
              <a:t>a</a:t>
            </a:r>
            <a:r>
              <a:rPr lang="es-ES" sz="1400" baseline="30000" dirty="0"/>
              <a:t>3</a:t>
            </a:r>
            <a:r>
              <a:rPr lang="es-ES" sz="1400" dirty="0"/>
              <a:t>b</a:t>
            </a:r>
            <a:r>
              <a:rPr lang="es-ES" sz="1400" baseline="30000" dirty="0"/>
              <a:t>2</a:t>
            </a:r>
            <a:r>
              <a:rPr lang="es-ES" sz="1400" dirty="0"/>
              <a:t> – a</a:t>
            </a:r>
            <a:r>
              <a:rPr lang="es-ES" sz="1400" baseline="30000" dirty="0"/>
              <a:t>2</a:t>
            </a:r>
            <a:r>
              <a:rPr lang="es-ES" sz="1400" dirty="0"/>
              <a:t>b</a:t>
            </a:r>
            <a:r>
              <a:rPr lang="es-ES" sz="1400" baseline="30000" dirty="0"/>
              <a:t>3</a:t>
            </a:r>
            <a:r>
              <a:rPr lang="es-ES" sz="1400" dirty="0"/>
              <a:t> con a</a:t>
            </a:r>
            <a:r>
              <a:rPr lang="es-ES" sz="1400" baseline="30000" dirty="0"/>
              <a:t>5</a:t>
            </a:r>
            <a:r>
              <a:rPr lang="es-ES" sz="1400" dirty="0"/>
              <a:t> + 2a</a:t>
            </a:r>
            <a:r>
              <a:rPr lang="es-ES" sz="1400" baseline="30000" dirty="0"/>
              <a:t>2</a:t>
            </a:r>
            <a:r>
              <a:rPr lang="es-ES" sz="1400" dirty="0"/>
              <a:t>b</a:t>
            </a:r>
            <a:r>
              <a:rPr lang="es-ES" sz="1400" baseline="30000" dirty="0"/>
              <a:t>3</a:t>
            </a:r>
            <a:r>
              <a:rPr lang="es-ES" sz="1400" dirty="0"/>
              <a:t> – b</a:t>
            </a:r>
            <a:r>
              <a:rPr lang="es-ES" sz="1400" baseline="30000" dirty="0"/>
              <a:t>5</a:t>
            </a:r>
            <a:r>
              <a:rPr lang="es-ES" sz="1400" dirty="0"/>
              <a:t> con – </a:t>
            </a:r>
            <a:r>
              <a:rPr lang="es-ES" sz="1400" dirty="0" smtClean="0"/>
              <a:t>a</a:t>
            </a:r>
            <a:r>
              <a:rPr lang="es-ES" sz="1400" baseline="30000" dirty="0" smtClean="0"/>
              <a:t>3</a:t>
            </a:r>
            <a:r>
              <a:rPr lang="es-ES" sz="1400" dirty="0" smtClean="0"/>
              <a:t>b</a:t>
            </a:r>
            <a:r>
              <a:rPr lang="es-ES" sz="1400" baseline="30000" dirty="0" smtClean="0"/>
              <a:t>2	</a:t>
            </a:r>
            <a:r>
              <a:rPr lang="es-ES" sz="1400" dirty="0">
                <a:solidFill>
                  <a:srgbClr val="FF0000"/>
                </a:solidFill>
              </a:rPr>
              <a:t>A.</a:t>
            </a:r>
            <a:r>
              <a:rPr lang="es-ES" sz="1400" baseline="30000" dirty="0"/>
              <a:t> </a:t>
            </a:r>
            <a:r>
              <a:rPr lang="es-ES" sz="1400" dirty="0">
                <a:solidFill>
                  <a:srgbClr val="FF0000"/>
                </a:solidFill>
              </a:rPr>
              <a:t>a</a:t>
            </a:r>
            <a:r>
              <a:rPr lang="es-ES" sz="1400" baseline="30000" dirty="0">
                <a:solidFill>
                  <a:srgbClr val="FF0000"/>
                </a:solidFill>
              </a:rPr>
              <a:t>5 </a:t>
            </a:r>
            <a:r>
              <a:rPr lang="es-ES" sz="1400" dirty="0">
                <a:solidFill>
                  <a:srgbClr val="FF0000"/>
                </a:solidFill>
              </a:rPr>
              <a:t>+ a</a:t>
            </a:r>
            <a:r>
              <a:rPr lang="es-ES" sz="1400" baseline="30000" dirty="0">
                <a:solidFill>
                  <a:srgbClr val="FF0000"/>
                </a:solidFill>
              </a:rPr>
              <a:t>2</a:t>
            </a:r>
            <a:r>
              <a:rPr lang="es-ES" sz="1400" dirty="0">
                <a:solidFill>
                  <a:srgbClr val="FF0000"/>
                </a:solidFill>
              </a:rPr>
              <a:t>b</a:t>
            </a:r>
            <a:r>
              <a:rPr lang="es-ES" sz="1400" baseline="30000" dirty="0">
                <a:solidFill>
                  <a:srgbClr val="FF0000"/>
                </a:solidFill>
              </a:rPr>
              <a:t>3</a:t>
            </a:r>
            <a:r>
              <a:rPr lang="es-ES" sz="1400" dirty="0">
                <a:solidFill>
                  <a:srgbClr val="FF0000"/>
                </a:solidFill>
              </a:rPr>
              <a:t> – b</a:t>
            </a:r>
            <a:r>
              <a:rPr lang="es-ES" sz="1400" baseline="30000" dirty="0">
                <a:solidFill>
                  <a:srgbClr val="FF0000"/>
                </a:solidFill>
              </a:rPr>
              <a:t>5</a:t>
            </a:r>
            <a:r>
              <a:rPr lang="es-ES" sz="1400" dirty="0">
                <a:solidFill>
                  <a:srgbClr val="FF0000"/>
                </a:solidFill>
              </a:rPr>
              <a:t>      </a:t>
            </a:r>
            <a:r>
              <a:rPr lang="es-ES" sz="1400" dirty="0"/>
              <a:t>B. a</a:t>
            </a:r>
            <a:r>
              <a:rPr lang="es-ES" sz="1400" baseline="30000" dirty="0"/>
              <a:t>12</a:t>
            </a:r>
            <a:r>
              <a:rPr lang="es-ES" sz="1400" dirty="0"/>
              <a:t>b</a:t>
            </a:r>
            <a:r>
              <a:rPr lang="es-ES" sz="1400" baseline="30000" dirty="0"/>
              <a:t>8</a:t>
            </a:r>
            <a:r>
              <a:rPr lang="es-ES" sz="1400" dirty="0"/>
              <a:t>         C. 2a</a:t>
            </a:r>
            <a:r>
              <a:rPr lang="es-ES" sz="1400" baseline="30000" dirty="0"/>
              <a:t>5 </a:t>
            </a:r>
            <a:r>
              <a:rPr lang="es-ES" sz="1400" dirty="0"/>
              <a:t> – 2b</a:t>
            </a:r>
            <a:r>
              <a:rPr lang="es-ES" sz="1400" baseline="30000" dirty="0"/>
              <a:t>5</a:t>
            </a:r>
            <a:r>
              <a:rPr lang="es-ES" sz="1400" dirty="0"/>
              <a:t> 	D. 2a</a:t>
            </a:r>
            <a:r>
              <a:rPr lang="es-ES" sz="1400" baseline="30000" dirty="0"/>
              <a:t>5 -</a:t>
            </a:r>
            <a:r>
              <a:rPr lang="es-ES" sz="1400" dirty="0"/>
              <a:t> 2a</a:t>
            </a:r>
            <a:r>
              <a:rPr lang="es-ES" sz="1400" baseline="30000" dirty="0"/>
              <a:t>2</a:t>
            </a:r>
            <a:r>
              <a:rPr lang="es-ES" sz="1400" dirty="0"/>
              <a:t>b</a:t>
            </a:r>
            <a:r>
              <a:rPr lang="es-ES" sz="1400" baseline="30000" dirty="0"/>
              <a:t>3</a:t>
            </a:r>
            <a:r>
              <a:rPr lang="es-ES" sz="1400" dirty="0"/>
              <a:t> + 2b</a:t>
            </a:r>
            <a:r>
              <a:rPr lang="es-ES" sz="1400" baseline="30000" dirty="0"/>
              <a:t>5</a:t>
            </a:r>
            <a:r>
              <a:rPr lang="es-ES" sz="1400" dirty="0"/>
              <a:t> </a:t>
            </a:r>
          </a:p>
          <a:p>
            <a:pPr marL="0" indent="0">
              <a:buNone/>
            </a:pPr>
            <a:endParaRPr lang="es-ES" sz="1400" dirty="0"/>
          </a:p>
          <a:p>
            <a:pPr marL="0" indent="0">
              <a:buNone/>
            </a:pPr>
            <a:r>
              <a:rPr lang="es-ES" sz="1400" dirty="0" smtClean="0"/>
              <a:t>14. Adicionar </a:t>
            </a:r>
            <a:r>
              <a:rPr lang="es-ES" sz="1400" dirty="0"/>
              <a:t>a</a:t>
            </a:r>
            <a:r>
              <a:rPr lang="es-ES" sz="1400" baseline="30000" dirty="0"/>
              <a:t>2</a:t>
            </a:r>
            <a:r>
              <a:rPr lang="es-ES" sz="1400" dirty="0"/>
              <a:t> – 4ab con 4bc + 9a</a:t>
            </a:r>
            <a:r>
              <a:rPr lang="es-ES" sz="1400" baseline="30000" dirty="0"/>
              <a:t>2</a:t>
            </a:r>
            <a:r>
              <a:rPr lang="es-ES" sz="1400" dirty="0"/>
              <a:t> - 6ab con </a:t>
            </a:r>
            <a:r>
              <a:rPr lang="es-ES" sz="1400" dirty="0" smtClean="0"/>
              <a:t>12bc	</a:t>
            </a:r>
            <a:r>
              <a:rPr lang="es-ES" sz="1400" dirty="0">
                <a:solidFill>
                  <a:srgbClr val="FF0000"/>
                </a:solidFill>
              </a:rPr>
              <a:t>A.</a:t>
            </a:r>
            <a:r>
              <a:rPr lang="es-ES" sz="1400" dirty="0"/>
              <a:t> </a:t>
            </a:r>
            <a:r>
              <a:rPr lang="es-ES" sz="1400" dirty="0">
                <a:solidFill>
                  <a:srgbClr val="FF0000"/>
                </a:solidFill>
              </a:rPr>
              <a:t>10a</a:t>
            </a:r>
            <a:r>
              <a:rPr lang="es-ES" sz="1400" baseline="30000" dirty="0">
                <a:solidFill>
                  <a:srgbClr val="FF0000"/>
                </a:solidFill>
              </a:rPr>
              <a:t>2</a:t>
            </a:r>
            <a:r>
              <a:rPr lang="es-ES" sz="1400" dirty="0">
                <a:solidFill>
                  <a:srgbClr val="FF0000"/>
                </a:solidFill>
              </a:rPr>
              <a:t> – 10ab + 16bc       </a:t>
            </a:r>
            <a:r>
              <a:rPr lang="es-ES" sz="1400" dirty="0"/>
              <a:t>B. 16a</a:t>
            </a:r>
            <a:r>
              <a:rPr lang="es-ES" sz="1400" baseline="30000" dirty="0"/>
              <a:t>3</a:t>
            </a:r>
            <a:r>
              <a:rPr lang="es-ES" sz="1400" dirty="0"/>
              <a:t>b</a:t>
            </a:r>
            <a:r>
              <a:rPr lang="es-ES" sz="1400" baseline="30000" dirty="0"/>
              <a:t>2</a:t>
            </a:r>
            <a:r>
              <a:rPr lang="es-ES" sz="1400" dirty="0"/>
              <a:t>c     C. 36a</a:t>
            </a:r>
            <a:r>
              <a:rPr lang="es-ES" sz="1400" baseline="30000" dirty="0"/>
              <a:t>3</a:t>
            </a:r>
            <a:r>
              <a:rPr lang="es-ES" sz="1400" dirty="0"/>
              <a:t>b</a:t>
            </a:r>
            <a:r>
              <a:rPr lang="es-ES" sz="1400" baseline="30000" dirty="0"/>
              <a:t>2</a:t>
            </a:r>
            <a:r>
              <a:rPr lang="es-ES" sz="1400" dirty="0"/>
              <a:t>c    D. -10a</a:t>
            </a:r>
            <a:r>
              <a:rPr lang="es-ES" sz="1400" baseline="30000" dirty="0"/>
              <a:t>2</a:t>
            </a:r>
            <a:r>
              <a:rPr lang="es-ES" sz="1400" dirty="0"/>
              <a:t> + 10ab </a:t>
            </a:r>
            <a:r>
              <a:rPr lang="es-ES" sz="1400" dirty="0" smtClean="0"/>
              <a:t>– 16bc</a:t>
            </a:r>
            <a:endParaRPr lang="es-ES" sz="1400" dirty="0"/>
          </a:p>
          <a:p>
            <a:pPr marL="0" indent="0">
              <a:buNone/>
            </a:pPr>
            <a:endParaRPr lang="es-ES" sz="1400" dirty="0" smtClean="0"/>
          </a:p>
          <a:p>
            <a:pPr marL="0" indent="0">
              <a:buNone/>
            </a:pPr>
            <a:r>
              <a:rPr lang="es-ES" sz="1400" dirty="0" smtClean="0"/>
              <a:t>15. Adicionar </a:t>
            </a:r>
            <a:r>
              <a:rPr lang="es-ES" sz="1400" dirty="0"/>
              <a:t>3a</a:t>
            </a:r>
            <a:r>
              <a:rPr lang="es-ES" sz="1400" baseline="30000" dirty="0"/>
              <a:t>4</a:t>
            </a:r>
            <a:r>
              <a:rPr lang="es-ES" sz="1400" dirty="0"/>
              <a:t>b</a:t>
            </a:r>
            <a:r>
              <a:rPr lang="es-ES" sz="1400" baseline="30000" dirty="0"/>
              <a:t>3</a:t>
            </a:r>
            <a:r>
              <a:rPr lang="es-ES" sz="1400" dirty="0"/>
              <a:t> – 4a</a:t>
            </a:r>
            <a:r>
              <a:rPr lang="es-ES" sz="1400" baseline="30000" dirty="0"/>
              <a:t>3</a:t>
            </a:r>
            <a:r>
              <a:rPr lang="es-ES" sz="1400" dirty="0"/>
              <a:t>b</a:t>
            </a:r>
            <a:r>
              <a:rPr lang="es-ES" sz="1400" baseline="30000" dirty="0"/>
              <a:t>4</a:t>
            </a:r>
            <a:r>
              <a:rPr lang="es-ES" sz="1400" dirty="0"/>
              <a:t> con – 5a</a:t>
            </a:r>
            <a:r>
              <a:rPr lang="es-ES" sz="1400" baseline="30000" dirty="0"/>
              <a:t>3</a:t>
            </a:r>
            <a:r>
              <a:rPr lang="es-ES" sz="1400" dirty="0"/>
              <a:t>b</a:t>
            </a:r>
            <a:r>
              <a:rPr lang="es-ES" sz="1400" baseline="30000" dirty="0"/>
              <a:t>4</a:t>
            </a:r>
            <a:r>
              <a:rPr lang="es-ES" sz="1400" dirty="0"/>
              <a:t> con a</a:t>
            </a:r>
            <a:r>
              <a:rPr lang="es-ES" sz="1400" baseline="30000" dirty="0"/>
              <a:t>4</a:t>
            </a:r>
            <a:r>
              <a:rPr lang="es-ES" sz="1400" dirty="0"/>
              <a:t>b</a:t>
            </a:r>
            <a:r>
              <a:rPr lang="es-ES" sz="1400" baseline="30000" dirty="0"/>
              <a:t>3</a:t>
            </a:r>
            <a:r>
              <a:rPr lang="es-ES" sz="1400" dirty="0"/>
              <a:t> + </a:t>
            </a:r>
            <a:r>
              <a:rPr lang="es-ES" sz="1400" dirty="0" smtClean="0"/>
              <a:t>2a</a:t>
            </a:r>
            <a:r>
              <a:rPr lang="es-ES" sz="1400" baseline="30000" dirty="0" smtClean="0"/>
              <a:t>3</a:t>
            </a:r>
            <a:r>
              <a:rPr lang="es-ES" sz="1400" dirty="0" smtClean="0"/>
              <a:t>b</a:t>
            </a:r>
            <a:r>
              <a:rPr lang="es-ES" sz="1400" baseline="30000" dirty="0" smtClean="0"/>
              <a:t>4	</a:t>
            </a:r>
            <a:r>
              <a:rPr lang="es-ES" sz="1400" dirty="0">
                <a:solidFill>
                  <a:srgbClr val="FF0000"/>
                </a:solidFill>
              </a:rPr>
              <a:t>A.</a:t>
            </a:r>
            <a:r>
              <a:rPr lang="es-ES" sz="1400" dirty="0">
                <a:solidFill>
                  <a:schemeClr val="dk1"/>
                </a:solidFill>
              </a:rPr>
              <a:t> </a:t>
            </a:r>
            <a:r>
              <a:rPr lang="es-ES" sz="1400" dirty="0">
                <a:solidFill>
                  <a:srgbClr val="FF0000"/>
                </a:solidFill>
              </a:rPr>
              <a:t>4a</a:t>
            </a:r>
            <a:r>
              <a:rPr lang="es-ES" sz="1400" baseline="30000" dirty="0">
                <a:solidFill>
                  <a:srgbClr val="FF0000"/>
                </a:solidFill>
              </a:rPr>
              <a:t>4</a:t>
            </a:r>
            <a:r>
              <a:rPr lang="es-ES" sz="1400" dirty="0">
                <a:solidFill>
                  <a:srgbClr val="FF0000"/>
                </a:solidFill>
              </a:rPr>
              <a:t>b</a:t>
            </a:r>
            <a:r>
              <a:rPr lang="es-ES" sz="1400" baseline="30000" dirty="0">
                <a:solidFill>
                  <a:srgbClr val="FF0000"/>
                </a:solidFill>
              </a:rPr>
              <a:t>3</a:t>
            </a:r>
            <a:r>
              <a:rPr lang="es-ES" sz="1400" dirty="0">
                <a:solidFill>
                  <a:srgbClr val="FF0000"/>
                </a:solidFill>
              </a:rPr>
              <a:t> – 7a</a:t>
            </a:r>
            <a:r>
              <a:rPr lang="es-ES" sz="1400" baseline="30000" dirty="0">
                <a:solidFill>
                  <a:srgbClr val="FF0000"/>
                </a:solidFill>
              </a:rPr>
              <a:t>3</a:t>
            </a:r>
            <a:r>
              <a:rPr lang="es-ES" sz="1400" dirty="0">
                <a:solidFill>
                  <a:srgbClr val="FF0000"/>
                </a:solidFill>
              </a:rPr>
              <a:t>b</a:t>
            </a:r>
            <a:r>
              <a:rPr lang="es-ES" sz="1400" baseline="30000" dirty="0">
                <a:solidFill>
                  <a:srgbClr val="FF0000"/>
                </a:solidFill>
              </a:rPr>
              <a:t>4</a:t>
            </a:r>
            <a:r>
              <a:rPr lang="es-ES" sz="1400" dirty="0">
                <a:solidFill>
                  <a:srgbClr val="FF0000"/>
                </a:solidFill>
              </a:rPr>
              <a:t>     </a:t>
            </a:r>
            <a:r>
              <a:rPr lang="es-ES" sz="1400" dirty="0"/>
              <a:t>B. – 3a</a:t>
            </a:r>
            <a:r>
              <a:rPr lang="es-ES" sz="1400" baseline="30000" dirty="0"/>
              <a:t>7</a:t>
            </a:r>
            <a:r>
              <a:rPr lang="es-ES" sz="1400" dirty="0"/>
              <a:t>b</a:t>
            </a:r>
            <a:r>
              <a:rPr lang="es-ES" sz="1400" baseline="30000" dirty="0"/>
              <a:t>7</a:t>
            </a:r>
            <a:r>
              <a:rPr lang="es-ES" sz="1400" dirty="0"/>
              <a:t>       C. 3a</a:t>
            </a:r>
            <a:r>
              <a:rPr lang="es-ES" sz="1400" baseline="30000" dirty="0"/>
              <a:t>4</a:t>
            </a:r>
            <a:r>
              <a:rPr lang="es-ES" sz="1400" dirty="0"/>
              <a:t>a</a:t>
            </a:r>
            <a:r>
              <a:rPr lang="es-ES" sz="1400" baseline="30000" dirty="0"/>
              <a:t>3</a:t>
            </a:r>
            <a:r>
              <a:rPr lang="es-ES" sz="1400" dirty="0"/>
              <a:t>b</a:t>
            </a:r>
            <a:r>
              <a:rPr lang="es-ES" sz="1400" baseline="30000" dirty="0"/>
              <a:t>3</a:t>
            </a:r>
            <a:r>
              <a:rPr lang="es-ES" sz="1400" dirty="0"/>
              <a:t>b</a:t>
            </a:r>
            <a:r>
              <a:rPr lang="es-ES" sz="1400" baseline="30000" dirty="0"/>
              <a:t>4</a:t>
            </a:r>
            <a:r>
              <a:rPr lang="es-ES" sz="1400" dirty="0"/>
              <a:t>   D. 4a</a:t>
            </a:r>
            <a:r>
              <a:rPr lang="es-ES" sz="1400" baseline="30000" dirty="0"/>
              <a:t>4</a:t>
            </a:r>
            <a:r>
              <a:rPr lang="es-ES" sz="1400" dirty="0"/>
              <a:t>b</a:t>
            </a:r>
            <a:r>
              <a:rPr lang="es-ES" sz="1400" baseline="30000" dirty="0"/>
              <a:t>3</a:t>
            </a:r>
            <a:r>
              <a:rPr lang="es-ES" sz="1400" dirty="0"/>
              <a:t> – 7a</a:t>
            </a:r>
            <a:r>
              <a:rPr lang="es-ES" sz="1400" baseline="30000" dirty="0"/>
              <a:t>3</a:t>
            </a:r>
            <a:r>
              <a:rPr lang="es-ES" sz="1400" dirty="0"/>
              <a:t>b</a:t>
            </a:r>
            <a:r>
              <a:rPr lang="es-ES" sz="1400" baseline="30000" dirty="0"/>
              <a:t>4</a:t>
            </a:r>
            <a:r>
              <a:rPr lang="es-ES" sz="1400" dirty="0"/>
              <a:t> </a:t>
            </a:r>
          </a:p>
          <a:p>
            <a:pPr marL="0" indent="0">
              <a:buNone/>
            </a:pPr>
            <a:endParaRPr lang="es-ES" sz="1400" baseline="30000" dirty="0"/>
          </a:p>
          <a:p>
            <a:pPr marL="0" indent="0">
              <a:buNone/>
            </a:pPr>
            <a:r>
              <a:rPr lang="es-ES" sz="1400" dirty="0" smtClean="0"/>
              <a:t>16. Adicionar </a:t>
            </a:r>
            <a:r>
              <a:rPr lang="es-ES" sz="1400" dirty="0"/>
              <a:t>1/3 a</a:t>
            </a:r>
            <a:r>
              <a:rPr lang="es-ES" sz="1400" baseline="30000" dirty="0"/>
              <a:t>3</a:t>
            </a:r>
            <a:r>
              <a:rPr lang="es-ES" sz="1400" dirty="0"/>
              <a:t>b</a:t>
            </a:r>
            <a:r>
              <a:rPr lang="es-ES" sz="1400" baseline="30000" dirty="0"/>
              <a:t>2</a:t>
            </a:r>
            <a:r>
              <a:rPr lang="es-ES" sz="1400" dirty="0"/>
              <a:t> + 2/5 a</a:t>
            </a:r>
            <a:r>
              <a:rPr lang="es-ES" sz="1400" baseline="30000" dirty="0"/>
              <a:t>2</a:t>
            </a:r>
            <a:r>
              <a:rPr lang="es-ES" sz="1400" dirty="0"/>
              <a:t>b</a:t>
            </a:r>
            <a:r>
              <a:rPr lang="es-ES" sz="1400" baseline="30000" dirty="0"/>
              <a:t>3</a:t>
            </a:r>
            <a:r>
              <a:rPr lang="es-ES" sz="1400" dirty="0"/>
              <a:t> con 20/3 a</a:t>
            </a:r>
            <a:r>
              <a:rPr lang="es-ES" sz="1400" baseline="30000" dirty="0"/>
              <a:t>3</a:t>
            </a:r>
            <a:r>
              <a:rPr lang="es-ES" sz="1400" dirty="0"/>
              <a:t>b</a:t>
            </a:r>
            <a:r>
              <a:rPr lang="es-ES" sz="1400" baseline="30000" dirty="0"/>
              <a:t>2</a:t>
            </a:r>
            <a:r>
              <a:rPr lang="es-ES" sz="1400" dirty="0"/>
              <a:t> + 13/5 a</a:t>
            </a:r>
            <a:r>
              <a:rPr lang="es-ES" sz="1400" baseline="30000" dirty="0"/>
              <a:t>2</a:t>
            </a:r>
            <a:r>
              <a:rPr lang="es-ES" sz="1400" dirty="0"/>
              <a:t>b</a:t>
            </a:r>
            <a:r>
              <a:rPr lang="es-ES" sz="1400" baseline="30000" dirty="0"/>
              <a:t>3</a:t>
            </a:r>
            <a:r>
              <a:rPr lang="es-ES" sz="1400" dirty="0"/>
              <a:t> con a</a:t>
            </a:r>
            <a:r>
              <a:rPr lang="es-ES" sz="1400" baseline="30000" dirty="0"/>
              <a:t>3</a:t>
            </a:r>
            <a:r>
              <a:rPr lang="es-ES" sz="1400" dirty="0"/>
              <a:t>b</a:t>
            </a:r>
            <a:r>
              <a:rPr lang="es-ES" sz="1400" baseline="30000" dirty="0"/>
              <a:t>2</a:t>
            </a:r>
            <a:r>
              <a:rPr lang="es-ES" sz="1400" dirty="0"/>
              <a:t> – </a:t>
            </a:r>
            <a:r>
              <a:rPr lang="es-ES" sz="1400" dirty="0" smtClean="0"/>
              <a:t>a</a:t>
            </a:r>
            <a:r>
              <a:rPr lang="es-ES" sz="1400" baseline="30000" dirty="0" smtClean="0"/>
              <a:t>2</a:t>
            </a:r>
            <a:r>
              <a:rPr lang="es-ES" sz="1400" dirty="0" smtClean="0"/>
              <a:t>b</a:t>
            </a:r>
            <a:r>
              <a:rPr lang="es-ES" sz="1400" baseline="30000" dirty="0" smtClean="0"/>
              <a:t>3	</a:t>
            </a:r>
            <a:r>
              <a:rPr lang="es-ES" sz="1400" dirty="0">
                <a:solidFill>
                  <a:srgbClr val="FF0000"/>
                </a:solidFill>
              </a:rPr>
              <a:t>A.</a:t>
            </a:r>
            <a:r>
              <a:rPr lang="es-ES" sz="1400" baseline="30000" dirty="0"/>
              <a:t> </a:t>
            </a:r>
            <a:r>
              <a:rPr lang="es-ES" sz="1400" dirty="0">
                <a:solidFill>
                  <a:srgbClr val="FF0000"/>
                </a:solidFill>
              </a:rPr>
              <a:t>8a</a:t>
            </a:r>
            <a:r>
              <a:rPr lang="es-ES" sz="1400" baseline="30000" dirty="0">
                <a:solidFill>
                  <a:srgbClr val="FF0000"/>
                </a:solidFill>
              </a:rPr>
              <a:t>3</a:t>
            </a:r>
            <a:r>
              <a:rPr lang="es-ES" sz="1400" dirty="0">
                <a:solidFill>
                  <a:srgbClr val="FF0000"/>
                </a:solidFill>
              </a:rPr>
              <a:t>b</a:t>
            </a:r>
            <a:r>
              <a:rPr lang="es-ES" sz="1400" baseline="30000" dirty="0">
                <a:solidFill>
                  <a:srgbClr val="FF0000"/>
                </a:solidFill>
              </a:rPr>
              <a:t>2</a:t>
            </a:r>
            <a:r>
              <a:rPr lang="es-ES" sz="1400" dirty="0">
                <a:solidFill>
                  <a:srgbClr val="FF0000"/>
                </a:solidFill>
              </a:rPr>
              <a:t> + 2a</a:t>
            </a:r>
            <a:r>
              <a:rPr lang="es-ES" sz="1400" baseline="30000" dirty="0">
                <a:solidFill>
                  <a:srgbClr val="FF0000"/>
                </a:solidFill>
              </a:rPr>
              <a:t>2</a:t>
            </a:r>
            <a:r>
              <a:rPr lang="es-ES" sz="1400" dirty="0">
                <a:solidFill>
                  <a:srgbClr val="FF0000"/>
                </a:solidFill>
              </a:rPr>
              <a:t>b</a:t>
            </a:r>
            <a:r>
              <a:rPr lang="es-ES" sz="1400" baseline="30000" dirty="0">
                <a:solidFill>
                  <a:srgbClr val="FF0000"/>
                </a:solidFill>
              </a:rPr>
              <a:t>3</a:t>
            </a:r>
            <a:r>
              <a:rPr lang="es-ES" sz="1400" dirty="0">
                <a:solidFill>
                  <a:srgbClr val="FF0000"/>
                </a:solidFill>
              </a:rPr>
              <a:t>   </a:t>
            </a:r>
            <a:r>
              <a:rPr lang="es-ES" sz="1400" dirty="0"/>
              <a:t>B. 10a</a:t>
            </a:r>
            <a:r>
              <a:rPr lang="es-ES" sz="1400" baseline="30000" dirty="0"/>
              <a:t>5</a:t>
            </a:r>
            <a:r>
              <a:rPr lang="es-ES" sz="1400" dirty="0"/>
              <a:t>b</a:t>
            </a:r>
            <a:r>
              <a:rPr lang="es-ES" sz="1400" baseline="30000" dirty="0"/>
              <a:t>5</a:t>
            </a:r>
            <a:r>
              <a:rPr lang="es-ES" sz="1400" dirty="0"/>
              <a:t>   C. 16a</a:t>
            </a:r>
            <a:r>
              <a:rPr lang="es-ES" sz="1400" baseline="30000" dirty="0"/>
              <a:t>3</a:t>
            </a:r>
            <a:r>
              <a:rPr lang="es-ES" sz="1400" dirty="0"/>
              <a:t>a</a:t>
            </a:r>
            <a:r>
              <a:rPr lang="es-ES" sz="1400" baseline="30000" dirty="0"/>
              <a:t>2</a:t>
            </a:r>
            <a:r>
              <a:rPr lang="es-ES" sz="1400" dirty="0"/>
              <a:t>b</a:t>
            </a:r>
            <a:r>
              <a:rPr lang="es-ES" sz="1400" baseline="30000" dirty="0"/>
              <a:t>2</a:t>
            </a:r>
            <a:r>
              <a:rPr lang="es-ES" sz="1400" dirty="0"/>
              <a:t>b</a:t>
            </a:r>
            <a:r>
              <a:rPr lang="es-ES" sz="1400" baseline="30000" dirty="0"/>
              <a:t>3</a:t>
            </a:r>
            <a:r>
              <a:rPr lang="es-ES" sz="1400" dirty="0"/>
              <a:t>  D. - 8a</a:t>
            </a:r>
            <a:r>
              <a:rPr lang="es-ES" sz="1400" baseline="30000" dirty="0"/>
              <a:t>3</a:t>
            </a:r>
            <a:r>
              <a:rPr lang="es-ES" sz="1400" dirty="0"/>
              <a:t>b</a:t>
            </a:r>
            <a:r>
              <a:rPr lang="es-ES" sz="1400" baseline="30000" dirty="0"/>
              <a:t>2</a:t>
            </a:r>
            <a:r>
              <a:rPr lang="es-ES" sz="1400" dirty="0"/>
              <a:t> - 2a</a:t>
            </a:r>
            <a:r>
              <a:rPr lang="es-ES" sz="1400" baseline="30000" dirty="0"/>
              <a:t>2</a:t>
            </a:r>
            <a:r>
              <a:rPr lang="es-ES" sz="1400" dirty="0"/>
              <a:t>b</a:t>
            </a:r>
            <a:r>
              <a:rPr lang="es-ES" sz="1400" baseline="30000" dirty="0"/>
              <a:t>3</a:t>
            </a:r>
            <a:r>
              <a:rPr lang="es-ES" sz="1400" dirty="0"/>
              <a:t> </a:t>
            </a:r>
          </a:p>
          <a:p>
            <a:pPr marL="0" indent="0">
              <a:buNone/>
            </a:pPr>
            <a:endParaRPr lang="es-ES" sz="1400" baseline="30000" dirty="0"/>
          </a:p>
          <a:p>
            <a:pPr marL="0" indent="0">
              <a:buNone/>
            </a:pPr>
            <a:r>
              <a:rPr lang="es-ES" sz="1400" dirty="0" smtClean="0"/>
              <a:t>17. Adicionar </a:t>
            </a:r>
            <a:r>
              <a:rPr lang="es-ES" sz="1400" dirty="0"/>
              <a:t>¾ a</a:t>
            </a:r>
            <a:r>
              <a:rPr lang="es-ES" sz="1400" baseline="30000" dirty="0"/>
              <a:t>3</a:t>
            </a:r>
            <a:r>
              <a:rPr lang="es-ES" sz="1400" dirty="0"/>
              <a:t> – 2/3a</a:t>
            </a:r>
            <a:r>
              <a:rPr lang="es-ES" sz="1400" baseline="30000" dirty="0"/>
              <a:t>2</a:t>
            </a:r>
            <a:r>
              <a:rPr lang="es-ES" sz="1400" dirty="0"/>
              <a:t>b con 3/5 a</a:t>
            </a:r>
            <a:r>
              <a:rPr lang="es-ES" sz="1400" baseline="30000" dirty="0"/>
              <a:t>3</a:t>
            </a:r>
            <a:r>
              <a:rPr lang="es-ES" sz="1400" dirty="0"/>
              <a:t> – a</a:t>
            </a:r>
            <a:r>
              <a:rPr lang="es-ES" sz="1400" baseline="30000" dirty="0"/>
              <a:t>2</a:t>
            </a:r>
            <a:r>
              <a:rPr lang="es-ES" sz="1400" dirty="0"/>
              <a:t>b con </a:t>
            </a:r>
            <a:r>
              <a:rPr lang="es-ES" sz="1400" dirty="0" smtClean="0"/>
              <a:t>ab</a:t>
            </a:r>
            <a:r>
              <a:rPr lang="es-ES" sz="1400" baseline="30000" dirty="0" smtClean="0"/>
              <a:t>2	</a:t>
            </a:r>
            <a:r>
              <a:rPr lang="es-ES" sz="1400" dirty="0">
                <a:solidFill>
                  <a:srgbClr val="FF0000"/>
                </a:solidFill>
              </a:rPr>
              <a:t>A.</a:t>
            </a:r>
            <a:r>
              <a:rPr lang="es-ES" sz="1400" baseline="30000" dirty="0"/>
              <a:t> </a:t>
            </a:r>
            <a:r>
              <a:rPr lang="es-ES" sz="1400" dirty="0">
                <a:solidFill>
                  <a:srgbClr val="FF0000"/>
                </a:solidFill>
              </a:rPr>
              <a:t>27/20a</a:t>
            </a:r>
            <a:r>
              <a:rPr lang="es-ES" sz="1400" baseline="30000" dirty="0">
                <a:solidFill>
                  <a:srgbClr val="FF0000"/>
                </a:solidFill>
              </a:rPr>
              <a:t>3</a:t>
            </a:r>
            <a:r>
              <a:rPr lang="es-ES" sz="1400" dirty="0">
                <a:solidFill>
                  <a:srgbClr val="FF0000"/>
                </a:solidFill>
              </a:rPr>
              <a:t> – 5/3a</a:t>
            </a:r>
            <a:r>
              <a:rPr lang="es-ES" sz="1400" baseline="30000" dirty="0">
                <a:solidFill>
                  <a:srgbClr val="FF0000"/>
                </a:solidFill>
              </a:rPr>
              <a:t>2</a:t>
            </a:r>
            <a:r>
              <a:rPr lang="es-ES" sz="1400" dirty="0">
                <a:solidFill>
                  <a:srgbClr val="FF0000"/>
                </a:solidFill>
              </a:rPr>
              <a:t>b + ab</a:t>
            </a:r>
            <a:r>
              <a:rPr lang="es-ES" sz="1400" baseline="30000" dirty="0">
                <a:solidFill>
                  <a:srgbClr val="FF0000"/>
                </a:solidFill>
              </a:rPr>
              <a:t>2</a:t>
            </a:r>
            <a:r>
              <a:rPr lang="es-ES" sz="1400" dirty="0">
                <a:solidFill>
                  <a:srgbClr val="FF0000"/>
                </a:solidFill>
              </a:rPr>
              <a:t>   </a:t>
            </a:r>
            <a:r>
              <a:rPr lang="es-ES" sz="1400" dirty="0"/>
              <a:t>B. 22/17 a</a:t>
            </a:r>
            <a:r>
              <a:rPr lang="es-ES" sz="1400" baseline="30000" dirty="0"/>
              <a:t>8</a:t>
            </a:r>
            <a:r>
              <a:rPr lang="es-ES" sz="1400" dirty="0"/>
              <a:t>b</a:t>
            </a:r>
            <a:r>
              <a:rPr lang="es-ES" sz="1400" baseline="30000" dirty="0"/>
              <a:t>3</a:t>
            </a:r>
            <a:r>
              <a:rPr lang="es-ES" sz="1400" dirty="0"/>
              <a:t>     C. 4/6 a</a:t>
            </a:r>
            <a:r>
              <a:rPr lang="es-ES" sz="1400" baseline="30000" dirty="0"/>
              <a:t>3</a:t>
            </a:r>
            <a:r>
              <a:rPr lang="es-ES" sz="1400" dirty="0"/>
              <a:t>b</a:t>
            </a:r>
            <a:r>
              <a:rPr lang="es-ES" sz="1400" baseline="30000" dirty="0"/>
              <a:t>2</a:t>
            </a:r>
            <a:r>
              <a:rPr lang="es-ES" sz="1400" dirty="0"/>
              <a:t>   D. 27/20a</a:t>
            </a:r>
            <a:r>
              <a:rPr lang="es-ES" sz="1400" baseline="30000" dirty="0"/>
              <a:t>3</a:t>
            </a:r>
            <a:r>
              <a:rPr lang="es-ES" sz="1400" dirty="0"/>
              <a:t> – 5/3a</a:t>
            </a:r>
            <a:r>
              <a:rPr lang="es-ES" sz="1400" baseline="30000" dirty="0"/>
              <a:t>2</a:t>
            </a:r>
            <a:r>
              <a:rPr lang="es-ES" sz="1400" dirty="0"/>
              <a:t>b + ab</a:t>
            </a:r>
            <a:r>
              <a:rPr lang="es-ES" sz="1400" baseline="30000" dirty="0"/>
              <a:t>2</a:t>
            </a:r>
            <a:r>
              <a:rPr lang="es-ES" sz="1400" dirty="0"/>
              <a:t> </a:t>
            </a:r>
          </a:p>
          <a:p>
            <a:pPr marL="0" indent="0">
              <a:buNone/>
            </a:pPr>
            <a:endParaRPr lang="es-ES" sz="1400" dirty="0"/>
          </a:p>
          <a:p>
            <a:pPr marL="0" indent="0">
              <a:buNone/>
            </a:pPr>
            <a:r>
              <a:rPr lang="es-ES" sz="1400" dirty="0" smtClean="0"/>
              <a:t>18. Adicionar </a:t>
            </a:r>
            <a:r>
              <a:rPr lang="es-ES" sz="1400" dirty="0"/>
              <a:t>2a</a:t>
            </a:r>
            <a:r>
              <a:rPr lang="es-ES" sz="1400" baseline="30000" dirty="0"/>
              <a:t>x</a:t>
            </a:r>
            <a:r>
              <a:rPr lang="es-ES" sz="1400" dirty="0"/>
              <a:t> – a</a:t>
            </a:r>
            <a:r>
              <a:rPr lang="es-ES" sz="1400" baseline="30000" dirty="0"/>
              <a:t>x-1</a:t>
            </a:r>
            <a:r>
              <a:rPr lang="es-ES" sz="1400" dirty="0"/>
              <a:t> + 3a</a:t>
            </a:r>
            <a:r>
              <a:rPr lang="es-ES" sz="1400" baseline="30000" dirty="0"/>
              <a:t>x-2</a:t>
            </a:r>
            <a:r>
              <a:rPr lang="es-ES" sz="1400" dirty="0"/>
              <a:t> con – </a:t>
            </a:r>
            <a:r>
              <a:rPr lang="es-ES" sz="1400" dirty="0" err="1"/>
              <a:t>a</a:t>
            </a:r>
            <a:r>
              <a:rPr lang="es-ES" sz="1400" baseline="30000" dirty="0" err="1"/>
              <a:t>x</a:t>
            </a:r>
            <a:r>
              <a:rPr lang="es-ES" sz="1400" dirty="0"/>
              <a:t> + 6a</a:t>
            </a:r>
            <a:r>
              <a:rPr lang="es-ES" sz="1400" baseline="30000" dirty="0"/>
              <a:t>x-1</a:t>
            </a:r>
            <a:r>
              <a:rPr lang="es-ES" sz="1400" dirty="0"/>
              <a:t> – </a:t>
            </a:r>
            <a:r>
              <a:rPr lang="es-ES" sz="1400" dirty="0" smtClean="0"/>
              <a:t>4a</a:t>
            </a:r>
            <a:r>
              <a:rPr lang="es-ES" sz="1400" baseline="30000" dirty="0" smtClean="0"/>
              <a:t>x-2	</a:t>
            </a:r>
            <a:r>
              <a:rPr lang="es-ES" sz="1400" dirty="0">
                <a:solidFill>
                  <a:srgbClr val="FF0000"/>
                </a:solidFill>
              </a:rPr>
              <a:t>A.</a:t>
            </a:r>
            <a:r>
              <a:rPr lang="es-ES" sz="1400" baseline="30000" dirty="0"/>
              <a:t> </a:t>
            </a:r>
            <a:r>
              <a:rPr lang="es-ES" sz="1400" dirty="0" err="1">
                <a:solidFill>
                  <a:srgbClr val="FF0000"/>
                </a:solidFill>
              </a:rPr>
              <a:t>a</a:t>
            </a:r>
            <a:r>
              <a:rPr lang="es-ES" sz="1400" baseline="30000" dirty="0" err="1">
                <a:solidFill>
                  <a:srgbClr val="FF0000"/>
                </a:solidFill>
              </a:rPr>
              <a:t>x</a:t>
            </a:r>
            <a:r>
              <a:rPr lang="es-ES" sz="1400" dirty="0">
                <a:solidFill>
                  <a:srgbClr val="FF0000"/>
                </a:solidFill>
              </a:rPr>
              <a:t> + 5a</a:t>
            </a:r>
            <a:r>
              <a:rPr lang="es-ES" sz="1400" baseline="30000" dirty="0">
                <a:solidFill>
                  <a:srgbClr val="FF0000"/>
                </a:solidFill>
              </a:rPr>
              <a:t>x-1</a:t>
            </a:r>
            <a:r>
              <a:rPr lang="es-ES" sz="1400" dirty="0">
                <a:solidFill>
                  <a:srgbClr val="FF0000"/>
                </a:solidFill>
              </a:rPr>
              <a:t> - a</a:t>
            </a:r>
            <a:r>
              <a:rPr lang="es-ES" sz="1400" baseline="30000" dirty="0">
                <a:solidFill>
                  <a:srgbClr val="FF0000"/>
                </a:solidFill>
              </a:rPr>
              <a:t>x-2</a:t>
            </a:r>
            <a:r>
              <a:rPr lang="es-ES" sz="1400" dirty="0">
                <a:solidFill>
                  <a:srgbClr val="FF0000"/>
                </a:solidFill>
              </a:rPr>
              <a:t>     </a:t>
            </a:r>
            <a:r>
              <a:rPr lang="es-ES" sz="1400" dirty="0"/>
              <a:t>B. 5a</a:t>
            </a:r>
            <a:r>
              <a:rPr lang="es-ES" sz="1400" baseline="30000" dirty="0"/>
              <a:t>3x-3</a:t>
            </a:r>
            <a:r>
              <a:rPr lang="es-ES" sz="1400" dirty="0"/>
              <a:t>      C. 6a</a:t>
            </a:r>
            <a:r>
              <a:rPr lang="es-ES" sz="1400" baseline="30000" dirty="0"/>
              <a:t>x</a:t>
            </a:r>
            <a:r>
              <a:rPr lang="es-ES" sz="1400" dirty="0"/>
              <a:t> + 3a</a:t>
            </a:r>
            <a:r>
              <a:rPr lang="es-ES" sz="1400" baseline="30000" dirty="0"/>
              <a:t>x-1</a:t>
            </a:r>
            <a:r>
              <a:rPr lang="es-ES" sz="1400" dirty="0"/>
              <a:t> - 2a</a:t>
            </a:r>
            <a:r>
              <a:rPr lang="es-ES" sz="1400" baseline="30000" dirty="0"/>
              <a:t>x-2</a:t>
            </a:r>
            <a:r>
              <a:rPr lang="es-ES" sz="1400" dirty="0"/>
              <a:t>     D. - </a:t>
            </a:r>
            <a:r>
              <a:rPr lang="es-ES" sz="1400" dirty="0" err="1"/>
              <a:t>a</a:t>
            </a:r>
            <a:r>
              <a:rPr lang="es-ES" sz="1400" baseline="30000" dirty="0" err="1"/>
              <a:t>x</a:t>
            </a:r>
            <a:r>
              <a:rPr lang="es-ES" sz="1400" dirty="0"/>
              <a:t> - 5a</a:t>
            </a:r>
            <a:r>
              <a:rPr lang="es-ES" sz="1400" baseline="30000" dirty="0"/>
              <a:t>x-1</a:t>
            </a:r>
            <a:r>
              <a:rPr lang="es-ES" sz="1400" dirty="0"/>
              <a:t> + a</a:t>
            </a:r>
            <a:r>
              <a:rPr lang="es-ES" sz="1400" baseline="30000" dirty="0"/>
              <a:t>x-2</a:t>
            </a:r>
            <a:r>
              <a:rPr lang="es-ES" sz="1400" dirty="0"/>
              <a:t>    </a:t>
            </a:r>
          </a:p>
          <a:p>
            <a:pPr marL="0" indent="0">
              <a:buNone/>
            </a:pPr>
            <a:endParaRPr lang="es-ES" sz="1400" baseline="30000" dirty="0"/>
          </a:p>
          <a:p>
            <a:pPr marL="0" indent="0">
              <a:buNone/>
            </a:pPr>
            <a:r>
              <a:rPr lang="es-ES" sz="1400" dirty="0" smtClean="0"/>
              <a:t>19. Adicionar </a:t>
            </a:r>
            <a:r>
              <a:rPr lang="es-ES" sz="1400" dirty="0"/>
              <a:t>– 4m</a:t>
            </a:r>
            <a:r>
              <a:rPr lang="es-ES" sz="1400" baseline="30000" dirty="0"/>
              <a:t>x</a:t>
            </a:r>
            <a:r>
              <a:rPr lang="es-ES" sz="1400" dirty="0"/>
              <a:t> + 5m</a:t>
            </a:r>
            <a:r>
              <a:rPr lang="es-ES" sz="1400" baseline="30000" dirty="0"/>
              <a:t>2x</a:t>
            </a:r>
            <a:r>
              <a:rPr lang="es-ES" sz="1400" dirty="0"/>
              <a:t> – 7m</a:t>
            </a:r>
            <a:r>
              <a:rPr lang="es-ES" sz="1400" baseline="30000" dirty="0"/>
              <a:t>3x</a:t>
            </a:r>
            <a:r>
              <a:rPr lang="es-ES" sz="1400" dirty="0"/>
              <a:t> con 9m</a:t>
            </a:r>
            <a:r>
              <a:rPr lang="es-ES" sz="1400" baseline="30000" dirty="0"/>
              <a:t>x</a:t>
            </a:r>
            <a:r>
              <a:rPr lang="es-ES" sz="1400" dirty="0"/>
              <a:t> – 2m</a:t>
            </a:r>
            <a:r>
              <a:rPr lang="es-ES" sz="1400" baseline="30000" dirty="0"/>
              <a:t>3x</a:t>
            </a:r>
            <a:r>
              <a:rPr lang="es-ES" sz="1400" dirty="0"/>
              <a:t> con 10m</a:t>
            </a:r>
            <a:r>
              <a:rPr lang="es-ES" sz="1400" baseline="30000" dirty="0"/>
              <a:t>2x</a:t>
            </a:r>
            <a:r>
              <a:rPr lang="es-ES" sz="1400" dirty="0"/>
              <a:t> + </a:t>
            </a:r>
            <a:r>
              <a:rPr lang="es-ES" sz="1400" dirty="0" smtClean="0"/>
              <a:t>6m</a:t>
            </a:r>
            <a:r>
              <a:rPr lang="es-ES" sz="1400" baseline="30000" dirty="0" smtClean="0"/>
              <a:t>3x	</a:t>
            </a:r>
            <a:r>
              <a:rPr lang="es-ES" sz="1400" dirty="0">
                <a:solidFill>
                  <a:srgbClr val="FF0000"/>
                </a:solidFill>
              </a:rPr>
              <a:t>A.</a:t>
            </a:r>
            <a:r>
              <a:rPr lang="es-ES" sz="1400" dirty="0"/>
              <a:t> </a:t>
            </a:r>
            <a:r>
              <a:rPr lang="es-ES" sz="1400" dirty="0">
                <a:solidFill>
                  <a:srgbClr val="FF0000"/>
                </a:solidFill>
              </a:rPr>
              <a:t>5m</a:t>
            </a:r>
            <a:r>
              <a:rPr lang="es-ES" sz="1400" baseline="30000" dirty="0">
                <a:solidFill>
                  <a:srgbClr val="FF0000"/>
                </a:solidFill>
              </a:rPr>
              <a:t>x</a:t>
            </a:r>
            <a:r>
              <a:rPr lang="es-ES" sz="1400" dirty="0">
                <a:solidFill>
                  <a:srgbClr val="FF0000"/>
                </a:solidFill>
              </a:rPr>
              <a:t> + 15m</a:t>
            </a:r>
            <a:r>
              <a:rPr lang="es-ES" sz="1400" baseline="30000" dirty="0">
                <a:solidFill>
                  <a:srgbClr val="FF0000"/>
                </a:solidFill>
              </a:rPr>
              <a:t>2x</a:t>
            </a:r>
            <a:r>
              <a:rPr lang="es-ES" sz="1400" dirty="0">
                <a:solidFill>
                  <a:srgbClr val="FF0000"/>
                </a:solidFill>
              </a:rPr>
              <a:t> - 3m</a:t>
            </a:r>
            <a:r>
              <a:rPr lang="es-ES" sz="1400" baseline="30000" dirty="0">
                <a:solidFill>
                  <a:srgbClr val="FF0000"/>
                </a:solidFill>
              </a:rPr>
              <a:t>3x</a:t>
            </a:r>
            <a:r>
              <a:rPr lang="es-ES" sz="1400" dirty="0">
                <a:solidFill>
                  <a:srgbClr val="FF0000"/>
                </a:solidFill>
              </a:rPr>
              <a:t>   </a:t>
            </a:r>
            <a:r>
              <a:rPr lang="es-ES" sz="1400" dirty="0"/>
              <a:t>B. 17m</a:t>
            </a:r>
            <a:r>
              <a:rPr lang="es-ES" sz="1400" baseline="30000" dirty="0"/>
              <a:t>6x</a:t>
            </a:r>
            <a:r>
              <a:rPr lang="es-ES" sz="1400" dirty="0"/>
              <a:t>   C. 8m</a:t>
            </a:r>
            <a:r>
              <a:rPr lang="es-ES" sz="1400" baseline="30000" dirty="0"/>
              <a:t>x</a:t>
            </a:r>
            <a:r>
              <a:rPr lang="es-ES" sz="1400" dirty="0"/>
              <a:t> + 5m</a:t>
            </a:r>
            <a:r>
              <a:rPr lang="es-ES" sz="1400" baseline="30000" dirty="0"/>
              <a:t>2x</a:t>
            </a:r>
            <a:r>
              <a:rPr lang="es-ES" sz="1400" dirty="0"/>
              <a:t> - m</a:t>
            </a:r>
            <a:r>
              <a:rPr lang="es-ES" sz="1400" baseline="30000" dirty="0"/>
              <a:t>3x</a:t>
            </a:r>
            <a:r>
              <a:rPr lang="es-ES" sz="1400" dirty="0"/>
              <a:t>   D. - 5m</a:t>
            </a:r>
            <a:r>
              <a:rPr lang="es-ES" sz="1400" baseline="30000" dirty="0"/>
              <a:t>x</a:t>
            </a:r>
            <a:r>
              <a:rPr lang="es-ES" sz="1400" dirty="0"/>
              <a:t> - 15m</a:t>
            </a:r>
            <a:r>
              <a:rPr lang="es-ES" sz="1400" baseline="30000" dirty="0"/>
              <a:t>2x</a:t>
            </a:r>
            <a:r>
              <a:rPr lang="es-ES" sz="1400" dirty="0"/>
              <a:t> + 3m</a:t>
            </a:r>
            <a:r>
              <a:rPr lang="es-ES" sz="1400" baseline="30000" dirty="0"/>
              <a:t>3</a:t>
            </a:r>
            <a:endParaRPr lang="es-ES" sz="1400" dirty="0"/>
          </a:p>
          <a:p>
            <a:pPr marL="0" indent="0">
              <a:buNone/>
            </a:pPr>
            <a:endParaRPr lang="es-ES" sz="1400" baseline="30000" dirty="0"/>
          </a:p>
          <a:p>
            <a:pPr marL="0" indent="0">
              <a:buNone/>
            </a:pPr>
            <a:r>
              <a:rPr lang="es-ES" sz="1400" dirty="0" smtClean="0"/>
              <a:t>20. Adicionar </a:t>
            </a:r>
            <a:r>
              <a:rPr lang="es-ES" sz="1400" dirty="0"/>
              <a:t>½ a</a:t>
            </a:r>
            <a:r>
              <a:rPr lang="es-ES" sz="1400" baseline="30000" dirty="0"/>
              <a:t>n-1</a:t>
            </a:r>
            <a:r>
              <a:rPr lang="es-ES" sz="1400" dirty="0"/>
              <a:t> – ¼ </a:t>
            </a:r>
            <a:r>
              <a:rPr lang="es-ES" sz="1400" dirty="0" err="1"/>
              <a:t>a</a:t>
            </a:r>
            <a:r>
              <a:rPr lang="es-ES" sz="1400" baseline="30000" dirty="0" err="1"/>
              <a:t>n</a:t>
            </a:r>
            <a:r>
              <a:rPr lang="es-ES" sz="1400" dirty="0"/>
              <a:t> + ¾ a</a:t>
            </a:r>
            <a:r>
              <a:rPr lang="es-ES" sz="1400" baseline="30000" dirty="0"/>
              <a:t>n+1</a:t>
            </a:r>
            <a:r>
              <a:rPr lang="es-ES" sz="1400" dirty="0"/>
              <a:t> con – ¼ a</a:t>
            </a:r>
            <a:r>
              <a:rPr lang="es-ES" sz="1400" baseline="30000" dirty="0"/>
              <a:t>n-1</a:t>
            </a:r>
            <a:r>
              <a:rPr lang="es-ES" sz="1400" dirty="0"/>
              <a:t> + ¾ </a:t>
            </a:r>
            <a:r>
              <a:rPr lang="es-ES" sz="1400" dirty="0" err="1"/>
              <a:t>a</a:t>
            </a:r>
            <a:r>
              <a:rPr lang="es-ES" sz="1400" baseline="30000" dirty="0" err="1"/>
              <a:t>n</a:t>
            </a:r>
            <a:r>
              <a:rPr lang="es-ES" sz="1400" dirty="0"/>
              <a:t> – ½ </a:t>
            </a:r>
            <a:r>
              <a:rPr lang="es-ES" sz="1400" dirty="0" smtClean="0"/>
              <a:t>a</a:t>
            </a:r>
            <a:r>
              <a:rPr lang="es-ES" sz="1400" baseline="30000" dirty="0" smtClean="0"/>
              <a:t>n+1	</a:t>
            </a:r>
            <a:r>
              <a:rPr lang="es-ES" sz="1400" dirty="0" smtClean="0"/>
              <a:t>              </a:t>
            </a:r>
            <a:r>
              <a:rPr lang="es-ES" sz="1400" dirty="0" smtClean="0">
                <a:solidFill>
                  <a:srgbClr val="FF0000"/>
                </a:solidFill>
              </a:rPr>
              <a:t>A</a:t>
            </a:r>
            <a:r>
              <a:rPr lang="es-ES" sz="1400" dirty="0">
                <a:solidFill>
                  <a:srgbClr val="FF0000"/>
                </a:solidFill>
              </a:rPr>
              <a:t>.</a:t>
            </a:r>
            <a:r>
              <a:rPr lang="es-ES" sz="1400" baseline="30000" dirty="0"/>
              <a:t> </a:t>
            </a:r>
            <a:r>
              <a:rPr lang="es-ES" sz="1400" dirty="0">
                <a:solidFill>
                  <a:srgbClr val="FF0000"/>
                </a:solidFill>
              </a:rPr>
              <a:t>¼ a</a:t>
            </a:r>
            <a:r>
              <a:rPr lang="es-ES" sz="1400" baseline="30000" dirty="0">
                <a:solidFill>
                  <a:srgbClr val="FF0000"/>
                </a:solidFill>
              </a:rPr>
              <a:t>n-1</a:t>
            </a:r>
            <a:r>
              <a:rPr lang="es-ES" sz="1400" dirty="0">
                <a:solidFill>
                  <a:srgbClr val="FF0000"/>
                </a:solidFill>
              </a:rPr>
              <a:t> +</a:t>
            </a:r>
            <a:r>
              <a:rPr lang="es-ES" sz="1400" baseline="30000" dirty="0">
                <a:solidFill>
                  <a:srgbClr val="FF0000"/>
                </a:solidFill>
              </a:rPr>
              <a:t> </a:t>
            </a:r>
            <a:r>
              <a:rPr lang="es-ES" sz="1400" dirty="0">
                <a:solidFill>
                  <a:srgbClr val="FF0000"/>
                </a:solidFill>
              </a:rPr>
              <a:t>½ </a:t>
            </a:r>
            <a:r>
              <a:rPr lang="es-ES" sz="1400" dirty="0" err="1">
                <a:solidFill>
                  <a:srgbClr val="FF0000"/>
                </a:solidFill>
              </a:rPr>
              <a:t>a</a:t>
            </a:r>
            <a:r>
              <a:rPr lang="es-ES" sz="1400" baseline="30000" dirty="0" err="1">
                <a:solidFill>
                  <a:srgbClr val="FF0000"/>
                </a:solidFill>
              </a:rPr>
              <a:t>n</a:t>
            </a:r>
            <a:r>
              <a:rPr lang="es-ES" sz="1400" baseline="30000" dirty="0">
                <a:solidFill>
                  <a:srgbClr val="FF0000"/>
                </a:solidFill>
              </a:rPr>
              <a:t>  </a:t>
            </a:r>
            <a:r>
              <a:rPr lang="es-ES" sz="1400" dirty="0">
                <a:solidFill>
                  <a:srgbClr val="FF0000"/>
                </a:solidFill>
              </a:rPr>
              <a:t>+</a:t>
            </a:r>
            <a:r>
              <a:rPr lang="es-ES" sz="1400" baseline="30000" dirty="0">
                <a:solidFill>
                  <a:srgbClr val="FF0000"/>
                </a:solidFill>
              </a:rPr>
              <a:t> </a:t>
            </a:r>
            <a:r>
              <a:rPr lang="es-ES" sz="1400" dirty="0">
                <a:solidFill>
                  <a:srgbClr val="FF0000"/>
                </a:solidFill>
              </a:rPr>
              <a:t>¼ a</a:t>
            </a:r>
            <a:r>
              <a:rPr lang="es-ES" sz="1400" baseline="30000" dirty="0">
                <a:solidFill>
                  <a:srgbClr val="FF0000"/>
                </a:solidFill>
              </a:rPr>
              <a:t>n+1 </a:t>
            </a:r>
            <a:r>
              <a:rPr lang="es-ES" sz="1400" dirty="0">
                <a:solidFill>
                  <a:srgbClr val="FF0000"/>
                </a:solidFill>
              </a:rPr>
              <a:t> </a:t>
            </a:r>
            <a:r>
              <a:rPr lang="es-ES" sz="1400" dirty="0"/>
              <a:t>B. 3/8 a</a:t>
            </a:r>
            <a:r>
              <a:rPr lang="es-ES" sz="1400" baseline="30000" dirty="0"/>
              <a:t>3n+3</a:t>
            </a:r>
            <a:r>
              <a:rPr lang="es-ES" sz="1400" dirty="0"/>
              <a:t>      C. ½ a</a:t>
            </a:r>
            <a:r>
              <a:rPr lang="es-ES" sz="1400" baseline="30000" dirty="0"/>
              <a:t>n-1</a:t>
            </a:r>
            <a:r>
              <a:rPr lang="es-ES" sz="1400" dirty="0"/>
              <a:t> + ¼ </a:t>
            </a:r>
            <a:r>
              <a:rPr lang="es-ES" sz="1400" dirty="0" err="1"/>
              <a:t>a</a:t>
            </a:r>
            <a:r>
              <a:rPr lang="es-ES" sz="1400" baseline="30000" dirty="0" err="1"/>
              <a:t>n</a:t>
            </a:r>
            <a:r>
              <a:rPr lang="es-ES" sz="1400" baseline="30000" dirty="0"/>
              <a:t>  </a:t>
            </a:r>
            <a:r>
              <a:rPr lang="es-ES" sz="1400" dirty="0"/>
              <a:t>+ ¾ a</a:t>
            </a:r>
            <a:r>
              <a:rPr lang="es-ES" sz="1400" baseline="30000" dirty="0"/>
              <a:t>n+1    </a:t>
            </a:r>
            <a:r>
              <a:rPr lang="es-ES" sz="1400" dirty="0"/>
              <a:t>D.</a:t>
            </a:r>
            <a:r>
              <a:rPr lang="es-ES" sz="1400" baseline="30000" dirty="0"/>
              <a:t>  - </a:t>
            </a:r>
            <a:r>
              <a:rPr lang="es-ES" sz="1400" dirty="0"/>
              <a:t>¼ a</a:t>
            </a:r>
            <a:r>
              <a:rPr lang="es-ES" sz="1400" baseline="30000" dirty="0"/>
              <a:t>n-1</a:t>
            </a:r>
            <a:r>
              <a:rPr lang="es-ES" sz="1400" dirty="0"/>
              <a:t> -</a:t>
            </a:r>
            <a:r>
              <a:rPr lang="es-ES" sz="1400" baseline="30000" dirty="0"/>
              <a:t> </a:t>
            </a:r>
            <a:r>
              <a:rPr lang="es-ES" sz="1400" dirty="0"/>
              <a:t>½ </a:t>
            </a:r>
            <a:r>
              <a:rPr lang="es-ES" sz="1400" dirty="0" err="1"/>
              <a:t>a</a:t>
            </a:r>
            <a:r>
              <a:rPr lang="es-ES" sz="1400" baseline="30000" dirty="0" err="1"/>
              <a:t>n</a:t>
            </a:r>
            <a:r>
              <a:rPr lang="es-ES" sz="1400" baseline="30000" dirty="0"/>
              <a:t>  </a:t>
            </a:r>
            <a:r>
              <a:rPr lang="es-ES" sz="1400" dirty="0"/>
              <a:t>-</a:t>
            </a:r>
            <a:r>
              <a:rPr lang="es-ES" sz="1400" baseline="30000" dirty="0"/>
              <a:t> </a:t>
            </a:r>
            <a:r>
              <a:rPr lang="es-ES" sz="1400" dirty="0"/>
              <a:t>¼ a</a:t>
            </a:r>
            <a:r>
              <a:rPr lang="es-ES" sz="1400" baseline="30000" dirty="0"/>
              <a:t>n+1 </a:t>
            </a:r>
          </a:p>
          <a:p>
            <a:pPr marL="0" indent="0">
              <a:buNone/>
            </a:pPr>
            <a:endParaRPr lang="es-ES" sz="1400" baseline="30000" dirty="0"/>
          </a:p>
          <a:p>
            <a:endParaRPr lang="es-ES" sz="1400" dirty="0"/>
          </a:p>
        </p:txBody>
      </p:sp>
      <p:sp>
        <p:nvSpPr>
          <p:cNvPr id="4" name="Rectángulo redondeado 3"/>
          <p:cNvSpPr/>
          <p:nvPr/>
        </p:nvSpPr>
        <p:spPr>
          <a:xfrm>
            <a:off x="1056275" y="586453"/>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5" name="Rectángulo redondeado 4"/>
          <p:cNvSpPr/>
          <p:nvPr/>
        </p:nvSpPr>
        <p:spPr>
          <a:xfrm>
            <a:off x="1938830" y="586453"/>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6" name="Rectángulo redondeado 5"/>
          <p:cNvSpPr/>
          <p:nvPr/>
        </p:nvSpPr>
        <p:spPr>
          <a:xfrm>
            <a:off x="3610681" y="572768"/>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7" name="Rectángulo redondeado 6"/>
          <p:cNvSpPr/>
          <p:nvPr/>
        </p:nvSpPr>
        <p:spPr>
          <a:xfrm>
            <a:off x="5206331" y="586453"/>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8" name="Rectángulo redondeado 7"/>
          <p:cNvSpPr/>
          <p:nvPr/>
        </p:nvSpPr>
        <p:spPr>
          <a:xfrm>
            <a:off x="6338529" y="604216"/>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9" name="Rectángulo redondeado 8"/>
          <p:cNvSpPr/>
          <p:nvPr/>
        </p:nvSpPr>
        <p:spPr>
          <a:xfrm>
            <a:off x="9956317" y="617864"/>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0" name="Rectángulo redondeado 9"/>
          <p:cNvSpPr/>
          <p:nvPr/>
        </p:nvSpPr>
        <p:spPr>
          <a:xfrm>
            <a:off x="1056275" y="1242829"/>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1" name="Rectángulo redondeado 10"/>
          <p:cNvSpPr/>
          <p:nvPr/>
        </p:nvSpPr>
        <p:spPr>
          <a:xfrm>
            <a:off x="1938830" y="1242829"/>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12" name="Rectángulo redondeado 11"/>
          <p:cNvSpPr/>
          <p:nvPr/>
        </p:nvSpPr>
        <p:spPr>
          <a:xfrm>
            <a:off x="3610681" y="1229144"/>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13" name="Rectángulo redondeado 12"/>
          <p:cNvSpPr/>
          <p:nvPr/>
        </p:nvSpPr>
        <p:spPr>
          <a:xfrm>
            <a:off x="5206331" y="1242829"/>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14" name="Rectángulo redondeado 13"/>
          <p:cNvSpPr/>
          <p:nvPr/>
        </p:nvSpPr>
        <p:spPr>
          <a:xfrm>
            <a:off x="6338529" y="1260592"/>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5" name="Rectángulo redondeado 14"/>
          <p:cNvSpPr/>
          <p:nvPr/>
        </p:nvSpPr>
        <p:spPr>
          <a:xfrm>
            <a:off x="9956317" y="1274240"/>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6" name="Rectángulo redondeado 15"/>
          <p:cNvSpPr/>
          <p:nvPr/>
        </p:nvSpPr>
        <p:spPr>
          <a:xfrm>
            <a:off x="1056275" y="1886214"/>
            <a:ext cx="839903" cy="15691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7" name="Rectángulo redondeado 16"/>
          <p:cNvSpPr/>
          <p:nvPr/>
        </p:nvSpPr>
        <p:spPr>
          <a:xfrm>
            <a:off x="1938830" y="1872530"/>
            <a:ext cx="1629199" cy="1706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18" name="Rectángulo redondeado 17"/>
          <p:cNvSpPr/>
          <p:nvPr/>
        </p:nvSpPr>
        <p:spPr>
          <a:xfrm>
            <a:off x="3610681" y="1862495"/>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19" name="Rectángulo redondeado 18"/>
          <p:cNvSpPr/>
          <p:nvPr/>
        </p:nvSpPr>
        <p:spPr>
          <a:xfrm>
            <a:off x="5206331" y="1876180"/>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20" name="Rectángulo redondeado 19"/>
          <p:cNvSpPr/>
          <p:nvPr/>
        </p:nvSpPr>
        <p:spPr>
          <a:xfrm>
            <a:off x="6338529" y="1893943"/>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21" name="Rectángulo redondeado 20"/>
          <p:cNvSpPr/>
          <p:nvPr/>
        </p:nvSpPr>
        <p:spPr>
          <a:xfrm>
            <a:off x="9956318" y="1890022"/>
            <a:ext cx="1088553" cy="1981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smtClean="0"/>
              <a:t>INICIAR EVALUACIÓN</a:t>
            </a:r>
            <a:endParaRPr lang="es-ES" sz="800" dirty="0"/>
          </a:p>
        </p:txBody>
      </p:sp>
      <p:sp>
        <p:nvSpPr>
          <p:cNvPr id="22" name="Rectángulo redondeado 21"/>
          <p:cNvSpPr/>
          <p:nvPr/>
        </p:nvSpPr>
        <p:spPr>
          <a:xfrm>
            <a:off x="1041640" y="2542994"/>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23" name="Rectángulo redondeado 22"/>
          <p:cNvSpPr/>
          <p:nvPr/>
        </p:nvSpPr>
        <p:spPr>
          <a:xfrm>
            <a:off x="1924195" y="2542994"/>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24" name="Rectángulo redondeado 23"/>
          <p:cNvSpPr/>
          <p:nvPr/>
        </p:nvSpPr>
        <p:spPr>
          <a:xfrm>
            <a:off x="3596046" y="2529309"/>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25" name="Rectángulo redondeado 24"/>
          <p:cNvSpPr/>
          <p:nvPr/>
        </p:nvSpPr>
        <p:spPr>
          <a:xfrm>
            <a:off x="5191696" y="2542994"/>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26" name="Rectángulo redondeado 25"/>
          <p:cNvSpPr/>
          <p:nvPr/>
        </p:nvSpPr>
        <p:spPr>
          <a:xfrm>
            <a:off x="6323894" y="256075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27" name="Rectángulo redondeado 26"/>
          <p:cNvSpPr/>
          <p:nvPr/>
        </p:nvSpPr>
        <p:spPr>
          <a:xfrm>
            <a:off x="9941682" y="2574405"/>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28" name="Rectángulo redondeado 27"/>
          <p:cNvSpPr/>
          <p:nvPr/>
        </p:nvSpPr>
        <p:spPr>
          <a:xfrm>
            <a:off x="1098355" y="3103986"/>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29" name="Rectángulo redondeado 28"/>
          <p:cNvSpPr/>
          <p:nvPr/>
        </p:nvSpPr>
        <p:spPr>
          <a:xfrm>
            <a:off x="1980910" y="3103986"/>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30" name="Rectángulo redondeado 29"/>
          <p:cNvSpPr/>
          <p:nvPr/>
        </p:nvSpPr>
        <p:spPr>
          <a:xfrm>
            <a:off x="3652761" y="3090301"/>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31" name="Rectángulo redondeado 30"/>
          <p:cNvSpPr/>
          <p:nvPr/>
        </p:nvSpPr>
        <p:spPr>
          <a:xfrm>
            <a:off x="5248411" y="3103986"/>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32" name="Rectángulo redondeado 31"/>
          <p:cNvSpPr/>
          <p:nvPr/>
        </p:nvSpPr>
        <p:spPr>
          <a:xfrm>
            <a:off x="6380609" y="3078624"/>
            <a:ext cx="1089546" cy="223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33" name="Rectángulo redondeado 32"/>
          <p:cNvSpPr/>
          <p:nvPr/>
        </p:nvSpPr>
        <p:spPr>
          <a:xfrm>
            <a:off x="9998397" y="3117106"/>
            <a:ext cx="1122808" cy="1988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smtClean="0"/>
              <a:t>INICIAR EVALUACIÓN</a:t>
            </a:r>
            <a:endParaRPr lang="es-ES" sz="800" dirty="0"/>
          </a:p>
        </p:txBody>
      </p:sp>
      <p:sp>
        <p:nvSpPr>
          <p:cNvPr id="34" name="Rectángulo redondeado 33"/>
          <p:cNvSpPr/>
          <p:nvPr/>
        </p:nvSpPr>
        <p:spPr>
          <a:xfrm>
            <a:off x="1129978" y="4265944"/>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35" name="Rectángulo redondeado 34"/>
          <p:cNvSpPr/>
          <p:nvPr/>
        </p:nvSpPr>
        <p:spPr>
          <a:xfrm>
            <a:off x="2012533" y="4265944"/>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36" name="Rectángulo redondeado 35"/>
          <p:cNvSpPr/>
          <p:nvPr/>
        </p:nvSpPr>
        <p:spPr>
          <a:xfrm>
            <a:off x="3684384" y="4252259"/>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37" name="Rectángulo redondeado 36"/>
          <p:cNvSpPr/>
          <p:nvPr/>
        </p:nvSpPr>
        <p:spPr>
          <a:xfrm>
            <a:off x="5280034" y="4265944"/>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38" name="Rectángulo redondeado 37"/>
          <p:cNvSpPr/>
          <p:nvPr/>
        </p:nvSpPr>
        <p:spPr>
          <a:xfrm>
            <a:off x="6412232" y="428370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39" name="Rectángulo redondeado 38"/>
          <p:cNvSpPr/>
          <p:nvPr/>
        </p:nvSpPr>
        <p:spPr>
          <a:xfrm>
            <a:off x="10093209" y="4272187"/>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40" name="Rectángulo redondeado 39"/>
          <p:cNvSpPr/>
          <p:nvPr/>
        </p:nvSpPr>
        <p:spPr>
          <a:xfrm>
            <a:off x="1116414" y="4936020"/>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41" name="Rectángulo redondeado 40"/>
          <p:cNvSpPr/>
          <p:nvPr/>
        </p:nvSpPr>
        <p:spPr>
          <a:xfrm>
            <a:off x="1998969" y="4936020"/>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42" name="Rectángulo redondeado 41"/>
          <p:cNvSpPr/>
          <p:nvPr/>
        </p:nvSpPr>
        <p:spPr>
          <a:xfrm>
            <a:off x="3670820" y="4922335"/>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43" name="Rectángulo redondeado 42"/>
          <p:cNvSpPr/>
          <p:nvPr/>
        </p:nvSpPr>
        <p:spPr>
          <a:xfrm>
            <a:off x="5266470" y="4936020"/>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44" name="Rectángulo redondeado 43"/>
          <p:cNvSpPr/>
          <p:nvPr/>
        </p:nvSpPr>
        <p:spPr>
          <a:xfrm>
            <a:off x="6398668" y="4953783"/>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45" name="Rectángulo redondeado 44"/>
          <p:cNvSpPr/>
          <p:nvPr/>
        </p:nvSpPr>
        <p:spPr>
          <a:xfrm>
            <a:off x="10016456" y="4967431"/>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46" name="Rectángulo redondeado 45"/>
          <p:cNvSpPr/>
          <p:nvPr/>
        </p:nvSpPr>
        <p:spPr>
          <a:xfrm>
            <a:off x="1146129" y="6079451"/>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47" name="Rectángulo redondeado 46"/>
          <p:cNvSpPr/>
          <p:nvPr/>
        </p:nvSpPr>
        <p:spPr>
          <a:xfrm>
            <a:off x="2028684" y="6079451"/>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48" name="Rectángulo redondeado 47"/>
          <p:cNvSpPr/>
          <p:nvPr/>
        </p:nvSpPr>
        <p:spPr>
          <a:xfrm>
            <a:off x="3700535" y="6073530"/>
            <a:ext cx="1409419" cy="1591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900" dirty="0" smtClean="0"/>
              <a:t>VER EJERCICIO RESUELTO</a:t>
            </a:r>
            <a:endParaRPr lang="es-ES" sz="900" dirty="0"/>
          </a:p>
        </p:txBody>
      </p:sp>
      <p:sp>
        <p:nvSpPr>
          <p:cNvPr id="49" name="Rectángulo redondeado 48"/>
          <p:cNvSpPr/>
          <p:nvPr/>
        </p:nvSpPr>
        <p:spPr>
          <a:xfrm>
            <a:off x="5166960" y="6066122"/>
            <a:ext cx="903314"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smtClean="0"/>
              <a:t>VER RESULTADO</a:t>
            </a:r>
            <a:endParaRPr lang="es-ES" sz="800" dirty="0"/>
          </a:p>
        </p:txBody>
      </p:sp>
      <p:sp>
        <p:nvSpPr>
          <p:cNvPr id="50" name="Rectángulo redondeado 49"/>
          <p:cNvSpPr/>
          <p:nvPr/>
        </p:nvSpPr>
        <p:spPr>
          <a:xfrm>
            <a:off x="6101124" y="6075906"/>
            <a:ext cx="932881" cy="1873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smtClean="0"/>
              <a:t>OTRO EJERCICIO</a:t>
            </a:r>
            <a:endParaRPr lang="es-ES" sz="800" dirty="0"/>
          </a:p>
        </p:txBody>
      </p:sp>
      <p:sp>
        <p:nvSpPr>
          <p:cNvPr id="51" name="Rectángulo redondeado 50"/>
          <p:cNvSpPr/>
          <p:nvPr/>
        </p:nvSpPr>
        <p:spPr>
          <a:xfrm>
            <a:off x="9558270" y="6069047"/>
            <a:ext cx="1124516" cy="194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smtClean="0"/>
              <a:t>INICIAR EVALUACIÓN</a:t>
            </a:r>
            <a:endParaRPr lang="es-ES" sz="800" dirty="0"/>
          </a:p>
        </p:txBody>
      </p:sp>
      <p:sp>
        <p:nvSpPr>
          <p:cNvPr id="52" name="Rectángulo redondeado 51"/>
          <p:cNvSpPr/>
          <p:nvPr/>
        </p:nvSpPr>
        <p:spPr>
          <a:xfrm>
            <a:off x="1146129" y="5506530"/>
            <a:ext cx="659930" cy="15711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smtClean="0"/>
              <a:t>VER PASOS</a:t>
            </a:r>
            <a:endParaRPr lang="es-ES" sz="800" dirty="0"/>
          </a:p>
        </p:txBody>
      </p:sp>
      <p:sp>
        <p:nvSpPr>
          <p:cNvPr id="53" name="Rectángulo redondeado 52"/>
          <p:cNvSpPr/>
          <p:nvPr/>
        </p:nvSpPr>
        <p:spPr>
          <a:xfrm>
            <a:off x="1863066" y="5506530"/>
            <a:ext cx="1404930" cy="14342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smtClean="0"/>
              <a:t>VER EJERCICIOS MODELOS</a:t>
            </a:r>
            <a:endParaRPr lang="es-ES" sz="800" dirty="0"/>
          </a:p>
        </p:txBody>
      </p:sp>
      <p:sp>
        <p:nvSpPr>
          <p:cNvPr id="54" name="Rectángulo redondeado 53"/>
          <p:cNvSpPr/>
          <p:nvPr/>
        </p:nvSpPr>
        <p:spPr>
          <a:xfrm>
            <a:off x="3316189" y="5504457"/>
            <a:ext cx="1409419" cy="1591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smtClean="0"/>
              <a:t>VER EJERCICIO RESUELTO</a:t>
            </a:r>
            <a:endParaRPr lang="es-ES" sz="800" dirty="0"/>
          </a:p>
        </p:txBody>
      </p:sp>
      <p:sp>
        <p:nvSpPr>
          <p:cNvPr id="55" name="Rectángulo redondeado 54"/>
          <p:cNvSpPr/>
          <p:nvPr/>
        </p:nvSpPr>
        <p:spPr>
          <a:xfrm>
            <a:off x="4770814" y="5494787"/>
            <a:ext cx="903314"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smtClean="0"/>
              <a:t>VER RESULTADO</a:t>
            </a:r>
            <a:endParaRPr lang="es-ES" sz="800" dirty="0"/>
          </a:p>
        </p:txBody>
      </p:sp>
      <p:sp>
        <p:nvSpPr>
          <p:cNvPr id="56" name="Rectángulo redondeado 55"/>
          <p:cNvSpPr/>
          <p:nvPr/>
        </p:nvSpPr>
        <p:spPr>
          <a:xfrm>
            <a:off x="5719334" y="5504457"/>
            <a:ext cx="932881" cy="1873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smtClean="0"/>
              <a:t>OTRO EJERCICIO</a:t>
            </a:r>
            <a:endParaRPr lang="es-ES" sz="800" dirty="0"/>
          </a:p>
        </p:txBody>
      </p:sp>
      <p:sp>
        <p:nvSpPr>
          <p:cNvPr id="57" name="Rectángulo redondeado 56"/>
          <p:cNvSpPr/>
          <p:nvPr/>
        </p:nvSpPr>
        <p:spPr>
          <a:xfrm>
            <a:off x="9192258" y="5486000"/>
            <a:ext cx="1124516" cy="194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smtClean="0"/>
              <a:t>INICIAR EVALUACIÓN</a:t>
            </a:r>
            <a:endParaRPr lang="es-ES" sz="800" dirty="0"/>
          </a:p>
        </p:txBody>
      </p:sp>
      <p:sp>
        <p:nvSpPr>
          <p:cNvPr id="58" name="Rectángulo redondeado 57"/>
          <p:cNvSpPr/>
          <p:nvPr/>
        </p:nvSpPr>
        <p:spPr>
          <a:xfrm>
            <a:off x="1117188" y="3715886"/>
            <a:ext cx="659930" cy="16221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smtClean="0"/>
              <a:t>VER PASOS</a:t>
            </a:r>
            <a:endParaRPr lang="es-ES" sz="800" dirty="0"/>
          </a:p>
        </p:txBody>
      </p:sp>
      <p:sp>
        <p:nvSpPr>
          <p:cNvPr id="59" name="Rectángulo redondeado 58"/>
          <p:cNvSpPr/>
          <p:nvPr/>
        </p:nvSpPr>
        <p:spPr>
          <a:xfrm>
            <a:off x="1805747" y="3700176"/>
            <a:ext cx="1376075" cy="16425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smtClean="0"/>
              <a:t>VER EJERCICIOS MODELOS</a:t>
            </a:r>
            <a:endParaRPr lang="es-ES" sz="800" dirty="0"/>
          </a:p>
        </p:txBody>
      </p:sp>
      <p:sp>
        <p:nvSpPr>
          <p:cNvPr id="60" name="Rectángulo redondeado 59"/>
          <p:cNvSpPr/>
          <p:nvPr/>
        </p:nvSpPr>
        <p:spPr>
          <a:xfrm>
            <a:off x="3218640" y="3686247"/>
            <a:ext cx="1243801" cy="19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smtClean="0"/>
              <a:t>VER EJERCICIO RESUELTO</a:t>
            </a:r>
            <a:endParaRPr lang="es-ES" sz="800" dirty="0"/>
          </a:p>
        </p:txBody>
      </p:sp>
      <p:sp>
        <p:nvSpPr>
          <p:cNvPr id="61" name="Rectángulo redondeado 60"/>
          <p:cNvSpPr/>
          <p:nvPr/>
        </p:nvSpPr>
        <p:spPr>
          <a:xfrm>
            <a:off x="4503894" y="3683242"/>
            <a:ext cx="903314"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smtClean="0"/>
              <a:t>VER RESULTADO</a:t>
            </a:r>
            <a:endParaRPr lang="es-ES" sz="800" dirty="0"/>
          </a:p>
        </p:txBody>
      </p:sp>
      <p:sp>
        <p:nvSpPr>
          <p:cNvPr id="62" name="Rectángulo redondeado 61"/>
          <p:cNvSpPr/>
          <p:nvPr/>
        </p:nvSpPr>
        <p:spPr>
          <a:xfrm>
            <a:off x="5447728" y="3675877"/>
            <a:ext cx="932881" cy="1873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smtClean="0"/>
              <a:t>OTRO EJERCICIO</a:t>
            </a:r>
            <a:endParaRPr lang="es-ES" sz="800" dirty="0"/>
          </a:p>
        </p:txBody>
      </p:sp>
      <p:sp>
        <p:nvSpPr>
          <p:cNvPr id="63" name="Rectángulo redondeado 62"/>
          <p:cNvSpPr/>
          <p:nvPr/>
        </p:nvSpPr>
        <p:spPr>
          <a:xfrm>
            <a:off x="9008206" y="3648860"/>
            <a:ext cx="1301947" cy="238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smtClean="0"/>
              <a:t>INICIAR EVALUACIÓN</a:t>
            </a:r>
            <a:endParaRPr lang="es-ES" sz="800" dirty="0"/>
          </a:p>
        </p:txBody>
      </p:sp>
      <p:sp>
        <p:nvSpPr>
          <p:cNvPr id="64" name="Rectángulo redondeado 63"/>
          <p:cNvSpPr/>
          <p:nvPr/>
        </p:nvSpPr>
        <p:spPr>
          <a:xfrm>
            <a:off x="7533862" y="601796"/>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65" name="Rectángulo redondeado 64"/>
          <p:cNvSpPr/>
          <p:nvPr/>
        </p:nvSpPr>
        <p:spPr>
          <a:xfrm>
            <a:off x="7517861" y="1245605"/>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66" name="Rectángulo redondeado 65"/>
          <p:cNvSpPr/>
          <p:nvPr/>
        </p:nvSpPr>
        <p:spPr>
          <a:xfrm>
            <a:off x="7533862" y="1862495"/>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67" name="Rectángulo redondeado 66"/>
          <p:cNvSpPr/>
          <p:nvPr/>
        </p:nvSpPr>
        <p:spPr>
          <a:xfrm>
            <a:off x="7533862" y="2547516"/>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68" name="Rectángulo redondeado 67"/>
          <p:cNvSpPr/>
          <p:nvPr/>
        </p:nvSpPr>
        <p:spPr>
          <a:xfrm>
            <a:off x="7533862" y="3068023"/>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69" name="Rectángulo redondeado 68"/>
          <p:cNvSpPr/>
          <p:nvPr/>
        </p:nvSpPr>
        <p:spPr>
          <a:xfrm>
            <a:off x="6445781" y="3671401"/>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70" name="Rectángulo redondeado 69"/>
          <p:cNvSpPr/>
          <p:nvPr/>
        </p:nvSpPr>
        <p:spPr>
          <a:xfrm>
            <a:off x="7604113" y="4273393"/>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71" name="Rectángulo redondeado 70"/>
          <p:cNvSpPr/>
          <p:nvPr/>
        </p:nvSpPr>
        <p:spPr>
          <a:xfrm>
            <a:off x="7572884" y="4944613"/>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72" name="Rectángulo redondeado 71"/>
          <p:cNvSpPr/>
          <p:nvPr/>
        </p:nvSpPr>
        <p:spPr>
          <a:xfrm>
            <a:off x="6727266" y="5493819"/>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73" name="Rectángulo redondeado 72"/>
          <p:cNvSpPr/>
          <p:nvPr/>
        </p:nvSpPr>
        <p:spPr>
          <a:xfrm>
            <a:off x="7124564" y="6067891"/>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Tree>
    <p:extLst>
      <p:ext uri="{BB962C8B-B14F-4D97-AF65-F5344CB8AC3E}">
        <p14:creationId xmlns:p14="http://schemas.microsoft.com/office/powerpoint/2010/main" val="2116603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8767" y="433553"/>
            <a:ext cx="11308308" cy="5653348"/>
          </a:xfrm>
        </p:spPr>
        <p:txBody>
          <a:bodyPr>
            <a:normAutofit/>
          </a:bodyPr>
          <a:lstStyle/>
          <a:p>
            <a:pPr marL="0" indent="0" algn="just">
              <a:lnSpc>
                <a:spcPct val="100000"/>
              </a:lnSpc>
              <a:spcBef>
                <a:spcPts val="0"/>
              </a:spcBef>
              <a:buNone/>
            </a:pPr>
            <a:r>
              <a:rPr lang="es-ES" sz="1400" dirty="0" smtClean="0"/>
              <a:t>21. Adicionar 5m + 3n – 8 con – 2m + n – 1	</a:t>
            </a:r>
            <a:r>
              <a:rPr lang="es-ES" sz="1400" dirty="0" smtClean="0">
                <a:solidFill>
                  <a:srgbClr val="FF0000"/>
                </a:solidFill>
              </a:rPr>
              <a:t>A. 3m + 4n – 9</a:t>
            </a:r>
            <a:r>
              <a:rPr lang="es-ES" sz="1400" dirty="0" smtClean="0"/>
              <a:t>	B. – 3m + 3n + 9	C. 10m – 5n + 8	D. – 2m + 4n – 8</a:t>
            </a:r>
          </a:p>
          <a:p>
            <a:pPr marL="0" indent="0" algn="just">
              <a:lnSpc>
                <a:spcPct val="100000"/>
              </a:lnSpc>
              <a:spcBef>
                <a:spcPts val="0"/>
              </a:spcBef>
              <a:buNone/>
            </a:pPr>
            <a:endParaRPr lang="es-ES" sz="1400" dirty="0"/>
          </a:p>
          <a:p>
            <a:pPr marL="0" indent="0" algn="just">
              <a:lnSpc>
                <a:spcPct val="100000"/>
              </a:lnSpc>
              <a:spcBef>
                <a:spcPts val="0"/>
              </a:spcBef>
              <a:buNone/>
            </a:pPr>
            <a:r>
              <a:rPr lang="es-ES" sz="1400" dirty="0" smtClean="0"/>
              <a:t>22. Adicionar – 5m – 3n + 8 con 2m – n + 1	</a:t>
            </a:r>
            <a:r>
              <a:rPr lang="es-ES" sz="1400" dirty="0" smtClean="0">
                <a:solidFill>
                  <a:srgbClr val="FF0000"/>
                </a:solidFill>
              </a:rPr>
              <a:t>A. – 3m – 4n + 9</a:t>
            </a:r>
            <a:r>
              <a:rPr lang="es-ES" sz="1400" dirty="0" smtClean="0"/>
              <a:t>	B. 3m + 4n – 9	C. 15m + 12n + 8	D. 8m + 4n + 9</a:t>
            </a:r>
          </a:p>
          <a:p>
            <a:pPr marL="0" indent="0" algn="just">
              <a:lnSpc>
                <a:spcPct val="100000"/>
              </a:lnSpc>
              <a:spcBef>
                <a:spcPts val="0"/>
              </a:spcBef>
              <a:buNone/>
            </a:pPr>
            <a:endParaRPr lang="es-ES" sz="1400" dirty="0"/>
          </a:p>
          <a:p>
            <a:pPr marL="0" indent="0" algn="just">
              <a:lnSpc>
                <a:spcPct val="100000"/>
              </a:lnSpc>
              <a:spcBef>
                <a:spcPts val="0"/>
              </a:spcBef>
              <a:buNone/>
            </a:pPr>
            <a:r>
              <a:rPr lang="es-ES" sz="1400" dirty="0" smtClean="0"/>
              <a:t>23. Adicionar 6m</a:t>
            </a:r>
            <a:r>
              <a:rPr lang="es-ES" sz="1400" baseline="30000" dirty="0" smtClean="0"/>
              <a:t>2</a:t>
            </a:r>
            <a:r>
              <a:rPr lang="es-ES" sz="1400" dirty="0" smtClean="0"/>
              <a:t> – 4m + 7 con m</a:t>
            </a:r>
            <a:r>
              <a:rPr lang="es-ES" sz="1400" baseline="30000" dirty="0" smtClean="0"/>
              <a:t>2</a:t>
            </a:r>
            <a:r>
              <a:rPr lang="es-ES" sz="1400" dirty="0" smtClean="0"/>
              <a:t> – m + 2	</a:t>
            </a:r>
            <a:r>
              <a:rPr lang="es-ES" sz="1400" dirty="0" smtClean="0">
                <a:solidFill>
                  <a:srgbClr val="FF0000"/>
                </a:solidFill>
              </a:rPr>
              <a:t>A. 7m</a:t>
            </a:r>
            <a:r>
              <a:rPr lang="es-ES" sz="1400" baseline="30000" dirty="0" smtClean="0">
                <a:solidFill>
                  <a:srgbClr val="FF0000"/>
                </a:solidFill>
              </a:rPr>
              <a:t>2</a:t>
            </a:r>
            <a:r>
              <a:rPr lang="es-ES" sz="1400" dirty="0" smtClean="0">
                <a:solidFill>
                  <a:srgbClr val="FF0000"/>
                </a:solidFill>
              </a:rPr>
              <a:t> – 5m + 9</a:t>
            </a:r>
            <a:r>
              <a:rPr lang="es-ES" sz="1400" dirty="0" smtClean="0"/>
              <a:t>	B. – 8m</a:t>
            </a:r>
            <a:r>
              <a:rPr lang="es-ES" sz="1400" baseline="30000" dirty="0" smtClean="0"/>
              <a:t>2</a:t>
            </a:r>
            <a:r>
              <a:rPr lang="es-ES" sz="1400" dirty="0" smtClean="0"/>
              <a:t> + 5m – 9	C. 6m</a:t>
            </a:r>
            <a:r>
              <a:rPr lang="es-ES" sz="1400" baseline="30000" dirty="0" smtClean="0"/>
              <a:t>2</a:t>
            </a:r>
            <a:r>
              <a:rPr lang="es-ES" sz="1400" dirty="0" smtClean="0"/>
              <a:t> + 4m + 9	D. 7m</a:t>
            </a:r>
            <a:r>
              <a:rPr lang="es-ES" sz="1400" baseline="30000" dirty="0" smtClean="0"/>
              <a:t>2</a:t>
            </a:r>
            <a:r>
              <a:rPr lang="es-ES" sz="1400" dirty="0" smtClean="0"/>
              <a:t> + 4m + 5</a:t>
            </a:r>
          </a:p>
          <a:p>
            <a:pPr marL="0" indent="0" algn="just">
              <a:lnSpc>
                <a:spcPct val="100000"/>
              </a:lnSpc>
              <a:spcBef>
                <a:spcPts val="0"/>
              </a:spcBef>
              <a:buNone/>
            </a:pPr>
            <a:endParaRPr lang="es-ES" sz="1400" dirty="0"/>
          </a:p>
          <a:p>
            <a:pPr marL="0" indent="0" algn="just">
              <a:lnSpc>
                <a:spcPct val="100000"/>
              </a:lnSpc>
              <a:spcBef>
                <a:spcPts val="0"/>
              </a:spcBef>
              <a:buNone/>
            </a:pPr>
            <a:r>
              <a:rPr lang="es-ES" sz="1400" dirty="0" smtClean="0"/>
              <a:t>24. Adicionar - </a:t>
            </a:r>
            <a:r>
              <a:rPr lang="es-ES" sz="1400" dirty="0"/>
              <a:t>6m</a:t>
            </a:r>
            <a:r>
              <a:rPr lang="es-ES" sz="1400" baseline="30000" dirty="0"/>
              <a:t>2</a:t>
            </a:r>
            <a:r>
              <a:rPr lang="es-ES" sz="1400" dirty="0"/>
              <a:t> </a:t>
            </a:r>
            <a:r>
              <a:rPr lang="es-ES" sz="1400" dirty="0" smtClean="0"/>
              <a:t>+ </a:t>
            </a:r>
            <a:r>
              <a:rPr lang="es-ES" sz="1400" dirty="0"/>
              <a:t>4m </a:t>
            </a:r>
            <a:r>
              <a:rPr lang="es-ES" sz="1400" dirty="0" smtClean="0"/>
              <a:t>- </a:t>
            </a:r>
            <a:r>
              <a:rPr lang="es-ES" sz="1400" dirty="0"/>
              <a:t>7 con </a:t>
            </a:r>
            <a:r>
              <a:rPr lang="es-ES" sz="1400" dirty="0" smtClean="0"/>
              <a:t>- m</a:t>
            </a:r>
            <a:r>
              <a:rPr lang="es-ES" sz="1400" baseline="30000" dirty="0" smtClean="0"/>
              <a:t>2</a:t>
            </a:r>
            <a:r>
              <a:rPr lang="es-ES" sz="1400" dirty="0" smtClean="0"/>
              <a:t> + </a:t>
            </a:r>
            <a:r>
              <a:rPr lang="es-ES" sz="1400" dirty="0"/>
              <a:t>m </a:t>
            </a:r>
            <a:r>
              <a:rPr lang="es-ES" sz="1400" dirty="0" smtClean="0"/>
              <a:t>- </a:t>
            </a:r>
            <a:r>
              <a:rPr lang="es-ES" sz="1400" dirty="0"/>
              <a:t>2	</a:t>
            </a:r>
            <a:r>
              <a:rPr lang="es-ES" sz="1400" dirty="0">
                <a:solidFill>
                  <a:srgbClr val="FF0000"/>
                </a:solidFill>
              </a:rPr>
              <a:t>A. </a:t>
            </a:r>
            <a:r>
              <a:rPr lang="es-ES" sz="1400" dirty="0" smtClean="0">
                <a:solidFill>
                  <a:srgbClr val="FF0000"/>
                </a:solidFill>
              </a:rPr>
              <a:t>- 7m</a:t>
            </a:r>
            <a:r>
              <a:rPr lang="es-ES" sz="1400" baseline="30000" dirty="0" smtClean="0">
                <a:solidFill>
                  <a:srgbClr val="FF0000"/>
                </a:solidFill>
              </a:rPr>
              <a:t>2</a:t>
            </a:r>
            <a:r>
              <a:rPr lang="es-ES" sz="1400" dirty="0" smtClean="0">
                <a:solidFill>
                  <a:srgbClr val="FF0000"/>
                </a:solidFill>
              </a:rPr>
              <a:t> + </a:t>
            </a:r>
            <a:r>
              <a:rPr lang="es-ES" sz="1400" dirty="0">
                <a:solidFill>
                  <a:srgbClr val="FF0000"/>
                </a:solidFill>
              </a:rPr>
              <a:t>5m </a:t>
            </a:r>
            <a:r>
              <a:rPr lang="es-ES" sz="1400" dirty="0" smtClean="0">
                <a:solidFill>
                  <a:srgbClr val="FF0000"/>
                </a:solidFill>
              </a:rPr>
              <a:t>- </a:t>
            </a:r>
            <a:r>
              <a:rPr lang="es-ES" sz="1400" dirty="0">
                <a:solidFill>
                  <a:srgbClr val="FF0000"/>
                </a:solidFill>
              </a:rPr>
              <a:t>9</a:t>
            </a:r>
            <a:r>
              <a:rPr lang="es-ES" sz="1400" dirty="0"/>
              <a:t>	</a:t>
            </a:r>
            <a:r>
              <a:rPr lang="es-ES" sz="1400" dirty="0" smtClean="0"/>
              <a:t>B. 7m</a:t>
            </a:r>
            <a:r>
              <a:rPr lang="es-ES" sz="1400" baseline="30000" dirty="0" smtClean="0"/>
              <a:t>2</a:t>
            </a:r>
            <a:r>
              <a:rPr lang="es-ES" sz="1400" dirty="0" smtClean="0"/>
              <a:t> - </a:t>
            </a:r>
            <a:r>
              <a:rPr lang="es-ES" sz="1400" dirty="0"/>
              <a:t>5m </a:t>
            </a:r>
            <a:r>
              <a:rPr lang="es-ES" sz="1400" dirty="0" smtClean="0"/>
              <a:t>+ </a:t>
            </a:r>
            <a:r>
              <a:rPr lang="es-ES" sz="1400" dirty="0"/>
              <a:t>9	C. 6m</a:t>
            </a:r>
            <a:r>
              <a:rPr lang="es-ES" sz="1400" baseline="30000" dirty="0"/>
              <a:t>2</a:t>
            </a:r>
            <a:r>
              <a:rPr lang="es-ES" sz="1400" dirty="0"/>
              <a:t> + 4m + 9	D. 7m</a:t>
            </a:r>
            <a:r>
              <a:rPr lang="es-ES" sz="1400" baseline="30000" dirty="0"/>
              <a:t>2</a:t>
            </a:r>
            <a:r>
              <a:rPr lang="es-ES" sz="1400" dirty="0"/>
              <a:t> + 4m + </a:t>
            </a:r>
            <a:r>
              <a:rPr lang="es-ES" sz="1400" dirty="0" smtClean="0"/>
              <a:t>5</a:t>
            </a:r>
          </a:p>
          <a:p>
            <a:pPr marL="0" indent="0" algn="just">
              <a:lnSpc>
                <a:spcPct val="100000"/>
              </a:lnSpc>
              <a:spcBef>
                <a:spcPts val="0"/>
              </a:spcBef>
              <a:buNone/>
            </a:pPr>
            <a:endParaRPr lang="es-ES" sz="1400" dirty="0"/>
          </a:p>
          <a:p>
            <a:pPr marL="0" indent="0" algn="just">
              <a:lnSpc>
                <a:spcPct val="100000"/>
              </a:lnSpc>
              <a:spcBef>
                <a:spcPts val="0"/>
              </a:spcBef>
              <a:buNone/>
            </a:pPr>
            <a:r>
              <a:rPr lang="es-ES" sz="1400" dirty="0" smtClean="0"/>
              <a:t>25. Adicionar 9x</a:t>
            </a:r>
            <a:r>
              <a:rPr lang="es-ES" sz="1400" baseline="30000" dirty="0" smtClean="0"/>
              <a:t>2</a:t>
            </a:r>
            <a:r>
              <a:rPr lang="es-ES" sz="1400" dirty="0" smtClean="0"/>
              <a:t>y – 8xy</a:t>
            </a:r>
            <a:r>
              <a:rPr lang="es-ES" sz="1400" baseline="30000" dirty="0" smtClean="0"/>
              <a:t>2</a:t>
            </a:r>
            <a:r>
              <a:rPr lang="es-ES" sz="1400" dirty="0" smtClean="0"/>
              <a:t> con – 4x</a:t>
            </a:r>
            <a:r>
              <a:rPr lang="es-ES" sz="1400" baseline="30000" dirty="0" smtClean="0"/>
              <a:t>2</a:t>
            </a:r>
            <a:r>
              <a:rPr lang="es-ES" sz="1400" dirty="0" smtClean="0"/>
              <a:t>y + xy</a:t>
            </a:r>
            <a:r>
              <a:rPr lang="es-ES" sz="1400" baseline="30000" dirty="0" smtClean="0"/>
              <a:t>2</a:t>
            </a:r>
            <a:r>
              <a:rPr lang="es-ES" sz="1400" dirty="0" smtClean="0"/>
              <a:t>	</a:t>
            </a:r>
            <a:r>
              <a:rPr lang="es-ES" sz="1400" dirty="0" smtClean="0">
                <a:solidFill>
                  <a:srgbClr val="FF0000"/>
                </a:solidFill>
              </a:rPr>
              <a:t>A. 5x</a:t>
            </a:r>
            <a:r>
              <a:rPr lang="es-ES" sz="1400" baseline="30000" dirty="0" smtClean="0">
                <a:solidFill>
                  <a:srgbClr val="FF0000"/>
                </a:solidFill>
              </a:rPr>
              <a:t>2</a:t>
            </a:r>
            <a:r>
              <a:rPr lang="es-ES" sz="1400" dirty="0" smtClean="0">
                <a:solidFill>
                  <a:srgbClr val="FF0000"/>
                </a:solidFill>
              </a:rPr>
              <a:t>y – 7xy</a:t>
            </a:r>
            <a:r>
              <a:rPr lang="es-ES" sz="1400" baseline="30000" dirty="0" smtClean="0">
                <a:solidFill>
                  <a:srgbClr val="FF0000"/>
                </a:solidFill>
              </a:rPr>
              <a:t>2</a:t>
            </a:r>
            <a:r>
              <a:rPr lang="es-ES" sz="1400" dirty="0" smtClean="0"/>
              <a:t>	B. – 5x</a:t>
            </a:r>
            <a:r>
              <a:rPr lang="es-ES" sz="1400" baseline="30000" dirty="0" smtClean="0"/>
              <a:t>2</a:t>
            </a:r>
            <a:r>
              <a:rPr lang="es-ES" sz="1400" dirty="0" smtClean="0"/>
              <a:t>y + 7xy</a:t>
            </a:r>
            <a:r>
              <a:rPr lang="es-ES" sz="1400" baseline="30000" dirty="0" smtClean="0"/>
              <a:t>2</a:t>
            </a:r>
            <a:r>
              <a:rPr lang="es-ES" sz="1400" dirty="0" smtClean="0"/>
              <a:t>	C. 13x</a:t>
            </a:r>
            <a:r>
              <a:rPr lang="es-ES" sz="1400" baseline="30000" dirty="0" smtClean="0"/>
              <a:t>2</a:t>
            </a:r>
            <a:r>
              <a:rPr lang="es-ES" sz="1400" dirty="0" smtClean="0"/>
              <a:t>y + 9xy</a:t>
            </a:r>
            <a:r>
              <a:rPr lang="es-ES" sz="1400" baseline="30000" dirty="0" smtClean="0"/>
              <a:t>2</a:t>
            </a:r>
            <a:r>
              <a:rPr lang="es-ES" sz="1400" dirty="0" smtClean="0"/>
              <a:t>	D. – 13x</a:t>
            </a:r>
            <a:r>
              <a:rPr lang="es-ES" sz="1400" baseline="30000" dirty="0" smtClean="0"/>
              <a:t>2</a:t>
            </a:r>
            <a:r>
              <a:rPr lang="es-ES" sz="1400" dirty="0" smtClean="0"/>
              <a:t>y – 9xy</a:t>
            </a:r>
            <a:r>
              <a:rPr lang="es-ES" sz="1400" baseline="30000" dirty="0" smtClean="0"/>
              <a:t>2</a:t>
            </a:r>
          </a:p>
          <a:p>
            <a:pPr marL="0" indent="0" algn="just">
              <a:lnSpc>
                <a:spcPct val="100000"/>
              </a:lnSpc>
              <a:spcBef>
                <a:spcPts val="0"/>
              </a:spcBef>
              <a:buNone/>
            </a:pPr>
            <a:endParaRPr lang="es-ES" sz="1400" dirty="0"/>
          </a:p>
          <a:p>
            <a:pPr marL="0" indent="0" algn="just">
              <a:lnSpc>
                <a:spcPct val="100000"/>
              </a:lnSpc>
              <a:spcBef>
                <a:spcPts val="0"/>
              </a:spcBef>
              <a:buNone/>
            </a:pPr>
            <a:r>
              <a:rPr lang="es-ES" sz="1400" dirty="0" smtClean="0"/>
              <a:t>26. Adicionar - 9x</a:t>
            </a:r>
            <a:r>
              <a:rPr lang="es-ES" sz="1400" baseline="30000" dirty="0" smtClean="0"/>
              <a:t>2</a:t>
            </a:r>
            <a:r>
              <a:rPr lang="es-ES" sz="1400" dirty="0" smtClean="0"/>
              <a:t>y + </a:t>
            </a:r>
            <a:r>
              <a:rPr lang="es-ES" sz="1400" dirty="0"/>
              <a:t>8xy</a:t>
            </a:r>
            <a:r>
              <a:rPr lang="es-ES" sz="1400" baseline="30000" dirty="0"/>
              <a:t>2</a:t>
            </a:r>
            <a:r>
              <a:rPr lang="es-ES" sz="1400" dirty="0"/>
              <a:t> con – 4x</a:t>
            </a:r>
            <a:r>
              <a:rPr lang="es-ES" sz="1400" baseline="30000" dirty="0"/>
              <a:t>2</a:t>
            </a:r>
            <a:r>
              <a:rPr lang="es-ES" sz="1400" dirty="0"/>
              <a:t>y + xy</a:t>
            </a:r>
            <a:r>
              <a:rPr lang="es-ES" sz="1400" baseline="30000" dirty="0"/>
              <a:t>2</a:t>
            </a:r>
            <a:r>
              <a:rPr lang="es-ES" sz="1400" dirty="0"/>
              <a:t>	</a:t>
            </a:r>
            <a:r>
              <a:rPr lang="es-ES" sz="1400" dirty="0">
                <a:solidFill>
                  <a:srgbClr val="FF0000"/>
                </a:solidFill>
              </a:rPr>
              <a:t>A. </a:t>
            </a:r>
            <a:r>
              <a:rPr lang="es-ES" sz="1400" dirty="0" smtClean="0">
                <a:solidFill>
                  <a:srgbClr val="FF0000"/>
                </a:solidFill>
              </a:rPr>
              <a:t>- 13x</a:t>
            </a:r>
            <a:r>
              <a:rPr lang="es-ES" sz="1400" baseline="30000" dirty="0" smtClean="0">
                <a:solidFill>
                  <a:srgbClr val="FF0000"/>
                </a:solidFill>
              </a:rPr>
              <a:t>2</a:t>
            </a:r>
            <a:r>
              <a:rPr lang="es-ES" sz="1400" dirty="0" smtClean="0">
                <a:solidFill>
                  <a:srgbClr val="FF0000"/>
                </a:solidFill>
              </a:rPr>
              <a:t>y + 9xy</a:t>
            </a:r>
            <a:r>
              <a:rPr lang="es-ES" sz="1400" baseline="30000" dirty="0" smtClean="0">
                <a:solidFill>
                  <a:srgbClr val="FF0000"/>
                </a:solidFill>
              </a:rPr>
              <a:t>2</a:t>
            </a:r>
            <a:r>
              <a:rPr lang="es-ES" sz="1400" dirty="0"/>
              <a:t>	B. </a:t>
            </a:r>
            <a:r>
              <a:rPr lang="es-ES" sz="1400" dirty="0" smtClean="0"/>
              <a:t>13x</a:t>
            </a:r>
            <a:r>
              <a:rPr lang="es-ES" sz="1400" baseline="30000" dirty="0" smtClean="0"/>
              <a:t>2</a:t>
            </a:r>
            <a:r>
              <a:rPr lang="es-ES" sz="1400" dirty="0" smtClean="0"/>
              <a:t>y - </a:t>
            </a:r>
            <a:r>
              <a:rPr lang="es-ES" sz="1400" dirty="0"/>
              <a:t>7xy</a:t>
            </a:r>
            <a:r>
              <a:rPr lang="es-ES" sz="1400" baseline="30000" dirty="0"/>
              <a:t>2</a:t>
            </a:r>
            <a:r>
              <a:rPr lang="es-ES" sz="1400" dirty="0"/>
              <a:t>	C. </a:t>
            </a:r>
            <a:r>
              <a:rPr lang="es-ES" sz="1400" dirty="0" smtClean="0"/>
              <a:t>13x</a:t>
            </a:r>
            <a:r>
              <a:rPr lang="es-ES" sz="1400" baseline="30000" dirty="0" smtClean="0"/>
              <a:t>2</a:t>
            </a:r>
            <a:r>
              <a:rPr lang="es-ES" sz="1400" dirty="0" smtClean="0"/>
              <a:t>y </a:t>
            </a:r>
            <a:r>
              <a:rPr lang="es-ES" sz="1400" dirty="0"/>
              <a:t>+ 9xy</a:t>
            </a:r>
            <a:r>
              <a:rPr lang="es-ES" sz="1400" baseline="30000" dirty="0"/>
              <a:t>2</a:t>
            </a:r>
            <a:r>
              <a:rPr lang="es-ES" sz="1400" dirty="0"/>
              <a:t>	D. – </a:t>
            </a:r>
            <a:r>
              <a:rPr lang="es-ES" sz="1400" dirty="0" smtClean="0"/>
              <a:t>13x</a:t>
            </a:r>
            <a:r>
              <a:rPr lang="es-ES" sz="1400" baseline="30000" dirty="0" smtClean="0"/>
              <a:t>2</a:t>
            </a:r>
            <a:r>
              <a:rPr lang="es-ES" sz="1400" dirty="0" smtClean="0"/>
              <a:t>y </a:t>
            </a:r>
            <a:r>
              <a:rPr lang="es-ES" sz="1400" dirty="0"/>
              <a:t>– 9xy</a:t>
            </a:r>
            <a:r>
              <a:rPr lang="es-ES" sz="1400" baseline="30000" dirty="0"/>
              <a:t>2</a:t>
            </a:r>
            <a:endParaRPr lang="es-ES" sz="1400" dirty="0" smtClean="0"/>
          </a:p>
          <a:p>
            <a:pPr marL="0" indent="0" algn="just">
              <a:lnSpc>
                <a:spcPct val="100000"/>
              </a:lnSpc>
              <a:spcBef>
                <a:spcPts val="0"/>
              </a:spcBef>
              <a:buNone/>
            </a:pPr>
            <a:endParaRPr lang="es-ES" sz="1400" dirty="0"/>
          </a:p>
          <a:p>
            <a:pPr marL="0" indent="0" algn="just">
              <a:lnSpc>
                <a:spcPct val="100000"/>
              </a:lnSpc>
              <a:spcBef>
                <a:spcPts val="0"/>
              </a:spcBef>
              <a:buNone/>
            </a:pPr>
            <a:r>
              <a:rPr lang="es-ES" sz="1400" dirty="0" smtClean="0"/>
              <a:t>27. Adicionar 10x</a:t>
            </a:r>
            <a:r>
              <a:rPr lang="es-ES" sz="1400" baseline="30000" dirty="0" smtClean="0"/>
              <a:t>2</a:t>
            </a:r>
            <a:r>
              <a:rPr lang="es-ES" sz="1400" dirty="0" smtClean="0"/>
              <a:t> – x + 3 con – 4x</a:t>
            </a:r>
            <a:r>
              <a:rPr lang="es-ES" sz="1400" baseline="30000" dirty="0" smtClean="0"/>
              <a:t>2</a:t>
            </a:r>
            <a:r>
              <a:rPr lang="es-ES" sz="1400" dirty="0" smtClean="0"/>
              <a:t> – 1	</a:t>
            </a:r>
            <a:r>
              <a:rPr lang="es-ES" sz="1400" dirty="0" smtClean="0">
                <a:solidFill>
                  <a:srgbClr val="FF0000"/>
                </a:solidFill>
              </a:rPr>
              <a:t>A. 6x</a:t>
            </a:r>
            <a:r>
              <a:rPr lang="es-ES" sz="1400" baseline="30000" dirty="0" smtClean="0">
                <a:solidFill>
                  <a:srgbClr val="FF0000"/>
                </a:solidFill>
              </a:rPr>
              <a:t>2</a:t>
            </a:r>
            <a:r>
              <a:rPr lang="es-ES" sz="1400" dirty="0" smtClean="0">
                <a:solidFill>
                  <a:srgbClr val="FF0000"/>
                </a:solidFill>
              </a:rPr>
              <a:t> – x + 2</a:t>
            </a:r>
            <a:r>
              <a:rPr lang="es-ES" sz="1400" dirty="0" smtClean="0"/>
              <a:t>	B. – 6x</a:t>
            </a:r>
            <a:r>
              <a:rPr lang="es-ES" sz="1400" baseline="30000" dirty="0" smtClean="0"/>
              <a:t>2</a:t>
            </a:r>
            <a:r>
              <a:rPr lang="es-ES" sz="1400" dirty="0" smtClean="0"/>
              <a:t> + x – 2	C. 14x</a:t>
            </a:r>
            <a:r>
              <a:rPr lang="es-ES" sz="1400" baseline="30000" dirty="0" smtClean="0"/>
              <a:t>2</a:t>
            </a:r>
            <a:r>
              <a:rPr lang="es-ES" sz="1400" dirty="0" smtClean="0"/>
              <a:t> + x + 4	D. – 14x</a:t>
            </a:r>
            <a:r>
              <a:rPr lang="es-ES" sz="1400" baseline="30000" dirty="0" smtClean="0"/>
              <a:t>2</a:t>
            </a:r>
            <a:r>
              <a:rPr lang="es-ES" sz="1400" dirty="0" smtClean="0"/>
              <a:t> – x - 4</a:t>
            </a:r>
            <a:endParaRPr lang="es-ES" sz="1400" dirty="0"/>
          </a:p>
          <a:p>
            <a:pPr marL="0" indent="0" algn="just">
              <a:lnSpc>
                <a:spcPct val="100000"/>
              </a:lnSpc>
              <a:spcBef>
                <a:spcPts val="0"/>
              </a:spcBef>
              <a:buNone/>
            </a:pPr>
            <a:endParaRPr lang="es-ES" sz="1400" dirty="0" smtClean="0"/>
          </a:p>
          <a:p>
            <a:pPr marL="0" indent="0" algn="just">
              <a:lnSpc>
                <a:spcPct val="100000"/>
              </a:lnSpc>
              <a:spcBef>
                <a:spcPts val="0"/>
              </a:spcBef>
              <a:buNone/>
            </a:pPr>
            <a:r>
              <a:rPr lang="es-ES" sz="1400" dirty="0" smtClean="0"/>
              <a:t>28. </a:t>
            </a:r>
            <a:r>
              <a:rPr lang="es-ES" sz="1400" dirty="0"/>
              <a:t>Adicionar </a:t>
            </a:r>
            <a:r>
              <a:rPr lang="es-ES" sz="1400" dirty="0" smtClean="0"/>
              <a:t>- 10x</a:t>
            </a:r>
            <a:r>
              <a:rPr lang="es-ES" sz="1400" baseline="30000" dirty="0" smtClean="0"/>
              <a:t>2</a:t>
            </a:r>
            <a:r>
              <a:rPr lang="es-ES" sz="1400" dirty="0" smtClean="0"/>
              <a:t> + </a:t>
            </a:r>
            <a:r>
              <a:rPr lang="es-ES" sz="1400" dirty="0"/>
              <a:t>x </a:t>
            </a:r>
            <a:r>
              <a:rPr lang="es-ES" sz="1400" dirty="0" smtClean="0"/>
              <a:t>- </a:t>
            </a:r>
            <a:r>
              <a:rPr lang="es-ES" sz="1400" dirty="0"/>
              <a:t>3 con </a:t>
            </a:r>
            <a:r>
              <a:rPr lang="es-ES" sz="1400" dirty="0" smtClean="0"/>
              <a:t>4x</a:t>
            </a:r>
            <a:r>
              <a:rPr lang="es-ES" sz="1400" baseline="30000" dirty="0" smtClean="0"/>
              <a:t>2</a:t>
            </a:r>
            <a:r>
              <a:rPr lang="es-ES" sz="1400" dirty="0" smtClean="0"/>
              <a:t> + </a:t>
            </a:r>
            <a:r>
              <a:rPr lang="es-ES" sz="1400" dirty="0"/>
              <a:t>1	</a:t>
            </a:r>
            <a:r>
              <a:rPr lang="es-ES" sz="1400" dirty="0" smtClean="0"/>
              <a:t>	</a:t>
            </a:r>
            <a:r>
              <a:rPr lang="es-ES" sz="1400" dirty="0" smtClean="0">
                <a:solidFill>
                  <a:srgbClr val="FF0000"/>
                </a:solidFill>
              </a:rPr>
              <a:t>A</a:t>
            </a:r>
            <a:r>
              <a:rPr lang="es-ES" sz="1400" dirty="0">
                <a:solidFill>
                  <a:srgbClr val="FF0000"/>
                </a:solidFill>
              </a:rPr>
              <a:t>. </a:t>
            </a:r>
            <a:r>
              <a:rPr lang="es-ES" sz="1400" dirty="0" smtClean="0">
                <a:solidFill>
                  <a:srgbClr val="FF0000"/>
                </a:solidFill>
              </a:rPr>
              <a:t>- 6x</a:t>
            </a:r>
            <a:r>
              <a:rPr lang="es-ES" sz="1400" baseline="30000" dirty="0" smtClean="0">
                <a:solidFill>
                  <a:srgbClr val="FF0000"/>
                </a:solidFill>
              </a:rPr>
              <a:t>2</a:t>
            </a:r>
            <a:r>
              <a:rPr lang="es-ES" sz="1400" dirty="0" smtClean="0">
                <a:solidFill>
                  <a:srgbClr val="FF0000"/>
                </a:solidFill>
              </a:rPr>
              <a:t> + </a:t>
            </a:r>
            <a:r>
              <a:rPr lang="es-ES" sz="1400" dirty="0">
                <a:solidFill>
                  <a:srgbClr val="FF0000"/>
                </a:solidFill>
              </a:rPr>
              <a:t>x </a:t>
            </a:r>
            <a:r>
              <a:rPr lang="es-ES" sz="1400" dirty="0" smtClean="0">
                <a:solidFill>
                  <a:srgbClr val="FF0000"/>
                </a:solidFill>
              </a:rPr>
              <a:t>- </a:t>
            </a:r>
            <a:r>
              <a:rPr lang="es-ES" sz="1400" dirty="0">
                <a:solidFill>
                  <a:srgbClr val="FF0000"/>
                </a:solidFill>
              </a:rPr>
              <a:t>2</a:t>
            </a:r>
            <a:r>
              <a:rPr lang="es-ES" sz="1400" dirty="0"/>
              <a:t>	B. </a:t>
            </a:r>
            <a:r>
              <a:rPr lang="es-ES" sz="1400" dirty="0" smtClean="0"/>
              <a:t>6x</a:t>
            </a:r>
            <a:r>
              <a:rPr lang="es-ES" sz="1400" baseline="30000" dirty="0" smtClean="0"/>
              <a:t>2</a:t>
            </a:r>
            <a:r>
              <a:rPr lang="es-ES" sz="1400" dirty="0" smtClean="0"/>
              <a:t> - </a:t>
            </a:r>
            <a:r>
              <a:rPr lang="es-ES" sz="1400" dirty="0"/>
              <a:t>x </a:t>
            </a:r>
            <a:r>
              <a:rPr lang="es-ES" sz="1400" dirty="0" smtClean="0"/>
              <a:t>+ </a:t>
            </a:r>
            <a:r>
              <a:rPr lang="es-ES" sz="1400" dirty="0"/>
              <a:t>2	</a:t>
            </a:r>
            <a:r>
              <a:rPr lang="es-ES" sz="1400" dirty="0" smtClean="0"/>
              <a:t>	C</a:t>
            </a:r>
            <a:r>
              <a:rPr lang="es-ES" sz="1400" dirty="0"/>
              <a:t>. 14x</a:t>
            </a:r>
            <a:r>
              <a:rPr lang="es-ES" sz="1400" baseline="30000" dirty="0"/>
              <a:t>2</a:t>
            </a:r>
            <a:r>
              <a:rPr lang="es-ES" sz="1400" dirty="0"/>
              <a:t> + x + 4	D. – 14x</a:t>
            </a:r>
            <a:r>
              <a:rPr lang="es-ES" sz="1400" baseline="30000" dirty="0"/>
              <a:t>2</a:t>
            </a:r>
            <a:r>
              <a:rPr lang="es-ES" sz="1400" dirty="0"/>
              <a:t> – x </a:t>
            </a:r>
            <a:r>
              <a:rPr lang="es-ES" sz="1400" dirty="0" smtClean="0"/>
              <a:t>– 4</a:t>
            </a:r>
          </a:p>
          <a:p>
            <a:pPr marL="0" indent="0" algn="just">
              <a:lnSpc>
                <a:spcPct val="100000"/>
              </a:lnSpc>
              <a:spcBef>
                <a:spcPts val="0"/>
              </a:spcBef>
              <a:buNone/>
            </a:pPr>
            <a:endParaRPr lang="es-ES" sz="1400" dirty="0"/>
          </a:p>
          <a:p>
            <a:pPr marL="0" indent="0" algn="just">
              <a:lnSpc>
                <a:spcPct val="100000"/>
              </a:lnSpc>
              <a:spcBef>
                <a:spcPts val="0"/>
              </a:spcBef>
              <a:buNone/>
            </a:pPr>
            <a:r>
              <a:rPr lang="es-ES" sz="1400" dirty="0" smtClean="0"/>
              <a:t>29. Adicionar a</a:t>
            </a:r>
            <a:r>
              <a:rPr lang="es-ES" sz="1400" baseline="30000" dirty="0" smtClean="0"/>
              <a:t>2</a:t>
            </a:r>
            <a:r>
              <a:rPr lang="es-ES" sz="1400" dirty="0" smtClean="0"/>
              <a:t>b – ab</a:t>
            </a:r>
            <a:r>
              <a:rPr lang="es-ES" sz="1400" baseline="30000" dirty="0" smtClean="0"/>
              <a:t>2</a:t>
            </a:r>
            <a:r>
              <a:rPr lang="es-ES" sz="1400" dirty="0" smtClean="0"/>
              <a:t> + 7 con 6a</a:t>
            </a:r>
            <a:r>
              <a:rPr lang="es-ES" sz="1400" baseline="30000" dirty="0" smtClean="0"/>
              <a:t>2</a:t>
            </a:r>
            <a:r>
              <a:rPr lang="es-ES" sz="1400" dirty="0" smtClean="0"/>
              <a:t>b – 4ab</a:t>
            </a:r>
            <a:r>
              <a:rPr lang="es-ES" sz="1400" baseline="30000" dirty="0" smtClean="0"/>
              <a:t>2</a:t>
            </a:r>
            <a:r>
              <a:rPr lang="es-ES" sz="1400" dirty="0" smtClean="0"/>
              <a:t>	</a:t>
            </a:r>
            <a:r>
              <a:rPr lang="es-ES" sz="1400" dirty="0" smtClean="0">
                <a:solidFill>
                  <a:srgbClr val="FF0000"/>
                </a:solidFill>
              </a:rPr>
              <a:t>A. 7a</a:t>
            </a:r>
            <a:r>
              <a:rPr lang="es-ES" sz="1400" baseline="30000" dirty="0" smtClean="0">
                <a:solidFill>
                  <a:srgbClr val="FF0000"/>
                </a:solidFill>
              </a:rPr>
              <a:t>2</a:t>
            </a:r>
            <a:r>
              <a:rPr lang="es-ES" sz="1400" dirty="0" smtClean="0">
                <a:solidFill>
                  <a:srgbClr val="FF0000"/>
                </a:solidFill>
              </a:rPr>
              <a:t>b – 5ab</a:t>
            </a:r>
            <a:r>
              <a:rPr lang="es-ES" sz="1400" baseline="30000" dirty="0" smtClean="0">
                <a:solidFill>
                  <a:srgbClr val="FF0000"/>
                </a:solidFill>
              </a:rPr>
              <a:t>2</a:t>
            </a:r>
            <a:r>
              <a:rPr lang="es-ES" sz="1400" dirty="0" smtClean="0">
                <a:solidFill>
                  <a:srgbClr val="FF0000"/>
                </a:solidFill>
              </a:rPr>
              <a:t> + 7</a:t>
            </a:r>
            <a:r>
              <a:rPr lang="es-ES" sz="1400" dirty="0" smtClean="0"/>
              <a:t>	B. – 7a</a:t>
            </a:r>
            <a:r>
              <a:rPr lang="es-ES" sz="1400" baseline="30000" dirty="0" smtClean="0"/>
              <a:t>2</a:t>
            </a:r>
            <a:r>
              <a:rPr lang="es-ES" sz="1400" dirty="0" smtClean="0"/>
              <a:t>b + 5ab</a:t>
            </a:r>
            <a:r>
              <a:rPr lang="es-ES" sz="1400" baseline="30000" dirty="0" smtClean="0"/>
              <a:t>2</a:t>
            </a:r>
            <a:r>
              <a:rPr lang="es-ES" sz="1400" dirty="0" smtClean="0"/>
              <a:t> + 7	C. 6a</a:t>
            </a:r>
            <a:r>
              <a:rPr lang="es-ES" sz="1400" baseline="30000" dirty="0" smtClean="0"/>
              <a:t>2</a:t>
            </a:r>
            <a:r>
              <a:rPr lang="es-ES" sz="1400" dirty="0" smtClean="0"/>
              <a:t>b – 4ab</a:t>
            </a:r>
            <a:r>
              <a:rPr lang="es-ES" sz="1400" baseline="30000" dirty="0" smtClean="0"/>
              <a:t>2 </a:t>
            </a:r>
            <a:r>
              <a:rPr lang="es-ES" sz="1400" dirty="0" smtClean="0"/>
              <a:t>+ 7	D. – 6a</a:t>
            </a:r>
            <a:r>
              <a:rPr lang="es-ES" sz="1400" baseline="30000" dirty="0" smtClean="0"/>
              <a:t>2</a:t>
            </a:r>
            <a:r>
              <a:rPr lang="es-ES" sz="1400" dirty="0" smtClean="0"/>
              <a:t>b + 4ab</a:t>
            </a:r>
            <a:r>
              <a:rPr lang="es-ES" sz="1400" baseline="30000" dirty="0" smtClean="0"/>
              <a:t>2</a:t>
            </a:r>
            <a:endParaRPr lang="es-ES" sz="1400" baseline="30000" dirty="0"/>
          </a:p>
          <a:p>
            <a:pPr marL="0" indent="0" algn="just">
              <a:lnSpc>
                <a:spcPct val="100000"/>
              </a:lnSpc>
              <a:spcBef>
                <a:spcPts val="0"/>
              </a:spcBef>
              <a:buNone/>
            </a:pPr>
            <a:endParaRPr lang="es-ES" sz="1400" dirty="0" smtClean="0"/>
          </a:p>
          <a:p>
            <a:pPr marL="0" indent="0" algn="just">
              <a:lnSpc>
                <a:spcPct val="100000"/>
              </a:lnSpc>
              <a:spcBef>
                <a:spcPts val="0"/>
              </a:spcBef>
              <a:buNone/>
            </a:pPr>
            <a:r>
              <a:rPr lang="es-ES" sz="1400" dirty="0" smtClean="0"/>
              <a:t>30. Adicionar - a</a:t>
            </a:r>
            <a:r>
              <a:rPr lang="es-ES" sz="1400" baseline="30000" dirty="0" smtClean="0"/>
              <a:t>2</a:t>
            </a:r>
            <a:r>
              <a:rPr lang="es-ES" sz="1400" dirty="0" smtClean="0"/>
              <a:t>b + </a:t>
            </a:r>
            <a:r>
              <a:rPr lang="es-ES" sz="1400" dirty="0"/>
              <a:t>ab</a:t>
            </a:r>
            <a:r>
              <a:rPr lang="es-ES" sz="1400" baseline="30000" dirty="0"/>
              <a:t>2</a:t>
            </a:r>
            <a:r>
              <a:rPr lang="es-ES" sz="1400" dirty="0"/>
              <a:t> </a:t>
            </a:r>
            <a:r>
              <a:rPr lang="es-ES" sz="1400" dirty="0" smtClean="0"/>
              <a:t>- </a:t>
            </a:r>
            <a:r>
              <a:rPr lang="es-ES" sz="1400" dirty="0"/>
              <a:t>7 con </a:t>
            </a:r>
            <a:r>
              <a:rPr lang="es-ES" sz="1400" dirty="0" smtClean="0"/>
              <a:t>- 6a</a:t>
            </a:r>
            <a:r>
              <a:rPr lang="es-ES" sz="1400" baseline="30000" dirty="0" smtClean="0"/>
              <a:t>2</a:t>
            </a:r>
            <a:r>
              <a:rPr lang="es-ES" sz="1400" dirty="0" smtClean="0"/>
              <a:t>b + </a:t>
            </a:r>
            <a:r>
              <a:rPr lang="es-ES" sz="1400" dirty="0"/>
              <a:t>4ab</a:t>
            </a:r>
            <a:r>
              <a:rPr lang="es-ES" sz="1400" baseline="30000" dirty="0"/>
              <a:t>2</a:t>
            </a:r>
            <a:r>
              <a:rPr lang="es-ES" sz="1400" dirty="0"/>
              <a:t>	</a:t>
            </a:r>
            <a:r>
              <a:rPr lang="es-ES" sz="1400" dirty="0">
                <a:solidFill>
                  <a:srgbClr val="FF0000"/>
                </a:solidFill>
              </a:rPr>
              <a:t>A. </a:t>
            </a:r>
            <a:r>
              <a:rPr lang="es-ES" sz="1400" dirty="0" smtClean="0">
                <a:solidFill>
                  <a:srgbClr val="FF0000"/>
                </a:solidFill>
              </a:rPr>
              <a:t>- 7a</a:t>
            </a:r>
            <a:r>
              <a:rPr lang="es-ES" sz="1400" baseline="30000" dirty="0" smtClean="0">
                <a:solidFill>
                  <a:srgbClr val="FF0000"/>
                </a:solidFill>
              </a:rPr>
              <a:t>2</a:t>
            </a:r>
            <a:r>
              <a:rPr lang="es-ES" sz="1400" dirty="0" smtClean="0">
                <a:solidFill>
                  <a:srgbClr val="FF0000"/>
                </a:solidFill>
              </a:rPr>
              <a:t>b + </a:t>
            </a:r>
            <a:r>
              <a:rPr lang="es-ES" sz="1400" dirty="0">
                <a:solidFill>
                  <a:srgbClr val="FF0000"/>
                </a:solidFill>
              </a:rPr>
              <a:t>5ab</a:t>
            </a:r>
            <a:r>
              <a:rPr lang="es-ES" sz="1400" baseline="30000" dirty="0">
                <a:solidFill>
                  <a:srgbClr val="FF0000"/>
                </a:solidFill>
              </a:rPr>
              <a:t>2</a:t>
            </a:r>
            <a:r>
              <a:rPr lang="es-ES" sz="1400" dirty="0">
                <a:solidFill>
                  <a:srgbClr val="FF0000"/>
                </a:solidFill>
              </a:rPr>
              <a:t> </a:t>
            </a:r>
            <a:r>
              <a:rPr lang="es-ES" sz="1400" dirty="0" smtClean="0">
                <a:solidFill>
                  <a:srgbClr val="FF0000"/>
                </a:solidFill>
              </a:rPr>
              <a:t>- </a:t>
            </a:r>
            <a:r>
              <a:rPr lang="es-ES" sz="1400" dirty="0">
                <a:solidFill>
                  <a:srgbClr val="FF0000"/>
                </a:solidFill>
              </a:rPr>
              <a:t>7</a:t>
            </a:r>
            <a:r>
              <a:rPr lang="es-ES" sz="1400" dirty="0"/>
              <a:t>	B. </a:t>
            </a:r>
            <a:r>
              <a:rPr lang="es-ES" sz="1400" dirty="0" smtClean="0"/>
              <a:t>7a</a:t>
            </a:r>
            <a:r>
              <a:rPr lang="es-ES" sz="1400" baseline="30000" dirty="0" smtClean="0"/>
              <a:t>2</a:t>
            </a:r>
            <a:r>
              <a:rPr lang="es-ES" sz="1400" dirty="0" smtClean="0"/>
              <a:t>b - </a:t>
            </a:r>
            <a:r>
              <a:rPr lang="es-ES" sz="1400" dirty="0"/>
              <a:t>5ab</a:t>
            </a:r>
            <a:r>
              <a:rPr lang="es-ES" sz="1400" baseline="30000" dirty="0"/>
              <a:t>2</a:t>
            </a:r>
            <a:r>
              <a:rPr lang="es-ES" sz="1400" dirty="0"/>
              <a:t> + 7	C. 6a</a:t>
            </a:r>
            <a:r>
              <a:rPr lang="es-ES" sz="1400" baseline="30000" dirty="0"/>
              <a:t>2</a:t>
            </a:r>
            <a:r>
              <a:rPr lang="es-ES" sz="1400" dirty="0"/>
              <a:t>b – 4ab</a:t>
            </a:r>
            <a:r>
              <a:rPr lang="es-ES" sz="1400" baseline="30000" dirty="0"/>
              <a:t>2 </a:t>
            </a:r>
            <a:r>
              <a:rPr lang="es-ES" sz="1400" dirty="0"/>
              <a:t>+ 7	D. – 6a</a:t>
            </a:r>
            <a:r>
              <a:rPr lang="es-ES" sz="1400" baseline="30000" dirty="0"/>
              <a:t>2</a:t>
            </a:r>
            <a:r>
              <a:rPr lang="es-ES" sz="1400" dirty="0"/>
              <a:t>b + 4ab</a:t>
            </a:r>
            <a:r>
              <a:rPr lang="es-ES" sz="1400" baseline="30000" dirty="0"/>
              <a:t>2</a:t>
            </a:r>
            <a:endParaRPr lang="es-ES" sz="1400" dirty="0"/>
          </a:p>
        </p:txBody>
      </p:sp>
      <p:sp>
        <p:nvSpPr>
          <p:cNvPr id="4" name="Rectángulo redondeado 3"/>
          <p:cNvSpPr/>
          <p:nvPr/>
        </p:nvSpPr>
        <p:spPr>
          <a:xfrm>
            <a:off x="1288287" y="695636"/>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5" name="Rectángulo redondeado 4"/>
          <p:cNvSpPr/>
          <p:nvPr/>
        </p:nvSpPr>
        <p:spPr>
          <a:xfrm>
            <a:off x="2170842" y="695636"/>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6" name="Rectángulo redondeado 5"/>
          <p:cNvSpPr/>
          <p:nvPr/>
        </p:nvSpPr>
        <p:spPr>
          <a:xfrm>
            <a:off x="3842693" y="681951"/>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7" name="Rectángulo redondeado 6"/>
          <p:cNvSpPr/>
          <p:nvPr/>
        </p:nvSpPr>
        <p:spPr>
          <a:xfrm>
            <a:off x="5438343" y="695636"/>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8" name="Rectángulo redondeado 7"/>
          <p:cNvSpPr/>
          <p:nvPr/>
        </p:nvSpPr>
        <p:spPr>
          <a:xfrm>
            <a:off x="6570541" y="713399"/>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9" name="Rectángulo redondeado 8"/>
          <p:cNvSpPr/>
          <p:nvPr/>
        </p:nvSpPr>
        <p:spPr>
          <a:xfrm>
            <a:off x="10258494" y="727047"/>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0" name="Rectángulo redondeado 9"/>
          <p:cNvSpPr/>
          <p:nvPr/>
        </p:nvSpPr>
        <p:spPr>
          <a:xfrm>
            <a:off x="1324681" y="1086253"/>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1" name="Rectángulo redondeado 10"/>
          <p:cNvSpPr/>
          <p:nvPr/>
        </p:nvSpPr>
        <p:spPr>
          <a:xfrm>
            <a:off x="2207236" y="1086253"/>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12" name="Rectángulo redondeado 11"/>
          <p:cNvSpPr/>
          <p:nvPr/>
        </p:nvSpPr>
        <p:spPr>
          <a:xfrm>
            <a:off x="3879087" y="1072568"/>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13" name="Rectángulo redondeado 12"/>
          <p:cNvSpPr/>
          <p:nvPr/>
        </p:nvSpPr>
        <p:spPr>
          <a:xfrm>
            <a:off x="5474737" y="1086253"/>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14" name="Rectángulo redondeado 13"/>
          <p:cNvSpPr/>
          <p:nvPr/>
        </p:nvSpPr>
        <p:spPr>
          <a:xfrm>
            <a:off x="6606935" y="1104016"/>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5" name="Rectángulo redondeado 14"/>
          <p:cNvSpPr/>
          <p:nvPr/>
        </p:nvSpPr>
        <p:spPr>
          <a:xfrm>
            <a:off x="10294888" y="1117664"/>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6" name="Rectángulo redondeado 15"/>
          <p:cNvSpPr/>
          <p:nvPr/>
        </p:nvSpPr>
        <p:spPr>
          <a:xfrm>
            <a:off x="1361075" y="1591756"/>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7" name="Rectángulo redondeado 16"/>
          <p:cNvSpPr/>
          <p:nvPr/>
        </p:nvSpPr>
        <p:spPr>
          <a:xfrm>
            <a:off x="2243630" y="1591756"/>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18" name="Rectángulo redondeado 17"/>
          <p:cNvSpPr/>
          <p:nvPr/>
        </p:nvSpPr>
        <p:spPr>
          <a:xfrm>
            <a:off x="3915481" y="1578071"/>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19" name="Rectángulo redondeado 18"/>
          <p:cNvSpPr/>
          <p:nvPr/>
        </p:nvSpPr>
        <p:spPr>
          <a:xfrm>
            <a:off x="5511131" y="1591756"/>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20" name="Rectángulo redondeado 19"/>
          <p:cNvSpPr/>
          <p:nvPr/>
        </p:nvSpPr>
        <p:spPr>
          <a:xfrm>
            <a:off x="6643329" y="1609519"/>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21" name="Rectángulo redondeado 20"/>
          <p:cNvSpPr/>
          <p:nvPr/>
        </p:nvSpPr>
        <p:spPr>
          <a:xfrm>
            <a:off x="10331282" y="1623167"/>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22" name="Rectángulo redondeado 21"/>
          <p:cNvSpPr/>
          <p:nvPr/>
        </p:nvSpPr>
        <p:spPr>
          <a:xfrm>
            <a:off x="1361075" y="1964610"/>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23" name="Rectángulo redondeado 22"/>
          <p:cNvSpPr/>
          <p:nvPr/>
        </p:nvSpPr>
        <p:spPr>
          <a:xfrm>
            <a:off x="2243630" y="1964610"/>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24" name="Rectángulo redondeado 23"/>
          <p:cNvSpPr/>
          <p:nvPr/>
        </p:nvSpPr>
        <p:spPr>
          <a:xfrm>
            <a:off x="3915481" y="1950925"/>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25" name="Rectángulo redondeado 24"/>
          <p:cNvSpPr/>
          <p:nvPr/>
        </p:nvSpPr>
        <p:spPr>
          <a:xfrm>
            <a:off x="5511131" y="1964610"/>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26" name="Rectángulo redondeado 25"/>
          <p:cNvSpPr/>
          <p:nvPr/>
        </p:nvSpPr>
        <p:spPr>
          <a:xfrm>
            <a:off x="6643329" y="1982373"/>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27" name="Rectángulo redondeado 26"/>
          <p:cNvSpPr/>
          <p:nvPr/>
        </p:nvSpPr>
        <p:spPr>
          <a:xfrm>
            <a:off x="10331282" y="1996021"/>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28" name="Rectángulo redondeado 27"/>
          <p:cNvSpPr/>
          <p:nvPr/>
        </p:nvSpPr>
        <p:spPr>
          <a:xfrm>
            <a:off x="1397469" y="2404401"/>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29" name="Rectángulo redondeado 28"/>
          <p:cNvSpPr/>
          <p:nvPr/>
        </p:nvSpPr>
        <p:spPr>
          <a:xfrm>
            <a:off x="2280024" y="2404401"/>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30" name="Rectángulo redondeado 29"/>
          <p:cNvSpPr/>
          <p:nvPr/>
        </p:nvSpPr>
        <p:spPr>
          <a:xfrm>
            <a:off x="3951875" y="2390716"/>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31" name="Rectángulo redondeado 30"/>
          <p:cNvSpPr/>
          <p:nvPr/>
        </p:nvSpPr>
        <p:spPr>
          <a:xfrm>
            <a:off x="5547525" y="2404401"/>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32" name="Rectángulo redondeado 31"/>
          <p:cNvSpPr/>
          <p:nvPr/>
        </p:nvSpPr>
        <p:spPr>
          <a:xfrm>
            <a:off x="6679723" y="2422164"/>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33" name="Rectángulo redondeado 32"/>
          <p:cNvSpPr/>
          <p:nvPr/>
        </p:nvSpPr>
        <p:spPr>
          <a:xfrm>
            <a:off x="10367676" y="2435812"/>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34" name="Rectángulo redondeado 33"/>
          <p:cNvSpPr/>
          <p:nvPr/>
        </p:nvSpPr>
        <p:spPr>
          <a:xfrm>
            <a:off x="1433863" y="2857877"/>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35" name="Rectángulo redondeado 34"/>
          <p:cNvSpPr/>
          <p:nvPr/>
        </p:nvSpPr>
        <p:spPr>
          <a:xfrm>
            <a:off x="2316418" y="2857877"/>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36" name="Rectángulo redondeado 35"/>
          <p:cNvSpPr/>
          <p:nvPr/>
        </p:nvSpPr>
        <p:spPr>
          <a:xfrm>
            <a:off x="3988269" y="2844192"/>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37" name="Rectángulo redondeado 36"/>
          <p:cNvSpPr/>
          <p:nvPr/>
        </p:nvSpPr>
        <p:spPr>
          <a:xfrm>
            <a:off x="5583919" y="285787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38" name="Rectángulo redondeado 37"/>
          <p:cNvSpPr/>
          <p:nvPr/>
        </p:nvSpPr>
        <p:spPr>
          <a:xfrm>
            <a:off x="6716117" y="2875640"/>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39" name="Rectángulo redondeado 38"/>
          <p:cNvSpPr/>
          <p:nvPr/>
        </p:nvSpPr>
        <p:spPr>
          <a:xfrm>
            <a:off x="10404070" y="2889288"/>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40" name="Rectángulo redondeado 39"/>
          <p:cNvSpPr/>
          <p:nvPr/>
        </p:nvSpPr>
        <p:spPr>
          <a:xfrm>
            <a:off x="1433863" y="3257174"/>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41" name="Rectángulo redondeado 40"/>
          <p:cNvSpPr/>
          <p:nvPr/>
        </p:nvSpPr>
        <p:spPr>
          <a:xfrm>
            <a:off x="2316418" y="3257174"/>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42" name="Rectángulo redondeado 41"/>
          <p:cNvSpPr/>
          <p:nvPr/>
        </p:nvSpPr>
        <p:spPr>
          <a:xfrm>
            <a:off x="3988269" y="3243489"/>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43" name="Rectángulo redondeado 42"/>
          <p:cNvSpPr/>
          <p:nvPr/>
        </p:nvSpPr>
        <p:spPr>
          <a:xfrm>
            <a:off x="5583919" y="3257174"/>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44" name="Rectángulo redondeado 43"/>
          <p:cNvSpPr/>
          <p:nvPr/>
        </p:nvSpPr>
        <p:spPr>
          <a:xfrm>
            <a:off x="6716117" y="327493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45" name="Rectángulo redondeado 44"/>
          <p:cNvSpPr/>
          <p:nvPr/>
        </p:nvSpPr>
        <p:spPr>
          <a:xfrm>
            <a:off x="10404070" y="3288585"/>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46" name="Rectángulo redondeado 45"/>
          <p:cNvSpPr/>
          <p:nvPr/>
        </p:nvSpPr>
        <p:spPr>
          <a:xfrm>
            <a:off x="1397469" y="3668588"/>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47" name="Rectángulo redondeado 46"/>
          <p:cNvSpPr/>
          <p:nvPr/>
        </p:nvSpPr>
        <p:spPr>
          <a:xfrm>
            <a:off x="2280024" y="3668588"/>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48" name="Rectángulo redondeado 47"/>
          <p:cNvSpPr/>
          <p:nvPr/>
        </p:nvSpPr>
        <p:spPr>
          <a:xfrm>
            <a:off x="3951875" y="3654903"/>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49" name="Rectángulo redondeado 48"/>
          <p:cNvSpPr/>
          <p:nvPr/>
        </p:nvSpPr>
        <p:spPr>
          <a:xfrm>
            <a:off x="5547525" y="3668588"/>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50" name="Rectángulo redondeado 49"/>
          <p:cNvSpPr/>
          <p:nvPr/>
        </p:nvSpPr>
        <p:spPr>
          <a:xfrm>
            <a:off x="6679723" y="3686351"/>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51" name="Rectángulo redondeado 50"/>
          <p:cNvSpPr/>
          <p:nvPr/>
        </p:nvSpPr>
        <p:spPr>
          <a:xfrm>
            <a:off x="10367676" y="3699999"/>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52" name="Rectángulo redondeado 51"/>
          <p:cNvSpPr/>
          <p:nvPr/>
        </p:nvSpPr>
        <p:spPr>
          <a:xfrm>
            <a:off x="1397469" y="4079076"/>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53" name="Rectángulo redondeado 52"/>
          <p:cNvSpPr/>
          <p:nvPr/>
        </p:nvSpPr>
        <p:spPr>
          <a:xfrm>
            <a:off x="2280024" y="4079076"/>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54" name="Rectángulo redondeado 53"/>
          <p:cNvSpPr/>
          <p:nvPr/>
        </p:nvSpPr>
        <p:spPr>
          <a:xfrm>
            <a:off x="3951875" y="4065391"/>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55" name="Rectángulo redondeado 54"/>
          <p:cNvSpPr/>
          <p:nvPr/>
        </p:nvSpPr>
        <p:spPr>
          <a:xfrm>
            <a:off x="5547525" y="4079076"/>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56" name="Rectángulo redondeado 55"/>
          <p:cNvSpPr/>
          <p:nvPr/>
        </p:nvSpPr>
        <p:spPr>
          <a:xfrm>
            <a:off x="6679723" y="4096839"/>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57" name="Rectángulo redondeado 56"/>
          <p:cNvSpPr/>
          <p:nvPr/>
        </p:nvSpPr>
        <p:spPr>
          <a:xfrm>
            <a:off x="10367676" y="4110487"/>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58" name="Rectángulo redondeado 57"/>
          <p:cNvSpPr/>
          <p:nvPr/>
        </p:nvSpPr>
        <p:spPr>
          <a:xfrm>
            <a:off x="1397469" y="4545064"/>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59" name="Rectángulo redondeado 58"/>
          <p:cNvSpPr/>
          <p:nvPr/>
        </p:nvSpPr>
        <p:spPr>
          <a:xfrm>
            <a:off x="2280024" y="4545064"/>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60" name="Rectángulo redondeado 59"/>
          <p:cNvSpPr/>
          <p:nvPr/>
        </p:nvSpPr>
        <p:spPr>
          <a:xfrm>
            <a:off x="3951875" y="4531379"/>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61" name="Rectángulo redondeado 60"/>
          <p:cNvSpPr/>
          <p:nvPr/>
        </p:nvSpPr>
        <p:spPr>
          <a:xfrm>
            <a:off x="5547525" y="4545064"/>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62" name="Rectángulo redondeado 61"/>
          <p:cNvSpPr/>
          <p:nvPr/>
        </p:nvSpPr>
        <p:spPr>
          <a:xfrm>
            <a:off x="6679723" y="456282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63" name="Rectángulo redondeado 62"/>
          <p:cNvSpPr/>
          <p:nvPr/>
        </p:nvSpPr>
        <p:spPr>
          <a:xfrm>
            <a:off x="10367676" y="4576475"/>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64" name="Rectángulo redondeado 63"/>
          <p:cNvSpPr/>
          <p:nvPr/>
        </p:nvSpPr>
        <p:spPr>
          <a:xfrm>
            <a:off x="7718510" y="683918"/>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65" name="Rectángulo redondeado 64"/>
          <p:cNvSpPr/>
          <p:nvPr/>
        </p:nvSpPr>
        <p:spPr>
          <a:xfrm>
            <a:off x="7805663" y="1094846"/>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66" name="Rectángulo redondeado 65"/>
          <p:cNvSpPr/>
          <p:nvPr/>
        </p:nvSpPr>
        <p:spPr>
          <a:xfrm>
            <a:off x="7909288" y="1562250"/>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67" name="Rectángulo redondeado 66"/>
          <p:cNvSpPr/>
          <p:nvPr/>
        </p:nvSpPr>
        <p:spPr>
          <a:xfrm>
            <a:off x="7909288" y="1959555"/>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68" name="Rectángulo redondeado 67"/>
          <p:cNvSpPr/>
          <p:nvPr/>
        </p:nvSpPr>
        <p:spPr>
          <a:xfrm>
            <a:off x="7868493" y="2384055"/>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69" name="Rectángulo redondeado 68"/>
          <p:cNvSpPr/>
          <p:nvPr/>
        </p:nvSpPr>
        <p:spPr>
          <a:xfrm>
            <a:off x="7909288" y="2835059"/>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70" name="Rectángulo redondeado 69"/>
          <p:cNvSpPr/>
          <p:nvPr/>
        </p:nvSpPr>
        <p:spPr>
          <a:xfrm>
            <a:off x="7941281" y="3260754"/>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71" name="Rectángulo redondeado 70"/>
          <p:cNvSpPr/>
          <p:nvPr/>
        </p:nvSpPr>
        <p:spPr>
          <a:xfrm>
            <a:off x="7909288" y="3673237"/>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72" name="Rectángulo redondeado 71"/>
          <p:cNvSpPr/>
          <p:nvPr/>
        </p:nvSpPr>
        <p:spPr>
          <a:xfrm>
            <a:off x="7880147" y="4085430"/>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73" name="Rectángulo redondeado 72"/>
          <p:cNvSpPr/>
          <p:nvPr/>
        </p:nvSpPr>
        <p:spPr>
          <a:xfrm>
            <a:off x="7880147" y="4540009"/>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Tree>
    <p:extLst>
      <p:ext uri="{BB962C8B-B14F-4D97-AF65-F5344CB8AC3E}">
        <p14:creationId xmlns:p14="http://schemas.microsoft.com/office/powerpoint/2010/main" val="85670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09411" y="615010"/>
            <a:ext cx="10515600" cy="5747153"/>
          </a:xfrm>
        </p:spPr>
        <p:txBody>
          <a:bodyPr>
            <a:normAutofit fontScale="55000" lnSpcReduction="20000"/>
          </a:bodyPr>
          <a:lstStyle/>
          <a:p>
            <a:pPr marL="0" lvl="0" indent="0">
              <a:buNone/>
            </a:pPr>
            <a:r>
              <a:rPr lang="es-CO" dirty="0" smtClean="0"/>
              <a:t>1. (+</a:t>
            </a:r>
            <a:r>
              <a:rPr lang="es-CO" dirty="0"/>
              <a:t>2) – (+8) + (-5) – (-3) –(+1</a:t>
            </a:r>
            <a:r>
              <a:rPr lang="es-CO" dirty="0" smtClean="0"/>
              <a:t>)		</a:t>
            </a:r>
            <a:r>
              <a:rPr lang="es-CO" dirty="0" smtClean="0">
                <a:solidFill>
                  <a:srgbClr val="FF0000"/>
                </a:solidFill>
              </a:rPr>
              <a:t>A. – 9</a:t>
            </a:r>
            <a:r>
              <a:rPr lang="es-CO" dirty="0" smtClean="0"/>
              <a:t>     B.  3       C.  -5     D.  - 3</a:t>
            </a:r>
            <a:endParaRPr lang="es-ES" dirty="0"/>
          </a:p>
          <a:p>
            <a:pPr marL="0" lvl="0" indent="0">
              <a:buNone/>
            </a:pPr>
            <a:r>
              <a:rPr lang="es-CO" dirty="0" smtClean="0"/>
              <a:t>2. (-</a:t>
            </a:r>
            <a:r>
              <a:rPr lang="es-CO" dirty="0"/>
              <a:t>1)+(-1)+(-5) – (+7)+(-7</a:t>
            </a:r>
            <a:r>
              <a:rPr lang="es-CO" dirty="0" smtClean="0"/>
              <a:t>)		</a:t>
            </a:r>
            <a:r>
              <a:rPr lang="es-CO" dirty="0" smtClean="0">
                <a:solidFill>
                  <a:srgbClr val="FF0000"/>
                </a:solidFill>
              </a:rPr>
              <a:t>A. -21     </a:t>
            </a:r>
            <a:r>
              <a:rPr lang="es-CO" dirty="0" smtClean="0"/>
              <a:t>B. -7      C.  7       D. 0  </a:t>
            </a:r>
          </a:p>
          <a:p>
            <a:pPr marL="0" lvl="0" indent="0">
              <a:buNone/>
            </a:pPr>
            <a:r>
              <a:rPr lang="es-ES" dirty="0" smtClean="0"/>
              <a:t>3. </a:t>
            </a:r>
            <a:r>
              <a:rPr lang="es-CO" dirty="0"/>
              <a:t>–5 + (+1)·(-1) </a:t>
            </a:r>
            <a:r>
              <a:rPr lang="es-CO" dirty="0" smtClean="0"/>
              <a:t>			</a:t>
            </a:r>
            <a:r>
              <a:rPr lang="es-CO" dirty="0" smtClean="0">
                <a:solidFill>
                  <a:srgbClr val="FF0000"/>
                </a:solidFill>
              </a:rPr>
              <a:t>A.  -6      </a:t>
            </a:r>
            <a:r>
              <a:rPr lang="es-CO" dirty="0" smtClean="0"/>
              <a:t>B. 6        C.  4        D.  5</a:t>
            </a:r>
            <a:endParaRPr lang="es-ES" dirty="0"/>
          </a:p>
          <a:p>
            <a:pPr marL="0" lvl="0" indent="0">
              <a:buNone/>
            </a:pPr>
            <a:r>
              <a:rPr lang="es-CO" dirty="0" smtClean="0"/>
              <a:t>4. –1 </a:t>
            </a:r>
            <a:r>
              <a:rPr lang="es-CO" dirty="0"/>
              <a:t>– (-3)/(-3) </a:t>
            </a:r>
            <a:r>
              <a:rPr lang="es-CO" dirty="0" smtClean="0"/>
              <a:t>			</a:t>
            </a:r>
            <a:r>
              <a:rPr lang="es-CO" dirty="0" smtClean="0">
                <a:solidFill>
                  <a:srgbClr val="FF0000"/>
                </a:solidFill>
              </a:rPr>
              <a:t>A.  -2      </a:t>
            </a:r>
            <a:r>
              <a:rPr lang="es-CO" dirty="0" smtClean="0"/>
              <a:t>B.   2     C.  -1       D.  - 4</a:t>
            </a:r>
            <a:endParaRPr lang="es-ES" dirty="0"/>
          </a:p>
          <a:p>
            <a:pPr marL="0" lvl="0" indent="0">
              <a:buNone/>
            </a:pPr>
            <a:r>
              <a:rPr lang="es-CO" dirty="0" smtClean="0"/>
              <a:t>5. –6 </a:t>
            </a:r>
            <a:r>
              <a:rPr lang="es-CO" dirty="0"/>
              <a:t>– (-7)·(-6-2) </a:t>
            </a:r>
            <a:r>
              <a:rPr lang="es-CO" dirty="0" smtClean="0"/>
              <a:t>			</a:t>
            </a:r>
            <a:r>
              <a:rPr lang="es-CO" dirty="0" smtClean="0">
                <a:solidFill>
                  <a:srgbClr val="FF0000"/>
                </a:solidFill>
              </a:rPr>
              <a:t>A. -62    </a:t>
            </a:r>
            <a:r>
              <a:rPr lang="es-CO" dirty="0" smtClean="0"/>
              <a:t>B.  - 34    C.  - 50   D. - 22			</a:t>
            </a:r>
            <a:endParaRPr lang="es-ES" dirty="0"/>
          </a:p>
          <a:p>
            <a:pPr marL="0" lvl="0" indent="0">
              <a:buNone/>
            </a:pPr>
            <a:r>
              <a:rPr lang="es-CO" dirty="0" smtClean="0"/>
              <a:t>6. –2 </a:t>
            </a:r>
            <a:r>
              <a:rPr lang="es-CO" dirty="0"/>
              <a:t>– (-15)/(8+7</a:t>
            </a:r>
            <a:r>
              <a:rPr lang="es-CO" dirty="0" smtClean="0"/>
              <a:t>)			</a:t>
            </a:r>
            <a:r>
              <a:rPr lang="es-CO" dirty="0" smtClean="0">
                <a:solidFill>
                  <a:srgbClr val="FF0000"/>
                </a:solidFill>
              </a:rPr>
              <a:t>A.  -1     </a:t>
            </a:r>
            <a:r>
              <a:rPr lang="es-CO" dirty="0" smtClean="0"/>
              <a:t>B.  1       C.  -2      D.  - 3	</a:t>
            </a:r>
          </a:p>
          <a:p>
            <a:pPr marL="0" lvl="0" indent="0">
              <a:buNone/>
            </a:pPr>
            <a:r>
              <a:rPr lang="es-CO" dirty="0" smtClean="0"/>
              <a:t>7. </a:t>
            </a:r>
            <a:r>
              <a:rPr lang="es-CO" dirty="0"/>
              <a:t>–6 –[+7 +(+1)·(-1)] </a:t>
            </a:r>
            <a:r>
              <a:rPr lang="es-CO" dirty="0" smtClean="0"/>
              <a:t>   			</a:t>
            </a:r>
            <a:r>
              <a:rPr lang="es-CO" dirty="0" smtClean="0">
                <a:solidFill>
                  <a:srgbClr val="FF0000"/>
                </a:solidFill>
              </a:rPr>
              <a:t>A. -12    </a:t>
            </a:r>
            <a:r>
              <a:rPr lang="es-CO" dirty="0" smtClean="0"/>
              <a:t>B. – 14   C. – 13   D.  1 </a:t>
            </a:r>
            <a:endParaRPr lang="es-ES" dirty="0"/>
          </a:p>
          <a:p>
            <a:pPr marL="0" lvl="0" indent="0">
              <a:buNone/>
            </a:pPr>
            <a:r>
              <a:rPr lang="es-CO" dirty="0" smtClean="0"/>
              <a:t>8. +7 </a:t>
            </a:r>
            <a:r>
              <a:rPr lang="es-CO" dirty="0"/>
              <a:t>+[+1 -(+10)/(+5</a:t>
            </a:r>
            <a:r>
              <a:rPr lang="es-CO" dirty="0" smtClean="0"/>
              <a:t>)]			</a:t>
            </a:r>
            <a:r>
              <a:rPr lang="es-CO" dirty="0" smtClean="0">
                <a:solidFill>
                  <a:srgbClr val="FF0000"/>
                </a:solidFill>
              </a:rPr>
              <a:t>A.  6       </a:t>
            </a:r>
            <a:r>
              <a:rPr lang="es-CO" dirty="0" smtClean="0"/>
              <a:t>B.  10     C.  8       D.  - 10</a:t>
            </a:r>
            <a:endParaRPr lang="es-ES" dirty="0"/>
          </a:p>
          <a:p>
            <a:pPr marL="0" lvl="0" indent="0">
              <a:buNone/>
            </a:pPr>
            <a:r>
              <a:rPr lang="es-CO" dirty="0" smtClean="0"/>
              <a:t>9. +4 </a:t>
            </a:r>
            <a:r>
              <a:rPr lang="es-CO" dirty="0"/>
              <a:t>+[+2 +(+8)·(-6)-(-7+6)] </a:t>
            </a:r>
            <a:r>
              <a:rPr lang="es-CO" dirty="0" smtClean="0"/>
              <a:t>		</a:t>
            </a:r>
            <a:r>
              <a:rPr lang="es-CO" dirty="0" smtClean="0">
                <a:solidFill>
                  <a:srgbClr val="FF0000"/>
                </a:solidFill>
              </a:rPr>
              <a:t>A. – 41   </a:t>
            </a:r>
            <a:r>
              <a:rPr lang="es-CO" dirty="0" smtClean="0"/>
              <a:t>B. – 43    C. 53    D. - 47</a:t>
            </a:r>
            <a:endParaRPr lang="es-ES" dirty="0"/>
          </a:p>
          <a:p>
            <a:pPr marL="0" lvl="0" indent="0">
              <a:buNone/>
            </a:pPr>
            <a:r>
              <a:rPr lang="es-CO" dirty="0" smtClean="0"/>
              <a:t>10. -2 </a:t>
            </a:r>
            <a:r>
              <a:rPr lang="es-CO" dirty="0"/>
              <a:t>– [-6 +(-4)/(-2)-(+7-5</a:t>
            </a:r>
            <a:r>
              <a:rPr lang="es-CO" dirty="0" smtClean="0"/>
              <a:t>)]		</a:t>
            </a:r>
            <a:r>
              <a:rPr lang="es-CO" dirty="0" smtClean="0">
                <a:solidFill>
                  <a:srgbClr val="FF0000"/>
                </a:solidFill>
              </a:rPr>
              <a:t>A. 4        </a:t>
            </a:r>
            <a:r>
              <a:rPr lang="es-CO" dirty="0" smtClean="0"/>
              <a:t>B. – 8       C.  - 12   D. - 10</a:t>
            </a:r>
          </a:p>
          <a:p>
            <a:pPr marL="0" lvl="0" indent="0">
              <a:buNone/>
            </a:pPr>
            <a:r>
              <a:rPr lang="es-CO" dirty="0" smtClean="0"/>
              <a:t>11. </a:t>
            </a:r>
            <a:r>
              <a:rPr lang="es-CO" dirty="0"/>
              <a:t>-5/7 + 3/7 – 1/7 + </a:t>
            </a:r>
            <a:r>
              <a:rPr lang="es-CO" dirty="0" smtClean="0"/>
              <a:t>6/7		</a:t>
            </a:r>
            <a:r>
              <a:rPr lang="es-CO" dirty="0" smtClean="0">
                <a:solidFill>
                  <a:srgbClr val="FF0000"/>
                </a:solidFill>
              </a:rPr>
              <a:t>A. 3/7    </a:t>
            </a:r>
            <a:r>
              <a:rPr lang="es-CO" dirty="0" smtClean="0"/>
              <a:t>B. 3/28    C. – 15/7  D. 9/28</a:t>
            </a:r>
          </a:p>
          <a:p>
            <a:pPr marL="0" lvl="0" indent="0">
              <a:buNone/>
            </a:pPr>
            <a:r>
              <a:rPr lang="es-CO" dirty="0" smtClean="0"/>
              <a:t>12. </a:t>
            </a:r>
            <a:r>
              <a:rPr lang="es-CO" dirty="0"/>
              <a:t>-5/4 + ¾ + 9/4 – </a:t>
            </a:r>
            <a:r>
              <a:rPr lang="es-CO" dirty="0" smtClean="0"/>
              <a:t>6/4			</a:t>
            </a:r>
            <a:r>
              <a:rPr lang="es-CO" dirty="0" smtClean="0">
                <a:solidFill>
                  <a:srgbClr val="FF0000"/>
                </a:solidFill>
              </a:rPr>
              <a:t>A. ¼       </a:t>
            </a:r>
            <a:r>
              <a:rPr lang="es-CO" dirty="0" smtClean="0"/>
              <a:t>B. 1/16    C. 5/4     D.  11/16</a:t>
            </a:r>
          </a:p>
          <a:p>
            <a:pPr marL="0" lvl="0" indent="0">
              <a:buNone/>
            </a:pPr>
            <a:r>
              <a:rPr lang="es-CO" dirty="0" smtClean="0"/>
              <a:t>13. </a:t>
            </a:r>
            <a:r>
              <a:rPr lang="es-CO" dirty="0"/>
              <a:t>(-7/6 – 5/6) – (8/6 + 4/6</a:t>
            </a:r>
            <a:r>
              <a:rPr lang="es-CO" dirty="0" smtClean="0"/>
              <a:t>)		</a:t>
            </a:r>
            <a:r>
              <a:rPr lang="es-CO" dirty="0" smtClean="0">
                <a:solidFill>
                  <a:srgbClr val="FF0000"/>
                </a:solidFill>
              </a:rPr>
              <a:t>A. -2/3  </a:t>
            </a:r>
            <a:r>
              <a:rPr lang="es-CO" dirty="0" smtClean="0"/>
              <a:t>B. 0          C. – 2      D. – 24/24 </a:t>
            </a:r>
          </a:p>
          <a:p>
            <a:pPr marL="0" lvl="0" indent="0">
              <a:buNone/>
            </a:pPr>
            <a:r>
              <a:rPr lang="es-CO" dirty="0" smtClean="0"/>
              <a:t>14. ½ (1/4 + 1/3)			</a:t>
            </a:r>
            <a:r>
              <a:rPr lang="es-CO" dirty="0" smtClean="0">
                <a:solidFill>
                  <a:srgbClr val="FF0000"/>
                </a:solidFill>
              </a:rPr>
              <a:t>A. 7/24  </a:t>
            </a:r>
            <a:r>
              <a:rPr lang="es-CO" dirty="0" smtClean="0"/>
              <a:t>B. 1/7      C. 2/14   D. 1/24</a:t>
            </a:r>
          </a:p>
          <a:p>
            <a:pPr marL="0" lvl="0" indent="0">
              <a:buNone/>
            </a:pPr>
            <a:r>
              <a:rPr lang="es-CO" dirty="0" smtClean="0"/>
              <a:t>15. (5/3 – 1)(7/2 – 2)			</a:t>
            </a:r>
            <a:r>
              <a:rPr lang="es-CO" dirty="0" smtClean="0">
                <a:solidFill>
                  <a:srgbClr val="FF0000"/>
                </a:solidFill>
              </a:rPr>
              <a:t>A. 1       </a:t>
            </a:r>
            <a:r>
              <a:rPr lang="es-CO" dirty="0" smtClean="0"/>
              <a:t>B. 20/6     C. 0        D. 10/3</a:t>
            </a:r>
          </a:p>
          <a:p>
            <a:pPr marL="0" lvl="0" indent="0">
              <a:buNone/>
            </a:pPr>
            <a:r>
              <a:rPr lang="es-CO" dirty="0" smtClean="0"/>
              <a:t>16. (3/4 + ½)/(5/3 + 1/6)		</a:t>
            </a:r>
            <a:r>
              <a:rPr lang="es-CO" dirty="0" smtClean="0">
                <a:solidFill>
                  <a:srgbClr val="FF0000"/>
                </a:solidFill>
              </a:rPr>
              <a:t>A. 15/22   </a:t>
            </a:r>
            <a:r>
              <a:rPr lang="es-CO" dirty="0" smtClean="0"/>
              <a:t>B. 1       C. 7/20   D. 4/9</a:t>
            </a:r>
          </a:p>
          <a:p>
            <a:pPr marL="0" lvl="0" indent="0">
              <a:buNone/>
            </a:pPr>
            <a:r>
              <a:rPr lang="es-CO" dirty="0" smtClean="0"/>
              <a:t>17. (5/2 – ¾)/5/2			</a:t>
            </a:r>
            <a:r>
              <a:rPr lang="es-CO" dirty="0" smtClean="0">
                <a:solidFill>
                  <a:srgbClr val="FF0000"/>
                </a:solidFill>
              </a:rPr>
              <a:t>A. 7/10    </a:t>
            </a:r>
            <a:r>
              <a:rPr lang="es-CO" dirty="0" smtClean="0"/>
              <a:t>B. 3/8     C. ¼         D. – 2/5</a:t>
            </a:r>
          </a:p>
          <a:p>
            <a:pPr marL="0" lvl="0" indent="0">
              <a:buNone/>
            </a:pPr>
            <a:r>
              <a:rPr lang="es-CO" dirty="0" smtClean="0"/>
              <a:t>18. ((3/4)(1/4))/4   			</a:t>
            </a:r>
            <a:r>
              <a:rPr lang="es-CO" dirty="0" smtClean="0">
                <a:solidFill>
                  <a:srgbClr val="FF0000"/>
                </a:solidFill>
              </a:rPr>
              <a:t>A. 3/64    </a:t>
            </a:r>
            <a:r>
              <a:rPr lang="es-CO" dirty="0" smtClean="0"/>
              <a:t>B. 12/16    C. ¾    D. 3</a:t>
            </a:r>
          </a:p>
          <a:p>
            <a:pPr marL="0" lvl="0" indent="0">
              <a:buNone/>
            </a:pPr>
            <a:r>
              <a:rPr lang="es-CO" dirty="0" smtClean="0"/>
              <a:t>19. 7/5 (3/10 – 1/15)			</a:t>
            </a:r>
            <a:r>
              <a:rPr lang="es-CO" dirty="0" smtClean="0">
                <a:solidFill>
                  <a:srgbClr val="FF0000"/>
                </a:solidFill>
              </a:rPr>
              <a:t>A. 49/150  </a:t>
            </a:r>
            <a:r>
              <a:rPr lang="es-CO" dirty="0" smtClean="0"/>
              <a:t>B. -14/25  C. -35/10   D. 7/25</a:t>
            </a:r>
          </a:p>
          <a:p>
            <a:pPr marL="0" lvl="0" indent="0">
              <a:buNone/>
            </a:pPr>
            <a:r>
              <a:rPr lang="es-CO" dirty="0" smtClean="0"/>
              <a:t>20. 5(3/4 – ½)			</a:t>
            </a:r>
            <a:r>
              <a:rPr lang="es-CO" dirty="0" smtClean="0">
                <a:solidFill>
                  <a:srgbClr val="FF0000"/>
                </a:solidFill>
              </a:rPr>
              <a:t>A. 5/4      </a:t>
            </a:r>
            <a:r>
              <a:rPr lang="es-CO" dirty="0" smtClean="0"/>
              <a:t>B. 5          C. 10/2      D. -5</a:t>
            </a:r>
            <a:endParaRPr lang="es-ES" dirty="0"/>
          </a:p>
          <a:p>
            <a:pPr marL="0" lvl="0" indent="0">
              <a:buNone/>
            </a:pPr>
            <a:endParaRPr lang="es-ES" dirty="0"/>
          </a:p>
          <a:p>
            <a:pPr marL="0" lvl="0" indent="0">
              <a:buNone/>
            </a:pPr>
            <a:endParaRPr lang="es-ES" dirty="0"/>
          </a:p>
          <a:p>
            <a:pPr marL="0" indent="0">
              <a:buNone/>
            </a:pPr>
            <a:endParaRPr lang="es-ES" dirty="0"/>
          </a:p>
        </p:txBody>
      </p:sp>
    </p:spTree>
    <p:extLst>
      <p:ext uri="{BB962C8B-B14F-4D97-AF65-F5344CB8AC3E}">
        <p14:creationId xmlns:p14="http://schemas.microsoft.com/office/powerpoint/2010/main" val="3775247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41195" y="245660"/>
            <a:ext cx="11614244" cy="6462555"/>
          </a:xfrm>
        </p:spPr>
        <p:txBody>
          <a:bodyPr>
            <a:noAutofit/>
          </a:bodyPr>
          <a:lstStyle/>
          <a:p>
            <a:pPr marL="0" indent="0">
              <a:lnSpc>
                <a:spcPct val="100000"/>
              </a:lnSpc>
              <a:spcBef>
                <a:spcPts val="0"/>
              </a:spcBef>
              <a:buNone/>
            </a:pPr>
            <a:r>
              <a:rPr lang="es-ES" sz="1400" dirty="0"/>
              <a:t>3</a:t>
            </a:r>
            <a:r>
              <a:rPr lang="es-ES" sz="1400" dirty="0" smtClean="0"/>
              <a:t>1. Hallar el perímetro de un triángulo equilátero de lado 3xyz. 	</a:t>
            </a:r>
            <a:r>
              <a:rPr lang="es-ES" sz="1400" dirty="0">
                <a:solidFill>
                  <a:srgbClr val="FF0000"/>
                </a:solidFill>
              </a:rPr>
              <a:t> A. 9xyz	     </a:t>
            </a:r>
            <a:r>
              <a:rPr lang="es-ES" sz="1400" dirty="0"/>
              <a:t>B. 27x</a:t>
            </a:r>
            <a:r>
              <a:rPr lang="es-ES" sz="1400" baseline="30000" dirty="0"/>
              <a:t>3</a:t>
            </a:r>
            <a:r>
              <a:rPr lang="es-ES" sz="1400" dirty="0"/>
              <a:t>y</a:t>
            </a:r>
            <a:r>
              <a:rPr lang="es-ES" sz="1400" baseline="30000" dirty="0"/>
              <a:t>3</a:t>
            </a:r>
            <a:r>
              <a:rPr lang="es-ES" sz="1400" dirty="0"/>
              <a:t>z</a:t>
            </a:r>
            <a:r>
              <a:rPr lang="es-ES" sz="1400" baseline="30000" dirty="0"/>
              <a:t>3</a:t>
            </a:r>
            <a:r>
              <a:rPr lang="es-ES" sz="1400" dirty="0"/>
              <a:t>      C. </a:t>
            </a:r>
            <a:r>
              <a:rPr lang="es-ES" sz="1400" dirty="0" err="1"/>
              <a:t>xyz</a:t>
            </a:r>
            <a:r>
              <a:rPr lang="es-ES" sz="1400" dirty="0"/>
              <a:t>       D. 3x</a:t>
            </a:r>
            <a:r>
              <a:rPr lang="es-ES" sz="1400" baseline="30000" dirty="0"/>
              <a:t>3</a:t>
            </a:r>
            <a:r>
              <a:rPr lang="es-ES" sz="1400" dirty="0"/>
              <a:t>y</a:t>
            </a:r>
            <a:r>
              <a:rPr lang="es-ES" sz="1400" baseline="30000" dirty="0"/>
              <a:t>3</a:t>
            </a:r>
            <a:r>
              <a:rPr lang="es-ES" sz="1400" dirty="0"/>
              <a:t>z</a:t>
            </a:r>
            <a:r>
              <a:rPr lang="es-ES" sz="1400" baseline="30000" dirty="0"/>
              <a:t>3</a:t>
            </a:r>
            <a:endParaRPr lang="es-ES" sz="1400" dirty="0" smtClean="0"/>
          </a:p>
          <a:p>
            <a:pPr marL="0" indent="0">
              <a:lnSpc>
                <a:spcPct val="100000"/>
              </a:lnSpc>
              <a:spcBef>
                <a:spcPts val="0"/>
              </a:spcBef>
              <a:buNone/>
            </a:pPr>
            <a:endParaRPr lang="es-ES" sz="1400" dirty="0" smtClean="0"/>
          </a:p>
          <a:p>
            <a:pPr marL="0" indent="0">
              <a:buNone/>
            </a:pPr>
            <a:r>
              <a:rPr lang="es-ES" sz="1400" dirty="0"/>
              <a:t>3</a:t>
            </a:r>
            <a:r>
              <a:rPr lang="es-ES" sz="1400" dirty="0" smtClean="0"/>
              <a:t>2. Hallar el perímetro de un triángulo isósceles, cuyos lados iguales miden 4a</a:t>
            </a:r>
            <a:r>
              <a:rPr lang="es-ES" sz="1400" baseline="30000" dirty="0" smtClean="0"/>
              <a:t>2</a:t>
            </a:r>
            <a:r>
              <a:rPr lang="es-ES" sz="1400" dirty="0" smtClean="0"/>
              <a:t>b</a:t>
            </a:r>
            <a:r>
              <a:rPr lang="es-ES" sz="1400" baseline="30000" dirty="0" smtClean="0"/>
              <a:t>3</a:t>
            </a:r>
            <a:r>
              <a:rPr lang="es-ES" sz="1400" dirty="0" smtClean="0"/>
              <a:t>c y el diferente mide la mitad de estos lados. </a:t>
            </a:r>
          </a:p>
          <a:p>
            <a:pPr marL="0" indent="0">
              <a:buNone/>
            </a:pPr>
            <a:r>
              <a:rPr lang="es-ES" sz="1400" dirty="0" smtClean="0">
                <a:solidFill>
                  <a:srgbClr val="FF0000"/>
                </a:solidFill>
              </a:rPr>
              <a:t>A.10a</a:t>
            </a:r>
            <a:r>
              <a:rPr lang="es-ES" sz="1400" baseline="30000" dirty="0" smtClean="0">
                <a:solidFill>
                  <a:srgbClr val="FF0000"/>
                </a:solidFill>
              </a:rPr>
              <a:t>2</a:t>
            </a:r>
            <a:r>
              <a:rPr lang="es-ES" sz="1400" dirty="0" smtClean="0">
                <a:solidFill>
                  <a:srgbClr val="FF0000"/>
                </a:solidFill>
              </a:rPr>
              <a:t>b</a:t>
            </a:r>
            <a:r>
              <a:rPr lang="es-ES" sz="1400" baseline="30000" dirty="0" smtClean="0">
                <a:solidFill>
                  <a:srgbClr val="FF0000"/>
                </a:solidFill>
              </a:rPr>
              <a:t>3</a:t>
            </a:r>
            <a:r>
              <a:rPr lang="es-ES" sz="1400" dirty="0" smtClean="0">
                <a:solidFill>
                  <a:srgbClr val="FF0000"/>
                </a:solidFill>
              </a:rPr>
              <a:t>c     </a:t>
            </a:r>
            <a:r>
              <a:rPr lang="es-ES" sz="1400" dirty="0"/>
              <a:t>B.12a</a:t>
            </a:r>
            <a:r>
              <a:rPr lang="es-ES" sz="1400" baseline="30000" dirty="0"/>
              <a:t>2</a:t>
            </a:r>
            <a:r>
              <a:rPr lang="es-ES" sz="1400" dirty="0"/>
              <a:t>b</a:t>
            </a:r>
            <a:r>
              <a:rPr lang="es-ES" sz="1400" baseline="30000" dirty="0"/>
              <a:t>3</a:t>
            </a:r>
            <a:r>
              <a:rPr lang="es-ES" sz="1400" dirty="0"/>
              <a:t>c        </a:t>
            </a:r>
            <a:r>
              <a:rPr lang="es-ES" sz="1400" dirty="0" smtClean="0"/>
              <a:t> </a:t>
            </a:r>
            <a:r>
              <a:rPr lang="es-ES" sz="1400" dirty="0"/>
              <a:t>C.10a</a:t>
            </a:r>
            <a:r>
              <a:rPr lang="es-ES" sz="1400" baseline="30000" dirty="0"/>
              <a:t>4</a:t>
            </a:r>
            <a:r>
              <a:rPr lang="es-ES" sz="1400" dirty="0"/>
              <a:t>b</a:t>
            </a:r>
            <a:r>
              <a:rPr lang="es-ES" sz="1400" baseline="30000" dirty="0"/>
              <a:t>6</a:t>
            </a:r>
            <a:r>
              <a:rPr lang="es-ES" sz="1400" dirty="0"/>
              <a:t>c</a:t>
            </a:r>
            <a:r>
              <a:rPr lang="es-ES" sz="1400" baseline="30000" dirty="0"/>
              <a:t>3</a:t>
            </a:r>
            <a:r>
              <a:rPr lang="es-ES" sz="1400" dirty="0"/>
              <a:t>     D. 30a</a:t>
            </a:r>
            <a:r>
              <a:rPr lang="es-ES" sz="1400" baseline="30000" dirty="0"/>
              <a:t>2</a:t>
            </a:r>
            <a:r>
              <a:rPr lang="es-ES" sz="1400" dirty="0"/>
              <a:t>b</a:t>
            </a:r>
            <a:r>
              <a:rPr lang="es-ES" sz="1400" baseline="30000" dirty="0"/>
              <a:t>3</a:t>
            </a:r>
            <a:r>
              <a:rPr lang="es-ES" sz="1400" dirty="0"/>
              <a:t>c</a:t>
            </a:r>
            <a:endParaRPr lang="es-ES" sz="1400" baseline="30000" dirty="0"/>
          </a:p>
          <a:p>
            <a:pPr marL="0" indent="0">
              <a:lnSpc>
                <a:spcPct val="100000"/>
              </a:lnSpc>
              <a:spcBef>
                <a:spcPts val="0"/>
              </a:spcBef>
              <a:buNone/>
            </a:pPr>
            <a:endParaRPr lang="es-ES" sz="1400" dirty="0" smtClean="0"/>
          </a:p>
          <a:p>
            <a:pPr marL="0" indent="0">
              <a:lnSpc>
                <a:spcPct val="100000"/>
              </a:lnSpc>
              <a:spcBef>
                <a:spcPts val="0"/>
              </a:spcBef>
              <a:buNone/>
            </a:pPr>
            <a:r>
              <a:rPr lang="es-ES" sz="1400" dirty="0"/>
              <a:t>3</a:t>
            </a:r>
            <a:r>
              <a:rPr lang="es-ES" sz="1400" dirty="0" smtClean="0"/>
              <a:t>3. Hallar el perímetro de un triángulo escaleno cuyo lado mayor mide 3x</a:t>
            </a:r>
            <a:r>
              <a:rPr lang="es-ES" sz="1400" baseline="30000" dirty="0" smtClean="0"/>
              <a:t>n</a:t>
            </a:r>
            <a:r>
              <a:rPr lang="es-ES" sz="1400" dirty="0" smtClean="0"/>
              <a:t>, el lado menor mide la tercera parte del lado mayor y el lado medio mide el </a:t>
            </a:r>
            <a:r>
              <a:rPr lang="es-ES" sz="1400" dirty="0"/>
              <a:t>d</a:t>
            </a:r>
            <a:r>
              <a:rPr lang="es-ES" sz="1400" dirty="0" smtClean="0"/>
              <a:t>oble del lado menor</a:t>
            </a:r>
            <a:r>
              <a:rPr lang="es-ES" sz="1400" dirty="0"/>
              <a:t>. .   </a:t>
            </a:r>
            <a:r>
              <a:rPr lang="es-ES" sz="1400" dirty="0">
                <a:solidFill>
                  <a:srgbClr val="FF0000"/>
                </a:solidFill>
              </a:rPr>
              <a:t>A. 6x</a:t>
            </a:r>
            <a:r>
              <a:rPr lang="es-ES" sz="1400" baseline="30000" dirty="0">
                <a:solidFill>
                  <a:srgbClr val="FF0000"/>
                </a:solidFill>
              </a:rPr>
              <a:t>n        </a:t>
            </a:r>
            <a:r>
              <a:rPr lang="es-ES" sz="1400" dirty="0"/>
              <a:t>B. 9x</a:t>
            </a:r>
            <a:r>
              <a:rPr lang="es-ES" sz="1400" baseline="30000" dirty="0"/>
              <a:t>n </a:t>
            </a:r>
            <a:r>
              <a:rPr lang="es-ES" sz="1400" dirty="0"/>
              <a:t>	C. 27x</a:t>
            </a:r>
            <a:r>
              <a:rPr lang="es-ES" sz="1400" baseline="30000" dirty="0"/>
              <a:t>3n </a:t>
            </a:r>
            <a:r>
              <a:rPr lang="es-ES" sz="1400" dirty="0"/>
              <a:t>	D. 6x</a:t>
            </a:r>
            <a:r>
              <a:rPr lang="es-ES" sz="1400" baseline="30000" dirty="0"/>
              <a:t>3n</a:t>
            </a:r>
          </a:p>
          <a:p>
            <a:pPr marL="0" indent="0">
              <a:lnSpc>
                <a:spcPct val="100000"/>
              </a:lnSpc>
              <a:spcBef>
                <a:spcPts val="0"/>
              </a:spcBef>
              <a:buNone/>
            </a:pPr>
            <a:endParaRPr lang="es-ES" sz="1400" dirty="0" smtClean="0"/>
          </a:p>
          <a:p>
            <a:pPr marL="0" indent="0">
              <a:lnSpc>
                <a:spcPct val="100000"/>
              </a:lnSpc>
              <a:spcBef>
                <a:spcPts val="0"/>
              </a:spcBef>
              <a:buNone/>
            </a:pPr>
            <a:r>
              <a:rPr lang="es-ES" sz="1400" dirty="0"/>
              <a:t>3</a:t>
            </a:r>
            <a:r>
              <a:rPr lang="es-ES" sz="1400" dirty="0" smtClean="0"/>
              <a:t>4. Hallar el perímetro de un rectángulo cuya base es el doble de la altura.	</a:t>
            </a:r>
            <a:r>
              <a:rPr lang="es-ES" sz="1400" dirty="0">
                <a:solidFill>
                  <a:srgbClr val="FF0000"/>
                </a:solidFill>
              </a:rPr>
              <a:t>A. 6x       </a:t>
            </a:r>
            <a:r>
              <a:rPr lang="es-ES" sz="1400" dirty="0"/>
              <a:t>B. 8x 	C. 8x</a:t>
            </a:r>
            <a:r>
              <a:rPr lang="es-ES" sz="1400" baseline="30000" dirty="0"/>
              <a:t>4</a:t>
            </a:r>
            <a:r>
              <a:rPr lang="es-ES" sz="1400" dirty="0"/>
              <a:t>	D. 6x</a:t>
            </a:r>
            <a:r>
              <a:rPr lang="es-ES" sz="1400" baseline="30000" dirty="0"/>
              <a:t>4</a:t>
            </a:r>
          </a:p>
          <a:p>
            <a:pPr marL="0" indent="0">
              <a:lnSpc>
                <a:spcPct val="100000"/>
              </a:lnSpc>
              <a:spcBef>
                <a:spcPts val="0"/>
              </a:spcBef>
              <a:buNone/>
            </a:pPr>
            <a:endParaRPr lang="es-ES" sz="1400" dirty="0" smtClean="0"/>
          </a:p>
          <a:p>
            <a:pPr marL="0" indent="0">
              <a:lnSpc>
                <a:spcPct val="100000"/>
              </a:lnSpc>
              <a:spcBef>
                <a:spcPts val="0"/>
              </a:spcBef>
              <a:buNone/>
            </a:pPr>
            <a:r>
              <a:rPr lang="es-ES" sz="1400" dirty="0"/>
              <a:t>3</a:t>
            </a:r>
            <a:r>
              <a:rPr lang="es-ES" sz="1400" dirty="0" smtClean="0"/>
              <a:t>5. Hallar el perímetro de un rectángulo cuya base es la mitad de la altura.	</a:t>
            </a:r>
            <a:r>
              <a:rPr lang="es-ES" sz="1400" dirty="0">
                <a:solidFill>
                  <a:srgbClr val="FF0000"/>
                </a:solidFill>
              </a:rPr>
              <a:t>A. 3x	</a:t>
            </a:r>
            <a:r>
              <a:rPr lang="es-ES" sz="1400" dirty="0"/>
              <a:t>B. 18x	C. 18x</a:t>
            </a:r>
            <a:r>
              <a:rPr lang="es-ES" sz="1400" baseline="30000" dirty="0"/>
              <a:t>4</a:t>
            </a:r>
            <a:r>
              <a:rPr lang="es-ES" sz="1400" dirty="0"/>
              <a:t>	D. 3x</a:t>
            </a:r>
            <a:r>
              <a:rPr lang="es-ES" sz="1400" baseline="30000" dirty="0"/>
              <a:t>4</a:t>
            </a:r>
          </a:p>
          <a:p>
            <a:pPr marL="0" indent="0">
              <a:lnSpc>
                <a:spcPct val="100000"/>
              </a:lnSpc>
              <a:spcBef>
                <a:spcPts val="0"/>
              </a:spcBef>
              <a:buNone/>
            </a:pPr>
            <a:endParaRPr lang="es-ES" sz="1400" dirty="0" smtClean="0"/>
          </a:p>
          <a:p>
            <a:pPr marL="0" indent="0">
              <a:lnSpc>
                <a:spcPct val="100000"/>
              </a:lnSpc>
              <a:spcBef>
                <a:spcPts val="0"/>
              </a:spcBef>
              <a:buNone/>
            </a:pPr>
            <a:r>
              <a:rPr lang="es-ES" sz="1400" dirty="0"/>
              <a:t>3</a:t>
            </a:r>
            <a:r>
              <a:rPr lang="es-ES" sz="1400" dirty="0" smtClean="0"/>
              <a:t>6. En una familia, la madre mide 3 años menos que el padre, y el hijo tiene la mitad de la edad del padre. ¿Cuánto suman las edades de los 3?</a:t>
            </a:r>
          </a:p>
          <a:p>
            <a:pPr marL="0" indent="0">
              <a:buNone/>
            </a:pPr>
            <a:r>
              <a:rPr lang="es-ES" sz="1400" dirty="0">
                <a:solidFill>
                  <a:srgbClr val="FF0000"/>
                </a:solidFill>
              </a:rPr>
              <a:t>A.</a:t>
            </a:r>
            <a:r>
              <a:rPr lang="es-ES" sz="1400" dirty="0"/>
              <a:t> </a:t>
            </a:r>
            <a:r>
              <a:rPr lang="es-ES" sz="1400" dirty="0">
                <a:solidFill>
                  <a:srgbClr val="FF0000"/>
                </a:solidFill>
              </a:rPr>
              <a:t>5/2x – </a:t>
            </a:r>
            <a:r>
              <a:rPr lang="es-ES" sz="1400" dirty="0" smtClean="0">
                <a:solidFill>
                  <a:srgbClr val="FF0000"/>
                </a:solidFill>
              </a:rPr>
              <a:t>3     </a:t>
            </a:r>
            <a:r>
              <a:rPr lang="es-ES" sz="1400" dirty="0"/>
              <a:t>B. ½ x + 3		C. 2/5 x + 1		D. 1/3 x</a:t>
            </a:r>
          </a:p>
          <a:p>
            <a:pPr marL="0" indent="0">
              <a:lnSpc>
                <a:spcPct val="100000"/>
              </a:lnSpc>
              <a:spcBef>
                <a:spcPts val="0"/>
              </a:spcBef>
              <a:buNone/>
            </a:pPr>
            <a:endParaRPr lang="es-ES" sz="1400" dirty="0"/>
          </a:p>
          <a:p>
            <a:pPr marL="0" indent="0">
              <a:lnSpc>
                <a:spcPct val="100000"/>
              </a:lnSpc>
              <a:spcBef>
                <a:spcPts val="0"/>
              </a:spcBef>
              <a:buNone/>
            </a:pPr>
            <a:r>
              <a:rPr lang="es-ES" sz="1400" dirty="0"/>
              <a:t>3</a:t>
            </a:r>
            <a:r>
              <a:rPr lang="es-ES" sz="1400" dirty="0" smtClean="0"/>
              <a:t>7. Se compran 3 artículos de ropa: una chaqueta, una camisa y un pantalón; la camisa costó $20000 menos que la chaqueta, y el pantalón costó $30000 menos que la chaqueta. ¿Cuánto se pagó por las 3 prendas?	</a:t>
            </a:r>
            <a:r>
              <a:rPr lang="es-ES" sz="1400" dirty="0">
                <a:solidFill>
                  <a:srgbClr val="FF0000"/>
                </a:solidFill>
              </a:rPr>
              <a:t>A. 3x + 10000	</a:t>
            </a:r>
            <a:r>
              <a:rPr lang="es-ES" sz="1400" dirty="0"/>
              <a:t>B. 3x – 10000	C. x + 10000	    D. 4x - 20000  </a:t>
            </a:r>
          </a:p>
          <a:p>
            <a:pPr marL="0" indent="0">
              <a:lnSpc>
                <a:spcPct val="100000"/>
              </a:lnSpc>
              <a:spcBef>
                <a:spcPts val="0"/>
              </a:spcBef>
              <a:buNone/>
            </a:pPr>
            <a:endParaRPr lang="es-ES" sz="1400" dirty="0" smtClean="0"/>
          </a:p>
          <a:p>
            <a:pPr marL="0" indent="0">
              <a:lnSpc>
                <a:spcPct val="100000"/>
              </a:lnSpc>
              <a:spcBef>
                <a:spcPts val="0"/>
              </a:spcBef>
              <a:buNone/>
            </a:pPr>
            <a:r>
              <a:rPr lang="es-ES" sz="1400" dirty="0"/>
              <a:t>3</a:t>
            </a:r>
            <a:r>
              <a:rPr lang="es-ES" sz="1400" dirty="0" smtClean="0"/>
              <a:t>8. </a:t>
            </a:r>
            <a:r>
              <a:rPr lang="es-ES" sz="1400" dirty="0"/>
              <a:t>Se compran 3 artículos de ropa: una chaqueta, una camisa y un pantalón; la camisa costó $20000 menos que la chaqueta, y el pantalón costó $30000 menos que la </a:t>
            </a:r>
            <a:r>
              <a:rPr lang="es-ES" sz="1400" dirty="0" smtClean="0"/>
              <a:t>camisa</a:t>
            </a:r>
            <a:r>
              <a:rPr lang="es-ES" sz="1400" dirty="0"/>
              <a:t>. ¿Cuánto se pagó por las 3 prendas</a:t>
            </a:r>
            <a:r>
              <a:rPr lang="es-ES" sz="1400" dirty="0" smtClean="0"/>
              <a:t>?	</a:t>
            </a:r>
            <a:r>
              <a:rPr lang="es-ES" sz="1400" dirty="0">
                <a:solidFill>
                  <a:srgbClr val="FF0000"/>
                </a:solidFill>
              </a:rPr>
              <a:t>A. 3x – 70000	</a:t>
            </a:r>
            <a:r>
              <a:rPr lang="es-ES" sz="1400" dirty="0"/>
              <a:t>B. 3x + 70000	C. x – 50000	   D. x + 50000</a:t>
            </a:r>
          </a:p>
          <a:p>
            <a:pPr marL="0" indent="0">
              <a:lnSpc>
                <a:spcPct val="100000"/>
              </a:lnSpc>
              <a:spcBef>
                <a:spcPts val="0"/>
              </a:spcBef>
              <a:buNone/>
            </a:pPr>
            <a:endParaRPr lang="es-ES" sz="1400" dirty="0" smtClean="0"/>
          </a:p>
          <a:p>
            <a:pPr marL="0" indent="0">
              <a:lnSpc>
                <a:spcPct val="100000"/>
              </a:lnSpc>
              <a:spcBef>
                <a:spcPts val="0"/>
              </a:spcBef>
              <a:buNone/>
            </a:pPr>
            <a:r>
              <a:rPr lang="es-ES" sz="1400" dirty="0"/>
              <a:t>3</a:t>
            </a:r>
            <a:r>
              <a:rPr lang="es-ES" sz="1400" dirty="0" smtClean="0"/>
              <a:t>9. En una empresa la secretaria gana 3x</a:t>
            </a:r>
            <a:r>
              <a:rPr lang="es-ES" sz="1400" baseline="30000" dirty="0"/>
              <a:t>2</a:t>
            </a:r>
            <a:r>
              <a:rPr lang="es-ES" sz="1400" dirty="0" smtClean="0"/>
              <a:t> – 7x + 1, la recepcionista 2x</a:t>
            </a:r>
            <a:r>
              <a:rPr lang="es-ES" sz="1400" baseline="30000" dirty="0"/>
              <a:t>2</a:t>
            </a:r>
            <a:r>
              <a:rPr lang="es-ES" sz="1400" dirty="0" smtClean="0"/>
              <a:t> – 3x + 1, el mensajero x</a:t>
            </a:r>
            <a:r>
              <a:rPr lang="es-ES" sz="1400" baseline="30000" dirty="0"/>
              <a:t>2</a:t>
            </a:r>
            <a:r>
              <a:rPr lang="es-ES" sz="1400" dirty="0" smtClean="0"/>
              <a:t> – 2x, la aseadora 10x + 3. ¿Cuánto paga en total de nómina esta empresa?	</a:t>
            </a:r>
            <a:r>
              <a:rPr lang="es-ES" sz="1400" dirty="0">
                <a:solidFill>
                  <a:srgbClr val="FF0000"/>
                </a:solidFill>
              </a:rPr>
              <a:t>A. 6x</a:t>
            </a:r>
            <a:r>
              <a:rPr lang="es-ES" sz="1400" baseline="30000" dirty="0">
                <a:solidFill>
                  <a:srgbClr val="FF0000"/>
                </a:solidFill>
              </a:rPr>
              <a:t>2</a:t>
            </a:r>
            <a:r>
              <a:rPr lang="es-ES" sz="1400" dirty="0">
                <a:solidFill>
                  <a:srgbClr val="FF0000"/>
                </a:solidFill>
              </a:rPr>
              <a:t> – 2x + 5		</a:t>
            </a:r>
            <a:r>
              <a:rPr lang="es-ES" sz="1400" dirty="0"/>
              <a:t>B. 6x</a:t>
            </a:r>
            <a:r>
              <a:rPr lang="es-ES" sz="1400" baseline="30000" dirty="0"/>
              <a:t>4</a:t>
            </a:r>
            <a:r>
              <a:rPr lang="es-ES" sz="1400" dirty="0"/>
              <a:t> – 2x</a:t>
            </a:r>
            <a:r>
              <a:rPr lang="es-ES" sz="1400" baseline="30000" dirty="0"/>
              <a:t>2</a:t>
            </a:r>
            <a:r>
              <a:rPr lang="es-ES" sz="1400" dirty="0"/>
              <a:t> + 5	C. 6x</a:t>
            </a:r>
            <a:r>
              <a:rPr lang="es-ES" sz="1400" baseline="30000" dirty="0"/>
              <a:t>2</a:t>
            </a:r>
            <a:r>
              <a:rPr lang="es-ES" sz="1400" dirty="0"/>
              <a:t> + 2x – 5	D. 10x</a:t>
            </a:r>
            <a:r>
              <a:rPr lang="es-ES" sz="1400" baseline="30000" dirty="0"/>
              <a:t>2</a:t>
            </a:r>
            <a:r>
              <a:rPr lang="es-ES" sz="1400" dirty="0"/>
              <a:t> – 7x + 15</a:t>
            </a:r>
          </a:p>
          <a:p>
            <a:pPr marL="0" indent="0">
              <a:lnSpc>
                <a:spcPct val="100000"/>
              </a:lnSpc>
              <a:spcBef>
                <a:spcPts val="0"/>
              </a:spcBef>
              <a:buNone/>
            </a:pPr>
            <a:endParaRPr lang="es-ES" sz="1400" dirty="0" smtClean="0"/>
          </a:p>
          <a:p>
            <a:pPr marL="0" indent="0">
              <a:lnSpc>
                <a:spcPct val="100000"/>
              </a:lnSpc>
              <a:spcBef>
                <a:spcPts val="0"/>
              </a:spcBef>
              <a:buNone/>
            </a:pPr>
            <a:r>
              <a:rPr lang="es-ES" sz="1400" dirty="0"/>
              <a:t>4</a:t>
            </a:r>
            <a:r>
              <a:rPr lang="es-ES" sz="1400" dirty="0" smtClean="0"/>
              <a:t>0. Un viajero que se desplaza de la ciudad A </a:t>
            </a:r>
            <a:r>
              <a:rPr lang="es-ES" sz="1400" dirty="0" err="1" smtClean="0"/>
              <a:t>a</a:t>
            </a:r>
            <a:r>
              <a:rPr lang="es-ES" sz="1400" dirty="0" smtClean="0"/>
              <a:t> la B en auto-stop, hace este recorrido de la siguiente forma: recorre 7a</a:t>
            </a:r>
            <a:r>
              <a:rPr lang="es-ES" sz="1400" baseline="30000" dirty="0"/>
              <a:t>2</a:t>
            </a:r>
            <a:r>
              <a:rPr lang="es-ES" sz="1400" dirty="0" smtClean="0"/>
              <a:t>b – 3ab</a:t>
            </a:r>
            <a:r>
              <a:rPr lang="es-ES" sz="1400" baseline="30000" dirty="0"/>
              <a:t>2</a:t>
            </a:r>
            <a:r>
              <a:rPr lang="es-ES" sz="1400" dirty="0" smtClean="0"/>
              <a:t> + 9 en un jeep, - a</a:t>
            </a:r>
            <a:r>
              <a:rPr lang="es-ES" sz="1400" baseline="30000" dirty="0" smtClean="0"/>
              <a:t>2</a:t>
            </a:r>
            <a:r>
              <a:rPr lang="es-ES" sz="1400" dirty="0" smtClean="0"/>
              <a:t>b + 4ab</a:t>
            </a:r>
            <a:r>
              <a:rPr lang="es-ES" sz="1400" baseline="30000" dirty="0"/>
              <a:t>2</a:t>
            </a:r>
            <a:r>
              <a:rPr lang="es-ES" sz="1400" dirty="0" smtClean="0"/>
              <a:t> + 1 en moto, 2a</a:t>
            </a:r>
            <a:r>
              <a:rPr lang="es-ES" sz="1400" baseline="30000" dirty="0" smtClean="0"/>
              <a:t>2</a:t>
            </a:r>
            <a:r>
              <a:rPr lang="es-ES" sz="1400" dirty="0" smtClean="0"/>
              <a:t>b – 2 en un camión. ¿Qué distancia separa la ciudad A de la ciudad B?	</a:t>
            </a:r>
            <a:r>
              <a:rPr lang="es-ES" sz="1400" dirty="0">
                <a:solidFill>
                  <a:srgbClr val="FF0000"/>
                </a:solidFill>
              </a:rPr>
              <a:t>A. 8a</a:t>
            </a:r>
            <a:r>
              <a:rPr lang="es-ES" sz="1400" baseline="30000" dirty="0">
                <a:solidFill>
                  <a:srgbClr val="FF0000"/>
                </a:solidFill>
              </a:rPr>
              <a:t>2</a:t>
            </a:r>
            <a:r>
              <a:rPr lang="es-ES" sz="1400" dirty="0">
                <a:solidFill>
                  <a:srgbClr val="FF0000"/>
                </a:solidFill>
              </a:rPr>
              <a:t>b + ab</a:t>
            </a:r>
            <a:r>
              <a:rPr lang="es-ES" sz="1400" baseline="30000" dirty="0">
                <a:solidFill>
                  <a:srgbClr val="FF0000"/>
                </a:solidFill>
              </a:rPr>
              <a:t>2 </a:t>
            </a:r>
            <a:r>
              <a:rPr lang="es-ES" sz="1400" dirty="0">
                <a:solidFill>
                  <a:srgbClr val="FF0000"/>
                </a:solidFill>
              </a:rPr>
              <a:t>+ 8 	</a:t>
            </a:r>
            <a:r>
              <a:rPr lang="es-ES" sz="1400" dirty="0"/>
              <a:t>B. 17a3b3	C. 17a</a:t>
            </a:r>
            <a:r>
              <a:rPr lang="es-ES" sz="1400" baseline="30000" dirty="0"/>
              <a:t>2</a:t>
            </a:r>
            <a:r>
              <a:rPr lang="es-ES" sz="1400" dirty="0"/>
              <a:t>bab</a:t>
            </a:r>
            <a:r>
              <a:rPr lang="es-ES" sz="1400" baseline="30000" dirty="0"/>
              <a:t>2 </a:t>
            </a:r>
            <a:r>
              <a:rPr lang="es-ES" sz="1400" dirty="0"/>
              <a:t>	 D. - 8a</a:t>
            </a:r>
            <a:r>
              <a:rPr lang="es-ES" sz="1400" baseline="30000" dirty="0"/>
              <a:t>2</a:t>
            </a:r>
            <a:r>
              <a:rPr lang="es-ES" sz="1400" dirty="0"/>
              <a:t>b - ab</a:t>
            </a:r>
            <a:r>
              <a:rPr lang="es-ES" sz="1400" baseline="30000" dirty="0"/>
              <a:t>2 </a:t>
            </a:r>
            <a:r>
              <a:rPr lang="es-ES" sz="1400" dirty="0"/>
              <a:t>- 8</a:t>
            </a:r>
          </a:p>
          <a:p>
            <a:pPr marL="0" indent="0">
              <a:lnSpc>
                <a:spcPct val="100000"/>
              </a:lnSpc>
              <a:spcBef>
                <a:spcPts val="0"/>
              </a:spcBef>
              <a:buNone/>
            </a:pPr>
            <a:endParaRPr lang="es-ES" sz="1400" dirty="0"/>
          </a:p>
        </p:txBody>
      </p:sp>
      <p:sp>
        <p:nvSpPr>
          <p:cNvPr id="4" name="Rectángulo redondeado 3"/>
          <p:cNvSpPr/>
          <p:nvPr/>
        </p:nvSpPr>
        <p:spPr>
          <a:xfrm>
            <a:off x="1502109" y="550022"/>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5" name="Rectángulo redondeado 4"/>
          <p:cNvSpPr/>
          <p:nvPr/>
        </p:nvSpPr>
        <p:spPr>
          <a:xfrm>
            <a:off x="2459727" y="550022"/>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6" name="Rectángulo redondeado 5"/>
          <p:cNvSpPr/>
          <p:nvPr/>
        </p:nvSpPr>
        <p:spPr>
          <a:xfrm>
            <a:off x="4233935" y="536374"/>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7" name="Rectángulo redondeado 6"/>
          <p:cNvSpPr/>
          <p:nvPr/>
        </p:nvSpPr>
        <p:spPr>
          <a:xfrm>
            <a:off x="5926258" y="550022"/>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8" name="Rectángulo redondeado 7"/>
          <p:cNvSpPr/>
          <p:nvPr/>
        </p:nvSpPr>
        <p:spPr>
          <a:xfrm>
            <a:off x="7128399" y="536374"/>
            <a:ext cx="1189914"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PROBLEMA</a:t>
            </a:r>
            <a:endParaRPr lang="es-ES" sz="1000" dirty="0"/>
          </a:p>
        </p:txBody>
      </p:sp>
      <p:sp>
        <p:nvSpPr>
          <p:cNvPr id="9" name="Rectángulo redondeado 8"/>
          <p:cNvSpPr/>
          <p:nvPr/>
        </p:nvSpPr>
        <p:spPr>
          <a:xfrm>
            <a:off x="8356696" y="536374"/>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0" name="Rectángulo redondeado 9"/>
          <p:cNvSpPr/>
          <p:nvPr/>
        </p:nvSpPr>
        <p:spPr>
          <a:xfrm>
            <a:off x="1463726" y="1357627"/>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1" name="Rectángulo redondeado 10"/>
          <p:cNvSpPr/>
          <p:nvPr/>
        </p:nvSpPr>
        <p:spPr>
          <a:xfrm>
            <a:off x="2421344" y="1357627"/>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12" name="Rectángulo redondeado 11"/>
          <p:cNvSpPr/>
          <p:nvPr/>
        </p:nvSpPr>
        <p:spPr>
          <a:xfrm>
            <a:off x="4195552" y="1343979"/>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13" name="Rectángulo redondeado 12"/>
          <p:cNvSpPr/>
          <p:nvPr/>
        </p:nvSpPr>
        <p:spPr>
          <a:xfrm>
            <a:off x="5887875" y="135762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14" name="Rectángulo redondeado 13"/>
          <p:cNvSpPr/>
          <p:nvPr/>
        </p:nvSpPr>
        <p:spPr>
          <a:xfrm>
            <a:off x="7090016" y="1311492"/>
            <a:ext cx="1170856" cy="213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t>OTRO PROBLEMA</a:t>
            </a:r>
          </a:p>
        </p:txBody>
      </p:sp>
      <p:sp>
        <p:nvSpPr>
          <p:cNvPr id="15" name="Rectángulo redondeado 14"/>
          <p:cNvSpPr/>
          <p:nvPr/>
        </p:nvSpPr>
        <p:spPr>
          <a:xfrm>
            <a:off x="8318313" y="1343979"/>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6" name="Rectángulo redondeado 15"/>
          <p:cNvSpPr/>
          <p:nvPr/>
        </p:nvSpPr>
        <p:spPr>
          <a:xfrm>
            <a:off x="1406285" y="2025436"/>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7" name="Rectángulo redondeado 16"/>
          <p:cNvSpPr/>
          <p:nvPr/>
        </p:nvSpPr>
        <p:spPr>
          <a:xfrm>
            <a:off x="2363903" y="2025436"/>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18" name="Rectángulo redondeado 17"/>
          <p:cNvSpPr/>
          <p:nvPr/>
        </p:nvSpPr>
        <p:spPr>
          <a:xfrm>
            <a:off x="4138111" y="2011788"/>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19" name="Rectángulo redondeado 18"/>
          <p:cNvSpPr/>
          <p:nvPr/>
        </p:nvSpPr>
        <p:spPr>
          <a:xfrm>
            <a:off x="5830434" y="2025436"/>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20" name="Rectángulo redondeado 19"/>
          <p:cNvSpPr/>
          <p:nvPr/>
        </p:nvSpPr>
        <p:spPr>
          <a:xfrm>
            <a:off x="7009547" y="2011788"/>
            <a:ext cx="1202141"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t>OTRO PROBLEMA</a:t>
            </a:r>
          </a:p>
        </p:txBody>
      </p:sp>
      <p:sp>
        <p:nvSpPr>
          <p:cNvPr id="21" name="Rectángulo redondeado 20"/>
          <p:cNvSpPr/>
          <p:nvPr/>
        </p:nvSpPr>
        <p:spPr>
          <a:xfrm>
            <a:off x="8237845" y="2011788"/>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22" name="Rectángulo redondeado 21"/>
          <p:cNvSpPr/>
          <p:nvPr/>
        </p:nvSpPr>
        <p:spPr>
          <a:xfrm>
            <a:off x="1406285" y="2493266"/>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23" name="Rectángulo redondeado 22"/>
          <p:cNvSpPr/>
          <p:nvPr/>
        </p:nvSpPr>
        <p:spPr>
          <a:xfrm>
            <a:off x="2363903" y="2493266"/>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24" name="Rectángulo redondeado 23"/>
          <p:cNvSpPr/>
          <p:nvPr/>
        </p:nvSpPr>
        <p:spPr>
          <a:xfrm>
            <a:off x="4138111" y="2479618"/>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25" name="Rectángulo redondeado 24"/>
          <p:cNvSpPr/>
          <p:nvPr/>
        </p:nvSpPr>
        <p:spPr>
          <a:xfrm>
            <a:off x="5830434" y="2493266"/>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26" name="Rectángulo redondeado 25"/>
          <p:cNvSpPr/>
          <p:nvPr/>
        </p:nvSpPr>
        <p:spPr>
          <a:xfrm>
            <a:off x="7032574" y="2476789"/>
            <a:ext cx="1179113" cy="183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t>OTRO PROBLEMA</a:t>
            </a:r>
          </a:p>
        </p:txBody>
      </p:sp>
      <p:sp>
        <p:nvSpPr>
          <p:cNvPr id="27" name="Rectángulo redondeado 26"/>
          <p:cNvSpPr/>
          <p:nvPr/>
        </p:nvSpPr>
        <p:spPr>
          <a:xfrm>
            <a:off x="8260872" y="2479618"/>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28" name="Rectángulo redondeado 27"/>
          <p:cNvSpPr/>
          <p:nvPr/>
        </p:nvSpPr>
        <p:spPr>
          <a:xfrm>
            <a:off x="1406285" y="2889301"/>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29" name="Rectángulo redondeado 28"/>
          <p:cNvSpPr/>
          <p:nvPr/>
        </p:nvSpPr>
        <p:spPr>
          <a:xfrm>
            <a:off x="2363903" y="2889301"/>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30" name="Rectángulo redondeado 29"/>
          <p:cNvSpPr/>
          <p:nvPr/>
        </p:nvSpPr>
        <p:spPr>
          <a:xfrm>
            <a:off x="4138111" y="2875653"/>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31" name="Rectángulo redondeado 30"/>
          <p:cNvSpPr/>
          <p:nvPr/>
        </p:nvSpPr>
        <p:spPr>
          <a:xfrm>
            <a:off x="5830434" y="2889301"/>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32" name="Rectángulo redondeado 31"/>
          <p:cNvSpPr/>
          <p:nvPr/>
        </p:nvSpPr>
        <p:spPr>
          <a:xfrm>
            <a:off x="7032575" y="2875653"/>
            <a:ext cx="1205270"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t>OTRO PROBLEMA</a:t>
            </a:r>
          </a:p>
        </p:txBody>
      </p:sp>
      <p:sp>
        <p:nvSpPr>
          <p:cNvPr id="33" name="Rectángulo redondeado 32"/>
          <p:cNvSpPr/>
          <p:nvPr/>
        </p:nvSpPr>
        <p:spPr>
          <a:xfrm>
            <a:off x="8260872" y="2875653"/>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34" name="Rectángulo redondeado 33"/>
          <p:cNvSpPr/>
          <p:nvPr/>
        </p:nvSpPr>
        <p:spPr>
          <a:xfrm>
            <a:off x="1357103" y="3664419"/>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35" name="Rectángulo redondeado 34"/>
          <p:cNvSpPr/>
          <p:nvPr/>
        </p:nvSpPr>
        <p:spPr>
          <a:xfrm>
            <a:off x="2314721" y="3664419"/>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36" name="Rectángulo redondeado 35"/>
          <p:cNvSpPr/>
          <p:nvPr/>
        </p:nvSpPr>
        <p:spPr>
          <a:xfrm>
            <a:off x="4088929" y="3650771"/>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37" name="Rectángulo redondeado 36"/>
          <p:cNvSpPr/>
          <p:nvPr/>
        </p:nvSpPr>
        <p:spPr>
          <a:xfrm>
            <a:off x="5781252" y="3664419"/>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38" name="Rectángulo redondeado 37"/>
          <p:cNvSpPr/>
          <p:nvPr/>
        </p:nvSpPr>
        <p:spPr>
          <a:xfrm>
            <a:off x="6983393" y="3664419"/>
            <a:ext cx="1228294" cy="166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t>OTRO PROBLEMA</a:t>
            </a:r>
          </a:p>
        </p:txBody>
      </p:sp>
      <p:sp>
        <p:nvSpPr>
          <p:cNvPr id="39" name="Rectángulo redondeado 38"/>
          <p:cNvSpPr/>
          <p:nvPr/>
        </p:nvSpPr>
        <p:spPr>
          <a:xfrm>
            <a:off x="8260872" y="3650771"/>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40" name="Rectángulo redondeado 39"/>
          <p:cNvSpPr/>
          <p:nvPr/>
        </p:nvSpPr>
        <p:spPr>
          <a:xfrm>
            <a:off x="1383258" y="4291863"/>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41" name="Rectángulo redondeado 40"/>
          <p:cNvSpPr/>
          <p:nvPr/>
        </p:nvSpPr>
        <p:spPr>
          <a:xfrm>
            <a:off x="2340876" y="4291863"/>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42" name="Rectángulo redondeado 41"/>
          <p:cNvSpPr/>
          <p:nvPr/>
        </p:nvSpPr>
        <p:spPr>
          <a:xfrm>
            <a:off x="4115084" y="4278215"/>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43" name="Rectángulo redondeado 42"/>
          <p:cNvSpPr/>
          <p:nvPr/>
        </p:nvSpPr>
        <p:spPr>
          <a:xfrm>
            <a:off x="5807407" y="4291863"/>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44" name="Rectángulo redondeado 43"/>
          <p:cNvSpPr/>
          <p:nvPr/>
        </p:nvSpPr>
        <p:spPr>
          <a:xfrm>
            <a:off x="7009547" y="4270553"/>
            <a:ext cx="1202139" cy="188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t>OTRO PROBLEMA</a:t>
            </a:r>
          </a:p>
        </p:txBody>
      </p:sp>
      <p:sp>
        <p:nvSpPr>
          <p:cNvPr id="45" name="Rectángulo redondeado 44"/>
          <p:cNvSpPr/>
          <p:nvPr/>
        </p:nvSpPr>
        <p:spPr>
          <a:xfrm>
            <a:off x="8237845" y="4278215"/>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46" name="Rectángulo redondeado 45"/>
          <p:cNvSpPr/>
          <p:nvPr/>
        </p:nvSpPr>
        <p:spPr>
          <a:xfrm>
            <a:off x="1357103" y="4911645"/>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47" name="Rectángulo redondeado 46"/>
          <p:cNvSpPr/>
          <p:nvPr/>
        </p:nvSpPr>
        <p:spPr>
          <a:xfrm>
            <a:off x="2314721" y="4911645"/>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48" name="Rectángulo redondeado 47"/>
          <p:cNvSpPr/>
          <p:nvPr/>
        </p:nvSpPr>
        <p:spPr>
          <a:xfrm>
            <a:off x="4088929" y="4897997"/>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49" name="Rectángulo redondeado 48"/>
          <p:cNvSpPr/>
          <p:nvPr/>
        </p:nvSpPr>
        <p:spPr>
          <a:xfrm>
            <a:off x="5781252" y="4911645"/>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50" name="Rectángulo redondeado 49"/>
          <p:cNvSpPr/>
          <p:nvPr/>
        </p:nvSpPr>
        <p:spPr>
          <a:xfrm>
            <a:off x="6983392" y="4897997"/>
            <a:ext cx="1228293"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t>OTRO PROBLEMA</a:t>
            </a:r>
          </a:p>
        </p:txBody>
      </p:sp>
      <p:sp>
        <p:nvSpPr>
          <p:cNvPr id="51" name="Rectángulo redondeado 50"/>
          <p:cNvSpPr/>
          <p:nvPr/>
        </p:nvSpPr>
        <p:spPr>
          <a:xfrm>
            <a:off x="8273389" y="4897997"/>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52" name="Rectángulo redondeado 51"/>
          <p:cNvSpPr/>
          <p:nvPr/>
        </p:nvSpPr>
        <p:spPr>
          <a:xfrm>
            <a:off x="1357102" y="5504346"/>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53" name="Rectángulo redondeado 52"/>
          <p:cNvSpPr/>
          <p:nvPr/>
        </p:nvSpPr>
        <p:spPr>
          <a:xfrm>
            <a:off x="2314720" y="5504346"/>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54" name="Rectángulo redondeado 53"/>
          <p:cNvSpPr/>
          <p:nvPr/>
        </p:nvSpPr>
        <p:spPr>
          <a:xfrm>
            <a:off x="4088928" y="5504346"/>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55" name="Rectángulo redondeado 54"/>
          <p:cNvSpPr/>
          <p:nvPr/>
        </p:nvSpPr>
        <p:spPr>
          <a:xfrm>
            <a:off x="5781251" y="549110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56" name="Rectángulo redondeado 55"/>
          <p:cNvSpPr/>
          <p:nvPr/>
        </p:nvSpPr>
        <p:spPr>
          <a:xfrm>
            <a:off x="6983391" y="5477459"/>
            <a:ext cx="1228293"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t>OTRO PROBLEMA</a:t>
            </a:r>
          </a:p>
        </p:txBody>
      </p:sp>
      <p:sp>
        <p:nvSpPr>
          <p:cNvPr id="57" name="Rectángulo redondeado 56"/>
          <p:cNvSpPr/>
          <p:nvPr/>
        </p:nvSpPr>
        <p:spPr>
          <a:xfrm>
            <a:off x="8280498" y="5477459"/>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58" name="Rectángulo redondeado 57"/>
          <p:cNvSpPr/>
          <p:nvPr/>
        </p:nvSpPr>
        <p:spPr>
          <a:xfrm>
            <a:off x="1522009" y="6187540"/>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59" name="Rectángulo redondeado 58"/>
          <p:cNvSpPr/>
          <p:nvPr/>
        </p:nvSpPr>
        <p:spPr>
          <a:xfrm>
            <a:off x="2479627" y="6187540"/>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60" name="Rectángulo redondeado 59"/>
          <p:cNvSpPr/>
          <p:nvPr/>
        </p:nvSpPr>
        <p:spPr>
          <a:xfrm>
            <a:off x="4253835" y="6173892"/>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61" name="Rectángulo redondeado 60"/>
          <p:cNvSpPr/>
          <p:nvPr/>
        </p:nvSpPr>
        <p:spPr>
          <a:xfrm>
            <a:off x="5946158" y="6160653"/>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62" name="Rectángulo redondeado 61"/>
          <p:cNvSpPr/>
          <p:nvPr/>
        </p:nvSpPr>
        <p:spPr>
          <a:xfrm>
            <a:off x="7148299" y="6173891"/>
            <a:ext cx="1170014" cy="1537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t>OTRO PROBLEMA</a:t>
            </a:r>
          </a:p>
        </p:txBody>
      </p:sp>
      <p:sp>
        <p:nvSpPr>
          <p:cNvPr id="63" name="Rectángulo redondeado 62"/>
          <p:cNvSpPr/>
          <p:nvPr/>
        </p:nvSpPr>
        <p:spPr>
          <a:xfrm>
            <a:off x="8376596" y="6147005"/>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Tree>
    <p:extLst>
      <p:ext uri="{BB962C8B-B14F-4D97-AF65-F5344CB8AC3E}">
        <p14:creationId xmlns:p14="http://schemas.microsoft.com/office/powerpoint/2010/main" val="1508768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398344" y="30944"/>
            <a:ext cx="11431138" cy="6493494"/>
          </a:xfrm>
        </p:spPr>
        <p:txBody>
          <a:bodyPr>
            <a:noAutofit/>
          </a:bodyPr>
          <a:lstStyle/>
          <a:p>
            <a:pPr marL="0" indent="0">
              <a:lnSpc>
                <a:spcPct val="100000"/>
              </a:lnSpc>
              <a:spcBef>
                <a:spcPts val="0"/>
              </a:spcBef>
              <a:buNone/>
            </a:pPr>
            <a:r>
              <a:rPr lang="es-ES" sz="1400" dirty="0"/>
              <a:t>4</a:t>
            </a:r>
            <a:r>
              <a:rPr lang="es-ES" sz="1400" dirty="0" smtClean="0"/>
              <a:t>1. Hallar el perímetro de un triángulo equilátero de lado 1/3xyz. 	</a:t>
            </a:r>
            <a:r>
              <a:rPr lang="es-ES" sz="1400" dirty="0">
                <a:solidFill>
                  <a:srgbClr val="FF0000"/>
                </a:solidFill>
              </a:rPr>
              <a:t>A.</a:t>
            </a:r>
            <a:r>
              <a:rPr lang="es-ES" sz="1400" dirty="0"/>
              <a:t> </a:t>
            </a:r>
            <a:r>
              <a:rPr lang="es-ES" sz="1400" dirty="0" err="1">
                <a:solidFill>
                  <a:srgbClr val="FF0000"/>
                </a:solidFill>
              </a:rPr>
              <a:t>xyz</a:t>
            </a:r>
            <a:r>
              <a:rPr lang="es-ES" sz="1400" dirty="0"/>
              <a:t> 	B. 3xyz	C. 1/9 </a:t>
            </a:r>
            <a:r>
              <a:rPr lang="es-ES" sz="1400" dirty="0" err="1"/>
              <a:t>xyz</a:t>
            </a:r>
            <a:r>
              <a:rPr lang="es-ES" sz="1400" dirty="0"/>
              <a:t>	D. 3/9 x</a:t>
            </a:r>
            <a:r>
              <a:rPr lang="es-ES" sz="1400" baseline="30000" dirty="0"/>
              <a:t>3</a:t>
            </a:r>
            <a:r>
              <a:rPr lang="es-ES" sz="1400" dirty="0"/>
              <a:t>y</a:t>
            </a:r>
            <a:r>
              <a:rPr lang="es-ES" sz="1400" baseline="30000" dirty="0"/>
              <a:t>3</a:t>
            </a:r>
            <a:r>
              <a:rPr lang="es-ES" sz="1400" dirty="0"/>
              <a:t>z</a:t>
            </a:r>
            <a:r>
              <a:rPr lang="es-ES" sz="1400" baseline="30000" dirty="0"/>
              <a:t>3</a:t>
            </a:r>
          </a:p>
          <a:p>
            <a:pPr marL="0" indent="0">
              <a:lnSpc>
                <a:spcPct val="100000"/>
              </a:lnSpc>
              <a:spcBef>
                <a:spcPts val="0"/>
              </a:spcBef>
              <a:buNone/>
            </a:pPr>
            <a:endParaRPr lang="es-ES" sz="1400" dirty="0" smtClean="0"/>
          </a:p>
          <a:p>
            <a:pPr marL="0" indent="0">
              <a:lnSpc>
                <a:spcPct val="100000"/>
              </a:lnSpc>
              <a:spcBef>
                <a:spcPts val="0"/>
              </a:spcBef>
              <a:buNone/>
            </a:pPr>
            <a:r>
              <a:rPr lang="es-ES" sz="1400" dirty="0"/>
              <a:t>4</a:t>
            </a:r>
            <a:r>
              <a:rPr lang="es-ES" sz="1400" dirty="0" smtClean="0"/>
              <a:t>2. Hallar el perímetro de un triángulo isósceles, cuyos lados iguales son un número par y el diferente es el consecutivo de estos lados.</a:t>
            </a:r>
          </a:p>
          <a:p>
            <a:pPr marL="0" indent="0">
              <a:lnSpc>
                <a:spcPct val="100000"/>
              </a:lnSpc>
              <a:spcBef>
                <a:spcPts val="0"/>
              </a:spcBef>
              <a:buNone/>
            </a:pPr>
            <a:r>
              <a:rPr lang="es-ES" sz="1400" dirty="0">
                <a:solidFill>
                  <a:srgbClr val="FF0000"/>
                </a:solidFill>
              </a:rPr>
              <a:t>A. 6x + 1      </a:t>
            </a:r>
            <a:r>
              <a:rPr lang="es-ES" sz="1400" dirty="0"/>
              <a:t>B. 3x + 1       C. 6x 	D. 9x - 3</a:t>
            </a:r>
          </a:p>
          <a:p>
            <a:pPr marL="0" indent="0">
              <a:lnSpc>
                <a:spcPct val="100000"/>
              </a:lnSpc>
              <a:spcBef>
                <a:spcPts val="0"/>
              </a:spcBef>
              <a:buNone/>
            </a:pPr>
            <a:endParaRPr lang="es-ES" sz="1400" dirty="0" smtClean="0"/>
          </a:p>
          <a:p>
            <a:pPr marL="0" indent="0">
              <a:lnSpc>
                <a:spcPct val="100000"/>
              </a:lnSpc>
              <a:spcBef>
                <a:spcPts val="0"/>
              </a:spcBef>
              <a:buNone/>
            </a:pPr>
            <a:r>
              <a:rPr lang="es-ES" sz="1400" dirty="0"/>
              <a:t>4</a:t>
            </a:r>
            <a:r>
              <a:rPr lang="es-ES" sz="1400" dirty="0" smtClean="0"/>
              <a:t>3. Hallar el perímetro de un triángulo escaleno cuyos lados son tres enteros consecutivos.	</a:t>
            </a:r>
            <a:r>
              <a:rPr lang="es-ES" sz="1400" dirty="0">
                <a:solidFill>
                  <a:srgbClr val="FF0000"/>
                </a:solidFill>
              </a:rPr>
              <a:t>A. 3x + 3	</a:t>
            </a:r>
            <a:r>
              <a:rPr lang="es-ES" sz="1400" dirty="0"/>
              <a:t>B. 6x + 6	C. 9x + 9	D. 3x</a:t>
            </a:r>
            <a:r>
              <a:rPr lang="es-ES" sz="1400" baseline="30000" dirty="0"/>
              <a:t>3</a:t>
            </a:r>
            <a:r>
              <a:rPr lang="es-ES" sz="1400" dirty="0"/>
              <a:t> + 3</a:t>
            </a:r>
          </a:p>
          <a:p>
            <a:pPr marL="0" indent="0">
              <a:lnSpc>
                <a:spcPct val="100000"/>
              </a:lnSpc>
              <a:spcBef>
                <a:spcPts val="0"/>
              </a:spcBef>
              <a:buNone/>
            </a:pPr>
            <a:endParaRPr lang="es-ES" sz="1400" dirty="0" smtClean="0"/>
          </a:p>
          <a:p>
            <a:pPr marL="0" indent="0">
              <a:lnSpc>
                <a:spcPct val="100000"/>
              </a:lnSpc>
              <a:spcBef>
                <a:spcPts val="0"/>
              </a:spcBef>
              <a:buNone/>
            </a:pPr>
            <a:r>
              <a:rPr lang="es-ES" sz="1400" dirty="0"/>
              <a:t>4</a:t>
            </a:r>
            <a:r>
              <a:rPr lang="es-ES" sz="1400" dirty="0" smtClean="0"/>
              <a:t>4. Hallar el perímetro de un rectángulo cuya base es 2 unidades mayor que la altura.	</a:t>
            </a:r>
            <a:r>
              <a:rPr lang="es-ES" sz="1400" dirty="0">
                <a:solidFill>
                  <a:srgbClr val="FF0000"/>
                </a:solidFill>
              </a:rPr>
              <a:t>A.</a:t>
            </a:r>
            <a:r>
              <a:rPr lang="es-ES" sz="1400" dirty="0"/>
              <a:t> </a:t>
            </a:r>
            <a:r>
              <a:rPr lang="es-ES" sz="1400" dirty="0">
                <a:solidFill>
                  <a:srgbClr val="FF0000"/>
                </a:solidFill>
              </a:rPr>
              <a:t>4x + 4	</a:t>
            </a:r>
            <a:r>
              <a:rPr lang="es-ES" sz="1400" dirty="0"/>
              <a:t>B. 2x + 2	C. 4x + 2	D. 4x</a:t>
            </a:r>
            <a:r>
              <a:rPr lang="es-ES" sz="1400" baseline="30000" dirty="0"/>
              <a:t>4</a:t>
            </a:r>
            <a:r>
              <a:rPr lang="es-ES" sz="1400" dirty="0"/>
              <a:t> + 4</a:t>
            </a:r>
          </a:p>
          <a:p>
            <a:pPr marL="0" indent="0">
              <a:lnSpc>
                <a:spcPct val="100000"/>
              </a:lnSpc>
              <a:spcBef>
                <a:spcPts val="0"/>
              </a:spcBef>
              <a:buNone/>
            </a:pPr>
            <a:endParaRPr lang="es-ES" sz="1400" dirty="0" smtClean="0"/>
          </a:p>
          <a:p>
            <a:pPr marL="0" indent="0">
              <a:lnSpc>
                <a:spcPct val="100000"/>
              </a:lnSpc>
              <a:spcBef>
                <a:spcPts val="0"/>
              </a:spcBef>
              <a:buNone/>
            </a:pPr>
            <a:r>
              <a:rPr lang="es-ES" sz="1400" dirty="0"/>
              <a:t>4</a:t>
            </a:r>
            <a:r>
              <a:rPr lang="es-ES" sz="1400" dirty="0" smtClean="0"/>
              <a:t>5. Hallar el perímetro de un rectángulo cuya base es 2 unidades menor que la altura.	</a:t>
            </a:r>
            <a:r>
              <a:rPr lang="es-ES" sz="1400" dirty="0">
                <a:solidFill>
                  <a:srgbClr val="FF0000"/>
                </a:solidFill>
              </a:rPr>
              <a:t>A.</a:t>
            </a:r>
            <a:r>
              <a:rPr lang="es-ES" sz="1400" dirty="0"/>
              <a:t> </a:t>
            </a:r>
            <a:r>
              <a:rPr lang="es-ES" sz="1400" dirty="0">
                <a:solidFill>
                  <a:srgbClr val="FF0000"/>
                </a:solidFill>
              </a:rPr>
              <a:t>4x – 4	</a:t>
            </a:r>
            <a:r>
              <a:rPr lang="es-ES" sz="1400" dirty="0"/>
              <a:t>B. 4x – 2	C. 2x – 2	D. 4x</a:t>
            </a:r>
            <a:r>
              <a:rPr lang="es-ES" sz="1400" baseline="30000" dirty="0"/>
              <a:t>4</a:t>
            </a:r>
            <a:r>
              <a:rPr lang="es-ES" sz="1400" dirty="0"/>
              <a:t> - 4</a:t>
            </a:r>
          </a:p>
          <a:p>
            <a:pPr marL="0" indent="0">
              <a:lnSpc>
                <a:spcPct val="100000"/>
              </a:lnSpc>
              <a:spcBef>
                <a:spcPts val="0"/>
              </a:spcBef>
              <a:buNone/>
            </a:pPr>
            <a:endParaRPr lang="es-ES" sz="1400" dirty="0" smtClean="0"/>
          </a:p>
          <a:p>
            <a:pPr marL="0" indent="0">
              <a:lnSpc>
                <a:spcPct val="100000"/>
              </a:lnSpc>
              <a:spcBef>
                <a:spcPts val="0"/>
              </a:spcBef>
              <a:buNone/>
            </a:pPr>
            <a:r>
              <a:rPr lang="es-ES" sz="1400" dirty="0"/>
              <a:t>4</a:t>
            </a:r>
            <a:r>
              <a:rPr lang="es-ES" sz="1400" dirty="0" smtClean="0"/>
              <a:t>6. En una familia, las edades de los 3 hijos son 3 números impares consecutivos . ¿Cuánto suman las edades de los 3?	</a:t>
            </a:r>
          </a:p>
          <a:p>
            <a:pPr marL="0" indent="0">
              <a:lnSpc>
                <a:spcPct val="100000"/>
              </a:lnSpc>
              <a:spcBef>
                <a:spcPts val="0"/>
              </a:spcBef>
              <a:buNone/>
            </a:pPr>
            <a:r>
              <a:rPr lang="es-ES" sz="1400" dirty="0" smtClean="0">
                <a:solidFill>
                  <a:srgbClr val="FF0000"/>
                </a:solidFill>
              </a:rPr>
              <a:t>A</a:t>
            </a:r>
            <a:r>
              <a:rPr lang="es-ES" sz="1400" dirty="0">
                <a:solidFill>
                  <a:srgbClr val="FF0000"/>
                </a:solidFill>
              </a:rPr>
              <a:t>. 6x + 9    </a:t>
            </a:r>
            <a:r>
              <a:rPr lang="es-ES" sz="1400" dirty="0"/>
              <a:t>B. 3x + 3	C. 2x + 1     D. x</a:t>
            </a:r>
            <a:r>
              <a:rPr lang="es-ES" sz="1400" baseline="30000" dirty="0"/>
              <a:t>3</a:t>
            </a:r>
            <a:r>
              <a:rPr lang="es-ES" sz="1400" dirty="0"/>
              <a:t> + 3</a:t>
            </a:r>
          </a:p>
          <a:p>
            <a:pPr marL="0" indent="0">
              <a:lnSpc>
                <a:spcPct val="100000"/>
              </a:lnSpc>
              <a:spcBef>
                <a:spcPts val="0"/>
              </a:spcBef>
              <a:buNone/>
            </a:pPr>
            <a:endParaRPr lang="es-ES" sz="1400" dirty="0" smtClean="0"/>
          </a:p>
          <a:p>
            <a:pPr marL="0" indent="0">
              <a:lnSpc>
                <a:spcPct val="100000"/>
              </a:lnSpc>
              <a:spcBef>
                <a:spcPts val="0"/>
              </a:spcBef>
              <a:buNone/>
            </a:pPr>
            <a:r>
              <a:rPr lang="es-ES" sz="1400" dirty="0"/>
              <a:t>4</a:t>
            </a:r>
            <a:r>
              <a:rPr lang="es-ES" sz="1400" dirty="0" smtClean="0"/>
              <a:t>7. En un hogar se pagaron 4 servicios públicos: por acueducto se pagó $40000 más que la energía, por teléfono se pagó $24000 menos que el acueducto, por gas se pagó $36000 menos que el teléfono. ¿Cuánto pagó en total esta familia por los servicios públicos?  </a:t>
            </a:r>
          </a:p>
          <a:p>
            <a:pPr marL="0" indent="0">
              <a:lnSpc>
                <a:spcPct val="100000"/>
              </a:lnSpc>
              <a:spcBef>
                <a:spcPts val="0"/>
              </a:spcBef>
              <a:buNone/>
            </a:pPr>
            <a:r>
              <a:rPr lang="es-ES" sz="1400" dirty="0">
                <a:solidFill>
                  <a:srgbClr val="FF0000"/>
                </a:solidFill>
              </a:rPr>
              <a:t>A. 4x + 36000  </a:t>
            </a:r>
            <a:r>
              <a:rPr lang="es-ES" sz="1400" dirty="0"/>
              <a:t>B. 4x + 100000  C. x</a:t>
            </a:r>
            <a:r>
              <a:rPr lang="es-ES" sz="1400" baseline="30000" dirty="0"/>
              <a:t>4</a:t>
            </a:r>
            <a:r>
              <a:rPr lang="es-ES" sz="1400" dirty="0"/>
              <a:t> + 36000  D. x</a:t>
            </a:r>
            <a:r>
              <a:rPr lang="es-ES" sz="1400" baseline="30000" dirty="0"/>
              <a:t>4</a:t>
            </a:r>
            <a:r>
              <a:rPr lang="es-ES" sz="1400" dirty="0"/>
              <a:t> + 20000 </a:t>
            </a:r>
          </a:p>
          <a:p>
            <a:pPr marL="0" indent="0">
              <a:lnSpc>
                <a:spcPct val="100000"/>
              </a:lnSpc>
              <a:spcBef>
                <a:spcPts val="0"/>
              </a:spcBef>
              <a:buNone/>
            </a:pPr>
            <a:endParaRPr lang="es-ES" sz="1400" dirty="0" smtClean="0"/>
          </a:p>
          <a:p>
            <a:pPr marL="0" indent="0">
              <a:lnSpc>
                <a:spcPct val="100000"/>
              </a:lnSpc>
              <a:spcBef>
                <a:spcPts val="0"/>
              </a:spcBef>
              <a:buNone/>
            </a:pPr>
            <a:r>
              <a:rPr lang="es-ES" sz="1400" dirty="0"/>
              <a:t>4</a:t>
            </a:r>
            <a:r>
              <a:rPr lang="es-ES" sz="1400" dirty="0" smtClean="0"/>
              <a:t>8. </a:t>
            </a:r>
            <a:r>
              <a:rPr lang="es-ES" sz="1400" dirty="0"/>
              <a:t>En un hogar se pagaron 4 servicios públicos: por acueducto se pagó $40000 más que la energía, por teléfono se pagó </a:t>
            </a:r>
            <a:r>
              <a:rPr lang="es-ES" sz="1400" dirty="0" smtClean="0"/>
              <a:t>$16000 más </a:t>
            </a:r>
            <a:r>
              <a:rPr lang="es-ES" sz="1400" dirty="0"/>
              <a:t>que </a:t>
            </a:r>
            <a:r>
              <a:rPr lang="es-ES" sz="1400" dirty="0" smtClean="0"/>
              <a:t>la energía, </a:t>
            </a:r>
            <a:r>
              <a:rPr lang="es-ES" sz="1400" dirty="0"/>
              <a:t>por gas se pagó </a:t>
            </a:r>
            <a:r>
              <a:rPr lang="es-ES" sz="1400" dirty="0" smtClean="0"/>
              <a:t>$10000 </a:t>
            </a:r>
            <a:r>
              <a:rPr lang="es-ES" sz="1400" dirty="0"/>
              <a:t>menos que </a:t>
            </a:r>
            <a:r>
              <a:rPr lang="es-ES" sz="1400" dirty="0" smtClean="0"/>
              <a:t>la energía. </a:t>
            </a:r>
            <a:r>
              <a:rPr lang="es-ES" sz="1400" dirty="0"/>
              <a:t>¿Cuánto pagó en total esta familia por los servicios públicos? </a:t>
            </a:r>
            <a:endParaRPr lang="es-ES" sz="1400" dirty="0" smtClean="0"/>
          </a:p>
          <a:p>
            <a:pPr marL="0" indent="0">
              <a:lnSpc>
                <a:spcPct val="100000"/>
              </a:lnSpc>
              <a:spcBef>
                <a:spcPts val="0"/>
              </a:spcBef>
              <a:buNone/>
            </a:pPr>
            <a:r>
              <a:rPr lang="es-ES" sz="1400" dirty="0">
                <a:solidFill>
                  <a:srgbClr val="FF0000"/>
                </a:solidFill>
              </a:rPr>
              <a:t>A. 4x + 46000   </a:t>
            </a:r>
            <a:r>
              <a:rPr lang="es-ES" sz="1400" dirty="0"/>
              <a:t>B. x</a:t>
            </a:r>
            <a:r>
              <a:rPr lang="es-ES" sz="1400" baseline="30000" dirty="0"/>
              <a:t>4</a:t>
            </a:r>
            <a:r>
              <a:rPr lang="es-ES" sz="1400" dirty="0"/>
              <a:t> + 46000   C. x + 66000    D. x</a:t>
            </a:r>
            <a:r>
              <a:rPr lang="es-ES" sz="1400" baseline="30000" dirty="0"/>
              <a:t>4</a:t>
            </a:r>
            <a:r>
              <a:rPr lang="es-ES" sz="1400" dirty="0"/>
              <a:t> + 66000</a:t>
            </a:r>
          </a:p>
          <a:p>
            <a:pPr marL="0" indent="0">
              <a:lnSpc>
                <a:spcPct val="100000"/>
              </a:lnSpc>
              <a:spcBef>
                <a:spcPts val="0"/>
              </a:spcBef>
              <a:buNone/>
            </a:pPr>
            <a:endParaRPr lang="es-ES" sz="1400" dirty="0" smtClean="0"/>
          </a:p>
          <a:p>
            <a:pPr marL="0" indent="0">
              <a:lnSpc>
                <a:spcPct val="100000"/>
              </a:lnSpc>
              <a:spcBef>
                <a:spcPts val="0"/>
              </a:spcBef>
              <a:buNone/>
            </a:pPr>
            <a:r>
              <a:rPr lang="es-ES" sz="1400" dirty="0"/>
              <a:t>4</a:t>
            </a:r>
            <a:r>
              <a:rPr lang="es-ES" sz="1400" dirty="0" smtClean="0"/>
              <a:t>9. Para sacar el promedio, un estudiante suma las notas que obtuvo en 4 materias. En Humanidades sacó 1 unidad más que en Matemáticas, en Sociales sacó una unidad menos que en Matemáticas, en Educación Física sacó 2 unidades más que en Matemáticas. ¿Cuál es el promedio de sus notas?</a:t>
            </a:r>
          </a:p>
          <a:p>
            <a:pPr marL="0" indent="0">
              <a:lnSpc>
                <a:spcPct val="100000"/>
              </a:lnSpc>
              <a:spcBef>
                <a:spcPts val="0"/>
              </a:spcBef>
              <a:buNone/>
            </a:pPr>
            <a:r>
              <a:rPr lang="es-ES" sz="1400" dirty="0">
                <a:solidFill>
                  <a:srgbClr val="FF0000"/>
                </a:solidFill>
              </a:rPr>
              <a:t>A. x + ½      </a:t>
            </a:r>
            <a:r>
              <a:rPr lang="es-ES" sz="1400" dirty="0"/>
              <a:t>B. 4x + ½       C.  X</a:t>
            </a:r>
            <a:r>
              <a:rPr lang="es-ES" sz="1400" baseline="30000" dirty="0"/>
              <a:t>4</a:t>
            </a:r>
            <a:r>
              <a:rPr lang="es-ES" sz="1400" dirty="0"/>
              <a:t> + ¾    D. x + ½ </a:t>
            </a:r>
          </a:p>
          <a:p>
            <a:pPr marL="0" indent="0">
              <a:lnSpc>
                <a:spcPct val="100000"/>
              </a:lnSpc>
              <a:spcBef>
                <a:spcPts val="0"/>
              </a:spcBef>
              <a:buNone/>
            </a:pPr>
            <a:endParaRPr lang="es-ES" sz="1400" dirty="0" smtClean="0"/>
          </a:p>
          <a:p>
            <a:pPr marL="0" indent="0">
              <a:lnSpc>
                <a:spcPct val="100000"/>
              </a:lnSpc>
              <a:spcBef>
                <a:spcPts val="0"/>
              </a:spcBef>
              <a:buNone/>
            </a:pPr>
            <a:r>
              <a:rPr lang="es-ES" sz="1400" dirty="0" smtClean="0"/>
              <a:t>50. </a:t>
            </a:r>
            <a:r>
              <a:rPr lang="es-ES" sz="1400" dirty="0"/>
              <a:t>Para sacar el promedio, un estudiante suma las notas que obtuvo en 4 materias. En Humanidades sacó 1 unidad más que en Matemáticas, en Sociales sacó </a:t>
            </a:r>
            <a:r>
              <a:rPr lang="es-ES" sz="1400" dirty="0" smtClean="0"/>
              <a:t>dos unidades </a:t>
            </a:r>
            <a:r>
              <a:rPr lang="es-ES" sz="1400" dirty="0"/>
              <a:t>menos que en </a:t>
            </a:r>
            <a:r>
              <a:rPr lang="es-ES" sz="1400" dirty="0" smtClean="0"/>
              <a:t>Humanidades</a:t>
            </a:r>
            <a:r>
              <a:rPr lang="es-ES" sz="1400" dirty="0"/>
              <a:t>, en Educación Física sacó </a:t>
            </a:r>
            <a:r>
              <a:rPr lang="es-ES" sz="1400" dirty="0" smtClean="0"/>
              <a:t>3 unidades </a:t>
            </a:r>
            <a:r>
              <a:rPr lang="es-ES" sz="1400" dirty="0"/>
              <a:t>más que en </a:t>
            </a:r>
            <a:r>
              <a:rPr lang="es-ES" sz="1400" dirty="0" smtClean="0"/>
              <a:t>Sociales</a:t>
            </a:r>
            <a:r>
              <a:rPr lang="es-ES" sz="1400" dirty="0"/>
              <a:t>. ¿Cuál es el promedio de sus </a:t>
            </a:r>
            <a:r>
              <a:rPr lang="es-ES" sz="1400" dirty="0" smtClean="0"/>
              <a:t>notas?</a:t>
            </a:r>
          </a:p>
          <a:p>
            <a:pPr marL="0" indent="0">
              <a:lnSpc>
                <a:spcPct val="100000"/>
              </a:lnSpc>
              <a:spcBef>
                <a:spcPts val="0"/>
              </a:spcBef>
              <a:buNone/>
            </a:pPr>
            <a:r>
              <a:rPr lang="es-ES" sz="1400" dirty="0" smtClean="0">
                <a:solidFill>
                  <a:srgbClr val="FF0000"/>
                </a:solidFill>
              </a:rPr>
              <a:t>A</a:t>
            </a:r>
            <a:r>
              <a:rPr lang="es-ES" sz="1400" dirty="0">
                <a:solidFill>
                  <a:srgbClr val="FF0000"/>
                </a:solidFill>
              </a:rPr>
              <a:t>. x + 3/2	</a:t>
            </a:r>
            <a:r>
              <a:rPr lang="es-ES" sz="1400" dirty="0" smtClean="0"/>
              <a:t>B</a:t>
            </a:r>
            <a:r>
              <a:rPr lang="es-ES" sz="1400" dirty="0"/>
              <a:t>. 4x + 3/2 	C. x</a:t>
            </a:r>
            <a:r>
              <a:rPr lang="es-ES" sz="1400" baseline="30000" dirty="0"/>
              <a:t>4</a:t>
            </a:r>
            <a:r>
              <a:rPr lang="es-ES" sz="1400" dirty="0"/>
              <a:t> + 3/2	D. x + 1/2</a:t>
            </a:r>
          </a:p>
          <a:p>
            <a:pPr marL="0" indent="0">
              <a:lnSpc>
                <a:spcPct val="100000"/>
              </a:lnSpc>
              <a:spcBef>
                <a:spcPts val="0"/>
              </a:spcBef>
              <a:buNone/>
            </a:pPr>
            <a:endParaRPr lang="es-ES" sz="1400" dirty="0"/>
          </a:p>
        </p:txBody>
      </p:sp>
      <p:sp>
        <p:nvSpPr>
          <p:cNvPr id="5" name="Rectángulo redondeado 4"/>
          <p:cNvSpPr/>
          <p:nvPr/>
        </p:nvSpPr>
        <p:spPr>
          <a:xfrm>
            <a:off x="1843304" y="318211"/>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6" name="Rectángulo redondeado 5"/>
          <p:cNvSpPr/>
          <p:nvPr/>
        </p:nvSpPr>
        <p:spPr>
          <a:xfrm>
            <a:off x="2800922" y="318211"/>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7" name="Rectángulo redondeado 6"/>
          <p:cNvSpPr/>
          <p:nvPr/>
        </p:nvSpPr>
        <p:spPr>
          <a:xfrm>
            <a:off x="4575130" y="304563"/>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8" name="Rectángulo redondeado 7"/>
          <p:cNvSpPr/>
          <p:nvPr/>
        </p:nvSpPr>
        <p:spPr>
          <a:xfrm>
            <a:off x="6267453" y="318211"/>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9" name="Rectángulo redondeado 8"/>
          <p:cNvSpPr/>
          <p:nvPr/>
        </p:nvSpPr>
        <p:spPr>
          <a:xfrm>
            <a:off x="7469593" y="304563"/>
            <a:ext cx="1143571"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t>OTRO PROBLEMA</a:t>
            </a:r>
          </a:p>
        </p:txBody>
      </p:sp>
      <p:sp>
        <p:nvSpPr>
          <p:cNvPr id="10" name="Rectángulo redondeado 9"/>
          <p:cNvSpPr/>
          <p:nvPr/>
        </p:nvSpPr>
        <p:spPr>
          <a:xfrm>
            <a:off x="8697891" y="304563"/>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1" name="Rectángulo redondeado 10"/>
          <p:cNvSpPr/>
          <p:nvPr/>
        </p:nvSpPr>
        <p:spPr>
          <a:xfrm>
            <a:off x="1843304" y="936548"/>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2" name="Rectángulo redondeado 11"/>
          <p:cNvSpPr/>
          <p:nvPr/>
        </p:nvSpPr>
        <p:spPr>
          <a:xfrm>
            <a:off x="2800922" y="936548"/>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13" name="Rectángulo redondeado 12"/>
          <p:cNvSpPr/>
          <p:nvPr/>
        </p:nvSpPr>
        <p:spPr>
          <a:xfrm>
            <a:off x="4575130" y="922900"/>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14" name="Rectángulo redondeado 13"/>
          <p:cNvSpPr/>
          <p:nvPr/>
        </p:nvSpPr>
        <p:spPr>
          <a:xfrm>
            <a:off x="6267453" y="936548"/>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15" name="Rectángulo redondeado 14"/>
          <p:cNvSpPr/>
          <p:nvPr/>
        </p:nvSpPr>
        <p:spPr>
          <a:xfrm>
            <a:off x="7469594" y="922900"/>
            <a:ext cx="1143570"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t>OTRO PROBLEMA</a:t>
            </a:r>
          </a:p>
        </p:txBody>
      </p:sp>
      <p:sp>
        <p:nvSpPr>
          <p:cNvPr id="16" name="Rectángulo redondeado 15"/>
          <p:cNvSpPr/>
          <p:nvPr/>
        </p:nvSpPr>
        <p:spPr>
          <a:xfrm>
            <a:off x="8697891" y="922900"/>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7" name="Rectángulo redondeado 16"/>
          <p:cNvSpPr/>
          <p:nvPr/>
        </p:nvSpPr>
        <p:spPr>
          <a:xfrm>
            <a:off x="1868892" y="1399118"/>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8" name="Rectángulo redondeado 17"/>
          <p:cNvSpPr/>
          <p:nvPr/>
        </p:nvSpPr>
        <p:spPr>
          <a:xfrm>
            <a:off x="2826510" y="1399118"/>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19" name="Rectángulo redondeado 18"/>
          <p:cNvSpPr/>
          <p:nvPr/>
        </p:nvSpPr>
        <p:spPr>
          <a:xfrm>
            <a:off x="4600718" y="1385470"/>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20" name="Rectángulo redondeado 19"/>
          <p:cNvSpPr/>
          <p:nvPr/>
        </p:nvSpPr>
        <p:spPr>
          <a:xfrm>
            <a:off x="6293041" y="1399118"/>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21" name="Rectángulo redondeado 20"/>
          <p:cNvSpPr/>
          <p:nvPr/>
        </p:nvSpPr>
        <p:spPr>
          <a:xfrm>
            <a:off x="7495182" y="1399118"/>
            <a:ext cx="1143568" cy="166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t>OTRO PROBLEMA</a:t>
            </a:r>
          </a:p>
        </p:txBody>
      </p:sp>
      <p:sp>
        <p:nvSpPr>
          <p:cNvPr id="22" name="Rectángulo redondeado 21"/>
          <p:cNvSpPr/>
          <p:nvPr/>
        </p:nvSpPr>
        <p:spPr>
          <a:xfrm>
            <a:off x="8723479" y="1385470"/>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23" name="Rectángulo redondeado 22"/>
          <p:cNvSpPr/>
          <p:nvPr/>
        </p:nvSpPr>
        <p:spPr>
          <a:xfrm>
            <a:off x="1868892" y="1805012"/>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24" name="Rectángulo redondeado 23"/>
          <p:cNvSpPr/>
          <p:nvPr/>
        </p:nvSpPr>
        <p:spPr>
          <a:xfrm>
            <a:off x="2826510" y="1805012"/>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25" name="Rectángulo redondeado 24"/>
          <p:cNvSpPr/>
          <p:nvPr/>
        </p:nvSpPr>
        <p:spPr>
          <a:xfrm>
            <a:off x="4600718" y="1791364"/>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26" name="Rectángulo redondeado 25"/>
          <p:cNvSpPr/>
          <p:nvPr/>
        </p:nvSpPr>
        <p:spPr>
          <a:xfrm>
            <a:off x="6293041" y="1805012"/>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27" name="Rectángulo redondeado 26"/>
          <p:cNvSpPr/>
          <p:nvPr/>
        </p:nvSpPr>
        <p:spPr>
          <a:xfrm>
            <a:off x="7495181" y="1791364"/>
            <a:ext cx="116915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t>OTRO PROBLEMA</a:t>
            </a:r>
          </a:p>
        </p:txBody>
      </p:sp>
      <p:sp>
        <p:nvSpPr>
          <p:cNvPr id="28" name="Rectángulo redondeado 27"/>
          <p:cNvSpPr/>
          <p:nvPr/>
        </p:nvSpPr>
        <p:spPr>
          <a:xfrm>
            <a:off x="8723479" y="1791364"/>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29" name="Rectángulo redondeado 28"/>
          <p:cNvSpPr/>
          <p:nvPr/>
        </p:nvSpPr>
        <p:spPr>
          <a:xfrm>
            <a:off x="1843304" y="2260294"/>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30" name="Rectángulo redondeado 29"/>
          <p:cNvSpPr/>
          <p:nvPr/>
        </p:nvSpPr>
        <p:spPr>
          <a:xfrm>
            <a:off x="2800922" y="2260294"/>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31" name="Rectángulo redondeado 30"/>
          <p:cNvSpPr/>
          <p:nvPr/>
        </p:nvSpPr>
        <p:spPr>
          <a:xfrm>
            <a:off x="4575130" y="2246646"/>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32" name="Rectángulo redondeado 31"/>
          <p:cNvSpPr/>
          <p:nvPr/>
        </p:nvSpPr>
        <p:spPr>
          <a:xfrm>
            <a:off x="6267453" y="2260294"/>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33" name="Rectángulo redondeado 32"/>
          <p:cNvSpPr/>
          <p:nvPr/>
        </p:nvSpPr>
        <p:spPr>
          <a:xfrm>
            <a:off x="7469594" y="2253934"/>
            <a:ext cx="1169156" cy="173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t>OTRO PROBLEMA</a:t>
            </a:r>
          </a:p>
        </p:txBody>
      </p:sp>
      <p:sp>
        <p:nvSpPr>
          <p:cNvPr id="34" name="Rectángulo redondeado 33"/>
          <p:cNvSpPr/>
          <p:nvPr/>
        </p:nvSpPr>
        <p:spPr>
          <a:xfrm>
            <a:off x="8697891" y="2246646"/>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35" name="Rectángulo redondeado 34"/>
          <p:cNvSpPr/>
          <p:nvPr/>
        </p:nvSpPr>
        <p:spPr>
          <a:xfrm>
            <a:off x="1843303" y="2865733"/>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36" name="Rectángulo redondeado 35"/>
          <p:cNvSpPr/>
          <p:nvPr/>
        </p:nvSpPr>
        <p:spPr>
          <a:xfrm>
            <a:off x="2800921" y="2865733"/>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37" name="Rectángulo redondeado 36"/>
          <p:cNvSpPr/>
          <p:nvPr/>
        </p:nvSpPr>
        <p:spPr>
          <a:xfrm>
            <a:off x="4575129" y="2852085"/>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38" name="Rectángulo redondeado 37"/>
          <p:cNvSpPr/>
          <p:nvPr/>
        </p:nvSpPr>
        <p:spPr>
          <a:xfrm>
            <a:off x="6267452" y="2865733"/>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39" name="Rectángulo redondeado 38"/>
          <p:cNvSpPr/>
          <p:nvPr/>
        </p:nvSpPr>
        <p:spPr>
          <a:xfrm>
            <a:off x="7469592" y="2852085"/>
            <a:ext cx="1194747"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t>OTRO PROBLEMA</a:t>
            </a:r>
          </a:p>
        </p:txBody>
      </p:sp>
      <p:sp>
        <p:nvSpPr>
          <p:cNvPr id="40" name="Rectángulo redondeado 39"/>
          <p:cNvSpPr/>
          <p:nvPr/>
        </p:nvSpPr>
        <p:spPr>
          <a:xfrm>
            <a:off x="8697890" y="2852085"/>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41" name="Rectángulo redondeado 40"/>
          <p:cNvSpPr/>
          <p:nvPr/>
        </p:nvSpPr>
        <p:spPr>
          <a:xfrm>
            <a:off x="1843303" y="3710538"/>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42" name="Rectángulo redondeado 41"/>
          <p:cNvSpPr/>
          <p:nvPr/>
        </p:nvSpPr>
        <p:spPr>
          <a:xfrm>
            <a:off x="2800921" y="3710538"/>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43" name="Rectángulo redondeado 42"/>
          <p:cNvSpPr/>
          <p:nvPr/>
        </p:nvSpPr>
        <p:spPr>
          <a:xfrm>
            <a:off x="4575129" y="3696890"/>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44" name="Rectángulo redondeado 43"/>
          <p:cNvSpPr/>
          <p:nvPr/>
        </p:nvSpPr>
        <p:spPr>
          <a:xfrm>
            <a:off x="6267452" y="3710538"/>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45" name="Rectángulo redondeado 44"/>
          <p:cNvSpPr/>
          <p:nvPr/>
        </p:nvSpPr>
        <p:spPr>
          <a:xfrm>
            <a:off x="7469593" y="3696890"/>
            <a:ext cx="1143570"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t>OTRO PROBLEMA</a:t>
            </a:r>
          </a:p>
        </p:txBody>
      </p:sp>
      <p:sp>
        <p:nvSpPr>
          <p:cNvPr id="46" name="Rectángulo redondeado 45"/>
          <p:cNvSpPr/>
          <p:nvPr/>
        </p:nvSpPr>
        <p:spPr>
          <a:xfrm>
            <a:off x="8697890" y="3696890"/>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47" name="Rectángulo redondeado 46"/>
          <p:cNvSpPr/>
          <p:nvPr/>
        </p:nvSpPr>
        <p:spPr>
          <a:xfrm>
            <a:off x="1843303" y="4596391"/>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48" name="Rectángulo redondeado 47"/>
          <p:cNvSpPr/>
          <p:nvPr/>
        </p:nvSpPr>
        <p:spPr>
          <a:xfrm>
            <a:off x="2800921" y="4596391"/>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49" name="Rectángulo redondeado 48"/>
          <p:cNvSpPr/>
          <p:nvPr/>
        </p:nvSpPr>
        <p:spPr>
          <a:xfrm>
            <a:off x="4575129" y="4582743"/>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50" name="Rectángulo redondeado 49"/>
          <p:cNvSpPr/>
          <p:nvPr/>
        </p:nvSpPr>
        <p:spPr>
          <a:xfrm>
            <a:off x="6267452" y="4596391"/>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51" name="Rectángulo redondeado 50"/>
          <p:cNvSpPr/>
          <p:nvPr/>
        </p:nvSpPr>
        <p:spPr>
          <a:xfrm>
            <a:off x="7469593" y="4582743"/>
            <a:ext cx="1143570"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t>OTRO PROBLEMA</a:t>
            </a:r>
          </a:p>
        </p:txBody>
      </p:sp>
      <p:sp>
        <p:nvSpPr>
          <p:cNvPr id="52" name="Rectángulo redondeado 51"/>
          <p:cNvSpPr/>
          <p:nvPr/>
        </p:nvSpPr>
        <p:spPr>
          <a:xfrm>
            <a:off x="8638750" y="4582743"/>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53" name="Rectángulo redondeado 52"/>
          <p:cNvSpPr/>
          <p:nvPr/>
        </p:nvSpPr>
        <p:spPr>
          <a:xfrm>
            <a:off x="1784163" y="5464855"/>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54" name="Rectángulo redondeado 53"/>
          <p:cNvSpPr/>
          <p:nvPr/>
        </p:nvSpPr>
        <p:spPr>
          <a:xfrm>
            <a:off x="2741781" y="5464855"/>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55" name="Rectángulo redondeado 54"/>
          <p:cNvSpPr/>
          <p:nvPr/>
        </p:nvSpPr>
        <p:spPr>
          <a:xfrm>
            <a:off x="4515989" y="5451207"/>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56" name="Rectángulo redondeado 55"/>
          <p:cNvSpPr/>
          <p:nvPr/>
        </p:nvSpPr>
        <p:spPr>
          <a:xfrm>
            <a:off x="6208312" y="5464855"/>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57" name="Rectángulo redondeado 56"/>
          <p:cNvSpPr/>
          <p:nvPr/>
        </p:nvSpPr>
        <p:spPr>
          <a:xfrm>
            <a:off x="7410453" y="5464855"/>
            <a:ext cx="1202710" cy="166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t>OTRO PROBLEMA</a:t>
            </a:r>
          </a:p>
        </p:txBody>
      </p:sp>
      <p:sp>
        <p:nvSpPr>
          <p:cNvPr id="58" name="Rectángulo redondeado 57"/>
          <p:cNvSpPr/>
          <p:nvPr/>
        </p:nvSpPr>
        <p:spPr>
          <a:xfrm>
            <a:off x="8638750" y="5451207"/>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59" name="Rectángulo redondeado 58"/>
          <p:cNvSpPr/>
          <p:nvPr/>
        </p:nvSpPr>
        <p:spPr>
          <a:xfrm>
            <a:off x="1784163" y="6343840"/>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60" name="Rectángulo redondeado 59"/>
          <p:cNvSpPr/>
          <p:nvPr/>
        </p:nvSpPr>
        <p:spPr>
          <a:xfrm>
            <a:off x="2741781" y="6343840"/>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61" name="Rectángulo redondeado 60"/>
          <p:cNvSpPr/>
          <p:nvPr/>
        </p:nvSpPr>
        <p:spPr>
          <a:xfrm>
            <a:off x="4515989" y="6330192"/>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62" name="Rectángulo redondeado 61"/>
          <p:cNvSpPr/>
          <p:nvPr/>
        </p:nvSpPr>
        <p:spPr>
          <a:xfrm>
            <a:off x="6208312" y="6343840"/>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63" name="Rectángulo redondeado 62"/>
          <p:cNvSpPr/>
          <p:nvPr/>
        </p:nvSpPr>
        <p:spPr>
          <a:xfrm>
            <a:off x="7410453" y="6330192"/>
            <a:ext cx="1202710"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t>OTRO PROBLEMA</a:t>
            </a:r>
          </a:p>
        </p:txBody>
      </p:sp>
      <p:sp>
        <p:nvSpPr>
          <p:cNvPr id="64" name="Rectángulo redondeado 63"/>
          <p:cNvSpPr/>
          <p:nvPr/>
        </p:nvSpPr>
        <p:spPr>
          <a:xfrm>
            <a:off x="8638750" y="6330192"/>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Tree>
    <p:extLst>
      <p:ext uri="{BB962C8B-B14F-4D97-AF65-F5344CB8AC3E}">
        <p14:creationId xmlns:p14="http://schemas.microsoft.com/office/powerpoint/2010/main" val="303228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94935"/>
          </a:xfrm>
        </p:spPr>
        <p:txBody>
          <a:bodyPr>
            <a:normAutofit/>
          </a:bodyPr>
          <a:lstStyle/>
          <a:p>
            <a:r>
              <a:rPr lang="es-ES" sz="3600" b="1" dirty="0" smtClean="0"/>
              <a:t>PARA SUMAR ALGEBRAICAMENTE RECUERDA QUE ….</a:t>
            </a:r>
            <a:endParaRPr lang="es-ES" sz="3600" b="1" dirty="0"/>
          </a:p>
        </p:txBody>
      </p:sp>
      <p:sp>
        <p:nvSpPr>
          <p:cNvPr id="3" name="Marcador de contenido 2"/>
          <p:cNvSpPr>
            <a:spLocks noGrp="1"/>
          </p:cNvSpPr>
          <p:nvPr>
            <p:ph idx="1"/>
          </p:nvPr>
        </p:nvSpPr>
        <p:spPr>
          <a:xfrm>
            <a:off x="387825" y="1187058"/>
            <a:ext cx="7268569" cy="5118207"/>
          </a:xfrm>
        </p:spPr>
        <p:txBody>
          <a:bodyPr>
            <a:normAutofit fontScale="92500" lnSpcReduction="10000"/>
          </a:bodyPr>
          <a:lstStyle/>
          <a:p>
            <a:pPr marL="0" indent="0">
              <a:buNone/>
            </a:pPr>
            <a:r>
              <a:rPr lang="es-ES" b="1" i="1" dirty="0" smtClean="0"/>
              <a:t>FORMA VERTICAL:</a:t>
            </a:r>
          </a:p>
          <a:p>
            <a:pPr marL="514350" indent="-514350">
              <a:buAutoNum type="arabicPeriod"/>
            </a:pPr>
            <a:r>
              <a:rPr lang="es-ES" dirty="0" smtClean="0"/>
              <a:t>Ubica un polinomio debajo del otro de tal forma que se formen columnas de términos semejantes (aquellos que tienen las mismas letras con los mismos exponentes).</a:t>
            </a:r>
          </a:p>
          <a:p>
            <a:pPr marL="514350" indent="-514350">
              <a:buAutoNum type="arabicPeriod"/>
            </a:pPr>
            <a:r>
              <a:rPr lang="es-ES" dirty="0" smtClean="0"/>
              <a:t>Suma algebraicamente cada columna: recuerda que signos iguales se suman y mantienen su signo, signos diferentes se restan, y el número mayor le da el signo a la respuesta.</a:t>
            </a:r>
          </a:p>
          <a:p>
            <a:pPr marL="514350" indent="-514350">
              <a:buAutoNum type="arabicPeriod"/>
            </a:pPr>
            <a:r>
              <a:rPr lang="es-ES" dirty="0" smtClean="0"/>
              <a:t>Acompaña a cada número de su correspondiente parte literal.</a:t>
            </a:r>
          </a:p>
          <a:p>
            <a:pPr marL="514350" indent="-514350">
              <a:buAutoNum type="arabicPeriod"/>
            </a:pPr>
            <a:r>
              <a:rPr lang="es-ES" dirty="0" smtClean="0"/>
              <a:t>RECUERDA: POR NINGÚN MOTIVO SE SUMAN LOS EXPONENTES!!!</a:t>
            </a:r>
            <a:endParaRPr lang="es-ES" dirty="0"/>
          </a:p>
        </p:txBody>
      </p:sp>
      <p:pic>
        <p:nvPicPr>
          <p:cNvPr id="1026" name="Picture 2" descr="http://laultimamatrioska.com/wp-content/uploads/2015/05/pla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3940" y="1943741"/>
            <a:ext cx="4146550" cy="2837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356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600" b="1" dirty="0"/>
              <a:t>PARA SUMAR ALGEBRAICAMENTE RECUERDA QUE ….</a:t>
            </a:r>
            <a:endParaRPr lang="es-ES" sz="3600" dirty="0"/>
          </a:p>
        </p:txBody>
      </p:sp>
      <p:sp>
        <p:nvSpPr>
          <p:cNvPr id="3" name="Marcador de contenido 2"/>
          <p:cNvSpPr>
            <a:spLocks noGrp="1"/>
          </p:cNvSpPr>
          <p:nvPr>
            <p:ph idx="1"/>
          </p:nvPr>
        </p:nvSpPr>
        <p:spPr>
          <a:xfrm>
            <a:off x="5472752" y="1351128"/>
            <a:ext cx="6099411" cy="5076968"/>
          </a:xfrm>
        </p:spPr>
        <p:txBody>
          <a:bodyPr>
            <a:normAutofit fontScale="92500" lnSpcReduction="20000"/>
          </a:bodyPr>
          <a:lstStyle/>
          <a:p>
            <a:pPr marL="0" indent="0">
              <a:buNone/>
            </a:pPr>
            <a:r>
              <a:rPr lang="es-ES" b="1" i="1" dirty="0" smtClean="0"/>
              <a:t>FORMA HORIZONTAL:</a:t>
            </a:r>
          </a:p>
          <a:p>
            <a:pPr marL="514350" indent="-514350">
              <a:buAutoNum type="arabicPeriod"/>
            </a:pPr>
            <a:r>
              <a:rPr lang="es-ES" dirty="0" smtClean="0"/>
              <a:t>Ubica un polinomio al lado del otro</a:t>
            </a:r>
            <a:r>
              <a:rPr lang="es-ES" i="1" dirty="0" smtClean="0"/>
              <a:t>, </a:t>
            </a:r>
            <a:r>
              <a:rPr lang="es-ES" dirty="0" smtClean="0"/>
              <a:t>conservando sus signos.</a:t>
            </a:r>
          </a:p>
          <a:p>
            <a:pPr marL="514350" indent="-514350">
              <a:buAutoNum type="arabicPeriod"/>
            </a:pPr>
            <a:r>
              <a:rPr lang="es-ES" dirty="0" smtClean="0"/>
              <a:t>Con colores diferente</a:t>
            </a:r>
            <a:r>
              <a:rPr lang="es-ES" i="1" dirty="0" smtClean="0"/>
              <a:t>s</a:t>
            </a:r>
            <a:r>
              <a:rPr lang="es-ES" dirty="0" smtClean="0"/>
              <a:t>, subraya las familias de términos semejantes presentes.</a:t>
            </a:r>
          </a:p>
          <a:p>
            <a:pPr marL="514350" indent="-514350">
              <a:buFont typeface="Arial" panose="020B0604020202020204" pitchFamily="34" charset="0"/>
              <a:buAutoNum type="arabicPeriod"/>
            </a:pPr>
            <a:r>
              <a:rPr lang="es-ES" dirty="0"/>
              <a:t>Suma algebraicamente cada </a:t>
            </a:r>
            <a:r>
              <a:rPr lang="es-ES" dirty="0" smtClean="0"/>
              <a:t>color: </a:t>
            </a:r>
            <a:r>
              <a:rPr lang="es-ES" dirty="0"/>
              <a:t>recuerda que signos iguales se suman y mantienen su signo, signos diferentes se restan, y el número mayor le da el signo a la respuesta</a:t>
            </a:r>
            <a:r>
              <a:rPr lang="es-ES" dirty="0" smtClean="0"/>
              <a:t>.</a:t>
            </a:r>
          </a:p>
          <a:p>
            <a:pPr marL="514350" indent="-514350">
              <a:buAutoNum type="arabicPeriod"/>
            </a:pPr>
            <a:r>
              <a:rPr lang="es-ES" dirty="0"/>
              <a:t>Acompaña a cada número de su correspondiente parte literal.</a:t>
            </a:r>
          </a:p>
          <a:p>
            <a:pPr marL="514350" indent="-514350">
              <a:buAutoNum type="arabicPeriod"/>
            </a:pPr>
            <a:r>
              <a:rPr lang="es-ES" dirty="0"/>
              <a:t>RECUERDA: POR NINGÚN MOTIVO SE SUMAN LOS EXPONENTES!!!</a:t>
            </a:r>
          </a:p>
          <a:p>
            <a:pPr marL="514350" indent="-514350">
              <a:buFont typeface="Arial" panose="020B0604020202020204" pitchFamily="34" charset="0"/>
              <a:buAutoNum type="arabicPeriod"/>
            </a:pPr>
            <a:endParaRPr lang="es-ES" dirty="0"/>
          </a:p>
          <a:p>
            <a:pPr marL="0" indent="0">
              <a:buNone/>
            </a:pPr>
            <a:endParaRPr lang="es-ES" dirty="0"/>
          </a:p>
        </p:txBody>
      </p:sp>
      <p:pic>
        <p:nvPicPr>
          <p:cNvPr id="4" name="Picture 2" descr="http://laultimamatrioska.com/wp-content/uploads/2015/05/har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70" y="2634017"/>
            <a:ext cx="4639893" cy="2706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41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53991"/>
          </a:xfrm>
        </p:spPr>
        <p:txBody>
          <a:bodyPr>
            <a:normAutofit/>
          </a:bodyPr>
          <a:lstStyle/>
          <a:p>
            <a:r>
              <a:rPr lang="es-ES" sz="4000" b="1" dirty="0"/>
              <a:t>PARA </a:t>
            </a:r>
            <a:r>
              <a:rPr lang="es-ES" sz="4000" b="1" dirty="0" smtClean="0"/>
              <a:t>RESOLVER PROBLEMAS RECUERDA </a:t>
            </a:r>
            <a:r>
              <a:rPr lang="es-ES" sz="4000" b="1" dirty="0"/>
              <a:t>QUE ….</a:t>
            </a:r>
            <a:endParaRPr lang="es-ES" sz="4000" dirty="0"/>
          </a:p>
        </p:txBody>
      </p:sp>
      <p:sp>
        <p:nvSpPr>
          <p:cNvPr id="3" name="Marcador de contenido 2"/>
          <p:cNvSpPr>
            <a:spLocks noGrp="1"/>
          </p:cNvSpPr>
          <p:nvPr>
            <p:ph idx="1"/>
          </p:nvPr>
        </p:nvSpPr>
        <p:spPr>
          <a:xfrm>
            <a:off x="319585" y="1035700"/>
            <a:ext cx="6668069" cy="5822299"/>
          </a:xfrm>
        </p:spPr>
        <p:txBody>
          <a:bodyPr>
            <a:normAutofit fontScale="70000" lnSpcReduction="20000"/>
          </a:bodyPr>
          <a:lstStyle/>
          <a:p>
            <a:pPr marL="514350" indent="-514350" algn="just">
              <a:buAutoNum type="arabicPeriod"/>
            </a:pPr>
            <a:r>
              <a:rPr lang="es-ES" dirty="0" smtClean="0"/>
              <a:t>Lee detenidamente el problema y establece si te son claros los conceptos básicos que expresa el enunciado, pregúntate si te son familiares los términos.</a:t>
            </a:r>
          </a:p>
          <a:p>
            <a:pPr marL="514350" indent="-514350" algn="just">
              <a:buAutoNum type="arabicPeriod"/>
            </a:pPr>
            <a:r>
              <a:rPr lang="es-ES" dirty="0" smtClean="0"/>
              <a:t>Establece la meta del problema, aquello que nos pregunta.</a:t>
            </a:r>
          </a:p>
          <a:p>
            <a:pPr marL="514350" indent="-514350" algn="just">
              <a:buAutoNum type="arabicPeriod"/>
            </a:pPr>
            <a:r>
              <a:rPr lang="es-ES" dirty="0" smtClean="0"/>
              <a:t>Establece la información que da el problema, es decir los datos.</a:t>
            </a:r>
          </a:p>
          <a:p>
            <a:pPr marL="514350" indent="-514350" algn="just">
              <a:buAutoNum type="arabicPeriod"/>
            </a:pPr>
            <a:r>
              <a:rPr lang="es-ES" dirty="0" smtClean="0"/>
              <a:t>Establece las condiciones o restricciones que tiene el problema.</a:t>
            </a:r>
          </a:p>
          <a:p>
            <a:pPr marL="514350" indent="-514350" algn="just">
              <a:buAutoNum type="arabicPeriod"/>
            </a:pPr>
            <a:r>
              <a:rPr lang="es-ES" dirty="0" smtClean="0"/>
              <a:t>Si te sirve, asócialo con un problema similar que hayas resuelto o leído, haz la analogía correspondiente para tratar de darle la misma solución.</a:t>
            </a:r>
          </a:p>
          <a:p>
            <a:pPr marL="514350" indent="-514350" algn="just">
              <a:buAutoNum type="arabicPeriod"/>
            </a:pPr>
            <a:r>
              <a:rPr lang="es-ES" dirty="0" smtClean="0"/>
              <a:t>Si te sirve, haz un diagrama o dibujo que represente la situación.</a:t>
            </a:r>
          </a:p>
          <a:p>
            <a:pPr marL="514350" indent="-514350" algn="just">
              <a:buAutoNum type="arabicPeriod"/>
            </a:pPr>
            <a:r>
              <a:rPr lang="es-ES" dirty="0" smtClean="0"/>
              <a:t>Asigna una notación a las variables del problema.</a:t>
            </a:r>
          </a:p>
          <a:p>
            <a:pPr marL="514350" indent="-514350" algn="just">
              <a:buAutoNum type="arabicPeriod"/>
            </a:pPr>
            <a:r>
              <a:rPr lang="es-ES" dirty="0" smtClean="0"/>
              <a:t>Trazar una estrategia para resolverlo de acuerdo a la analogía que estableciste en el paso 5, o de acuerdo al gráfico que estableciste en el paso 6.</a:t>
            </a:r>
          </a:p>
          <a:p>
            <a:pPr marL="514350" indent="-514350" algn="just">
              <a:buAutoNum type="arabicPeriod"/>
            </a:pPr>
            <a:r>
              <a:rPr lang="es-ES" dirty="0" smtClean="0"/>
              <a:t>Implementa el plan.</a:t>
            </a:r>
          </a:p>
          <a:p>
            <a:pPr marL="514350" indent="-514350" algn="just">
              <a:buAutoNum type="arabicPeriod"/>
            </a:pPr>
            <a:r>
              <a:rPr lang="es-ES" dirty="0" smtClean="0"/>
              <a:t>Observa si la respuesta obtenida es lógica y contesta la pregunta del problema. </a:t>
            </a:r>
            <a:endParaRPr lang="es-ES" dirty="0"/>
          </a:p>
        </p:txBody>
      </p:sp>
      <p:pic>
        <p:nvPicPr>
          <p:cNvPr id="2052" name="Picture 4" descr="http://24.media.tumblr.com/tumblr_mdgaxhlVvI1qgllp5o1_5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1468" y="1886756"/>
            <a:ext cx="47625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723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31040" y="283239"/>
            <a:ext cx="4529919" cy="658457"/>
          </a:xfrm>
        </p:spPr>
        <p:txBody>
          <a:bodyPr>
            <a:normAutofit fontScale="90000"/>
          </a:bodyPr>
          <a:lstStyle/>
          <a:p>
            <a:pPr algn="ctr"/>
            <a:r>
              <a:rPr lang="es-ES" b="1" dirty="0" smtClean="0"/>
              <a:t>EJERCICIOS MODELO</a:t>
            </a:r>
            <a:endParaRPr lang="es-ES" b="1" dirty="0"/>
          </a:p>
        </p:txBody>
      </p:sp>
      <p:sp>
        <p:nvSpPr>
          <p:cNvPr id="3" name="Marcador de contenido 2"/>
          <p:cNvSpPr>
            <a:spLocks noGrp="1"/>
          </p:cNvSpPr>
          <p:nvPr>
            <p:ph idx="1"/>
          </p:nvPr>
        </p:nvSpPr>
        <p:spPr>
          <a:xfrm>
            <a:off x="947382" y="1156884"/>
            <a:ext cx="10515600" cy="2841910"/>
          </a:xfrm>
        </p:spPr>
        <p:txBody>
          <a:bodyPr>
            <a:normAutofit lnSpcReduction="10000"/>
          </a:bodyPr>
          <a:lstStyle/>
          <a:p>
            <a:pPr marL="514350" indent="-514350">
              <a:buAutoNum type="arabicPeriod"/>
            </a:pPr>
            <a:r>
              <a:rPr lang="es-ES" dirty="0" smtClean="0"/>
              <a:t>Adicionar – 8ax + 5ax – </a:t>
            </a:r>
            <a:r>
              <a:rPr lang="es-ES" dirty="0" err="1" smtClean="0"/>
              <a:t>ax</a:t>
            </a:r>
            <a:r>
              <a:rPr lang="es-ES" dirty="0" smtClean="0"/>
              <a:t> + 10ax</a:t>
            </a:r>
          </a:p>
          <a:p>
            <a:pPr marL="0" indent="0">
              <a:buNone/>
            </a:pPr>
            <a:r>
              <a:rPr lang="es-ES" dirty="0" smtClean="0"/>
              <a:t>Como son términos semejantes, se reducen:</a:t>
            </a:r>
          </a:p>
          <a:p>
            <a:pPr marL="0" indent="0">
              <a:buNone/>
            </a:pPr>
            <a:r>
              <a:rPr lang="es-ES" dirty="0" smtClean="0"/>
              <a:t>Suma de los positivos: 5ax + 10ax = 15ax (signos iguales se suman)</a:t>
            </a:r>
          </a:p>
          <a:p>
            <a:pPr marL="0" indent="0">
              <a:buNone/>
            </a:pPr>
            <a:r>
              <a:rPr lang="es-ES" dirty="0" smtClean="0"/>
              <a:t>Suma de los negativos: - 8ax – </a:t>
            </a:r>
            <a:r>
              <a:rPr lang="es-ES" dirty="0" err="1" smtClean="0"/>
              <a:t>ax</a:t>
            </a:r>
            <a:r>
              <a:rPr lang="es-ES" dirty="0" smtClean="0"/>
              <a:t> = - 9ax </a:t>
            </a:r>
            <a:r>
              <a:rPr lang="es-ES" dirty="0"/>
              <a:t>(signos iguales se suman)</a:t>
            </a:r>
          </a:p>
          <a:p>
            <a:pPr marL="0" indent="0">
              <a:buNone/>
            </a:pPr>
            <a:r>
              <a:rPr lang="es-ES" dirty="0" smtClean="0"/>
              <a:t>Los resultados se restan: 15ax – 9ax = 6ax (signos diferentes se restan)</a:t>
            </a:r>
          </a:p>
          <a:p>
            <a:pPr marL="0" indent="0">
              <a:buNone/>
            </a:pPr>
            <a:r>
              <a:rPr lang="es-ES" dirty="0" smtClean="0"/>
              <a:t>2. Adicionar ½ </a:t>
            </a:r>
            <a:r>
              <a:rPr lang="es-ES" dirty="0" err="1" smtClean="0"/>
              <a:t>ax</a:t>
            </a:r>
            <a:r>
              <a:rPr lang="es-ES" dirty="0" smtClean="0"/>
              <a:t> – ¼ a</a:t>
            </a:r>
            <a:r>
              <a:rPr lang="es-ES" baseline="30000" dirty="0" smtClean="0"/>
              <a:t>2</a:t>
            </a:r>
            <a:r>
              <a:rPr lang="es-ES" dirty="0" smtClean="0"/>
              <a:t>x + ¾ ax</a:t>
            </a:r>
            <a:r>
              <a:rPr lang="es-ES" baseline="30000" dirty="0"/>
              <a:t>2</a:t>
            </a:r>
            <a:r>
              <a:rPr lang="es-ES" dirty="0" smtClean="0"/>
              <a:t> con – ¾ </a:t>
            </a:r>
            <a:r>
              <a:rPr lang="es-ES" dirty="0" err="1" smtClean="0"/>
              <a:t>ax</a:t>
            </a:r>
            <a:r>
              <a:rPr lang="es-ES" dirty="0" smtClean="0"/>
              <a:t> + ¼ a</a:t>
            </a:r>
            <a:r>
              <a:rPr lang="es-ES" baseline="30000" dirty="0"/>
              <a:t>2</a:t>
            </a:r>
            <a:r>
              <a:rPr lang="es-ES" dirty="0" smtClean="0"/>
              <a:t>x – ½ ax</a:t>
            </a:r>
            <a:r>
              <a:rPr lang="es-ES" baseline="30000" dirty="0"/>
              <a:t>2</a:t>
            </a:r>
            <a:endParaRPr lang="es-ES" dirty="0" smtClean="0"/>
          </a:p>
          <a:p>
            <a:pPr marL="0" indent="0">
              <a:buNone/>
            </a:pPr>
            <a:endParaRPr lang="es-ES" dirty="0"/>
          </a:p>
        </p:txBody>
      </p:sp>
      <p:graphicFrame>
        <p:nvGraphicFramePr>
          <p:cNvPr id="4" name="Tabla 3"/>
          <p:cNvGraphicFramePr>
            <a:graphicFrameLocks noGrp="1"/>
          </p:cNvGraphicFramePr>
          <p:nvPr>
            <p:extLst>
              <p:ext uri="{D42A27DB-BD31-4B8C-83A1-F6EECF244321}">
                <p14:modId xmlns:p14="http://schemas.microsoft.com/office/powerpoint/2010/main" val="528599601"/>
              </p:ext>
            </p:extLst>
          </p:nvPr>
        </p:nvGraphicFramePr>
        <p:xfrm>
          <a:off x="1117599" y="3998794"/>
          <a:ext cx="9309290" cy="2382520"/>
        </p:xfrm>
        <a:graphic>
          <a:graphicData uri="http://schemas.openxmlformats.org/drawingml/2006/table">
            <a:tbl>
              <a:tblPr firstRow="1" bandRow="1">
                <a:tableStyleId>{5C22544A-7EE6-4342-B048-85BDC9FD1C3A}</a:tableStyleId>
              </a:tblPr>
              <a:tblGrid>
                <a:gridCol w="4655404"/>
                <a:gridCol w="4653886"/>
              </a:tblGrid>
              <a:tr h="370840">
                <a:tc>
                  <a:txBody>
                    <a:bodyPr/>
                    <a:lstStyle/>
                    <a:p>
                      <a:pPr algn="ctr"/>
                      <a:r>
                        <a:rPr lang="es-ES" dirty="0" smtClean="0"/>
                        <a:t>FORMA HORIZONTAL</a:t>
                      </a:r>
                      <a:endParaRPr lang="es-ES" dirty="0"/>
                    </a:p>
                  </a:txBody>
                  <a:tcPr/>
                </a:tc>
                <a:tc>
                  <a:txBody>
                    <a:bodyPr/>
                    <a:lstStyle/>
                    <a:p>
                      <a:pPr algn="ctr"/>
                      <a:r>
                        <a:rPr lang="es-ES" dirty="0" smtClean="0"/>
                        <a:t>FORMA VERTICAL</a:t>
                      </a:r>
                      <a:endParaRPr lang="es-ES" dirty="0"/>
                    </a:p>
                  </a:txBody>
                  <a:tcPr/>
                </a:tc>
              </a:tr>
              <a:tr h="370840">
                <a:tc>
                  <a:txBody>
                    <a:bodyPr/>
                    <a:lstStyle/>
                    <a:p>
                      <a:pPr algn="ctr"/>
                      <a:r>
                        <a:rPr lang="es-ES" dirty="0" smtClean="0"/>
                        <a:t>½ </a:t>
                      </a:r>
                      <a:r>
                        <a:rPr lang="es-ES" dirty="0" err="1" smtClean="0"/>
                        <a:t>ax</a:t>
                      </a:r>
                      <a:r>
                        <a:rPr lang="es-ES" dirty="0" smtClean="0"/>
                        <a:t> – ¼ a</a:t>
                      </a:r>
                      <a:r>
                        <a:rPr lang="es-ES" baseline="30000" dirty="0" smtClean="0"/>
                        <a:t>2</a:t>
                      </a:r>
                      <a:r>
                        <a:rPr lang="es-ES" dirty="0" smtClean="0"/>
                        <a:t>x + ¾ ax</a:t>
                      </a:r>
                      <a:r>
                        <a:rPr lang="es-ES" baseline="30000" dirty="0" smtClean="0"/>
                        <a:t>2 </a:t>
                      </a:r>
                      <a:r>
                        <a:rPr lang="es-ES" dirty="0" smtClean="0"/>
                        <a:t>– ¾ </a:t>
                      </a:r>
                      <a:r>
                        <a:rPr lang="es-ES" dirty="0" err="1" smtClean="0"/>
                        <a:t>ax</a:t>
                      </a:r>
                      <a:r>
                        <a:rPr lang="es-ES" dirty="0" smtClean="0"/>
                        <a:t> + ¼ a</a:t>
                      </a:r>
                      <a:r>
                        <a:rPr lang="es-ES" baseline="30000" dirty="0" smtClean="0"/>
                        <a:t>2</a:t>
                      </a:r>
                      <a:r>
                        <a:rPr lang="es-ES" dirty="0" smtClean="0"/>
                        <a:t>x – ½ ax</a:t>
                      </a:r>
                      <a:r>
                        <a:rPr lang="es-ES" baseline="30000" dirty="0" smtClean="0"/>
                        <a:t>2</a:t>
                      </a:r>
                    </a:p>
                    <a:p>
                      <a:pPr algn="ctr"/>
                      <a:r>
                        <a:rPr lang="es-ES" baseline="0" dirty="0" smtClean="0"/>
                        <a:t>Con colores selecciono términos semejantes:</a:t>
                      </a:r>
                    </a:p>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solidFill>
                            <a:srgbClr val="FF0000"/>
                          </a:solidFill>
                        </a:rPr>
                        <a:t>½ </a:t>
                      </a:r>
                      <a:r>
                        <a:rPr lang="es-ES" dirty="0" err="1" smtClean="0">
                          <a:solidFill>
                            <a:srgbClr val="FF0000"/>
                          </a:solidFill>
                        </a:rPr>
                        <a:t>ax</a:t>
                      </a:r>
                      <a:r>
                        <a:rPr lang="es-ES" dirty="0" smtClean="0">
                          <a:solidFill>
                            <a:srgbClr val="FF0000"/>
                          </a:solidFill>
                        </a:rPr>
                        <a:t> </a:t>
                      </a:r>
                      <a:r>
                        <a:rPr lang="es-ES" dirty="0" smtClean="0">
                          <a:solidFill>
                            <a:srgbClr val="00B050"/>
                          </a:solidFill>
                        </a:rPr>
                        <a:t>– ¼ a</a:t>
                      </a:r>
                      <a:r>
                        <a:rPr lang="es-ES" baseline="30000" dirty="0" smtClean="0">
                          <a:solidFill>
                            <a:srgbClr val="00B050"/>
                          </a:solidFill>
                        </a:rPr>
                        <a:t>2</a:t>
                      </a:r>
                      <a:r>
                        <a:rPr lang="es-ES" dirty="0" smtClean="0">
                          <a:solidFill>
                            <a:srgbClr val="00B050"/>
                          </a:solidFill>
                        </a:rPr>
                        <a:t>x </a:t>
                      </a:r>
                      <a:r>
                        <a:rPr lang="es-ES" dirty="0" smtClean="0"/>
                        <a:t>+ ¾ ax</a:t>
                      </a:r>
                      <a:r>
                        <a:rPr lang="es-ES" baseline="30000" dirty="0" smtClean="0"/>
                        <a:t>2 </a:t>
                      </a:r>
                      <a:r>
                        <a:rPr lang="es-ES" dirty="0" smtClean="0">
                          <a:solidFill>
                            <a:srgbClr val="FF0000"/>
                          </a:solidFill>
                        </a:rPr>
                        <a:t>– ¾ </a:t>
                      </a:r>
                      <a:r>
                        <a:rPr lang="es-ES" dirty="0" err="1" smtClean="0">
                          <a:solidFill>
                            <a:srgbClr val="FF0000"/>
                          </a:solidFill>
                        </a:rPr>
                        <a:t>ax</a:t>
                      </a:r>
                      <a:r>
                        <a:rPr lang="es-ES" dirty="0" smtClean="0">
                          <a:solidFill>
                            <a:srgbClr val="FF0000"/>
                          </a:solidFill>
                        </a:rPr>
                        <a:t> </a:t>
                      </a:r>
                      <a:r>
                        <a:rPr lang="es-ES" dirty="0" smtClean="0">
                          <a:solidFill>
                            <a:srgbClr val="00B050"/>
                          </a:solidFill>
                        </a:rPr>
                        <a:t>+ ¼ a</a:t>
                      </a:r>
                      <a:r>
                        <a:rPr lang="es-ES" baseline="30000" dirty="0" smtClean="0">
                          <a:solidFill>
                            <a:srgbClr val="00B050"/>
                          </a:solidFill>
                        </a:rPr>
                        <a:t>2</a:t>
                      </a:r>
                      <a:r>
                        <a:rPr lang="es-ES" dirty="0" smtClean="0">
                          <a:solidFill>
                            <a:srgbClr val="00B050"/>
                          </a:solidFill>
                        </a:rPr>
                        <a:t>x </a:t>
                      </a:r>
                      <a:r>
                        <a:rPr lang="es-ES" dirty="0" smtClean="0"/>
                        <a:t>– ½ ax</a:t>
                      </a:r>
                      <a:r>
                        <a:rPr lang="es-ES" baseline="30000" dirty="0" smtClean="0"/>
                        <a:t>2</a:t>
                      </a:r>
                    </a:p>
                    <a:p>
                      <a:pPr marL="0" marR="0" indent="0" algn="ctr" defTabSz="914400" rtl="0" eaLnBrk="1" fontAlgn="auto" latinLnBrk="0" hangingPunct="1">
                        <a:lnSpc>
                          <a:spcPct val="100000"/>
                        </a:lnSpc>
                        <a:spcBef>
                          <a:spcPts val="0"/>
                        </a:spcBef>
                        <a:spcAft>
                          <a:spcPts val="0"/>
                        </a:spcAft>
                        <a:buClrTx/>
                        <a:buSzTx/>
                        <a:buFontTx/>
                        <a:buNone/>
                        <a:tabLst/>
                        <a:defRPr/>
                      </a:pPr>
                      <a:r>
                        <a:rPr lang="es-ES" baseline="0" dirty="0" smtClean="0"/>
                        <a:t>Suma de los </a:t>
                      </a:r>
                      <a:r>
                        <a:rPr lang="es-ES" baseline="0" dirty="0" err="1" smtClean="0"/>
                        <a:t>ax</a:t>
                      </a:r>
                      <a:r>
                        <a:rPr lang="es-ES" baseline="0" dirty="0" smtClean="0"/>
                        <a:t> (rojo): </a:t>
                      </a:r>
                      <a:r>
                        <a:rPr lang="es-ES" baseline="0" dirty="0" smtClean="0">
                          <a:solidFill>
                            <a:srgbClr val="FF0000"/>
                          </a:solidFill>
                        </a:rPr>
                        <a:t>– 1/4ax</a:t>
                      </a:r>
                    </a:p>
                    <a:p>
                      <a:pPr marL="0" marR="0" indent="0" algn="ctr" defTabSz="914400" rtl="0" eaLnBrk="1" fontAlgn="auto" latinLnBrk="0" hangingPunct="1">
                        <a:lnSpc>
                          <a:spcPct val="100000"/>
                        </a:lnSpc>
                        <a:spcBef>
                          <a:spcPts val="0"/>
                        </a:spcBef>
                        <a:spcAft>
                          <a:spcPts val="0"/>
                        </a:spcAft>
                        <a:buClrTx/>
                        <a:buSzTx/>
                        <a:buFontTx/>
                        <a:buNone/>
                        <a:tabLst/>
                        <a:defRPr/>
                      </a:pPr>
                      <a:r>
                        <a:rPr lang="es-ES" baseline="0" dirty="0" smtClean="0"/>
                        <a:t>Suma de los a</a:t>
                      </a:r>
                      <a:r>
                        <a:rPr lang="es-ES" baseline="30000" dirty="0" smtClean="0"/>
                        <a:t>2</a:t>
                      </a:r>
                      <a:r>
                        <a:rPr lang="es-ES" baseline="0" dirty="0" smtClean="0"/>
                        <a:t>x (verde): </a:t>
                      </a:r>
                      <a:r>
                        <a:rPr lang="es-ES" baseline="0" dirty="0" smtClean="0">
                          <a:solidFill>
                            <a:srgbClr val="00B050"/>
                          </a:solidFill>
                        </a:rPr>
                        <a:t>0</a:t>
                      </a:r>
                    </a:p>
                    <a:p>
                      <a:pPr marL="0" marR="0" indent="0" algn="ctr" defTabSz="914400" rtl="0" eaLnBrk="1" fontAlgn="auto" latinLnBrk="0" hangingPunct="1">
                        <a:lnSpc>
                          <a:spcPct val="100000"/>
                        </a:lnSpc>
                        <a:spcBef>
                          <a:spcPts val="0"/>
                        </a:spcBef>
                        <a:spcAft>
                          <a:spcPts val="0"/>
                        </a:spcAft>
                        <a:buClrTx/>
                        <a:buSzTx/>
                        <a:buFontTx/>
                        <a:buNone/>
                        <a:tabLst/>
                        <a:defRPr/>
                      </a:pPr>
                      <a:r>
                        <a:rPr lang="es-ES" baseline="0" dirty="0" smtClean="0">
                          <a:solidFill>
                            <a:schemeClr val="tx1"/>
                          </a:solidFill>
                        </a:rPr>
                        <a:t>Suma de los ax</a:t>
                      </a:r>
                      <a:r>
                        <a:rPr lang="es-ES" baseline="30000" dirty="0" smtClean="0"/>
                        <a:t>2</a:t>
                      </a:r>
                      <a:r>
                        <a:rPr lang="es-ES" baseline="0" dirty="0" smtClean="0">
                          <a:solidFill>
                            <a:schemeClr val="tx1"/>
                          </a:solidFill>
                        </a:rPr>
                        <a:t>: ¼ ax</a:t>
                      </a:r>
                      <a:r>
                        <a:rPr lang="es-ES" baseline="30000" dirty="0" smtClean="0"/>
                        <a:t>2</a:t>
                      </a:r>
                      <a:endParaRPr lang="es-ES" baseline="0" dirty="0" smtClean="0">
                        <a:solidFill>
                          <a:schemeClr val="tx1"/>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s-ES" baseline="0" dirty="0" smtClean="0">
                          <a:solidFill>
                            <a:schemeClr val="tx1"/>
                          </a:solidFill>
                        </a:rPr>
                        <a:t>Resultado: </a:t>
                      </a:r>
                      <a:r>
                        <a:rPr lang="es-ES" baseline="0" dirty="0" smtClean="0">
                          <a:solidFill>
                            <a:srgbClr val="FF0000"/>
                          </a:solidFill>
                        </a:rPr>
                        <a:t>– ¼ </a:t>
                      </a:r>
                      <a:r>
                        <a:rPr lang="es-ES" baseline="0" dirty="0" err="1" smtClean="0">
                          <a:solidFill>
                            <a:srgbClr val="FF0000"/>
                          </a:solidFill>
                        </a:rPr>
                        <a:t>ax</a:t>
                      </a:r>
                      <a:r>
                        <a:rPr lang="es-ES" baseline="0" dirty="0" smtClean="0">
                          <a:solidFill>
                            <a:srgbClr val="FF0000"/>
                          </a:solidFill>
                        </a:rPr>
                        <a:t> </a:t>
                      </a:r>
                      <a:r>
                        <a:rPr lang="es-ES" baseline="0" dirty="0" smtClean="0">
                          <a:solidFill>
                            <a:schemeClr val="tx1"/>
                          </a:solidFill>
                        </a:rPr>
                        <a:t>+</a:t>
                      </a:r>
                      <a:r>
                        <a:rPr lang="es-ES" baseline="0" dirty="0" smtClean="0">
                          <a:solidFill>
                            <a:srgbClr val="FF0000"/>
                          </a:solidFill>
                        </a:rPr>
                        <a:t> </a:t>
                      </a:r>
                      <a:r>
                        <a:rPr lang="es-ES" baseline="0" dirty="0" smtClean="0">
                          <a:solidFill>
                            <a:schemeClr val="tx1"/>
                          </a:solidFill>
                        </a:rPr>
                        <a:t>¼ ax</a:t>
                      </a:r>
                      <a:r>
                        <a:rPr lang="es-ES" baseline="30000" dirty="0" smtClean="0"/>
                        <a:t>2</a:t>
                      </a:r>
                      <a:endParaRPr lang="es-ES" baseline="0" dirty="0" smtClean="0">
                        <a:solidFill>
                          <a:schemeClr val="tx1"/>
                        </a:solidFill>
                      </a:endParaRPr>
                    </a:p>
                  </a:txBody>
                  <a:tcPr/>
                </a:tc>
                <a:tc>
                  <a:txBody>
                    <a:bodyPr/>
                    <a:lstStyle/>
                    <a:p>
                      <a:pPr algn="ctr"/>
                      <a:r>
                        <a:rPr lang="es-ES" dirty="0" smtClean="0"/>
                        <a:t>Coloco un polinomio debajo del otro formando columnas de términos semejantes</a:t>
                      </a:r>
                    </a:p>
                    <a:p>
                      <a:pPr algn="ctr"/>
                      <a:r>
                        <a:rPr lang="es-ES" dirty="0" smtClean="0"/>
                        <a:t>   ½ </a:t>
                      </a:r>
                      <a:r>
                        <a:rPr lang="es-ES" dirty="0" err="1" smtClean="0"/>
                        <a:t>ax</a:t>
                      </a:r>
                      <a:r>
                        <a:rPr lang="es-ES" dirty="0" smtClean="0"/>
                        <a:t> – ¼ a</a:t>
                      </a:r>
                      <a:r>
                        <a:rPr lang="es-ES" baseline="30000" dirty="0" smtClean="0"/>
                        <a:t>2</a:t>
                      </a:r>
                      <a:r>
                        <a:rPr lang="es-ES" dirty="0" smtClean="0"/>
                        <a:t>x + ¾ ax</a:t>
                      </a:r>
                      <a:r>
                        <a:rPr lang="es-ES" baseline="30000" dirty="0" smtClean="0"/>
                        <a:t>2</a:t>
                      </a:r>
                      <a:endParaRPr lang="es-E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t>– ¾ </a:t>
                      </a:r>
                      <a:r>
                        <a:rPr lang="es-ES" dirty="0" err="1" smtClean="0"/>
                        <a:t>ax</a:t>
                      </a:r>
                      <a:r>
                        <a:rPr lang="es-ES" dirty="0" smtClean="0"/>
                        <a:t> + ¼ a</a:t>
                      </a:r>
                      <a:r>
                        <a:rPr lang="es-ES" baseline="30000" dirty="0" smtClean="0"/>
                        <a:t>2</a:t>
                      </a:r>
                      <a:r>
                        <a:rPr lang="es-ES" dirty="0" smtClean="0"/>
                        <a:t>x – ½ ax</a:t>
                      </a:r>
                      <a:r>
                        <a:rPr lang="es-ES" baseline="30000" dirty="0" smtClean="0"/>
                        <a:t>2</a:t>
                      </a:r>
                    </a:p>
                    <a:p>
                      <a:pPr marL="285750" marR="0" indent="-285750" algn="ctr" defTabSz="914400" rtl="0" eaLnBrk="1" fontAlgn="auto" latinLnBrk="0" hangingPunct="1">
                        <a:lnSpc>
                          <a:spcPct val="100000"/>
                        </a:lnSpc>
                        <a:spcBef>
                          <a:spcPts val="0"/>
                        </a:spcBef>
                        <a:spcAft>
                          <a:spcPts val="0"/>
                        </a:spcAft>
                        <a:buClrTx/>
                        <a:buSzTx/>
                        <a:buFontTx/>
                        <a:buChar char="-"/>
                        <a:tabLst/>
                        <a:defRPr/>
                      </a:pPr>
                      <a:r>
                        <a:rPr lang="es-ES" baseline="0" dirty="0" smtClean="0"/>
                        <a:t>¼ </a:t>
                      </a:r>
                      <a:r>
                        <a:rPr lang="es-ES" baseline="0" dirty="0" err="1" smtClean="0"/>
                        <a:t>ax</a:t>
                      </a:r>
                      <a:r>
                        <a:rPr lang="es-ES" baseline="0" dirty="0" smtClean="0"/>
                        <a:t>  +    0     + ¼ ax</a:t>
                      </a:r>
                      <a:r>
                        <a:rPr lang="es-ES" baseline="30000" dirty="0" smtClean="0"/>
                        <a:t>2</a:t>
                      </a:r>
                      <a:r>
                        <a:rPr lang="es-ES" baseline="0" dirty="0" smtClean="0"/>
                        <a:t>  </a:t>
                      </a:r>
                      <a:endParaRPr lang="es-ES"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Resultado: </a:t>
                      </a:r>
                      <a:r>
                        <a:rPr lang="es-ES" baseline="0" dirty="0" smtClean="0"/>
                        <a:t>- ¼ </a:t>
                      </a:r>
                      <a:r>
                        <a:rPr lang="es-ES" baseline="0" dirty="0" err="1" smtClean="0"/>
                        <a:t>ax</a:t>
                      </a:r>
                      <a:r>
                        <a:rPr lang="es-ES" baseline="0" dirty="0" smtClean="0"/>
                        <a:t> + ¼ ax</a:t>
                      </a:r>
                      <a:r>
                        <a:rPr lang="es-ES" baseline="30000" dirty="0" smtClean="0"/>
                        <a:t>2</a:t>
                      </a:r>
                      <a:r>
                        <a:rPr lang="es-ES" baseline="0" dirty="0" smtClean="0"/>
                        <a:t> </a:t>
                      </a:r>
                      <a:endParaRPr lang="es-ES" dirty="0" smtClean="0"/>
                    </a:p>
                    <a:p>
                      <a:pPr algn="ctr"/>
                      <a:endParaRPr lang="es-ES" dirty="0"/>
                    </a:p>
                  </a:txBody>
                  <a:tcPr/>
                </a:tc>
              </a:tr>
            </a:tbl>
          </a:graphicData>
        </a:graphic>
      </p:graphicFrame>
      <p:cxnSp>
        <p:nvCxnSpPr>
          <p:cNvPr id="6" name="Conector recto 5"/>
          <p:cNvCxnSpPr/>
          <p:nvPr/>
        </p:nvCxnSpPr>
        <p:spPr>
          <a:xfrm>
            <a:off x="6933063" y="5513696"/>
            <a:ext cx="23474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597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15034" y="215000"/>
            <a:ext cx="4761931" cy="631162"/>
          </a:xfrm>
        </p:spPr>
        <p:txBody>
          <a:bodyPr>
            <a:normAutofit fontScale="90000"/>
          </a:bodyPr>
          <a:lstStyle/>
          <a:p>
            <a:pPr algn="ctr"/>
            <a:r>
              <a:rPr lang="es-ES" b="1" dirty="0" smtClean="0"/>
              <a:t>PROBLEMAS MODELO</a:t>
            </a:r>
            <a:endParaRPr lang="es-ES" b="1" dirty="0"/>
          </a:p>
        </p:txBody>
      </p:sp>
      <p:sp>
        <p:nvSpPr>
          <p:cNvPr id="3" name="Marcador de contenido 2"/>
          <p:cNvSpPr>
            <a:spLocks noGrp="1"/>
          </p:cNvSpPr>
          <p:nvPr>
            <p:ph idx="1"/>
          </p:nvPr>
        </p:nvSpPr>
        <p:spPr>
          <a:xfrm>
            <a:off x="4162566" y="846162"/>
            <a:ext cx="7615451" cy="5841241"/>
          </a:xfrm>
        </p:spPr>
        <p:txBody>
          <a:bodyPr>
            <a:normAutofit lnSpcReduction="10000"/>
          </a:bodyPr>
          <a:lstStyle/>
          <a:p>
            <a:pPr marL="0" indent="0">
              <a:buNone/>
            </a:pPr>
            <a:r>
              <a:rPr lang="es-ES" sz="2000" dirty="0" smtClean="0">
                <a:solidFill>
                  <a:srgbClr val="FF0000"/>
                </a:solidFill>
              </a:rPr>
              <a:t>PROBLEMA 1.</a:t>
            </a:r>
            <a:r>
              <a:rPr lang="es-ES" sz="2000" dirty="0" smtClean="0"/>
              <a:t> Hallar el perímetro de un triángulo escaleno si el lado mayor mide 3 unidades más que el del medio, y el menor mide una unidad menos que el del medio.</a:t>
            </a:r>
          </a:p>
          <a:p>
            <a:pPr marL="457200" indent="-457200">
              <a:buAutoNum type="arabicPeriod"/>
            </a:pPr>
            <a:r>
              <a:rPr lang="es-ES" sz="2000" dirty="0" smtClean="0"/>
              <a:t>Leer el problema detenidamente y entender la situación:</a:t>
            </a:r>
          </a:p>
          <a:p>
            <a:pPr>
              <a:buFont typeface="Wingdings" panose="05000000000000000000" pitchFamily="2" charset="2"/>
              <a:buChar char="Ø"/>
            </a:pPr>
            <a:r>
              <a:rPr lang="es-ES" sz="2000" dirty="0" smtClean="0"/>
              <a:t>¿Te es común esta situación?</a:t>
            </a:r>
          </a:p>
          <a:p>
            <a:pPr>
              <a:buFont typeface="Wingdings" panose="05000000000000000000" pitchFamily="2" charset="2"/>
              <a:buChar char="Ø"/>
            </a:pPr>
            <a:r>
              <a:rPr lang="es-ES" sz="2000" dirty="0" smtClean="0"/>
              <a:t>¿Has escuchado estas expresiones?</a:t>
            </a:r>
          </a:p>
          <a:p>
            <a:pPr>
              <a:buFont typeface="Wingdings" panose="05000000000000000000" pitchFamily="2" charset="2"/>
              <a:buChar char="Ø"/>
            </a:pPr>
            <a:r>
              <a:rPr lang="es-ES" sz="2000" dirty="0" smtClean="0"/>
              <a:t>¿Qué es perímetro?</a:t>
            </a:r>
          </a:p>
          <a:p>
            <a:pPr>
              <a:buFont typeface="Wingdings" panose="05000000000000000000" pitchFamily="2" charset="2"/>
              <a:buChar char="Ø"/>
            </a:pPr>
            <a:r>
              <a:rPr lang="es-ES" sz="2000" dirty="0" smtClean="0"/>
              <a:t>¿Qué es un triángulo escaleno?</a:t>
            </a:r>
          </a:p>
          <a:p>
            <a:pPr>
              <a:buFont typeface="Wingdings" panose="05000000000000000000" pitchFamily="2" charset="2"/>
              <a:buChar char="Ø"/>
            </a:pPr>
            <a:r>
              <a:rPr lang="es-ES" sz="2000" dirty="0" smtClean="0"/>
              <a:t>¿Te es difícil enfrentar este tipo de situaciones?</a:t>
            </a:r>
          </a:p>
          <a:p>
            <a:pPr marL="0" indent="0">
              <a:buNone/>
            </a:pPr>
            <a:r>
              <a:rPr lang="es-ES" sz="2000" dirty="0" smtClean="0"/>
              <a:t>Bueno, debemos partir por saber que un triángulo escaleno es aquel cuya medida de sus 3 lados y de sus 3 triángulos es diferente; también sabemos que perímetro de cualquier figura es la suma de la medida de sus lados.</a:t>
            </a:r>
          </a:p>
          <a:p>
            <a:pPr marL="0" indent="0">
              <a:buNone/>
            </a:pPr>
            <a:r>
              <a:rPr lang="es-ES" sz="2000" dirty="0" smtClean="0"/>
              <a:t>2. Establece la meta o lo que nos pide el problema, en este caso hallar el perímetro de un triángulo escaleno.</a:t>
            </a:r>
          </a:p>
          <a:p>
            <a:pPr marL="0" indent="0">
              <a:buNone/>
            </a:pPr>
            <a:r>
              <a:rPr lang="es-ES" sz="2000" dirty="0" smtClean="0"/>
              <a:t>3. Establece los datos o la información del problema, en este caso que el </a:t>
            </a:r>
            <a:r>
              <a:rPr lang="es-ES" sz="2000" dirty="0"/>
              <a:t>lado mayor mide 3 unidades más que el del medio, y el menor mide una unidad menos que el del medio.</a:t>
            </a:r>
          </a:p>
          <a:p>
            <a:pPr marL="0" indent="0">
              <a:buNone/>
            </a:pPr>
            <a:endParaRPr lang="es-ES" sz="2000" dirty="0"/>
          </a:p>
        </p:txBody>
      </p:sp>
      <p:pic>
        <p:nvPicPr>
          <p:cNvPr id="6146" name="Picture 2" descr="http://www.infobibliotecas.com/es/blog/wp-content/uploads/2014/12/SimpsonLisapilalibro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2105454"/>
            <a:ext cx="3779861" cy="2812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998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6477" y="215190"/>
            <a:ext cx="11914495" cy="6642810"/>
          </a:xfrm>
        </p:spPr>
        <p:txBody>
          <a:bodyPr>
            <a:noAutofit/>
          </a:bodyPr>
          <a:lstStyle/>
          <a:p>
            <a:pPr marL="0" indent="0">
              <a:buNone/>
            </a:pPr>
            <a:r>
              <a:rPr lang="es-ES" sz="1600" dirty="0" smtClean="0"/>
              <a:t>4. Hacer un gráfico que ilustre la situación, encontrar regularidades:</a:t>
            </a:r>
          </a:p>
          <a:p>
            <a:pPr marL="0" indent="0">
              <a:buNone/>
            </a:pPr>
            <a:endParaRPr lang="es-ES" sz="1600" dirty="0"/>
          </a:p>
          <a:p>
            <a:pPr marL="0" indent="0">
              <a:buNone/>
            </a:pPr>
            <a:endParaRPr lang="es-ES" sz="1600" dirty="0" smtClean="0"/>
          </a:p>
          <a:p>
            <a:pPr marL="0" indent="0">
              <a:buNone/>
            </a:pPr>
            <a:endParaRPr lang="es-ES" sz="1600" dirty="0"/>
          </a:p>
          <a:p>
            <a:pPr marL="0" indent="0">
              <a:buNone/>
            </a:pPr>
            <a:endParaRPr lang="es-ES" sz="1600" dirty="0" smtClean="0"/>
          </a:p>
          <a:p>
            <a:pPr marL="0" indent="0">
              <a:buNone/>
            </a:pPr>
            <a:endParaRPr lang="es-ES" sz="1600" dirty="0"/>
          </a:p>
          <a:p>
            <a:pPr marL="0" indent="0">
              <a:buNone/>
            </a:pPr>
            <a:r>
              <a:rPr lang="es-ES" sz="1600" dirty="0" smtClean="0"/>
              <a:t>5. A partir del gráfico emplear notaciones de acuerdo a las regularidades o datos arrojados por el problema: En nuestro caso, el lado mayor mide 3 unidades más que el del medio, y el menor una unidad menos que el del medio. Representemos el lado medio por X, luego el lado mayor es X + 3 (3 unidades mayor que el del medio) y el lado menor será X – 1 (una unidad menor que el del medio).</a:t>
            </a:r>
          </a:p>
          <a:p>
            <a:pPr marL="0" indent="0">
              <a:buNone/>
            </a:pPr>
            <a:endParaRPr lang="es-ES" sz="1600" dirty="0"/>
          </a:p>
          <a:p>
            <a:pPr marL="0" indent="0">
              <a:buNone/>
            </a:pPr>
            <a:endParaRPr lang="es-ES" sz="1600" dirty="0" smtClean="0"/>
          </a:p>
          <a:p>
            <a:pPr marL="0" indent="0">
              <a:buNone/>
            </a:pPr>
            <a:endParaRPr lang="es-ES" sz="1600" dirty="0"/>
          </a:p>
          <a:p>
            <a:pPr marL="0" indent="0">
              <a:buNone/>
            </a:pPr>
            <a:endParaRPr lang="es-ES" sz="1600" dirty="0" smtClean="0"/>
          </a:p>
          <a:p>
            <a:pPr marL="0" indent="0">
              <a:buNone/>
            </a:pPr>
            <a:endParaRPr lang="es-ES" sz="1600" dirty="0"/>
          </a:p>
          <a:p>
            <a:pPr marL="0" indent="0">
              <a:buNone/>
            </a:pPr>
            <a:endParaRPr lang="es-ES" sz="1600" dirty="0" smtClean="0"/>
          </a:p>
          <a:p>
            <a:pPr marL="0" indent="0">
              <a:buNone/>
            </a:pPr>
            <a:endParaRPr lang="es-ES" sz="1600" dirty="0"/>
          </a:p>
          <a:p>
            <a:pPr marL="0" indent="0">
              <a:buNone/>
            </a:pPr>
            <a:r>
              <a:rPr lang="es-ES" sz="1600" dirty="0" smtClean="0"/>
              <a:t>6. Trazar un plan: hallar el perímetro de este triángulo con estas notaciones.</a:t>
            </a:r>
          </a:p>
          <a:p>
            <a:pPr marL="0" indent="0">
              <a:buNone/>
            </a:pPr>
            <a:r>
              <a:rPr lang="es-ES" sz="1600" dirty="0" smtClean="0"/>
              <a:t>7. Ejecutar el plan: P = L + L + L, P es perímetro y L lado, P = Lado Mayor + Lado Medio + Lado Menor </a:t>
            </a:r>
          </a:p>
          <a:p>
            <a:pPr marL="0" indent="0">
              <a:buNone/>
            </a:pPr>
            <a:r>
              <a:rPr lang="es-ES" sz="1600" dirty="0"/>
              <a:t> </a:t>
            </a:r>
            <a:r>
              <a:rPr lang="es-ES" sz="1600" dirty="0" smtClean="0"/>
              <a:t>                                                                                                               X + 3        +         X            +      X – 1</a:t>
            </a:r>
          </a:p>
          <a:p>
            <a:pPr marL="0" indent="0">
              <a:buNone/>
            </a:pPr>
            <a:r>
              <a:rPr lang="es-ES" sz="1600" dirty="0"/>
              <a:t> </a:t>
            </a:r>
            <a:r>
              <a:rPr lang="es-ES" sz="1600" dirty="0" smtClean="0"/>
              <a:t>                                                                                                         P = </a:t>
            </a:r>
            <a:r>
              <a:rPr lang="es-ES" sz="1600" dirty="0" smtClean="0">
                <a:solidFill>
                  <a:srgbClr val="FF0000"/>
                </a:solidFill>
              </a:rPr>
              <a:t>3x + 2</a:t>
            </a:r>
            <a:endParaRPr lang="es-ES" sz="1600" dirty="0">
              <a:solidFill>
                <a:srgbClr val="FF0000"/>
              </a:solidFill>
            </a:endParaRPr>
          </a:p>
        </p:txBody>
      </p:sp>
      <p:pic>
        <p:nvPicPr>
          <p:cNvPr id="4" name="Imagen 3"/>
          <p:cNvPicPr>
            <a:picLocks noChangeAspect="1"/>
          </p:cNvPicPr>
          <p:nvPr/>
        </p:nvPicPr>
        <p:blipFill>
          <a:blip r:embed="rId2"/>
          <a:stretch>
            <a:fillRect/>
          </a:stretch>
        </p:blipFill>
        <p:spPr>
          <a:xfrm>
            <a:off x="6651505" y="106008"/>
            <a:ext cx="3228975" cy="2171700"/>
          </a:xfrm>
          <a:prstGeom prst="rect">
            <a:avLst/>
          </a:prstGeom>
        </p:spPr>
      </p:pic>
      <p:pic>
        <p:nvPicPr>
          <p:cNvPr id="5" name="Imagen 4"/>
          <p:cNvPicPr>
            <a:picLocks noChangeAspect="1"/>
          </p:cNvPicPr>
          <p:nvPr/>
        </p:nvPicPr>
        <p:blipFill>
          <a:blip r:embed="rId3"/>
          <a:stretch>
            <a:fillRect/>
          </a:stretch>
        </p:blipFill>
        <p:spPr>
          <a:xfrm>
            <a:off x="3861818" y="3059162"/>
            <a:ext cx="4086225" cy="2305050"/>
          </a:xfrm>
          <a:prstGeom prst="rect">
            <a:avLst/>
          </a:prstGeom>
        </p:spPr>
      </p:pic>
    </p:spTree>
    <p:extLst>
      <p:ext uri="{BB962C8B-B14F-4D97-AF65-F5344CB8AC3E}">
        <p14:creationId xmlns:p14="http://schemas.microsoft.com/office/powerpoint/2010/main" val="3915076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32012" y="245660"/>
            <a:ext cx="11778018" cy="6455391"/>
          </a:xfrm>
        </p:spPr>
        <p:txBody>
          <a:bodyPr>
            <a:noAutofit/>
          </a:bodyPr>
          <a:lstStyle/>
          <a:p>
            <a:pPr marL="0" indent="0" algn="just">
              <a:buNone/>
            </a:pPr>
            <a:r>
              <a:rPr lang="es-ES" sz="1600" dirty="0" smtClean="0"/>
              <a:t>8. Verificar la respuesta: Podemos asignar un valor aleatorio a la medida del lado medio, por ejemplo, 5; entonces el lado mayor medirá 8, ya que es 3 unidades mayor; el lado menor medirá 4, porque es una unidad menor; por lo tanto el perímetro será: 5 + 8 + 4 = 17.</a:t>
            </a:r>
          </a:p>
          <a:p>
            <a:pPr marL="0" indent="0" algn="just">
              <a:buNone/>
            </a:pPr>
            <a:r>
              <a:rPr lang="es-ES" sz="1600" dirty="0" smtClean="0"/>
              <a:t>Ahora remplazamos la X por nuestro valor del lado medio, 5, en nuestra supuesta respuesta “3X + 2”, obteniendo 3(5) + 2 = 17.</a:t>
            </a:r>
          </a:p>
          <a:p>
            <a:pPr marL="0" indent="0" algn="just">
              <a:buNone/>
            </a:pPr>
            <a:r>
              <a:rPr lang="es-ES" sz="1600" dirty="0" smtClean="0"/>
              <a:t>Se obtuvo lo mismo, luego nuestra respuesta es correcta.</a:t>
            </a:r>
          </a:p>
          <a:p>
            <a:pPr marL="0" indent="0" algn="just">
              <a:buNone/>
            </a:pPr>
            <a:r>
              <a:rPr lang="es-ES" sz="1600" dirty="0" smtClean="0">
                <a:solidFill>
                  <a:srgbClr val="FF0000"/>
                </a:solidFill>
              </a:rPr>
              <a:t>EJEMPLO 2.</a:t>
            </a:r>
            <a:r>
              <a:rPr lang="es-ES" sz="1600" dirty="0" smtClean="0"/>
              <a:t> Se pinta el asta de una bandera en 3 colores: amarillo, azul y rojo. La longitud pintada de azul es la mitad de la de amarillo, y la longitud pintada de rojo es la mitad de la de azul. ¿Cuánto mide el asta de la bandera?</a:t>
            </a:r>
          </a:p>
          <a:p>
            <a:pPr marL="514350" indent="-514350" algn="just">
              <a:buAutoNum type="arabicPeriod"/>
            </a:pPr>
            <a:r>
              <a:rPr lang="es-ES" sz="1600" dirty="0" smtClean="0"/>
              <a:t>Leer el problema y entender la situación:</a:t>
            </a:r>
          </a:p>
          <a:p>
            <a:pPr>
              <a:buFont typeface="Wingdings" panose="05000000000000000000" pitchFamily="2" charset="2"/>
              <a:buChar char="Ø"/>
            </a:pPr>
            <a:r>
              <a:rPr lang="es-ES" sz="1600" dirty="0"/>
              <a:t>¿Te es común esta situación?</a:t>
            </a:r>
          </a:p>
          <a:p>
            <a:pPr>
              <a:buFont typeface="Wingdings" panose="05000000000000000000" pitchFamily="2" charset="2"/>
              <a:buChar char="Ø"/>
            </a:pPr>
            <a:r>
              <a:rPr lang="es-ES" sz="1600" dirty="0"/>
              <a:t>¿Has escuchado estas expresiones?</a:t>
            </a:r>
          </a:p>
          <a:p>
            <a:pPr>
              <a:buFont typeface="Wingdings" panose="05000000000000000000" pitchFamily="2" charset="2"/>
              <a:buChar char="Ø"/>
            </a:pPr>
            <a:r>
              <a:rPr lang="es-ES" sz="1600" dirty="0"/>
              <a:t>¿Qué es </a:t>
            </a:r>
            <a:r>
              <a:rPr lang="es-ES" sz="1600" dirty="0" smtClean="0"/>
              <a:t>la mitad?</a:t>
            </a:r>
            <a:endParaRPr lang="es-ES" sz="1600" dirty="0"/>
          </a:p>
          <a:p>
            <a:pPr>
              <a:buFont typeface="Wingdings" panose="05000000000000000000" pitchFamily="2" charset="2"/>
              <a:buChar char="Ø"/>
            </a:pPr>
            <a:r>
              <a:rPr lang="es-ES" sz="1600" dirty="0"/>
              <a:t>¿Qué es </a:t>
            </a:r>
            <a:r>
              <a:rPr lang="es-ES" sz="1600" dirty="0" smtClean="0"/>
              <a:t>el asta de una bandera?</a:t>
            </a:r>
            <a:endParaRPr lang="es-ES" sz="1600" dirty="0"/>
          </a:p>
          <a:p>
            <a:pPr>
              <a:buFont typeface="Wingdings" panose="05000000000000000000" pitchFamily="2" charset="2"/>
              <a:buChar char="Ø"/>
            </a:pPr>
            <a:r>
              <a:rPr lang="es-ES" sz="1600" dirty="0"/>
              <a:t>¿Te es difícil enfrentar este tipo de situaciones</a:t>
            </a:r>
            <a:r>
              <a:rPr lang="es-ES" sz="1600" dirty="0" smtClean="0"/>
              <a:t>?</a:t>
            </a:r>
          </a:p>
          <a:p>
            <a:pPr marL="0" indent="0">
              <a:buNone/>
            </a:pPr>
            <a:r>
              <a:rPr lang="es-ES" sz="1600" dirty="0" smtClean="0"/>
              <a:t>2. Establece la meta o lo que nos pide el problema, en este caso hallar la longitud del asta de la bandera.</a:t>
            </a:r>
          </a:p>
          <a:p>
            <a:pPr marL="0" indent="0">
              <a:buNone/>
            </a:pPr>
            <a:r>
              <a:rPr lang="es-ES" sz="1600" dirty="0" smtClean="0"/>
              <a:t>3. Establece los datos o la información dada por el problema: </a:t>
            </a:r>
            <a:r>
              <a:rPr lang="es-ES" sz="1600" dirty="0"/>
              <a:t>La longitud pintada de </a:t>
            </a:r>
            <a:r>
              <a:rPr lang="es-ES" sz="1600" dirty="0" smtClean="0"/>
              <a:t>azul </a:t>
            </a:r>
            <a:r>
              <a:rPr lang="es-ES" sz="1600" dirty="0"/>
              <a:t>es la mitad de la de amarillo, y la longitud pintada de </a:t>
            </a:r>
            <a:r>
              <a:rPr lang="es-ES" sz="1600" dirty="0" smtClean="0"/>
              <a:t>rojo </a:t>
            </a:r>
            <a:r>
              <a:rPr lang="es-ES" sz="1600" dirty="0"/>
              <a:t>es la mitad de la de </a:t>
            </a:r>
            <a:r>
              <a:rPr lang="es-ES" sz="1600" dirty="0" smtClean="0"/>
              <a:t>azul.</a:t>
            </a:r>
          </a:p>
          <a:p>
            <a:pPr marL="0" indent="0">
              <a:buNone/>
            </a:pPr>
            <a:r>
              <a:rPr lang="es-ES" sz="1600" dirty="0" smtClean="0"/>
              <a:t>4. Haz un gráfico que ilustre la situación o busca un problema similar que hayas resuelto con anticipación: </a:t>
            </a:r>
          </a:p>
          <a:p>
            <a:pPr marL="0" indent="0">
              <a:buNone/>
            </a:pPr>
            <a:r>
              <a:rPr lang="es-ES" sz="1600" dirty="0" smtClean="0"/>
              <a:t>Si por ejemplo, la longitud pintada de amarillo es 4 m, entonces la de azul es de 2 m (mitad de la de amarillo) y la de rojo 1 m (mitad de la de azul); o si la longitud pintada de amarillo es 12m, de azul será 6 m </a:t>
            </a:r>
            <a:r>
              <a:rPr lang="es-ES" sz="1600" dirty="0"/>
              <a:t>(mitad de la de amarillo) y la de </a:t>
            </a:r>
            <a:r>
              <a:rPr lang="es-ES" sz="1600" dirty="0" smtClean="0"/>
              <a:t>rojo 3 </a:t>
            </a:r>
            <a:r>
              <a:rPr lang="es-ES" sz="1600" dirty="0"/>
              <a:t>m (mitad de la de </a:t>
            </a:r>
            <a:r>
              <a:rPr lang="es-ES" sz="1600" dirty="0" smtClean="0"/>
              <a:t>azul); entonces por analogía se puede decir: Azul = Amarillo/2,  Rojo = Azul/2.</a:t>
            </a:r>
          </a:p>
          <a:p>
            <a:pPr marL="0" indent="0">
              <a:buNone/>
            </a:pPr>
            <a:r>
              <a:rPr lang="es-ES" sz="1600" dirty="0" smtClean="0"/>
              <a:t>5. Asignar una notación clara: Asignemos el valor de </a:t>
            </a:r>
            <a:r>
              <a:rPr lang="es-ES" sz="1600" dirty="0" smtClean="0">
                <a:solidFill>
                  <a:srgbClr val="FF0000"/>
                </a:solidFill>
              </a:rPr>
              <a:t>X</a:t>
            </a:r>
            <a:r>
              <a:rPr lang="es-ES" sz="1600" dirty="0" smtClean="0"/>
              <a:t> a la longitud pintada de amarillo, entonces la de azul será </a:t>
            </a:r>
            <a:r>
              <a:rPr lang="es-ES" sz="1600" dirty="0" smtClean="0">
                <a:solidFill>
                  <a:srgbClr val="FF0000"/>
                </a:solidFill>
              </a:rPr>
              <a:t>X/2</a:t>
            </a:r>
            <a:r>
              <a:rPr lang="es-ES" sz="1600" dirty="0" smtClean="0"/>
              <a:t> (mitad de la de amarillo) y la de rojo (X/2)/2 = </a:t>
            </a:r>
            <a:r>
              <a:rPr lang="es-ES" sz="1600" dirty="0" smtClean="0">
                <a:solidFill>
                  <a:srgbClr val="FF0000"/>
                </a:solidFill>
              </a:rPr>
              <a:t>X/4</a:t>
            </a:r>
            <a:r>
              <a:rPr lang="es-ES" sz="1600" dirty="0" smtClean="0"/>
              <a:t> (mitad de la de azul, en este caso se dividió haciendo producto de extremos sobre producto de medios).</a:t>
            </a:r>
            <a:endParaRPr lang="es-ES" sz="1600" dirty="0"/>
          </a:p>
        </p:txBody>
      </p:sp>
      <p:pic>
        <p:nvPicPr>
          <p:cNvPr id="4" name="Imagen 3"/>
          <p:cNvPicPr>
            <a:picLocks noChangeAspect="1"/>
          </p:cNvPicPr>
          <p:nvPr/>
        </p:nvPicPr>
        <p:blipFill>
          <a:blip r:embed="rId2"/>
          <a:stretch>
            <a:fillRect/>
          </a:stretch>
        </p:blipFill>
        <p:spPr>
          <a:xfrm>
            <a:off x="8608894" y="1951487"/>
            <a:ext cx="2971800" cy="2190750"/>
          </a:xfrm>
          <a:prstGeom prst="rect">
            <a:avLst/>
          </a:prstGeom>
        </p:spPr>
      </p:pic>
    </p:spTree>
    <p:extLst>
      <p:ext uri="{BB962C8B-B14F-4D97-AF65-F5344CB8AC3E}">
        <p14:creationId xmlns:p14="http://schemas.microsoft.com/office/powerpoint/2010/main" val="135851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51597" y="365315"/>
            <a:ext cx="11144534" cy="4351338"/>
          </a:xfrm>
        </p:spPr>
        <p:txBody>
          <a:bodyPr/>
          <a:lstStyle/>
          <a:p>
            <a:pPr marL="0" indent="0">
              <a:buNone/>
            </a:pPr>
            <a:r>
              <a:rPr lang="es-ES" dirty="0" smtClean="0"/>
              <a:t>6. Trazar un plan: Sumar estas medidas para hallar la longitud total del asta: Longitud asta = Longitud amarilla + Longitud azul + Longitud rojo</a:t>
            </a:r>
          </a:p>
          <a:p>
            <a:pPr marL="0" indent="0">
              <a:buNone/>
            </a:pPr>
            <a:r>
              <a:rPr lang="es-ES" dirty="0" smtClean="0"/>
              <a:t>7. Ejecutar el plan: Longitud asta = X + X/2 + X/4 = X + ½ X + ¼ X = </a:t>
            </a:r>
            <a:r>
              <a:rPr lang="es-ES" dirty="0" smtClean="0">
                <a:solidFill>
                  <a:srgbClr val="FF0000"/>
                </a:solidFill>
              </a:rPr>
              <a:t>7/4 X</a:t>
            </a:r>
          </a:p>
          <a:p>
            <a:pPr marL="0" indent="0">
              <a:buNone/>
            </a:pPr>
            <a:r>
              <a:rPr lang="es-ES" dirty="0" smtClean="0"/>
              <a:t>8. Verificar la respuesta: asignemos el valor de X en 12, es decir, la sección amarilla es de 12, la de azul será 6 (mitad de la de amarillo) y la de rojo 3 (mitad de la de rojo); esta asta medirá 12 + 6 + 3 = 21</a:t>
            </a:r>
          </a:p>
          <a:p>
            <a:pPr marL="0" indent="0">
              <a:buNone/>
            </a:pPr>
            <a:r>
              <a:rPr lang="es-ES" dirty="0" smtClean="0"/>
              <a:t>Ahora reemplacemos X por 12 en nuestra supuesta respuesta: 7/4 (12) = 84/4 = 21. Se obtuvo el mismo valor, luego nuestra respuesta es cierta. </a:t>
            </a:r>
            <a:endParaRPr lang="es-ES" dirty="0"/>
          </a:p>
        </p:txBody>
      </p:sp>
      <p:pic>
        <p:nvPicPr>
          <p:cNvPr id="4" name="Imagen 3"/>
          <p:cNvPicPr>
            <a:picLocks noChangeAspect="1"/>
          </p:cNvPicPr>
          <p:nvPr/>
        </p:nvPicPr>
        <p:blipFill>
          <a:blip r:embed="rId2"/>
          <a:stretch>
            <a:fillRect/>
          </a:stretch>
        </p:blipFill>
        <p:spPr>
          <a:xfrm>
            <a:off x="4101650" y="4111957"/>
            <a:ext cx="2924175" cy="2209800"/>
          </a:xfrm>
          <a:prstGeom prst="rect">
            <a:avLst/>
          </a:prstGeom>
        </p:spPr>
      </p:pic>
    </p:spTree>
    <p:extLst>
      <p:ext uri="{BB962C8B-B14F-4D97-AF65-F5344CB8AC3E}">
        <p14:creationId xmlns:p14="http://schemas.microsoft.com/office/powerpoint/2010/main" val="242557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86685" y="540913"/>
            <a:ext cx="10515600" cy="5756856"/>
          </a:xfrm>
        </p:spPr>
        <p:txBody>
          <a:bodyPr>
            <a:normAutofit fontScale="55000" lnSpcReduction="20000"/>
          </a:bodyPr>
          <a:lstStyle/>
          <a:p>
            <a:pPr marL="0" lvl="0" indent="0" algn="just">
              <a:buNone/>
            </a:pPr>
            <a:r>
              <a:rPr lang="es-ES" dirty="0" smtClean="0"/>
              <a:t>21. </a:t>
            </a:r>
            <a:r>
              <a:rPr lang="es-CO" dirty="0"/>
              <a:t>En un campeonato de saltos con obstáculos, por cada error se pierden 4 puntos, y por cada acierto se ganan 6 puntos. Sobre un total de 10 obstáculos, un competidor acierta 3 saltos. ¿Cuál es su puntaje final</a:t>
            </a:r>
            <a:r>
              <a:rPr lang="es-CO" dirty="0" smtClean="0"/>
              <a:t>?    </a:t>
            </a:r>
            <a:r>
              <a:rPr lang="es-CO" dirty="0" smtClean="0">
                <a:solidFill>
                  <a:srgbClr val="FF0000"/>
                </a:solidFill>
              </a:rPr>
              <a:t>A. -10 puntos    </a:t>
            </a:r>
            <a:r>
              <a:rPr lang="es-CO" dirty="0" smtClean="0"/>
              <a:t>B. 18  puntos     C. 0 puntos    D. – 28 puntos</a:t>
            </a:r>
            <a:endParaRPr lang="es-ES" dirty="0"/>
          </a:p>
          <a:p>
            <a:pPr marL="0" lvl="0" indent="0" algn="just">
              <a:buNone/>
            </a:pPr>
            <a:r>
              <a:rPr lang="es-ES" dirty="0" smtClean="0"/>
              <a:t>22. </a:t>
            </a:r>
            <a:r>
              <a:rPr lang="es-CO" dirty="0"/>
              <a:t>Una </a:t>
            </a:r>
            <a:r>
              <a:rPr lang="es-CO" dirty="0" err="1"/>
              <a:t>tractomula</a:t>
            </a:r>
            <a:r>
              <a:rPr lang="es-CO" dirty="0"/>
              <a:t> tiene 2 tanques, cada uno de 80 galones. Al inicio del viaje, los dos tanques están llenos, y consume 4 galones en 1 hora</a:t>
            </a:r>
            <a:r>
              <a:rPr lang="es-CO" dirty="0" smtClean="0"/>
              <a:t>.</a:t>
            </a:r>
            <a:r>
              <a:rPr lang="es-ES" dirty="0"/>
              <a:t> </a:t>
            </a:r>
            <a:r>
              <a:rPr lang="es-CO" dirty="0" smtClean="0"/>
              <a:t>¿</a:t>
            </a:r>
            <a:r>
              <a:rPr lang="es-CO" dirty="0"/>
              <a:t>Cuánta gasolina le queda al cabo de 5 horas de recorrido</a:t>
            </a:r>
            <a:r>
              <a:rPr lang="es-CO" dirty="0" smtClean="0"/>
              <a:t>?  </a:t>
            </a:r>
            <a:r>
              <a:rPr lang="es-CO" dirty="0" smtClean="0">
                <a:solidFill>
                  <a:srgbClr val="FF0000"/>
                </a:solidFill>
              </a:rPr>
              <a:t>A.  140 galones   </a:t>
            </a:r>
            <a:r>
              <a:rPr lang="es-CO" dirty="0" smtClean="0"/>
              <a:t>B.  60 galones     C. 20 galones    D. 100 galones</a:t>
            </a:r>
            <a:endParaRPr lang="es-ES" dirty="0"/>
          </a:p>
          <a:p>
            <a:pPr marL="0" lvl="0" indent="0" algn="just">
              <a:buNone/>
            </a:pPr>
            <a:r>
              <a:rPr lang="es-CO" dirty="0" smtClean="0"/>
              <a:t>23. </a:t>
            </a:r>
            <a:r>
              <a:rPr lang="es-CO" dirty="0"/>
              <a:t>Una </a:t>
            </a:r>
            <a:r>
              <a:rPr lang="es-CO" dirty="0" err="1"/>
              <a:t>tractomula</a:t>
            </a:r>
            <a:r>
              <a:rPr lang="es-CO" dirty="0"/>
              <a:t> tiene 2 tanques, cada uno de 80 galones. Al inicio del viaje, los dos </a:t>
            </a:r>
            <a:r>
              <a:rPr lang="es-CO" dirty="0" smtClean="0"/>
              <a:t>tanques </a:t>
            </a:r>
            <a:r>
              <a:rPr lang="es-CO" dirty="0"/>
              <a:t>están llenos, y consume 4 galones en 1 hora</a:t>
            </a:r>
            <a:r>
              <a:rPr lang="es-CO" dirty="0" smtClean="0"/>
              <a:t>.</a:t>
            </a:r>
            <a:r>
              <a:rPr lang="es-ES" dirty="0"/>
              <a:t> </a:t>
            </a:r>
            <a:r>
              <a:rPr lang="es-CO" dirty="0" smtClean="0"/>
              <a:t>¿</a:t>
            </a:r>
            <a:r>
              <a:rPr lang="es-CO" dirty="0"/>
              <a:t>Cuánto tiempo ha transcurrido cuando le quedan 100 </a:t>
            </a:r>
            <a:r>
              <a:rPr lang="es-CO" dirty="0" smtClean="0"/>
              <a:t>galones </a:t>
            </a:r>
            <a:r>
              <a:rPr lang="es-CO" dirty="0"/>
              <a:t>de gasolina</a:t>
            </a:r>
            <a:r>
              <a:rPr lang="es-CO" dirty="0" smtClean="0"/>
              <a:t>?  </a:t>
            </a:r>
            <a:r>
              <a:rPr lang="es-CO" dirty="0" smtClean="0">
                <a:solidFill>
                  <a:srgbClr val="FF0000"/>
                </a:solidFill>
              </a:rPr>
              <a:t>A. 15 horas   </a:t>
            </a:r>
            <a:r>
              <a:rPr lang="es-CO" dirty="0" smtClean="0"/>
              <a:t>B. 25 horas    C.  20 horas   D. – 5 horas</a:t>
            </a:r>
          </a:p>
          <a:p>
            <a:pPr marL="0" lvl="0" indent="0">
              <a:buNone/>
            </a:pPr>
            <a:r>
              <a:rPr lang="es-CO" dirty="0" smtClean="0"/>
              <a:t>24. </a:t>
            </a:r>
            <a:r>
              <a:rPr lang="es-CO" dirty="0"/>
              <a:t>En una cámara de frío baja la temperatura a razón de 4° C por minuto. Si la temperatura que registra es de 18°C: </a:t>
            </a:r>
            <a:r>
              <a:rPr lang="es-CO" dirty="0" smtClean="0"/>
              <a:t>¿</a:t>
            </a:r>
            <a:r>
              <a:rPr lang="es-CO" dirty="0"/>
              <a:t>En cuantos minutos lograra los 10°C bajo cero</a:t>
            </a:r>
            <a:r>
              <a:rPr lang="es-CO" dirty="0" smtClean="0"/>
              <a:t>?    </a:t>
            </a:r>
            <a:r>
              <a:rPr lang="es-CO" dirty="0" smtClean="0">
                <a:solidFill>
                  <a:srgbClr val="FF0000"/>
                </a:solidFill>
              </a:rPr>
              <a:t>A. 7 minutos   </a:t>
            </a:r>
            <a:r>
              <a:rPr lang="es-CO" dirty="0" smtClean="0"/>
              <a:t>B. 4,5 minutos    C.   2,5 minutos    D.  2 minutos</a:t>
            </a:r>
            <a:endParaRPr lang="es-ES" dirty="0"/>
          </a:p>
          <a:p>
            <a:pPr marL="0" lvl="0" indent="0">
              <a:buNone/>
            </a:pPr>
            <a:r>
              <a:rPr lang="es-CO" dirty="0" smtClean="0"/>
              <a:t>25. En </a:t>
            </a:r>
            <a:r>
              <a:rPr lang="es-CO" dirty="0"/>
              <a:t>una cámara de frío baja la temperatura a razón de 4° C por minuto. Si la temperatura que registra es de 18°C</a:t>
            </a:r>
            <a:r>
              <a:rPr lang="es-CO" dirty="0" smtClean="0"/>
              <a:t>: ¿</a:t>
            </a:r>
            <a:r>
              <a:rPr lang="es-CO" dirty="0"/>
              <a:t>Cuál es la temperatura al cabo de 12 </a:t>
            </a:r>
            <a:r>
              <a:rPr lang="es-CO" dirty="0" smtClean="0"/>
              <a:t>minutos?   </a:t>
            </a:r>
            <a:r>
              <a:rPr lang="es-CO" dirty="0" smtClean="0">
                <a:solidFill>
                  <a:srgbClr val="FF0000"/>
                </a:solidFill>
              </a:rPr>
              <a:t>A. 30ºC bajo cero    </a:t>
            </a:r>
            <a:r>
              <a:rPr lang="es-CO" dirty="0" smtClean="0"/>
              <a:t>B. 30ºC      C. 48ºC bajo cero      D. 48ºC</a:t>
            </a:r>
          </a:p>
          <a:p>
            <a:pPr marL="0" lvl="0" indent="0">
              <a:buNone/>
            </a:pPr>
            <a:r>
              <a:rPr lang="es-CO" dirty="0" smtClean="0"/>
              <a:t>26. </a:t>
            </a:r>
            <a:r>
              <a:rPr lang="es-CO" dirty="0"/>
              <a:t>Un tanque vacío está provisto de un grifo </a:t>
            </a:r>
            <a:r>
              <a:rPr lang="es-CO" dirty="0" smtClean="0"/>
              <a:t>que </a:t>
            </a:r>
            <a:r>
              <a:rPr lang="es-CO" dirty="0"/>
              <a:t>arroja 6 L de agua por minuto, y de dos mangueras en su base que distribuyen el agua a otros 2 recipientes: en la manguera A salen 2 L de agua por minuto, y en la manguera B sale 3 L de agua por </a:t>
            </a:r>
            <a:r>
              <a:rPr lang="es-CO" dirty="0" smtClean="0"/>
              <a:t>minuto.</a:t>
            </a:r>
            <a:r>
              <a:rPr lang="es-ES" dirty="0"/>
              <a:t> </a:t>
            </a:r>
            <a:r>
              <a:rPr lang="es-CO" dirty="0" smtClean="0"/>
              <a:t>Si </a:t>
            </a:r>
            <a:r>
              <a:rPr lang="es-CO" dirty="0"/>
              <a:t>se abre el grifo y la manguera A, ¿cuánta agua habrá en el tanque al cabo de 15 minutos</a:t>
            </a:r>
            <a:r>
              <a:rPr lang="es-CO" dirty="0" smtClean="0"/>
              <a:t>? </a:t>
            </a:r>
            <a:r>
              <a:rPr lang="es-CO" dirty="0" smtClean="0">
                <a:solidFill>
                  <a:srgbClr val="FF0000"/>
                </a:solidFill>
              </a:rPr>
              <a:t>A. 60 L    </a:t>
            </a:r>
            <a:r>
              <a:rPr lang="es-CO" dirty="0" smtClean="0"/>
              <a:t>B.  4 L    C. 45 L    D. 15 L </a:t>
            </a:r>
            <a:endParaRPr lang="es-ES" dirty="0"/>
          </a:p>
          <a:p>
            <a:pPr marL="0" lvl="0" indent="0">
              <a:buNone/>
            </a:pPr>
            <a:r>
              <a:rPr lang="es-CO" dirty="0" smtClean="0"/>
              <a:t>27. Un </a:t>
            </a:r>
            <a:r>
              <a:rPr lang="es-CO" dirty="0"/>
              <a:t>tanque vacío está provisto de un grifo que arroja 6 L de agua por minuto, y de dos mangueras en su base que distribuyen el agua a otros 2 recipientes: en la manguera A salen 2 L de agua por minuto, y en la manguera B sale 3 L de agua por </a:t>
            </a:r>
            <a:r>
              <a:rPr lang="es-CO" dirty="0" smtClean="0"/>
              <a:t>minuto.</a:t>
            </a:r>
            <a:r>
              <a:rPr lang="es-ES" dirty="0"/>
              <a:t> </a:t>
            </a:r>
            <a:r>
              <a:rPr lang="es-CO" dirty="0" smtClean="0"/>
              <a:t>Si </a:t>
            </a:r>
            <a:r>
              <a:rPr lang="es-CO" dirty="0"/>
              <a:t>se abre el grifo y la manguera B, ¿cuánta agua  habrá en el tanque al cabo de 15 minutos</a:t>
            </a:r>
            <a:r>
              <a:rPr lang="es-CO" dirty="0" smtClean="0"/>
              <a:t>? </a:t>
            </a:r>
            <a:r>
              <a:rPr lang="es-CO" dirty="0" smtClean="0">
                <a:solidFill>
                  <a:srgbClr val="FF0000"/>
                </a:solidFill>
              </a:rPr>
              <a:t>A. 45 L     </a:t>
            </a:r>
            <a:r>
              <a:rPr lang="es-CO" dirty="0" smtClean="0"/>
              <a:t>B. 60 L     C. 3 L     D. 4 L</a:t>
            </a:r>
            <a:endParaRPr lang="es-ES" dirty="0"/>
          </a:p>
          <a:p>
            <a:pPr marL="0" lvl="0" indent="0">
              <a:buNone/>
            </a:pPr>
            <a:r>
              <a:rPr lang="es-CO" dirty="0" smtClean="0"/>
              <a:t>28. </a:t>
            </a:r>
            <a:r>
              <a:rPr lang="es-CO" dirty="0"/>
              <a:t>Un tanque vacío está provisto de un grifo que arroja 6 L de agua por minuto, y de dos mangueras en su base que distribuyen el agua a otros 2 recipientes: en la manguera A salen 2 L de agua por minuto, y en la manguera B sale 3 L de agua por </a:t>
            </a:r>
            <a:r>
              <a:rPr lang="es-CO" dirty="0" smtClean="0"/>
              <a:t>minuto.</a:t>
            </a:r>
            <a:r>
              <a:rPr lang="es-ES" dirty="0"/>
              <a:t> </a:t>
            </a:r>
            <a:r>
              <a:rPr lang="es-CO" dirty="0" smtClean="0"/>
              <a:t>Si </a:t>
            </a:r>
            <a:r>
              <a:rPr lang="es-CO" dirty="0"/>
              <a:t>se abre el grifo y las 2 mangueras, ¿cuánta agua habrá en el tanque al cabo de 15 minutos</a:t>
            </a:r>
            <a:r>
              <a:rPr lang="es-CO" dirty="0" smtClean="0"/>
              <a:t>?  </a:t>
            </a:r>
            <a:r>
              <a:rPr lang="es-CO" dirty="0" smtClean="0">
                <a:solidFill>
                  <a:srgbClr val="FF0000"/>
                </a:solidFill>
              </a:rPr>
              <a:t>A. 15 L   </a:t>
            </a:r>
            <a:r>
              <a:rPr lang="es-CO" dirty="0" smtClean="0"/>
              <a:t>B. 30 L    C. 45 L    D. 1 L</a:t>
            </a:r>
          </a:p>
          <a:p>
            <a:pPr marL="0" lvl="0" indent="0">
              <a:buNone/>
            </a:pPr>
            <a:r>
              <a:rPr lang="es-CO" dirty="0" smtClean="0"/>
              <a:t>29. Pitágoras nació en el 572 a.C. y falleció el 497 a.C. </a:t>
            </a:r>
            <a:r>
              <a:rPr lang="es-ES" dirty="0" smtClean="0"/>
              <a:t>¿Cuántos años vivió Pitágoras?  </a:t>
            </a:r>
            <a:r>
              <a:rPr lang="es-ES" dirty="0" smtClean="0">
                <a:solidFill>
                  <a:srgbClr val="FF0000"/>
                </a:solidFill>
              </a:rPr>
              <a:t>A. 75 años     </a:t>
            </a:r>
            <a:r>
              <a:rPr lang="es-ES" dirty="0" smtClean="0"/>
              <a:t>B. 25 años      C. 95 años    D.  79 años  </a:t>
            </a:r>
          </a:p>
          <a:p>
            <a:pPr marL="0" indent="0">
              <a:buNone/>
            </a:pPr>
            <a:r>
              <a:rPr lang="es-ES" dirty="0"/>
              <a:t>3</a:t>
            </a:r>
            <a:r>
              <a:rPr lang="es-ES" dirty="0" smtClean="0"/>
              <a:t>0. </a:t>
            </a:r>
            <a:r>
              <a:rPr lang="es-CO" dirty="0"/>
              <a:t>La temperatura del aire baja según se asciende en la Atmósfera, a razón de 9 </a:t>
            </a:r>
            <a:r>
              <a:rPr lang="es-CO" dirty="0" err="1"/>
              <a:t>ºC</a:t>
            </a:r>
            <a:r>
              <a:rPr lang="es-CO" dirty="0"/>
              <a:t> cada 300 metros. ¿A qué altura vuela un avión si la temperatura del aire es de −81 </a:t>
            </a:r>
            <a:r>
              <a:rPr lang="es-CO" dirty="0" err="1" smtClean="0"/>
              <a:t>ºC</a:t>
            </a:r>
            <a:r>
              <a:rPr lang="es-CO" dirty="0" smtClean="0"/>
              <a:t>?  </a:t>
            </a:r>
            <a:r>
              <a:rPr lang="es-CO" dirty="0" smtClean="0">
                <a:solidFill>
                  <a:srgbClr val="FF0000"/>
                </a:solidFill>
              </a:rPr>
              <a:t>A. 2700 m        </a:t>
            </a:r>
            <a:r>
              <a:rPr lang="es-CO" dirty="0" smtClean="0"/>
              <a:t>B. 2430 m     C. 3000 m     D. 1250 m</a:t>
            </a:r>
          </a:p>
          <a:p>
            <a:pPr marL="0" lvl="0" indent="0">
              <a:buNone/>
            </a:pPr>
            <a:r>
              <a:rPr lang="es-CO" dirty="0"/>
              <a:t>3</a:t>
            </a:r>
            <a:r>
              <a:rPr lang="es-CO" dirty="0" smtClean="0"/>
              <a:t>1. </a:t>
            </a:r>
            <a:r>
              <a:rPr lang="es-CO" dirty="0"/>
              <a:t>La temperatura del aire baja según se asciende en la Atmósfera, a razón de 9 </a:t>
            </a:r>
            <a:r>
              <a:rPr lang="es-CO" dirty="0" err="1"/>
              <a:t>ºC</a:t>
            </a:r>
            <a:r>
              <a:rPr lang="es-CO" dirty="0"/>
              <a:t> cada 300 </a:t>
            </a:r>
            <a:r>
              <a:rPr lang="es-CO" dirty="0" smtClean="0"/>
              <a:t>metros. </a:t>
            </a:r>
            <a:r>
              <a:rPr lang="es-CO" dirty="0"/>
              <a:t>¿Cuál será la temperatura externa de un avión que se encuentra a </a:t>
            </a:r>
            <a:r>
              <a:rPr lang="es-CO" dirty="0" smtClean="0"/>
              <a:t>2400 </a:t>
            </a:r>
            <a:r>
              <a:rPr lang="es-CO" dirty="0"/>
              <a:t>m de altura</a:t>
            </a:r>
            <a:r>
              <a:rPr lang="es-CO" dirty="0" smtClean="0"/>
              <a:t>? </a:t>
            </a:r>
            <a:r>
              <a:rPr lang="es-CO" dirty="0" smtClean="0">
                <a:solidFill>
                  <a:srgbClr val="FF0000"/>
                </a:solidFill>
              </a:rPr>
              <a:t>A. 72ºC bajo cero      </a:t>
            </a:r>
            <a:r>
              <a:rPr lang="es-CO" dirty="0" smtClean="0"/>
              <a:t>B.  72ºC     C. 26ºC      D.  50ºC bajo cero</a:t>
            </a:r>
            <a:endParaRPr lang="es-ES" dirty="0"/>
          </a:p>
          <a:p>
            <a:pPr marL="0" lvl="0" indent="0">
              <a:buNone/>
            </a:pPr>
            <a:endParaRPr lang="es-ES" dirty="0"/>
          </a:p>
          <a:p>
            <a:pPr marL="0" indent="0" algn="just">
              <a:buNone/>
            </a:pPr>
            <a:endParaRPr lang="es-ES" dirty="0"/>
          </a:p>
        </p:txBody>
      </p:sp>
    </p:spTree>
    <p:extLst>
      <p:ext uri="{BB962C8B-B14F-4D97-AF65-F5344CB8AC3E}">
        <p14:creationId xmlns:p14="http://schemas.microsoft.com/office/powerpoint/2010/main" val="28655881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35991" y="378772"/>
            <a:ext cx="4920018" cy="672105"/>
          </a:xfrm>
        </p:spPr>
        <p:txBody>
          <a:bodyPr>
            <a:normAutofit fontScale="90000"/>
          </a:bodyPr>
          <a:lstStyle/>
          <a:p>
            <a:pPr algn="ctr"/>
            <a:r>
              <a:rPr lang="es-ES" b="1" dirty="0" smtClean="0"/>
              <a:t>EJERCICIOS RESUELTOS</a:t>
            </a:r>
            <a:endParaRPr lang="es-ES" b="1" dirty="0"/>
          </a:p>
        </p:txBody>
      </p:sp>
      <p:sp>
        <p:nvSpPr>
          <p:cNvPr id="3" name="Marcador de contenido 2"/>
          <p:cNvSpPr>
            <a:spLocks noGrp="1"/>
          </p:cNvSpPr>
          <p:nvPr>
            <p:ph idx="1"/>
          </p:nvPr>
        </p:nvSpPr>
        <p:spPr>
          <a:xfrm>
            <a:off x="838200" y="955343"/>
            <a:ext cx="10515600" cy="3903260"/>
          </a:xfrm>
        </p:spPr>
        <p:txBody>
          <a:bodyPr>
            <a:noAutofit/>
          </a:bodyPr>
          <a:lstStyle/>
          <a:p>
            <a:pPr marL="514350" indent="-514350">
              <a:lnSpc>
                <a:spcPct val="100000"/>
              </a:lnSpc>
              <a:spcBef>
                <a:spcPts val="0"/>
              </a:spcBef>
              <a:buAutoNum type="arabicPeriod"/>
            </a:pPr>
            <a:r>
              <a:rPr lang="es-ES" sz="1800" dirty="0" smtClean="0"/>
              <a:t>4a </a:t>
            </a:r>
            <a:r>
              <a:rPr lang="es-ES" sz="1800" dirty="0"/>
              <a:t>+ 3a – 8a – </a:t>
            </a:r>
            <a:r>
              <a:rPr lang="es-ES" sz="1800" dirty="0" smtClean="0"/>
              <a:t>a</a:t>
            </a:r>
          </a:p>
          <a:p>
            <a:pPr marL="0" indent="0">
              <a:lnSpc>
                <a:spcPct val="100000"/>
              </a:lnSpc>
              <a:spcBef>
                <a:spcPts val="0"/>
              </a:spcBef>
              <a:buNone/>
            </a:pPr>
            <a:r>
              <a:rPr lang="es-ES" sz="1800" dirty="0" smtClean="0"/>
              <a:t>Suma de positivos: 4a + 3a = 7a</a:t>
            </a:r>
          </a:p>
          <a:p>
            <a:pPr marL="0" indent="0">
              <a:lnSpc>
                <a:spcPct val="100000"/>
              </a:lnSpc>
              <a:spcBef>
                <a:spcPts val="0"/>
              </a:spcBef>
              <a:buNone/>
            </a:pPr>
            <a:r>
              <a:rPr lang="es-ES" sz="1800" dirty="0" smtClean="0"/>
              <a:t>Suma de negativos: - </a:t>
            </a:r>
            <a:r>
              <a:rPr lang="es-ES" sz="1800" dirty="0"/>
              <a:t>8a – </a:t>
            </a:r>
            <a:r>
              <a:rPr lang="es-ES" sz="1800" dirty="0" smtClean="0"/>
              <a:t>a = - 9a</a:t>
            </a:r>
          </a:p>
          <a:p>
            <a:pPr marL="0" indent="0">
              <a:lnSpc>
                <a:spcPct val="100000"/>
              </a:lnSpc>
              <a:spcBef>
                <a:spcPts val="0"/>
              </a:spcBef>
              <a:buNone/>
            </a:pPr>
            <a:r>
              <a:rPr lang="es-ES" sz="1800" dirty="0" smtClean="0"/>
              <a:t>Resta de los dos resultados: 7a – 9a = </a:t>
            </a:r>
            <a:r>
              <a:rPr lang="es-ES" sz="1800" dirty="0" smtClean="0">
                <a:solidFill>
                  <a:srgbClr val="FF0000"/>
                </a:solidFill>
              </a:rPr>
              <a:t>-2a  Respuesta.</a:t>
            </a:r>
          </a:p>
          <a:p>
            <a:pPr marL="0" indent="0">
              <a:lnSpc>
                <a:spcPct val="100000"/>
              </a:lnSpc>
              <a:spcBef>
                <a:spcPts val="0"/>
              </a:spcBef>
              <a:buNone/>
            </a:pPr>
            <a:r>
              <a:rPr lang="es-ES" sz="1800" dirty="0" smtClean="0"/>
              <a:t>2.</a:t>
            </a:r>
            <a:r>
              <a:rPr lang="es-ES" sz="1800" dirty="0" smtClean="0">
                <a:solidFill>
                  <a:srgbClr val="FF0000"/>
                </a:solidFill>
              </a:rPr>
              <a:t> </a:t>
            </a:r>
            <a:r>
              <a:rPr lang="es-ES" sz="1800" dirty="0"/>
              <a:t>- 9x</a:t>
            </a:r>
            <a:r>
              <a:rPr lang="es-ES" sz="1800" baseline="30000" dirty="0"/>
              <a:t>2</a:t>
            </a:r>
            <a:r>
              <a:rPr lang="es-ES" sz="1800" dirty="0"/>
              <a:t> + 5x</a:t>
            </a:r>
            <a:r>
              <a:rPr lang="es-ES" sz="1800" baseline="30000" dirty="0"/>
              <a:t>2</a:t>
            </a:r>
            <a:r>
              <a:rPr lang="es-ES" sz="1800" dirty="0"/>
              <a:t> – x</a:t>
            </a:r>
            <a:r>
              <a:rPr lang="es-ES" sz="1800" baseline="30000" dirty="0"/>
              <a:t>2</a:t>
            </a:r>
            <a:r>
              <a:rPr lang="es-ES" sz="1800" dirty="0"/>
              <a:t> + 6x</a:t>
            </a:r>
            <a:r>
              <a:rPr lang="es-ES" sz="1800" baseline="30000" dirty="0"/>
              <a:t>2</a:t>
            </a:r>
            <a:r>
              <a:rPr lang="es-ES" sz="1800" dirty="0"/>
              <a:t>  </a:t>
            </a:r>
          </a:p>
          <a:p>
            <a:pPr marL="0" indent="0">
              <a:lnSpc>
                <a:spcPct val="100000"/>
              </a:lnSpc>
              <a:spcBef>
                <a:spcPts val="0"/>
              </a:spcBef>
              <a:buNone/>
            </a:pPr>
            <a:r>
              <a:rPr lang="es-ES" sz="1800" dirty="0"/>
              <a:t>Suma de positivos: </a:t>
            </a:r>
            <a:r>
              <a:rPr lang="es-ES" sz="1800" dirty="0" smtClean="0"/>
              <a:t>5x</a:t>
            </a:r>
            <a:r>
              <a:rPr lang="es-ES" sz="1800" baseline="30000" dirty="0" smtClean="0"/>
              <a:t>2 </a:t>
            </a:r>
            <a:r>
              <a:rPr lang="es-ES" sz="1800" dirty="0" smtClean="0"/>
              <a:t>+ </a:t>
            </a:r>
            <a:r>
              <a:rPr lang="es-ES" sz="1800" dirty="0"/>
              <a:t>6x</a:t>
            </a:r>
            <a:r>
              <a:rPr lang="es-ES" sz="1800" baseline="30000" dirty="0"/>
              <a:t>2</a:t>
            </a:r>
            <a:r>
              <a:rPr lang="es-ES" sz="1800" dirty="0" smtClean="0"/>
              <a:t> </a:t>
            </a:r>
            <a:r>
              <a:rPr lang="es-ES" sz="1800" dirty="0"/>
              <a:t>= </a:t>
            </a:r>
            <a:r>
              <a:rPr lang="es-ES" sz="1800" dirty="0" smtClean="0"/>
              <a:t>11x</a:t>
            </a:r>
            <a:r>
              <a:rPr lang="es-ES" sz="1800" baseline="30000" dirty="0"/>
              <a:t>2</a:t>
            </a:r>
            <a:endParaRPr lang="es-ES" sz="1800" dirty="0"/>
          </a:p>
          <a:p>
            <a:pPr marL="0" indent="0">
              <a:lnSpc>
                <a:spcPct val="100000"/>
              </a:lnSpc>
              <a:spcBef>
                <a:spcPts val="0"/>
              </a:spcBef>
              <a:buNone/>
            </a:pPr>
            <a:r>
              <a:rPr lang="es-ES" sz="1800" dirty="0"/>
              <a:t>Suma de negativos: - 9x</a:t>
            </a:r>
            <a:r>
              <a:rPr lang="es-ES" sz="1800" baseline="30000" dirty="0"/>
              <a:t>2</a:t>
            </a:r>
            <a:r>
              <a:rPr lang="es-ES" sz="1800" dirty="0"/>
              <a:t> </a:t>
            </a:r>
            <a:r>
              <a:rPr lang="es-ES" sz="1800" dirty="0" smtClean="0"/>
              <a:t>– </a:t>
            </a:r>
            <a:r>
              <a:rPr lang="es-ES" sz="1800" dirty="0"/>
              <a:t>x</a:t>
            </a:r>
            <a:r>
              <a:rPr lang="es-ES" sz="1800" baseline="30000" dirty="0"/>
              <a:t>2</a:t>
            </a:r>
            <a:r>
              <a:rPr lang="es-ES" sz="1800" dirty="0" smtClean="0"/>
              <a:t> </a:t>
            </a:r>
            <a:r>
              <a:rPr lang="es-ES" sz="1800" dirty="0"/>
              <a:t>= - </a:t>
            </a:r>
            <a:r>
              <a:rPr lang="es-ES" sz="1800" dirty="0" smtClean="0"/>
              <a:t>10x</a:t>
            </a:r>
            <a:r>
              <a:rPr lang="es-ES" sz="1800" baseline="30000" dirty="0" smtClean="0"/>
              <a:t>2</a:t>
            </a:r>
            <a:endParaRPr lang="es-ES" sz="1800" dirty="0"/>
          </a:p>
          <a:p>
            <a:pPr marL="0" indent="0">
              <a:lnSpc>
                <a:spcPct val="100000"/>
              </a:lnSpc>
              <a:spcBef>
                <a:spcPts val="0"/>
              </a:spcBef>
              <a:buNone/>
            </a:pPr>
            <a:r>
              <a:rPr lang="es-ES" sz="1800" dirty="0"/>
              <a:t>Resta de los dos resultados</a:t>
            </a:r>
            <a:r>
              <a:rPr lang="es-ES" sz="1800" dirty="0" smtClean="0"/>
              <a:t>: 11x</a:t>
            </a:r>
            <a:r>
              <a:rPr lang="es-ES" sz="1800" baseline="30000" dirty="0" smtClean="0"/>
              <a:t>2 </a:t>
            </a:r>
            <a:r>
              <a:rPr lang="es-ES" sz="1800" dirty="0"/>
              <a:t>- </a:t>
            </a:r>
            <a:r>
              <a:rPr lang="es-ES" sz="1800" dirty="0" smtClean="0"/>
              <a:t>10x</a:t>
            </a:r>
            <a:r>
              <a:rPr lang="es-ES" sz="1800" baseline="30000" dirty="0" smtClean="0"/>
              <a:t>2 </a:t>
            </a:r>
            <a:r>
              <a:rPr lang="es-ES" sz="1800" dirty="0" smtClean="0"/>
              <a:t>=</a:t>
            </a:r>
            <a:r>
              <a:rPr lang="es-ES" sz="1800" baseline="30000" dirty="0" smtClean="0"/>
              <a:t> </a:t>
            </a:r>
            <a:r>
              <a:rPr lang="es-ES" sz="1800" dirty="0" smtClean="0">
                <a:solidFill>
                  <a:srgbClr val="FF0000"/>
                </a:solidFill>
              </a:rPr>
              <a:t>x</a:t>
            </a:r>
            <a:r>
              <a:rPr lang="es-ES" sz="1800" baseline="30000" dirty="0" smtClean="0">
                <a:solidFill>
                  <a:srgbClr val="FF0000"/>
                </a:solidFill>
              </a:rPr>
              <a:t>2 </a:t>
            </a:r>
            <a:r>
              <a:rPr lang="es-ES" sz="1800" dirty="0" smtClean="0">
                <a:solidFill>
                  <a:srgbClr val="FF0000"/>
                </a:solidFill>
              </a:rPr>
              <a:t>Respuesta</a:t>
            </a:r>
          </a:p>
          <a:p>
            <a:pPr marL="0" indent="0">
              <a:lnSpc>
                <a:spcPct val="100000"/>
              </a:lnSpc>
              <a:spcBef>
                <a:spcPts val="0"/>
              </a:spcBef>
              <a:buNone/>
            </a:pPr>
            <a:r>
              <a:rPr lang="es-ES" sz="1800" dirty="0" smtClean="0"/>
              <a:t>3.</a:t>
            </a:r>
            <a:r>
              <a:rPr lang="es-ES" sz="1800" dirty="0" smtClean="0">
                <a:solidFill>
                  <a:srgbClr val="FF0000"/>
                </a:solidFill>
              </a:rPr>
              <a:t> </a:t>
            </a:r>
            <a:r>
              <a:rPr lang="es-ES" sz="1800" dirty="0"/>
              <a:t>½ a</a:t>
            </a:r>
            <a:r>
              <a:rPr lang="es-ES" sz="1800" baseline="30000" dirty="0"/>
              <a:t>2</a:t>
            </a:r>
            <a:r>
              <a:rPr lang="es-ES" sz="1800" dirty="0"/>
              <a:t>b – ¼ a</a:t>
            </a:r>
            <a:r>
              <a:rPr lang="es-ES" sz="1800" baseline="30000" dirty="0"/>
              <a:t>2</a:t>
            </a:r>
            <a:r>
              <a:rPr lang="es-ES" sz="1800" dirty="0"/>
              <a:t>b + </a:t>
            </a:r>
            <a:r>
              <a:rPr lang="es-ES" sz="1800" dirty="0" smtClean="0"/>
              <a:t>a</a:t>
            </a:r>
            <a:r>
              <a:rPr lang="es-ES" sz="1800" baseline="30000" dirty="0" smtClean="0"/>
              <a:t>2</a:t>
            </a:r>
            <a:r>
              <a:rPr lang="es-ES" sz="1800" dirty="0" smtClean="0"/>
              <a:t>b</a:t>
            </a:r>
          </a:p>
          <a:p>
            <a:pPr marL="0" indent="0">
              <a:lnSpc>
                <a:spcPct val="100000"/>
              </a:lnSpc>
              <a:spcBef>
                <a:spcPts val="0"/>
              </a:spcBef>
              <a:buNone/>
            </a:pPr>
            <a:r>
              <a:rPr lang="es-ES" sz="1800" dirty="0"/>
              <a:t>Suma de positivos: ½ a</a:t>
            </a:r>
            <a:r>
              <a:rPr lang="es-ES" sz="1800" baseline="30000" dirty="0"/>
              <a:t>2</a:t>
            </a:r>
            <a:r>
              <a:rPr lang="es-ES" sz="1800" dirty="0"/>
              <a:t>b + </a:t>
            </a:r>
            <a:r>
              <a:rPr lang="es-ES" sz="1800" dirty="0" smtClean="0"/>
              <a:t>a</a:t>
            </a:r>
            <a:r>
              <a:rPr lang="es-ES" sz="1800" baseline="30000" dirty="0" smtClean="0"/>
              <a:t>2</a:t>
            </a:r>
            <a:r>
              <a:rPr lang="es-ES" sz="1800" dirty="0" smtClean="0"/>
              <a:t>b = 3/2 a</a:t>
            </a:r>
            <a:r>
              <a:rPr lang="es-ES" sz="1800" baseline="30000" dirty="0"/>
              <a:t>2</a:t>
            </a:r>
            <a:r>
              <a:rPr lang="es-ES" sz="1800" dirty="0" smtClean="0"/>
              <a:t>b</a:t>
            </a:r>
          </a:p>
          <a:p>
            <a:pPr marL="0" indent="0">
              <a:lnSpc>
                <a:spcPct val="100000"/>
              </a:lnSpc>
              <a:spcBef>
                <a:spcPts val="0"/>
              </a:spcBef>
              <a:buNone/>
            </a:pPr>
            <a:r>
              <a:rPr lang="es-ES" sz="1800" dirty="0" smtClean="0"/>
              <a:t>Suma </a:t>
            </a:r>
            <a:r>
              <a:rPr lang="es-ES" sz="1800" dirty="0"/>
              <a:t>de negativos: </a:t>
            </a:r>
            <a:r>
              <a:rPr lang="es-ES" sz="1800" dirty="0" smtClean="0"/>
              <a:t>- </a:t>
            </a:r>
            <a:r>
              <a:rPr lang="es-ES" sz="1800" dirty="0"/>
              <a:t>¼ a</a:t>
            </a:r>
            <a:r>
              <a:rPr lang="es-ES" sz="1800" baseline="30000" dirty="0"/>
              <a:t>2</a:t>
            </a:r>
            <a:r>
              <a:rPr lang="es-ES" sz="1800" dirty="0"/>
              <a:t>b </a:t>
            </a:r>
          </a:p>
          <a:p>
            <a:pPr marL="0" indent="0">
              <a:lnSpc>
                <a:spcPct val="100000"/>
              </a:lnSpc>
              <a:spcBef>
                <a:spcPts val="0"/>
              </a:spcBef>
              <a:buNone/>
            </a:pPr>
            <a:r>
              <a:rPr lang="es-ES" sz="1800" dirty="0"/>
              <a:t>Resta de los dos resultados</a:t>
            </a:r>
            <a:r>
              <a:rPr lang="es-ES" sz="1800" dirty="0" smtClean="0"/>
              <a:t>: </a:t>
            </a:r>
            <a:r>
              <a:rPr lang="es-ES" sz="1800" dirty="0"/>
              <a:t>3/2 a</a:t>
            </a:r>
            <a:r>
              <a:rPr lang="es-ES" sz="1800" baseline="30000" dirty="0"/>
              <a:t>2</a:t>
            </a:r>
            <a:r>
              <a:rPr lang="es-ES" sz="1800" dirty="0"/>
              <a:t>b - ¼ a</a:t>
            </a:r>
            <a:r>
              <a:rPr lang="es-ES" sz="1800" baseline="30000" dirty="0"/>
              <a:t>2</a:t>
            </a:r>
            <a:r>
              <a:rPr lang="es-ES" sz="1800" dirty="0"/>
              <a:t>b </a:t>
            </a:r>
            <a:r>
              <a:rPr lang="es-ES" sz="1800" dirty="0" smtClean="0"/>
              <a:t>= </a:t>
            </a:r>
            <a:r>
              <a:rPr lang="es-ES" sz="1800" dirty="0" smtClean="0">
                <a:solidFill>
                  <a:srgbClr val="FF0000"/>
                </a:solidFill>
              </a:rPr>
              <a:t>5/4 a</a:t>
            </a:r>
            <a:r>
              <a:rPr lang="es-ES" sz="1800" baseline="30000" dirty="0" smtClean="0">
                <a:solidFill>
                  <a:srgbClr val="FF0000"/>
                </a:solidFill>
              </a:rPr>
              <a:t>2</a:t>
            </a:r>
            <a:r>
              <a:rPr lang="es-ES" sz="1800" dirty="0" smtClean="0">
                <a:solidFill>
                  <a:srgbClr val="FF0000"/>
                </a:solidFill>
              </a:rPr>
              <a:t>b = Respuesta</a:t>
            </a:r>
          </a:p>
          <a:p>
            <a:pPr marL="0" indent="0">
              <a:lnSpc>
                <a:spcPct val="100000"/>
              </a:lnSpc>
              <a:spcBef>
                <a:spcPts val="0"/>
              </a:spcBef>
              <a:buNone/>
            </a:pPr>
            <a:r>
              <a:rPr lang="es-ES" sz="1800" dirty="0" smtClean="0"/>
              <a:t>4.</a:t>
            </a:r>
            <a:r>
              <a:rPr lang="es-ES" sz="1800" dirty="0" smtClean="0">
                <a:solidFill>
                  <a:srgbClr val="FF0000"/>
                </a:solidFill>
              </a:rPr>
              <a:t> </a:t>
            </a:r>
            <a:r>
              <a:rPr lang="es-ES" sz="1800" dirty="0"/>
              <a:t>¾ a</a:t>
            </a:r>
            <a:r>
              <a:rPr lang="es-ES" sz="1800" baseline="30000" dirty="0"/>
              <a:t>2</a:t>
            </a:r>
            <a:r>
              <a:rPr lang="es-ES" sz="1800" dirty="0"/>
              <a:t>b - ab</a:t>
            </a:r>
            <a:r>
              <a:rPr lang="es-ES" sz="1800" baseline="30000" dirty="0"/>
              <a:t>2</a:t>
            </a:r>
            <a:r>
              <a:rPr lang="es-ES" sz="1800" dirty="0"/>
              <a:t> + 1/8 a</a:t>
            </a:r>
            <a:r>
              <a:rPr lang="es-ES" sz="1800" baseline="30000" dirty="0"/>
              <a:t>2</a:t>
            </a:r>
            <a:r>
              <a:rPr lang="es-ES" sz="1800" dirty="0"/>
              <a:t>b - ab</a:t>
            </a:r>
            <a:r>
              <a:rPr lang="es-ES" sz="1800" baseline="30000" dirty="0"/>
              <a:t>2</a:t>
            </a:r>
            <a:r>
              <a:rPr lang="es-ES" sz="1800" dirty="0"/>
              <a:t>  </a:t>
            </a:r>
            <a:endParaRPr lang="es-ES" sz="1800" dirty="0" smtClean="0"/>
          </a:p>
          <a:p>
            <a:pPr marL="0" indent="0">
              <a:lnSpc>
                <a:spcPct val="100000"/>
              </a:lnSpc>
              <a:spcBef>
                <a:spcPts val="0"/>
              </a:spcBef>
              <a:buNone/>
            </a:pPr>
            <a:endParaRPr lang="es-ES" sz="1800" dirty="0">
              <a:solidFill>
                <a:srgbClr val="FF0000"/>
              </a:solidFill>
            </a:endParaRPr>
          </a:p>
          <a:p>
            <a:pPr marL="0" indent="0">
              <a:lnSpc>
                <a:spcPct val="100000"/>
              </a:lnSpc>
              <a:spcBef>
                <a:spcPts val="0"/>
              </a:spcBef>
              <a:buNone/>
            </a:pPr>
            <a:endParaRPr lang="es-ES" sz="1800" dirty="0">
              <a:solidFill>
                <a:srgbClr val="FF0000"/>
              </a:solidFill>
            </a:endParaRPr>
          </a:p>
          <a:p>
            <a:pPr marL="0" indent="0">
              <a:lnSpc>
                <a:spcPct val="100000"/>
              </a:lnSpc>
              <a:spcBef>
                <a:spcPts val="0"/>
              </a:spcBef>
              <a:buNone/>
            </a:pPr>
            <a:endParaRPr lang="es-ES" sz="1800" dirty="0">
              <a:solidFill>
                <a:srgbClr val="FF0000"/>
              </a:solidFill>
            </a:endParaRPr>
          </a:p>
          <a:p>
            <a:pPr marL="0" indent="0">
              <a:lnSpc>
                <a:spcPct val="100000"/>
              </a:lnSpc>
              <a:spcBef>
                <a:spcPts val="0"/>
              </a:spcBef>
              <a:buNone/>
            </a:pPr>
            <a:endParaRPr lang="es-ES" sz="1800" dirty="0"/>
          </a:p>
          <a:p>
            <a:pPr marL="0" indent="0">
              <a:lnSpc>
                <a:spcPct val="100000"/>
              </a:lnSpc>
              <a:spcBef>
                <a:spcPts val="0"/>
              </a:spcBef>
              <a:buNone/>
            </a:pPr>
            <a:endParaRPr lang="es-ES" sz="1800" dirty="0"/>
          </a:p>
          <a:p>
            <a:pPr marL="0" indent="0">
              <a:lnSpc>
                <a:spcPct val="100000"/>
              </a:lnSpc>
              <a:spcBef>
                <a:spcPts val="0"/>
              </a:spcBef>
              <a:buNone/>
            </a:pPr>
            <a:endParaRPr lang="es-ES" sz="1800" dirty="0"/>
          </a:p>
        </p:txBody>
      </p:sp>
      <p:graphicFrame>
        <p:nvGraphicFramePr>
          <p:cNvPr id="4" name="Tabla 3"/>
          <p:cNvGraphicFramePr>
            <a:graphicFrameLocks noGrp="1"/>
          </p:cNvGraphicFramePr>
          <p:nvPr>
            <p:extLst>
              <p:ext uri="{D42A27DB-BD31-4B8C-83A1-F6EECF244321}">
                <p14:modId xmlns:p14="http://schemas.microsoft.com/office/powerpoint/2010/main" val="172064827"/>
              </p:ext>
            </p:extLst>
          </p:nvPr>
        </p:nvGraphicFramePr>
        <p:xfrm>
          <a:off x="1022066" y="4653886"/>
          <a:ext cx="9200108" cy="1889760"/>
        </p:xfrm>
        <a:graphic>
          <a:graphicData uri="http://schemas.openxmlformats.org/drawingml/2006/table">
            <a:tbl>
              <a:tblPr firstRow="1" bandRow="1">
                <a:tableStyleId>{5C22544A-7EE6-4342-B048-85BDC9FD1C3A}</a:tableStyleId>
              </a:tblPr>
              <a:tblGrid>
                <a:gridCol w="4682699"/>
                <a:gridCol w="4517409"/>
              </a:tblGrid>
              <a:tr h="324610">
                <a:tc>
                  <a:txBody>
                    <a:bodyPr/>
                    <a:lstStyle/>
                    <a:p>
                      <a:pPr algn="ctr"/>
                      <a:r>
                        <a:rPr lang="es-ES" sz="1600" dirty="0" smtClean="0"/>
                        <a:t>FORMA HORIZONTAL</a:t>
                      </a:r>
                      <a:endParaRPr lang="es-ES" sz="1600" dirty="0"/>
                    </a:p>
                  </a:txBody>
                  <a:tcPr/>
                </a:tc>
                <a:tc>
                  <a:txBody>
                    <a:bodyPr/>
                    <a:lstStyle/>
                    <a:p>
                      <a:pPr algn="ctr"/>
                      <a:r>
                        <a:rPr lang="es-ES" sz="1600" dirty="0" smtClean="0"/>
                        <a:t>FORMA VERTICAL</a:t>
                      </a:r>
                      <a:endParaRPr lang="es-ES" sz="1600" dirty="0"/>
                    </a:p>
                  </a:txBody>
                  <a:tcPr/>
                </a:tc>
              </a:tr>
              <a:tr h="1520775">
                <a:tc>
                  <a:txBody>
                    <a:bodyPr/>
                    <a:lstStyle/>
                    <a:p>
                      <a:r>
                        <a:rPr lang="es-ES" sz="1600" dirty="0" smtClean="0"/>
                        <a:t>¾ a</a:t>
                      </a:r>
                      <a:r>
                        <a:rPr lang="es-ES" sz="1600" baseline="30000" dirty="0" smtClean="0"/>
                        <a:t>2</a:t>
                      </a:r>
                      <a:r>
                        <a:rPr lang="es-ES" sz="1600" dirty="0" smtClean="0"/>
                        <a:t>b - ab</a:t>
                      </a:r>
                      <a:r>
                        <a:rPr lang="es-ES" sz="1600" baseline="30000" dirty="0" smtClean="0"/>
                        <a:t>2</a:t>
                      </a:r>
                      <a:r>
                        <a:rPr lang="es-ES" sz="1600" dirty="0" smtClean="0"/>
                        <a:t> + 1/8 a</a:t>
                      </a:r>
                      <a:r>
                        <a:rPr lang="es-ES" sz="1600" baseline="30000" dirty="0" smtClean="0"/>
                        <a:t>2</a:t>
                      </a:r>
                      <a:r>
                        <a:rPr lang="es-ES" sz="1600" dirty="0" smtClean="0"/>
                        <a:t>b - ab</a:t>
                      </a:r>
                      <a:r>
                        <a:rPr lang="es-ES" sz="1600" baseline="30000" dirty="0" smtClean="0"/>
                        <a:t>2</a:t>
                      </a:r>
                      <a:r>
                        <a:rPr lang="es-ES" sz="1600" dirty="0" smtClean="0"/>
                        <a:t> </a:t>
                      </a:r>
                    </a:p>
                    <a:p>
                      <a:r>
                        <a:rPr lang="es-ES" sz="1600" dirty="0" smtClean="0"/>
                        <a:t>Coloreo</a:t>
                      </a:r>
                      <a:r>
                        <a:rPr lang="es-ES" sz="1600" baseline="0" dirty="0" smtClean="0"/>
                        <a:t> los términos semejantes:</a:t>
                      </a:r>
                    </a:p>
                    <a:p>
                      <a:r>
                        <a:rPr lang="es-ES" sz="1600" dirty="0" smtClean="0">
                          <a:solidFill>
                            <a:srgbClr val="FF0000"/>
                          </a:solidFill>
                        </a:rPr>
                        <a:t>¾ a</a:t>
                      </a:r>
                      <a:r>
                        <a:rPr lang="es-ES" sz="1600" baseline="30000" dirty="0" smtClean="0">
                          <a:solidFill>
                            <a:srgbClr val="FF0000"/>
                          </a:solidFill>
                        </a:rPr>
                        <a:t>2</a:t>
                      </a:r>
                      <a:r>
                        <a:rPr lang="es-ES" sz="1600" dirty="0" smtClean="0">
                          <a:solidFill>
                            <a:srgbClr val="FF0000"/>
                          </a:solidFill>
                        </a:rPr>
                        <a:t>b </a:t>
                      </a:r>
                      <a:r>
                        <a:rPr lang="es-ES" sz="1600" dirty="0" smtClean="0"/>
                        <a:t>- ab</a:t>
                      </a:r>
                      <a:r>
                        <a:rPr lang="es-ES" sz="1600" baseline="30000" dirty="0" smtClean="0"/>
                        <a:t>2</a:t>
                      </a:r>
                      <a:r>
                        <a:rPr lang="es-ES" sz="1600" dirty="0" smtClean="0"/>
                        <a:t> </a:t>
                      </a:r>
                      <a:r>
                        <a:rPr lang="es-ES" sz="1600" dirty="0" smtClean="0">
                          <a:solidFill>
                            <a:srgbClr val="FF0000"/>
                          </a:solidFill>
                        </a:rPr>
                        <a:t>+</a:t>
                      </a:r>
                      <a:r>
                        <a:rPr lang="es-ES" sz="1600" dirty="0" smtClean="0"/>
                        <a:t> </a:t>
                      </a:r>
                      <a:r>
                        <a:rPr lang="es-ES" sz="1600" dirty="0" smtClean="0">
                          <a:solidFill>
                            <a:srgbClr val="FF0000"/>
                          </a:solidFill>
                        </a:rPr>
                        <a:t>1/8 a</a:t>
                      </a:r>
                      <a:r>
                        <a:rPr lang="es-ES" sz="1600" baseline="30000" dirty="0" smtClean="0">
                          <a:solidFill>
                            <a:srgbClr val="FF0000"/>
                          </a:solidFill>
                        </a:rPr>
                        <a:t>2</a:t>
                      </a:r>
                      <a:r>
                        <a:rPr lang="es-ES" sz="1600" dirty="0" smtClean="0">
                          <a:solidFill>
                            <a:srgbClr val="FF0000"/>
                          </a:solidFill>
                        </a:rPr>
                        <a:t>b </a:t>
                      </a:r>
                      <a:r>
                        <a:rPr lang="es-ES" sz="1600" dirty="0" smtClean="0"/>
                        <a:t>- ab</a:t>
                      </a:r>
                      <a:r>
                        <a:rPr lang="es-ES" sz="1600" baseline="30000" dirty="0" smtClean="0"/>
                        <a:t>2</a:t>
                      </a:r>
                      <a:r>
                        <a:rPr lang="es-ES" sz="1600" dirty="0" smtClean="0"/>
                        <a:t> </a:t>
                      </a:r>
                    </a:p>
                    <a:p>
                      <a:r>
                        <a:rPr lang="es-ES" sz="1600" dirty="0" smtClean="0"/>
                        <a:t>Reducción de </a:t>
                      </a:r>
                      <a:r>
                        <a:rPr lang="es-ES" sz="1600" dirty="0" smtClean="0">
                          <a:solidFill>
                            <a:srgbClr val="FF0000"/>
                          </a:solidFill>
                        </a:rPr>
                        <a:t>a</a:t>
                      </a:r>
                      <a:r>
                        <a:rPr lang="es-ES" sz="1600" baseline="30000" dirty="0" smtClean="0">
                          <a:solidFill>
                            <a:srgbClr val="FF0000"/>
                          </a:solidFill>
                        </a:rPr>
                        <a:t>2</a:t>
                      </a:r>
                      <a:r>
                        <a:rPr lang="es-ES" sz="1600" dirty="0" smtClean="0">
                          <a:solidFill>
                            <a:srgbClr val="FF0000"/>
                          </a:solidFill>
                        </a:rPr>
                        <a:t>b = ¾ a</a:t>
                      </a:r>
                      <a:r>
                        <a:rPr lang="es-ES" sz="1600" baseline="30000" dirty="0" smtClean="0">
                          <a:solidFill>
                            <a:srgbClr val="FF0000"/>
                          </a:solidFill>
                        </a:rPr>
                        <a:t>2</a:t>
                      </a:r>
                      <a:r>
                        <a:rPr lang="es-ES" sz="1600" dirty="0" smtClean="0">
                          <a:solidFill>
                            <a:srgbClr val="FF0000"/>
                          </a:solidFill>
                        </a:rPr>
                        <a:t>b +</a:t>
                      </a:r>
                      <a:r>
                        <a:rPr lang="es-ES" sz="1600" dirty="0" smtClean="0"/>
                        <a:t> </a:t>
                      </a:r>
                      <a:r>
                        <a:rPr lang="es-ES" sz="1600" dirty="0" smtClean="0">
                          <a:solidFill>
                            <a:srgbClr val="FF0000"/>
                          </a:solidFill>
                        </a:rPr>
                        <a:t>1/8 a</a:t>
                      </a:r>
                      <a:r>
                        <a:rPr lang="es-ES" sz="1600" baseline="30000" dirty="0" smtClean="0">
                          <a:solidFill>
                            <a:srgbClr val="FF0000"/>
                          </a:solidFill>
                        </a:rPr>
                        <a:t>2</a:t>
                      </a:r>
                      <a:r>
                        <a:rPr lang="es-ES" sz="1600" dirty="0" smtClean="0">
                          <a:solidFill>
                            <a:srgbClr val="FF0000"/>
                          </a:solidFill>
                        </a:rPr>
                        <a:t>b = 7/8 a</a:t>
                      </a:r>
                      <a:r>
                        <a:rPr lang="es-ES" sz="1600" baseline="30000" dirty="0" smtClean="0">
                          <a:solidFill>
                            <a:srgbClr val="FF0000"/>
                          </a:solidFill>
                        </a:rPr>
                        <a:t>2</a:t>
                      </a:r>
                      <a:r>
                        <a:rPr lang="es-ES" sz="1600" dirty="0" smtClean="0">
                          <a:solidFill>
                            <a:srgbClr val="FF0000"/>
                          </a:solidFill>
                        </a:rPr>
                        <a:t>b</a:t>
                      </a:r>
                    </a:p>
                    <a:p>
                      <a:r>
                        <a:rPr lang="es-ES" sz="1600" dirty="0" smtClean="0">
                          <a:solidFill>
                            <a:schemeClr val="tx1"/>
                          </a:solidFill>
                        </a:rPr>
                        <a:t>Reducción</a:t>
                      </a:r>
                      <a:r>
                        <a:rPr lang="es-ES" sz="1600" baseline="0" dirty="0" smtClean="0">
                          <a:solidFill>
                            <a:srgbClr val="FF0000"/>
                          </a:solidFill>
                        </a:rPr>
                        <a:t> </a:t>
                      </a:r>
                      <a:r>
                        <a:rPr lang="es-ES" sz="1600" baseline="0" dirty="0" smtClean="0">
                          <a:solidFill>
                            <a:schemeClr val="tx1"/>
                          </a:solidFill>
                        </a:rPr>
                        <a:t>de</a:t>
                      </a:r>
                      <a:r>
                        <a:rPr lang="es-ES" sz="1600" baseline="0" dirty="0" smtClean="0">
                          <a:solidFill>
                            <a:srgbClr val="FF0000"/>
                          </a:solidFill>
                        </a:rPr>
                        <a:t> </a:t>
                      </a:r>
                      <a:r>
                        <a:rPr lang="es-ES" sz="1600" dirty="0" smtClean="0"/>
                        <a:t>ab</a:t>
                      </a:r>
                      <a:r>
                        <a:rPr lang="es-ES" sz="1600" baseline="30000" dirty="0" smtClean="0"/>
                        <a:t>2 </a:t>
                      </a:r>
                      <a:r>
                        <a:rPr lang="es-ES" sz="1600" baseline="0" dirty="0" smtClean="0"/>
                        <a:t>= </a:t>
                      </a:r>
                      <a:r>
                        <a:rPr lang="es-ES" sz="1600" dirty="0" smtClean="0"/>
                        <a:t>- ab</a:t>
                      </a:r>
                      <a:r>
                        <a:rPr lang="es-ES" sz="1600" baseline="30000" dirty="0" smtClean="0"/>
                        <a:t>2</a:t>
                      </a:r>
                      <a:r>
                        <a:rPr lang="es-ES" sz="1600" dirty="0" smtClean="0"/>
                        <a:t> - ab</a:t>
                      </a:r>
                      <a:r>
                        <a:rPr lang="es-ES" sz="1600" baseline="30000" dirty="0" smtClean="0"/>
                        <a:t>2</a:t>
                      </a:r>
                      <a:r>
                        <a:rPr lang="es-ES" sz="1600" dirty="0" smtClean="0"/>
                        <a:t> = - 2ab</a:t>
                      </a:r>
                      <a:r>
                        <a:rPr lang="es-ES" sz="1600" baseline="30000" dirty="0" smtClean="0"/>
                        <a:t>2</a:t>
                      </a:r>
                      <a:r>
                        <a:rPr lang="es-ES" sz="1600" dirty="0" smtClean="0"/>
                        <a:t> </a:t>
                      </a:r>
                    </a:p>
                    <a:p>
                      <a:r>
                        <a:rPr lang="es-ES" sz="1600" dirty="0" smtClean="0"/>
                        <a:t>Respuesta: 7/8 a</a:t>
                      </a:r>
                      <a:r>
                        <a:rPr lang="es-ES" sz="1600" baseline="30000" dirty="0" smtClean="0"/>
                        <a:t>2</a:t>
                      </a:r>
                      <a:r>
                        <a:rPr lang="es-ES" sz="1600" dirty="0" smtClean="0"/>
                        <a:t>b - 2ab</a:t>
                      </a:r>
                      <a:r>
                        <a:rPr lang="es-ES" sz="1600" baseline="30000" dirty="0" smtClean="0"/>
                        <a:t>2</a:t>
                      </a:r>
                      <a:r>
                        <a:rPr lang="es-ES" sz="1600" dirty="0" smtClean="0"/>
                        <a:t> </a:t>
                      </a:r>
                      <a:endParaRPr lang="es-E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¾ a</a:t>
                      </a:r>
                      <a:r>
                        <a:rPr lang="es-ES" sz="1600" baseline="30000" dirty="0" smtClean="0"/>
                        <a:t>2</a:t>
                      </a:r>
                      <a:r>
                        <a:rPr lang="es-ES" sz="1600" dirty="0" smtClean="0"/>
                        <a:t>b - ab</a:t>
                      </a:r>
                      <a:r>
                        <a:rPr lang="es-ES" sz="1600" baseline="30000" dirty="0" smtClean="0"/>
                        <a:t>2</a:t>
                      </a:r>
                      <a:r>
                        <a:rPr lang="es-ES" sz="1600" dirty="0" smtClean="0"/>
                        <a:t> + 1/8 a</a:t>
                      </a:r>
                      <a:r>
                        <a:rPr lang="es-ES" sz="1600" baseline="30000" dirty="0" smtClean="0"/>
                        <a:t>2</a:t>
                      </a:r>
                      <a:r>
                        <a:rPr lang="es-ES" sz="1600" dirty="0" smtClean="0"/>
                        <a:t>b - ab</a:t>
                      </a:r>
                      <a:r>
                        <a:rPr lang="es-ES" sz="1600" baseline="30000" dirty="0" smtClean="0"/>
                        <a:t>2</a:t>
                      </a:r>
                      <a:r>
                        <a:rPr lang="es-ES" sz="1600" dirty="0" smtClean="0"/>
                        <a:t> </a:t>
                      </a:r>
                    </a:p>
                    <a:p>
                      <a:r>
                        <a:rPr lang="es-ES" sz="1600" dirty="0" smtClean="0"/>
                        <a:t>Formo columnas</a:t>
                      </a:r>
                      <a:r>
                        <a:rPr lang="es-ES" sz="1600" baseline="0" dirty="0" smtClean="0"/>
                        <a:t> de términos semejantes:</a:t>
                      </a:r>
                    </a:p>
                    <a:p>
                      <a:r>
                        <a:rPr lang="es-ES" sz="1600" dirty="0" smtClean="0"/>
                        <a:t>                        ¾ a</a:t>
                      </a:r>
                      <a:r>
                        <a:rPr lang="es-ES" sz="1600" baseline="30000" dirty="0" smtClean="0"/>
                        <a:t>2</a:t>
                      </a:r>
                      <a:r>
                        <a:rPr lang="es-ES" sz="1600" dirty="0" smtClean="0"/>
                        <a:t>b - ab</a:t>
                      </a:r>
                      <a:r>
                        <a:rPr lang="es-ES" sz="1600" baseline="30000" dirty="0" smtClean="0"/>
                        <a:t>2</a:t>
                      </a:r>
                      <a:r>
                        <a:rPr lang="es-ES" sz="1600" dirty="0" smtClean="0"/>
                        <a:t> </a:t>
                      </a:r>
                    </a:p>
                    <a:p>
                      <a:r>
                        <a:rPr lang="es-ES" sz="1600" dirty="0" smtClean="0"/>
                        <a:t>                     1/8 a</a:t>
                      </a:r>
                      <a:r>
                        <a:rPr lang="es-ES" sz="1600" baseline="30000" dirty="0" smtClean="0"/>
                        <a:t>2</a:t>
                      </a:r>
                      <a:r>
                        <a:rPr lang="es-ES" sz="1600" dirty="0" smtClean="0"/>
                        <a:t>b - ab</a:t>
                      </a:r>
                      <a:r>
                        <a:rPr lang="es-ES" sz="1600" baseline="30000" dirty="0" smtClean="0"/>
                        <a:t>2</a:t>
                      </a:r>
                      <a:r>
                        <a:rPr lang="es-ES" sz="1600" dirty="0" smtClean="0"/>
                        <a:t> </a:t>
                      </a:r>
                    </a:p>
                    <a:p>
                      <a:r>
                        <a:rPr lang="es-ES" sz="1600" dirty="0" smtClean="0"/>
                        <a:t>Resuelvo:    7/8 a</a:t>
                      </a:r>
                      <a:r>
                        <a:rPr lang="es-ES" sz="1600" baseline="30000" dirty="0" smtClean="0"/>
                        <a:t>2</a:t>
                      </a:r>
                      <a:r>
                        <a:rPr lang="es-ES" sz="1600" dirty="0" smtClean="0"/>
                        <a:t>b - 2ab</a:t>
                      </a:r>
                      <a:r>
                        <a:rPr lang="es-ES" sz="1600" baseline="30000" dirty="0" smtClean="0"/>
                        <a:t>2</a:t>
                      </a:r>
                      <a:r>
                        <a:rPr lang="es-ES" sz="1600" dirty="0" smtClean="0"/>
                        <a:t> </a:t>
                      </a:r>
                    </a:p>
                    <a:p>
                      <a:r>
                        <a:rPr lang="es-ES" sz="1600" dirty="0" smtClean="0"/>
                        <a:t>Respuesta: 7/8 a</a:t>
                      </a:r>
                      <a:r>
                        <a:rPr lang="es-ES" sz="1600" baseline="30000" dirty="0" smtClean="0"/>
                        <a:t>2</a:t>
                      </a:r>
                      <a:r>
                        <a:rPr lang="es-ES" sz="1600" dirty="0" smtClean="0"/>
                        <a:t>b - 2ab</a:t>
                      </a:r>
                      <a:r>
                        <a:rPr lang="es-ES" sz="1600" baseline="30000" dirty="0" smtClean="0"/>
                        <a:t>2</a:t>
                      </a:r>
                      <a:r>
                        <a:rPr lang="es-ES" sz="1600" dirty="0" smtClean="0"/>
                        <a:t> </a:t>
                      </a:r>
                      <a:endParaRPr lang="es-ES" sz="1600" dirty="0"/>
                    </a:p>
                  </a:txBody>
                  <a:tcPr/>
                </a:tc>
              </a:tr>
            </a:tbl>
          </a:graphicData>
        </a:graphic>
      </p:graphicFrame>
      <p:cxnSp>
        <p:nvCxnSpPr>
          <p:cNvPr id="6" name="Conector recto 5"/>
          <p:cNvCxnSpPr/>
          <p:nvPr/>
        </p:nvCxnSpPr>
        <p:spPr>
          <a:xfrm>
            <a:off x="6632812" y="6005014"/>
            <a:ext cx="13920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928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8074" y="406259"/>
            <a:ext cx="10515600" cy="712858"/>
          </a:xfrm>
        </p:spPr>
        <p:txBody>
          <a:bodyPr>
            <a:normAutofit lnSpcReduction="10000"/>
          </a:bodyPr>
          <a:lstStyle/>
          <a:p>
            <a:pPr marL="0" indent="0">
              <a:lnSpc>
                <a:spcPct val="100000"/>
              </a:lnSpc>
              <a:spcBef>
                <a:spcPts val="0"/>
              </a:spcBef>
              <a:buNone/>
            </a:pPr>
            <a:r>
              <a:rPr lang="es-ES" sz="1400" dirty="0" smtClean="0"/>
              <a:t>5. </a:t>
            </a:r>
            <a:r>
              <a:rPr lang="es-ES" sz="1400" dirty="0"/>
              <a:t>- 3xyz + 5/7 </a:t>
            </a:r>
            <a:r>
              <a:rPr lang="es-ES" sz="1400" dirty="0" err="1"/>
              <a:t>abc</a:t>
            </a:r>
            <a:endParaRPr lang="es-ES" sz="1400" dirty="0"/>
          </a:p>
          <a:p>
            <a:pPr marL="0" indent="0">
              <a:lnSpc>
                <a:spcPct val="100000"/>
              </a:lnSpc>
              <a:spcBef>
                <a:spcPts val="0"/>
              </a:spcBef>
              <a:buNone/>
            </a:pPr>
            <a:r>
              <a:rPr lang="es-ES" sz="1400" dirty="0" smtClean="0"/>
              <a:t>No tiene términos semejantes, no se puede reducir, por lo tanto: - </a:t>
            </a:r>
            <a:r>
              <a:rPr lang="es-ES" sz="1400" dirty="0"/>
              <a:t>3xyz + 5/7 </a:t>
            </a:r>
            <a:r>
              <a:rPr lang="es-ES" sz="1400" dirty="0" err="1" smtClean="0"/>
              <a:t>abc</a:t>
            </a:r>
            <a:r>
              <a:rPr lang="es-ES" sz="1400" dirty="0" smtClean="0"/>
              <a:t> = </a:t>
            </a:r>
            <a:r>
              <a:rPr lang="es-ES" sz="1400" dirty="0"/>
              <a:t>- 3xyz + 5/7 </a:t>
            </a:r>
            <a:r>
              <a:rPr lang="es-ES" sz="1400" dirty="0" err="1"/>
              <a:t>abc</a:t>
            </a:r>
            <a:endParaRPr lang="es-ES" sz="1400" dirty="0"/>
          </a:p>
          <a:p>
            <a:pPr marL="0" indent="0">
              <a:lnSpc>
                <a:spcPct val="100000"/>
              </a:lnSpc>
              <a:spcBef>
                <a:spcPts val="0"/>
              </a:spcBef>
              <a:buNone/>
            </a:pPr>
            <a:r>
              <a:rPr lang="es-ES" sz="1400" dirty="0" smtClean="0"/>
              <a:t>6. </a:t>
            </a:r>
            <a:r>
              <a:rPr lang="es-ES" sz="1400" dirty="0"/>
              <a:t>Adicionar 4a – 5b + 2c – d con 3a - 7b + 2c + </a:t>
            </a:r>
            <a:r>
              <a:rPr lang="es-ES" sz="1400" dirty="0" smtClean="0"/>
              <a:t>d</a:t>
            </a:r>
          </a:p>
          <a:p>
            <a:pPr marL="0" indent="0">
              <a:lnSpc>
                <a:spcPct val="100000"/>
              </a:lnSpc>
              <a:spcBef>
                <a:spcPts val="0"/>
              </a:spcBef>
              <a:buNone/>
            </a:pPr>
            <a:endParaRPr lang="es-ES" sz="1400" dirty="0" smtClean="0"/>
          </a:p>
          <a:p>
            <a:pPr marL="0" indent="0">
              <a:lnSpc>
                <a:spcPct val="100000"/>
              </a:lnSpc>
              <a:spcBef>
                <a:spcPts val="0"/>
              </a:spcBef>
              <a:buNone/>
            </a:pPr>
            <a:endParaRPr lang="es-ES" sz="1400" dirty="0" smtClean="0"/>
          </a:p>
          <a:p>
            <a:pPr marL="0" indent="0">
              <a:lnSpc>
                <a:spcPct val="100000"/>
              </a:lnSpc>
              <a:spcBef>
                <a:spcPts val="0"/>
              </a:spcBef>
              <a:buNone/>
            </a:pPr>
            <a:endParaRPr lang="es-ES" sz="1400" dirty="0"/>
          </a:p>
          <a:p>
            <a:pPr marL="0" indent="0">
              <a:lnSpc>
                <a:spcPct val="100000"/>
              </a:lnSpc>
              <a:spcBef>
                <a:spcPts val="0"/>
              </a:spcBef>
              <a:buNone/>
            </a:pPr>
            <a:endParaRPr lang="es-ES" sz="1400" dirty="0"/>
          </a:p>
        </p:txBody>
      </p:sp>
      <p:graphicFrame>
        <p:nvGraphicFramePr>
          <p:cNvPr id="4" name="Tabla 3"/>
          <p:cNvGraphicFramePr>
            <a:graphicFrameLocks noGrp="1"/>
          </p:cNvGraphicFramePr>
          <p:nvPr>
            <p:extLst>
              <p:ext uri="{D42A27DB-BD31-4B8C-83A1-F6EECF244321}">
                <p14:modId xmlns:p14="http://schemas.microsoft.com/office/powerpoint/2010/main" val="1730809004"/>
              </p:ext>
            </p:extLst>
          </p:nvPr>
        </p:nvGraphicFramePr>
        <p:xfrm>
          <a:off x="1236638" y="1251006"/>
          <a:ext cx="9418471" cy="2169160"/>
        </p:xfrm>
        <a:graphic>
          <a:graphicData uri="http://schemas.openxmlformats.org/drawingml/2006/table">
            <a:tbl>
              <a:tblPr firstRow="1" bandRow="1">
                <a:tableStyleId>{5C22544A-7EE6-4342-B048-85BDC9FD1C3A}</a:tableStyleId>
              </a:tblPr>
              <a:tblGrid>
                <a:gridCol w="4791880"/>
                <a:gridCol w="4626591"/>
              </a:tblGrid>
              <a:tr h="370840">
                <a:tc>
                  <a:txBody>
                    <a:bodyPr/>
                    <a:lstStyle/>
                    <a:p>
                      <a:pPr algn="ctr"/>
                      <a:r>
                        <a:rPr lang="es-ES" sz="1400" dirty="0" smtClean="0"/>
                        <a:t>FORMA</a:t>
                      </a:r>
                      <a:r>
                        <a:rPr lang="es-ES" sz="1400" baseline="0" dirty="0" smtClean="0"/>
                        <a:t> HORIZONTAL</a:t>
                      </a:r>
                      <a:endParaRPr lang="es-ES" sz="1400" dirty="0"/>
                    </a:p>
                  </a:txBody>
                  <a:tcPr/>
                </a:tc>
                <a:tc>
                  <a:txBody>
                    <a:bodyPr/>
                    <a:lstStyle/>
                    <a:p>
                      <a:pPr algn="ctr"/>
                      <a:r>
                        <a:rPr lang="es-ES" sz="1400" dirty="0" smtClean="0"/>
                        <a:t>FORMA VERTICAL</a:t>
                      </a:r>
                      <a:endParaRPr lang="es-ES" sz="1400" dirty="0"/>
                    </a:p>
                  </a:txBody>
                  <a:tcPr/>
                </a:tc>
              </a:tr>
              <a:tr h="370840">
                <a:tc>
                  <a:txBody>
                    <a:bodyPr/>
                    <a:lstStyle/>
                    <a:p>
                      <a:r>
                        <a:rPr lang="es-ES" sz="1400" dirty="0" smtClean="0"/>
                        <a:t>Se</a:t>
                      </a:r>
                      <a:r>
                        <a:rPr lang="es-ES" sz="1400" baseline="0" dirty="0" smtClean="0"/>
                        <a:t> escribe un polinomio al lado del otro coloreando por términos semejantes:</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solidFill>
                            <a:srgbClr val="FF0000"/>
                          </a:solidFill>
                        </a:rPr>
                        <a:t>4a</a:t>
                      </a:r>
                      <a:r>
                        <a:rPr lang="es-ES" sz="1400" dirty="0" smtClean="0"/>
                        <a:t> </a:t>
                      </a:r>
                      <a:r>
                        <a:rPr lang="es-ES" sz="1400" dirty="0" smtClean="0">
                          <a:solidFill>
                            <a:srgbClr val="00B050"/>
                          </a:solidFill>
                        </a:rPr>
                        <a:t>– 5b </a:t>
                      </a:r>
                      <a:r>
                        <a:rPr lang="es-ES" sz="1400" dirty="0" smtClean="0">
                          <a:solidFill>
                            <a:schemeClr val="bg1">
                              <a:lumMod val="50000"/>
                            </a:schemeClr>
                          </a:solidFill>
                        </a:rPr>
                        <a:t>+ 2c </a:t>
                      </a:r>
                      <a:r>
                        <a:rPr lang="es-ES" sz="1400" dirty="0" smtClean="0"/>
                        <a:t>– d </a:t>
                      </a:r>
                      <a:r>
                        <a:rPr lang="es-ES" sz="1400" dirty="0" smtClean="0">
                          <a:solidFill>
                            <a:srgbClr val="FF0000"/>
                          </a:solidFill>
                        </a:rPr>
                        <a:t>+</a:t>
                      </a:r>
                      <a:r>
                        <a:rPr lang="es-ES" sz="1400" baseline="0" dirty="0" smtClean="0">
                          <a:solidFill>
                            <a:srgbClr val="FF0000"/>
                          </a:solidFill>
                        </a:rPr>
                        <a:t> </a:t>
                      </a:r>
                      <a:r>
                        <a:rPr lang="es-ES" sz="1400" dirty="0" smtClean="0">
                          <a:solidFill>
                            <a:srgbClr val="FF0000"/>
                          </a:solidFill>
                        </a:rPr>
                        <a:t>3a </a:t>
                      </a:r>
                      <a:r>
                        <a:rPr lang="es-ES" sz="1400" dirty="0" smtClean="0">
                          <a:solidFill>
                            <a:srgbClr val="00B050"/>
                          </a:solidFill>
                        </a:rPr>
                        <a:t>- 7b </a:t>
                      </a:r>
                      <a:r>
                        <a:rPr lang="es-ES" sz="1400" dirty="0" smtClean="0">
                          <a:solidFill>
                            <a:schemeClr val="bg1">
                              <a:lumMod val="50000"/>
                            </a:schemeClr>
                          </a:solidFill>
                        </a:rPr>
                        <a:t>+ 2c </a:t>
                      </a:r>
                      <a:r>
                        <a:rPr lang="es-ES" sz="1400" dirty="0" smtClean="0"/>
                        <a:t>+ d</a:t>
                      </a:r>
                    </a:p>
                    <a:p>
                      <a:r>
                        <a:rPr lang="es-ES" sz="1400" dirty="0" smtClean="0"/>
                        <a:t>Reducción de a: </a:t>
                      </a:r>
                      <a:r>
                        <a:rPr lang="es-ES" sz="1400" dirty="0" smtClean="0">
                          <a:solidFill>
                            <a:srgbClr val="FF0000"/>
                          </a:solidFill>
                        </a:rPr>
                        <a:t>4a +</a:t>
                      </a:r>
                      <a:r>
                        <a:rPr lang="es-ES" sz="1400" baseline="0" dirty="0" smtClean="0">
                          <a:solidFill>
                            <a:srgbClr val="FF0000"/>
                          </a:solidFill>
                        </a:rPr>
                        <a:t> </a:t>
                      </a:r>
                      <a:r>
                        <a:rPr lang="es-ES" sz="1400" dirty="0" smtClean="0">
                          <a:solidFill>
                            <a:srgbClr val="FF0000"/>
                          </a:solidFill>
                        </a:rPr>
                        <a:t>3a = 7a</a:t>
                      </a:r>
                    </a:p>
                    <a:p>
                      <a:r>
                        <a:rPr lang="es-ES" sz="1400" dirty="0" smtClean="0">
                          <a:solidFill>
                            <a:schemeClr val="tx1"/>
                          </a:solidFill>
                        </a:rPr>
                        <a:t>Reducción de b: </a:t>
                      </a:r>
                      <a:r>
                        <a:rPr lang="es-ES" sz="1400" dirty="0" smtClean="0">
                          <a:solidFill>
                            <a:srgbClr val="00B050"/>
                          </a:solidFill>
                        </a:rPr>
                        <a:t>– 5b - 7b = - 12b</a:t>
                      </a:r>
                    </a:p>
                    <a:p>
                      <a:r>
                        <a:rPr lang="es-ES" sz="1400" dirty="0" smtClean="0">
                          <a:solidFill>
                            <a:schemeClr val="tx1"/>
                          </a:solidFill>
                        </a:rPr>
                        <a:t>Reducción de c: </a:t>
                      </a:r>
                      <a:r>
                        <a:rPr lang="es-ES" sz="1400" dirty="0" smtClean="0">
                          <a:solidFill>
                            <a:schemeClr val="bg1">
                              <a:lumMod val="50000"/>
                            </a:schemeClr>
                          </a:solidFill>
                        </a:rPr>
                        <a:t>2c + 2c = 4c</a:t>
                      </a:r>
                    </a:p>
                    <a:p>
                      <a:r>
                        <a:rPr lang="es-ES" sz="1400" dirty="0" smtClean="0">
                          <a:solidFill>
                            <a:schemeClr val="tx1"/>
                          </a:solidFill>
                        </a:rPr>
                        <a:t>Reducción de d: - d + d = 0</a:t>
                      </a:r>
                    </a:p>
                    <a:p>
                      <a:r>
                        <a:rPr lang="es-ES" sz="1400" dirty="0" smtClean="0">
                          <a:solidFill>
                            <a:schemeClr val="tx1"/>
                          </a:solidFill>
                        </a:rPr>
                        <a:t>Respuesta: 7a</a:t>
                      </a:r>
                      <a:r>
                        <a:rPr lang="es-ES" sz="1400" baseline="0" dirty="0" smtClean="0">
                          <a:solidFill>
                            <a:schemeClr val="tx1"/>
                          </a:solidFill>
                        </a:rPr>
                        <a:t> </a:t>
                      </a:r>
                      <a:r>
                        <a:rPr lang="es-ES" sz="1400" dirty="0" smtClean="0">
                          <a:solidFill>
                            <a:schemeClr val="tx1"/>
                          </a:solidFill>
                        </a:rPr>
                        <a:t>- 12b</a:t>
                      </a:r>
                      <a:r>
                        <a:rPr lang="es-ES" sz="1400" baseline="0" dirty="0" smtClean="0">
                          <a:solidFill>
                            <a:schemeClr val="tx1"/>
                          </a:solidFill>
                        </a:rPr>
                        <a:t> + 4c</a:t>
                      </a:r>
                      <a:endParaRPr lang="es-ES" sz="1400" dirty="0" smtClean="0">
                        <a:solidFill>
                          <a:schemeClr val="tx1"/>
                        </a:solidFill>
                      </a:endParaRPr>
                    </a:p>
                  </a:txBody>
                  <a:tcPr/>
                </a:tc>
                <a:tc>
                  <a:txBody>
                    <a:bodyPr/>
                    <a:lstStyle/>
                    <a:p>
                      <a:r>
                        <a:rPr lang="es-ES" sz="1400" dirty="0" smtClean="0"/>
                        <a:t>Se escribe un polinomio debajo del otro formando columnas de términos semejantes:</a:t>
                      </a:r>
                    </a:p>
                    <a:p>
                      <a:r>
                        <a:rPr lang="es-ES" sz="1400" dirty="0" smtClean="0"/>
                        <a:t>                      4a – 5b + 2c – d </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3a - 7b + 2c + d</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Resuelvo:      7a - 12b + 4c + 0</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solidFill>
                            <a:schemeClr val="tx1"/>
                          </a:solidFill>
                        </a:rPr>
                        <a:t>Respuesta: 7a</a:t>
                      </a:r>
                      <a:r>
                        <a:rPr lang="es-ES" sz="1400" baseline="0" dirty="0" smtClean="0">
                          <a:solidFill>
                            <a:schemeClr val="tx1"/>
                          </a:solidFill>
                        </a:rPr>
                        <a:t> </a:t>
                      </a:r>
                      <a:r>
                        <a:rPr lang="es-ES" sz="1400" dirty="0" smtClean="0">
                          <a:solidFill>
                            <a:schemeClr val="tx1"/>
                          </a:solidFill>
                        </a:rPr>
                        <a:t>- 12b</a:t>
                      </a:r>
                      <a:r>
                        <a:rPr lang="es-ES" sz="1400" baseline="0" dirty="0" smtClean="0">
                          <a:solidFill>
                            <a:schemeClr val="tx1"/>
                          </a:solidFill>
                        </a:rPr>
                        <a:t> + 4c</a:t>
                      </a:r>
                      <a:endParaRPr lang="es-ES" sz="1400" dirty="0" smtClean="0">
                        <a:solidFill>
                          <a:schemeClr val="tx1"/>
                        </a:solidFill>
                      </a:endParaRPr>
                    </a:p>
                    <a:p>
                      <a:endParaRPr lang="es-ES" sz="1400" dirty="0"/>
                    </a:p>
                  </a:txBody>
                  <a:tcPr/>
                </a:tc>
              </a:tr>
            </a:tbl>
          </a:graphicData>
        </a:graphic>
      </p:graphicFrame>
      <p:cxnSp>
        <p:nvCxnSpPr>
          <p:cNvPr id="6" name="Conector recto 5"/>
          <p:cNvCxnSpPr/>
          <p:nvPr/>
        </p:nvCxnSpPr>
        <p:spPr>
          <a:xfrm>
            <a:off x="6864823" y="2524836"/>
            <a:ext cx="13920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688074" y="3452884"/>
            <a:ext cx="9752463" cy="307777"/>
          </a:xfrm>
          <a:prstGeom prst="rect">
            <a:avLst/>
          </a:prstGeom>
          <a:noFill/>
        </p:spPr>
        <p:txBody>
          <a:bodyPr wrap="square" rtlCol="0">
            <a:spAutoFit/>
          </a:bodyPr>
          <a:lstStyle/>
          <a:p>
            <a:r>
              <a:rPr lang="es-ES" sz="1400" dirty="0" smtClean="0"/>
              <a:t>7. </a:t>
            </a:r>
            <a:r>
              <a:rPr lang="es-ES" sz="1400" dirty="0"/>
              <a:t>Adicionar 8a</a:t>
            </a:r>
            <a:r>
              <a:rPr lang="es-ES" sz="1400" baseline="30000" dirty="0"/>
              <a:t>2</a:t>
            </a:r>
            <a:r>
              <a:rPr lang="es-ES" sz="1400" dirty="0"/>
              <a:t>b – 5ab</a:t>
            </a:r>
            <a:r>
              <a:rPr lang="es-ES" sz="1400" baseline="30000" dirty="0"/>
              <a:t>2</a:t>
            </a:r>
            <a:r>
              <a:rPr lang="es-ES" sz="1400" dirty="0"/>
              <a:t> con – 4a</a:t>
            </a:r>
            <a:r>
              <a:rPr lang="es-ES" sz="1400" baseline="30000" dirty="0"/>
              <a:t>2</a:t>
            </a:r>
            <a:r>
              <a:rPr lang="es-ES" sz="1400" dirty="0"/>
              <a:t>b – ab</a:t>
            </a:r>
            <a:r>
              <a:rPr lang="es-ES" sz="1400" baseline="30000" dirty="0"/>
              <a:t>2</a:t>
            </a:r>
            <a:r>
              <a:rPr lang="es-ES" sz="1400" dirty="0"/>
              <a:t> + </a:t>
            </a:r>
            <a:r>
              <a:rPr lang="es-ES" sz="1400" dirty="0" smtClean="0"/>
              <a:t>c</a:t>
            </a:r>
            <a:endParaRPr lang="es-ES" sz="1400" dirty="0"/>
          </a:p>
        </p:txBody>
      </p:sp>
      <p:graphicFrame>
        <p:nvGraphicFramePr>
          <p:cNvPr id="8" name="Tabla 7"/>
          <p:cNvGraphicFramePr>
            <a:graphicFrameLocks noGrp="1"/>
          </p:cNvGraphicFramePr>
          <p:nvPr>
            <p:extLst>
              <p:ext uri="{D42A27DB-BD31-4B8C-83A1-F6EECF244321}">
                <p14:modId xmlns:p14="http://schemas.microsoft.com/office/powerpoint/2010/main" val="1256964362"/>
              </p:ext>
            </p:extLst>
          </p:nvPr>
        </p:nvGraphicFramePr>
        <p:xfrm>
          <a:off x="1277581" y="3824189"/>
          <a:ext cx="9336585" cy="1955800"/>
        </p:xfrm>
        <a:graphic>
          <a:graphicData uri="http://schemas.openxmlformats.org/drawingml/2006/table">
            <a:tbl>
              <a:tblPr firstRow="1" bandRow="1">
                <a:tableStyleId>{5C22544A-7EE6-4342-B048-85BDC9FD1C3A}</a:tableStyleId>
              </a:tblPr>
              <a:tblGrid>
                <a:gridCol w="4860119"/>
                <a:gridCol w="4476466"/>
              </a:tblGrid>
              <a:tr h="370840">
                <a:tc>
                  <a:txBody>
                    <a:bodyPr/>
                    <a:lstStyle/>
                    <a:p>
                      <a:pPr algn="ctr"/>
                      <a:r>
                        <a:rPr lang="es-ES" sz="1400" dirty="0" smtClean="0"/>
                        <a:t>FORMA</a:t>
                      </a:r>
                      <a:r>
                        <a:rPr lang="es-ES" sz="1400" baseline="0" dirty="0" smtClean="0"/>
                        <a:t> HORIZONTAL</a:t>
                      </a:r>
                      <a:endParaRPr lang="es-ES" sz="1400" dirty="0"/>
                    </a:p>
                  </a:txBody>
                  <a:tcPr/>
                </a:tc>
                <a:tc>
                  <a:txBody>
                    <a:bodyPr/>
                    <a:lstStyle/>
                    <a:p>
                      <a:pPr algn="ctr"/>
                      <a:r>
                        <a:rPr lang="es-ES" sz="1400" dirty="0" smtClean="0"/>
                        <a:t>FORMA VERTICAL</a:t>
                      </a:r>
                      <a:endParaRPr lang="es-ES" sz="1400" dirty="0"/>
                    </a:p>
                  </a:txBody>
                  <a:tcPr/>
                </a:tc>
              </a:tr>
              <a:tr h="370840">
                <a:tc>
                  <a:txBody>
                    <a:bodyPr/>
                    <a:lstStyle/>
                    <a:p>
                      <a:r>
                        <a:rPr lang="es-ES" sz="1400" dirty="0" smtClean="0"/>
                        <a:t>Se</a:t>
                      </a:r>
                      <a:r>
                        <a:rPr lang="es-ES" sz="1400" baseline="0" dirty="0" smtClean="0"/>
                        <a:t> escribe un polinomio al lado del otro coloreando por términos semejantes:</a:t>
                      </a:r>
                    </a:p>
                    <a:p>
                      <a:r>
                        <a:rPr lang="es-ES" sz="1400" dirty="0" smtClean="0">
                          <a:solidFill>
                            <a:srgbClr val="FF0000"/>
                          </a:solidFill>
                        </a:rPr>
                        <a:t>8a</a:t>
                      </a:r>
                      <a:r>
                        <a:rPr lang="es-ES" sz="1400" baseline="30000" dirty="0" smtClean="0">
                          <a:solidFill>
                            <a:srgbClr val="FF0000"/>
                          </a:solidFill>
                        </a:rPr>
                        <a:t>2</a:t>
                      </a:r>
                      <a:r>
                        <a:rPr lang="es-ES" sz="1400" dirty="0" smtClean="0">
                          <a:solidFill>
                            <a:srgbClr val="FF0000"/>
                          </a:solidFill>
                        </a:rPr>
                        <a:t>b</a:t>
                      </a:r>
                      <a:r>
                        <a:rPr lang="es-ES" sz="1400" dirty="0" smtClean="0"/>
                        <a:t> – 5ab</a:t>
                      </a:r>
                      <a:r>
                        <a:rPr lang="es-ES" sz="1400" baseline="30000" dirty="0" smtClean="0"/>
                        <a:t>2</a:t>
                      </a:r>
                      <a:r>
                        <a:rPr lang="es-ES" sz="1400" dirty="0" smtClean="0"/>
                        <a:t> </a:t>
                      </a:r>
                      <a:r>
                        <a:rPr lang="es-ES" sz="1400" dirty="0" smtClean="0">
                          <a:solidFill>
                            <a:srgbClr val="FF0000"/>
                          </a:solidFill>
                        </a:rPr>
                        <a:t>– 4a</a:t>
                      </a:r>
                      <a:r>
                        <a:rPr lang="es-ES" sz="1400" baseline="30000" dirty="0" smtClean="0">
                          <a:solidFill>
                            <a:srgbClr val="FF0000"/>
                          </a:solidFill>
                        </a:rPr>
                        <a:t>2</a:t>
                      </a:r>
                      <a:r>
                        <a:rPr lang="es-ES" sz="1400" dirty="0" smtClean="0">
                          <a:solidFill>
                            <a:srgbClr val="FF0000"/>
                          </a:solidFill>
                        </a:rPr>
                        <a:t>b </a:t>
                      </a:r>
                      <a:r>
                        <a:rPr lang="es-ES" sz="1400" dirty="0" smtClean="0"/>
                        <a:t>– ab</a:t>
                      </a:r>
                      <a:r>
                        <a:rPr lang="es-ES" sz="1400" baseline="30000" dirty="0" smtClean="0"/>
                        <a:t>2</a:t>
                      </a:r>
                      <a:r>
                        <a:rPr lang="es-ES" sz="1400" dirty="0" smtClean="0"/>
                        <a:t> </a:t>
                      </a:r>
                      <a:r>
                        <a:rPr lang="es-ES" sz="1400" dirty="0" smtClean="0">
                          <a:solidFill>
                            <a:srgbClr val="00B050"/>
                          </a:solidFill>
                        </a:rPr>
                        <a:t>+ c</a:t>
                      </a:r>
                    </a:p>
                    <a:p>
                      <a:r>
                        <a:rPr lang="es-ES" sz="1400" dirty="0" smtClean="0"/>
                        <a:t>Reducción de a</a:t>
                      </a:r>
                      <a:r>
                        <a:rPr lang="es-ES" sz="1400" baseline="30000" dirty="0" smtClean="0"/>
                        <a:t>2</a:t>
                      </a:r>
                      <a:r>
                        <a:rPr lang="es-ES" sz="1400" dirty="0" smtClean="0"/>
                        <a:t>b: </a:t>
                      </a:r>
                      <a:r>
                        <a:rPr lang="es-ES" sz="1400" dirty="0" smtClean="0">
                          <a:solidFill>
                            <a:srgbClr val="FF0000"/>
                          </a:solidFill>
                        </a:rPr>
                        <a:t>8a</a:t>
                      </a:r>
                      <a:r>
                        <a:rPr lang="es-ES" sz="1400" baseline="30000" dirty="0" smtClean="0">
                          <a:solidFill>
                            <a:srgbClr val="FF0000"/>
                          </a:solidFill>
                        </a:rPr>
                        <a:t>2</a:t>
                      </a:r>
                      <a:r>
                        <a:rPr lang="es-ES" sz="1400" dirty="0" smtClean="0">
                          <a:solidFill>
                            <a:srgbClr val="FF0000"/>
                          </a:solidFill>
                        </a:rPr>
                        <a:t>b – 4a</a:t>
                      </a:r>
                      <a:r>
                        <a:rPr lang="es-ES" sz="1400" baseline="30000" dirty="0" smtClean="0">
                          <a:solidFill>
                            <a:srgbClr val="FF0000"/>
                          </a:solidFill>
                        </a:rPr>
                        <a:t>2</a:t>
                      </a:r>
                      <a:r>
                        <a:rPr lang="es-ES" sz="1400" dirty="0" smtClean="0">
                          <a:solidFill>
                            <a:srgbClr val="FF0000"/>
                          </a:solidFill>
                        </a:rPr>
                        <a:t>b = 4a</a:t>
                      </a:r>
                      <a:r>
                        <a:rPr lang="es-ES" sz="1400" baseline="30000" dirty="0" smtClean="0">
                          <a:solidFill>
                            <a:srgbClr val="FF0000"/>
                          </a:solidFill>
                        </a:rPr>
                        <a:t>2</a:t>
                      </a:r>
                      <a:r>
                        <a:rPr lang="es-ES" sz="1400" dirty="0" smtClean="0">
                          <a:solidFill>
                            <a:srgbClr val="FF0000"/>
                          </a:solidFill>
                        </a:rPr>
                        <a:t>b</a:t>
                      </a:r>
                    </a:p>
                    <a:p>
                      <a:r>
                        <a:rPr lang="es-ES" sz="1400" dirty="0" smtClean="0">
                          <a:solidFill>
                            <a:schemeClr val="tx1"/>
                          </a:solidFill>
                        </a:rPr>
                        <a:t>Reducción de </a:t>
                      </a:r>
                      <a:r>
                        <a:rPr lang="es-ES" sz="1400" dirty="0" smtClean="0"/>
                        <a:t>ab</a:t>
                      </a:r>
                      <a:r>
                        <a:rPr lang="es-ES" sz="1400" baseline="30000" dirty="0" smtClean="0"/>
                        <a:t>2</a:t>
                      </a:r>
                      <a:r>
                        <a:rPr lang="es-ES" sz="1400" dirty="0" smtClean="0">
                          <a:solidFill>
                            <a:schemeClr val="tx1"/>
                          </a:solidFill>
                        </a:rPr>
                        <a:t>: </a:t>
                      </a:r>
                      <a:r>
                        <a:rPr lang="es-ES" sz="1400" dirty="0" smtClean="0"/>
                        <a:t>– 5ab</a:t>
                      </a:r>
                      <a:r>
                        <a:rPr lang="es-ES" sz="1400" baseline="30000" dirty="0" smtClean="0"/>
                        <a:t>2</a:t>
                      </a:r>
                      <a:r>
                        <a:rPr lang="es-ES" sz="1400" dirty="0" smtClean="0"/>
                        <a:t> – ab</a:t>
                      </a:r>
                      <a:r>
                        <a:rPr lang="es-ES" sz="1400" baseline="30000" dirty="0" smtClean="0"/>
                        <a:t>2</a:t>
                      </a:r>
                      <a:r>
                        <a:rPr lang="es-ES" sz="1400" dirty="0" smtClean="0"/>
                        <a:t> = - 6ab</a:t>
                      </a:r>
                      <a:r>
                        <a:rPr lang="es-ES" sz="1400" baseline="30000" dirty="0" smtClean="0"/>
                        <a:t>2</a:t>
                      </a:r>
                      <a:endParaRPr lang="es-ES" sz="1400" dirty="0" smtClean="0">
                        <a:solidFill>
                          <a:srgbClr val="00B050"/>
                        </a:solidFill>
                      </a:endParaRPr>
                    </a:p>
                    <a:p>
                      <a:r>
                        <a:rPr lang="es-ES" sz="1400" dirty="0" smtClean="0">
                          <a:solidFill>
                            <a:schemeClr val="tx1"/>
                          </a:solidFill>
                        </a:rPr>
                        <a:t>Reducción de c: </a:t>
                      </a:r>
                      <a:r>
                        <a:rPr lang="es-ES" sz="1400" dirty="0" smtClean="0">
                          <a:solidFill>
                            <a:srgbClr val="00B050"/>
                          </a:solidFill>
                        </a:rPr>
                        <a:t>c</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solidFill>
                            <a:schemeClr val="tx1"/>
                          </a:solidFill>
                        </a:rPr>
                        <a:t>Respuesta: </a:t>
                      </a:r>
                      <a:r>
                        <a:rPr lang="es-ES" sz="1400" dirty="0" smtClean="0">
                          <a:solidFill>
                            <a:srgbClr val="FF0000"/>
                          </a:solidFill>
                        </a:rPr>
                        <a:t>4a</a:t>
                      </a:r>
                      <a:r>
                        <a:rPr lang="es-ES" sz="1400" baseline="30000" dirty="0" smtClean="0">
                          <a:solidFill>
                            <a:srgbClr val="FF0000"/>
                          </a:solidFill>
                        </a:rPr>
                        <a:t>2</a:t>
                      </a:r>
                      <a:r>
                        <a:rPr lang="es-ES" sz="1400" dirty="0" smtClean="0">
                          <a:solidFill>
                            <a:srgbClr val="FF0000"/>
                          </a:solidFill>
                        </a:rPr>
                        <a:t>b </a:t>
                      </a:r>
                      <a:r>
                        <a:rPr lang="es-ES" sz="1400" dirty="0" smtClean="0"/>
                        <a:t>- 6ab</a:t>
                      </a:r>
                      <a:r>
                        <a:rPr lang="es-ES" sz="1400" baseline="30000" dirty="0" smtClean="0"/>
                        <a:t>2 </a:t>
                      </a:r>
                      <a:r>
                        <a:rPr lang="es-ES" sz="1400" baseline="0" dirty="0" smtClean="0"/>
                        <a:t>+ </a:t>
                      </a:r>
                      <a:r>
                        <a:rPr lang="es-ES" sz="1400" dirty="0" smtClean="0">
                          <a:solidFill>
                            <a:srgbClr val="00B050"/>
                          </a:solidFill>
                        </a:rPr>
                        <a:t>c</a:t>
                      </a:r>
                      <a:endParaRPr lang="es-ES" sz="1400" dirty="0" smtClean="0">
                        <a:solidFill>
                          <a:srgbClr val="FF0000"/>
                        </a:solidFill>
                      </a:endParaRPr>
                    </a:p>
                  </a:txBody>
                  <a:tcPr/>
                </a:tc>
                <a:tc>
                  <a:txBody>
                    <a:bodyPr/>
                    <a:lstStyle/>
                    <a:p>
                      <a:r>
                        <a:rPr lang="es-ES" sz="1400" dirty="0" smtClean="0"/>
                        <a:t>Se escribe un polinomio debajo del otro formando columnas de términos semejantes:</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8a</a:t>
                      </a:r>
                      <a:r>
                        <a:rPr lang="es-ES" sz="1400" baseline="30000" dirty="0" smtClean="0"/>
                        <a:t>2</a:t>
                      </a:r>
                      <a:r>
                        <a:rPr lang="es-ES" sz="1400" dirty="0" smtClean="0"/>
                        <a:t>b – 5ab</a:t>
                      </a:r>
                      <a:r>
                        <a:rPr lang="es-ES" sz="1400" baseline="30000" dirty="0" smtClean="0"/>
                        <a:t>2</a:t>
                      </a:r>
                      <a:r>
                        <a:rPr lang="es-ES" sz="1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 4a</a:t>
                      </a:r>
                      <a:r>
                        <a:rPr lang="es-ES" sz="1400" baseline="30000" dirty="0" smtClean="0"/>
                        <a:t>2</a:t>
                      </a:r>
                      <a:r>
                        <a:rPr lang="es-ES" sz="1400" dirty="0" smtClean="0"/>
                        <a:t>b – ab</a:t>
                      </a:r>
                      <a:r>
                        <a:rPr lang="es-ES" sz="1400" baseline="30000" dirty="0" smtClean="0"/>
                        <a:t>2</a:t>
                      </a:r>
                      <a:r>
                        <a:rPr lang="es-ES" sz="1400" dirty="0" smtClean="0"/>
                        <a:t> + c</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Resuelvo:          4a</a:t>
                      </a:r>
                      <a:r>
                        <a:rPr lang="es-ES" sz="1400" baseline="30000" dirty="0" smtClean="0"/>
                        <a:t>2</a:t>
                      </a:r>
                      <a:r>
                        <a:rPr lang="es-ES" sz="1400" dirty="0" smtClean="0"/>
                        <a:t>b - 6ab</a:t>
                      </a:r>
                      <a:r>
                        <a:rPr lang="es-ES" sz="1400" baseline="30000" dirty="0" smtClean="0"/>
                        <a:t>2 </a:t>
                      </a:r>
                      <a:r>
                        <a:rPr lang="es-ES" sz="1400" dirty="0" smtClean="0"/>
                        <a:t>+ c</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solidFill>
                            <a:schemeClr val="tx1"/>
                          </a:solidFill>
                        </a:rPr>
                        <a:t>Respuesta: </a:t>
                      </a:r>
                      <a:r>
                        <a:rPr lang="es-ES" sz="1400" dirty="0" smtClean="0"/>
                        <a:t>4a</a:t>
                      </a:r>
                      <a:r>
                        <a:rPr lang="es-ES" sz="1400" baseline="30000" dirty="0" smtClean="0"/>
                        <a:t>2</a:t>
                      </a:r>
                      <a:r>
                        <a:rPr lang="es-ES" sz="1400" dirty="0" smtClean="0"/>
                        <a:t>b - 6ab</a:t>
                      </a:r>
                      <a:r>
                        <a:rPr lang="es-ES" sz="1400" baseline="30000" dirty="0" smtClean="0"/>
                        <a:t>2 </a:t>
                      </a:r>
                      <a:r>
                        <a:rPr lang="es-ES" sz="1400" dirty="0" smtClean="0"/>
                        <a:t>+ c</a:t>
                      </a:r>
                      <a:endParaRPr lang="es-ES" sz="1400" dirty="0" smtClean="0">
                        <a:solidFill>
                          <a:schemeClr val="tx1"/>
                        </a:solidFill>
                      </a:endParaRPr>
                    </a:p>
                    <a:p>
                      <a:endParaRPr lang="es-ES" sz="1400" dirty="0"/>
                    </a:p>
                  </a:txBody>
                  <a:tcPr/>
                </a:tc>
              </a:tr>
            </a:tbl>
          </a:graphicData>
        </a:graphic>
      </p:graphicFrame>
      <p:cxnSp>
        <p:nvCxnSpPr>
          <p:cNvPr id="9" name="Conector recto 8"/>
          <p:cNvCxnSpPr/>
          <p:nvPr/>
        </p:nvCxnSpPr>
        <p:spPr>
          <a:xfrm flipV="1">
            <a:off x="7029733" y="5076967"/>
            <a:ext cx="1403446" cy="2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6024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9835" y="220426"/>
            <a:ext cx="10515600" cy="303425"/>
          </a:xfrm>
        </p:spPr>
        <p:txBody>
          <a:bodyPr>
            <a:normAutofit/>
          </a:bodyPr>
          <a:lstStyle/>
          <a:p>
            <a:pPr marL="0" indent="0">
              <a:buNone/>
            </a:pPr>
            <a:r>
              <a:rPr lang="es-ES" sz="1400" dirty="0" smtClean="0"/>
              <a:t>8. Adicionar </a:t>
            </a:r>
            <a:r>
              <a:rPr lang="es-ES" sz="1400" dirty="0"/>
              <a:t>3a</a:t>
            </a:r>
            <a:r>
              <a:rPr lang="es-ES" sz="1400" baseline="30000" dirty="0"/>
              <a:t>3</a:t>
            </a:r>
            <a:r>
              <a:rPr lang="es-ES" sz="1400" dirty="0"/>
              <a:t>b</a:t>
            </a:r>
            <a:r>
              <a:rPr lang="es-ES" sz="1400" baseline="30000" dirty="0"/>
              <a:t>2</a:t>
            </a:r>
            <a:r>
              <a:rPr lang="es-ES" sz="1400" dirty="0"/>
              <a:t> + 2a</a:t>
            </a:r>
            <a:r>
              <a:rPr lang="es-ES" sz="1400" baseline="30000" dirty="0"/>
              <a:t>2</a:t>
            </a:r>
            <a:r>
              <a:rPr lang="es-ES" sz="1400" dirty="0"/>
              <a:t>b</a:t>
            </a:r>
            <a:r>
              <a:rPr lang="es-ES" sz="1400" baseline="30000" dirty="0"/>
              <a:t>3</a:t>
            </a:r>
            <a:r>
              <a:rPr lang="es-ES" sz="1400" dirty="0"/>
              <a:t> con a</a:t>
            </a:r>
            <a:r>
              <a:rPr lang="es-ES" sz="1400" baseline="30000" dirty="0"/>
              <a:t>2</a:t>
            </a:r>
            <a:r>
              <a:rPr lang="es-ES" sz="1400" dirty="0"/>
              <a:t>b</a:t>
            </a:r>
            <a:r>
              <a:rPr lang="es-ES" sz="1400" baseline="30000" dirty="0"/>
              <a:t>3</a:t>
            </a:r>
            <a:r>
              <a:rPr lang="es-ES" sz="1400" dirty="0"/>
              <a:t> – 5a</a:t>
            </a:r>
            <a:r>
              <a:rPr lang="es-ES" sz="1400" baseline="30000" dirty="0"/>
              <a:t>3</a:t>
            </a:r>
            <a:r>
              <a:rPr lang="es-ES" sz="1400" dirty="0"/>
              <a:t>b</a:t>
            </a:r>
          </a:p>
          <a:p>
            <a:pPr marL="0" indent="0">
              <a:buNone/>
            </a:pPr>
            <a:endParaRPr lang="es-ES" sz="1400" dirty="0"/>
          </a:p>
        </p:txBody>
      </p:sp>
      <p:graphicFrame>
        <p:nvGraphicFramePr>
          <p:cNvPr id="4" name="Tabla 3"/>
          <p:cNvGraphicFramePr>
            <a:graphicFrameLocks noGrp="1"/>
          </p:cNvGraphicFramePr>
          <p:nvPr>
            <p:extLst>
              <p:ext uri="{D42A27DB-BD31-4B8C-83A1-F6EECF244321}">
                <p14:modId xmlns:p14="http://schemas.microsoft.com/office/powerpoint/2010/main" val="3772619362"/>
              </p:ext>
            </p:extLst>
          </p:nvPr>
        </p:nvGraphicFramePr>
        <p:xfrm>
          <a:off x="1084237" y="523728"/>
          <a:ext cx="8995392" cy="1889760"/>
        </p:xfrm>
        <a:graphic>
          <a:graphicData uri="http://schemas.openxmlformats.org/drawingml/2006/table">
            <a:tbl>
              <a:tblPr firstRow="1" bandRow="1">
                <a:tableStyleId>{5C22544A-7EE6-4342-B048-85BDC9FD1C3A}</a:tableStyleId>
              </a:tblPr>
              <a:tblGrid>
                <a:gridCol w="4573516"/>
                <a:gridCol w="4421876"/>
              </a:tblGrid>
              <a:tr h="179772">
                <a:tc>
                  <a:txBody>
                    <a:bodyPr/>
                    <a:lstStyle/>
                    <a:p>
                      <a:pPr algn="ctr"/>
                      <a:r>
                        <a:rPr lang="es-ES" sz="1400" dirty="0" smtClean="0"/>
                        <a:t>FORMA</a:t>
                      </a:r>
                      <a:r>
                        <a:rPr lang="es-ES" sz="1400" baseline="0" dirty="0" smtClean="0"/>
                        <a:t> HORIZONTAL</a:t>
                      </a:r>
                      <a:endParaRPr lang="es-ES" sz="1400" dirty="0"/>
                    </a:p>
                  </a:txBody>
                  <a:tcPr/>
                </a:tc>
                <a:tc>
                  <a:txBody>
                    <a:bodyPr/>
                    <a:lstStyle/>
                    <a:p>
                      <a:pPr algn="ctr"/>
                      <a:r>
                        <a:rPr lang="es-ES" sz="1400" dirty="0" smtClean="0"/>
                        <a:t>FORMA VERTICAL</a:t>
                      </a:r>
                      <a:endParaRPr lang="es-ES" sz="1400" dirty="0"/>
                    </a:p>
                  </a:txBody>
                  <a:tcPr/>
                </a:tc>
              </a:tr>
              <a:tr h="370840">
                <a:tc>
                  <a:txBody>
                    <a:bodyPr/>
                    <a:lstStyle/>
                    <a:p>
                      <a:r>
                        <a:rPr lang="es-ES" sz="1400" dirty="0" smtClean="0"/>
                        <a:t>Se</a:t>
                      </a:r>
                      <a:r>
                        <a:rPr lang="es-ES" sz="1400" baseline="0" dirty="0" smtClean="0"/>
                        <a:t> escribe un polinomio al lado del otro coloreando por términos semejantes:</a:t>
                      </a:r>
                    </a:p>
                    <a:p>
                      <a:r>
                        <a:rPr lang="es-ES" sz="1400" dirty="0" smtClean="0">
                          <a:solidFill>
                            <a:srgbClr val="00B050"/>
                          </a:solidFill>
                        </a:rPr>
                        <a:t>3a</a:t>
                      </a:r>
                      <a:r>
                        <a:rPr lang="es-ES" sz="1400" baseline="30000" dirty="0" smtClean="0">
                          <a:solidFill>
                            <a:srgbClr val="00B050"/>
                          </a:solidFill>
                        </a:rPr>
                        <a:t>3</a:t>
                      </a:r>
                      <a:r>
                        <a:rPr lang="es-ES" sz="1400" dirty="0" smtClean="0">
                          <a:solidFill>
                            <a:srgbClr val="00B050"/>
                          </a:solidFill>
                        </a:rPr>
                        <a:t>b</a:t>
                      </a:r>
                      <a:r>
                        <a:rPr lang="es-ES" sz="1400" baseline="30000" dirty="0" smtClean="0">
                          <a:solidFill>
                            <a:srgbClr val="00B050"/>
                          </a:solidFill>
                        </a:rPr>
                        <a:t>2</a:t>
                      </a:r>
                      <a:r>
                        <a:rPr lang="es-ES" sz="1400" dirty="0" smtClean="0"/>
                        <a:t> </a:t>
                      </a:r>
                      <a:r>
                        <a:rPr lang="es-ES" sz="1400" dirty="0" smtClean="0">
                          <a:solidFill>
                            <a:srgbClr val="FF0000"/>
                          </a:solidFill>
                        </a:rPr>
                        <a:t>+ 2a</a:t>
                      </a:r>
                      <a:r>
                        <a:rPr lang="es-ES" sz="1400" baseline="30000" dirty="0" smtClean="0">
                          <a:solidFill>
                            <a:srgbClr val="FF0000"/>
                          </a:solidFill>
                        </a:rPr>
                        <a:t>2</a:t>
                      </a:r>
                      <a:r>
                        <a:rPr lang="es-ES" sz="1400" dirty="0" smtClean="0">
                          <a:solidFill>
                            <a:srgbClr val="FF0000"/>
                          </a:solidFill>
                        </a:rPr>
                        <a:t>b</a:t>
                      </a:r>
                      <a:r>
                        <a:rPr lang="es-ES" sz="1400" baseline="30000" dirty="0" smtClean="0">
                          <a:solidFill>
                            <a:srgbClr val="FF0000"/>
                          </a:solidFill>
                        </a:rPr>
                        <a:t>3</a:t>
                      </a:r>
                      <a:r>
                        <a:rPr lang="es-ES" sz="1400" dirty="0" smtClean="0">
                          <a:solidFill>
                            <a:srgbClr val="FF0000"/>
                          </a:solidFill>
                        </a:rPr>
                        <a:t> + a</a:t>
                      </a:r>
                      <a:r>
                        <a:rPr lang="es-ES" sz="1400" baseline="30000" dirty="0" smtClean="0">
                          <a:solidFill>
                            <a:srgbClr val="FF0000"/>
                          </a:solidFill>
                        </a:rPr>
                        <a:t>2</a:t>
                      </a:r>
                      <a:r>
                        <a:rPr lang="es-ES" sz="1400" dirty="0" smtClean="0">
                          <a:solidFill>
                            <a:srgbClr val="FF0000"/>
                          </a:solidFill>
                        </a:rPr>
                        <a:t>b</a:t>
                      </a:r>
                      <a:r>
                        <a:rPr lang="es-ES" sz="1400" baseline="30000" dirty="0" smtClean="0">
                          <a:solidFill>
                            <a:srgbClr val="FF0000"/>
                          </a:solidFill>
                        </a:rPr>
                        <a:t>3</a:t>
                      </a:r>
                      <a:r>
                        <a:rPr lang="es-ES" sz="1400" dirty="0" smtClean="0">
                          <a:solidFill>
                            <a:srgbClr val="FF0000"/>
                          </a:solidFill>
                        </a:rPr>
                        <a:t> </a:t>
                      </a:r>
                      <a:r>
                        <a:rPr lang="es-ES" sz="1400" dirty="0" smtClean="0"/>
                        <a:t>– 5a</a:t>
                      </a:r>
                      <a:r>
                        <a:rPr lang="es-ES" sz="1400" baseline="30000" dirty="0" smtClean="0"/>
                        <a:t>3</a:t>
                      </a:r>
                      <a:r>
                        <a:rPr lang="es-ES" sz="1400" dirty="0" smtClean="0"/>
                        <a:t>b</a:t>
                      </a:r>
                      <a:endParaRPr lang="es-ES" sz="1400" dirty="0" smtClean="0">
                        <a:solidFill>
                          <a:srgbClr val="00B050"/>
                        </a:solidFill>
                      </a:endParaRPr>
                    </a:p>
                    <a:p>
                      <a:r>
                        <a:rPr lang="es-ES" sz="1400" dirty="0" smtClean="0"/>
                        <a:t>Reducción de </a:t>
                      </a:r>
                      <a:r>
                        <a:rPr lang="es-ES" sz="1400" dirty="0" smtClean="0">
                          <a:solidFill>
                            <a:srgbClr val="00B050"/>
                          </a:solidFill>
                        </a:rPr>
                        <a:t>a</a:t>
                      </a:r>
                      <a:r>
                        <a:rPr lang="es-ES" sz="1400" baseline="30000" dirty="0" smtClean="0">
                          <a:solidFill>
                            <a:srgbClr val="00B050"/>
                          </a:solidFill>
                        </a:rPr>
                        <a:t>3</a:t>
                      </a:r>
                      <a:r>
                        <a:rPr lang="es-ES" sz="1400" dirty="0" smtClean="0">
                          <a:solidFill>
                            <a:srgbClr val="00B050"/>
                          </a:solidFill>
                        </a:rPr>
                        <a:t>b</a:t>
                      </a:r>
                      <a:r>
                        <a:rPr lang="es-ES" sz="1400" baseline="30000" dirty="0" smtClean="0">
                          <a:solidFill>
                            <a:srgbClr val="00B050"/>
                          </a:solidFill>
                        </a:rPr>
                        <a:t>2</a:t>
                      </a:r>
                      <a:r>
                        <a:rPr lang="es-ES" sz="1400" dirty="0" smtClean="0"/>
                        <a:t>: </a:t>
                      </a:r>
                      <a:r>
                        <a:rPr lang="es-ES" sz="1400" dirty="0" smtClean="0">
                          <a:solidFill>
                            <a:srgbClr val="00B050"/>
                          </a:solidFill>
                        </a:rPr>
                        <a:t>3a</a:t>
                      </a:r>
                      <a:r>
                        <a:rPr lang="es-ES" sz="1400" baseline="30000" dirty="0" smtClean="0">
                          <a:solidFill>
                            <a:srgbClr val="00B050"/>
                          </a:solidFill>
                        </a:rPr>
                        <a:t>3</a:t>
                      </a:r>
                      <a:r>
                        <a:rPr lang="es-ES" sz="1400" dirty="0" smtClean="0">
                          <a:solidFill>
                            <a:srgbClr val="00B050"/>
                          </a:solidFill>
                        </a:rPr>
                        <a:t>b</a:t>
                      </a:r>
                      <a:r>
                        <a:rPr lang="es-ES" sz="1400" baseline="30000" dirty="0" smtClean="0">
                          <a:solidFill>
                            <a:srgbClr val="00B050"/>
                          </a:solidFill>
                        </a:rPr>
                        <a:t>2</a:t>
                      </a:r>
                      <a:endParaRPr lang="es-ES" sz="1400" dirty="0" smtClean="0">
                        <a:solidFill>
                          <a:srgbClr val="FF0000"/>
                        </a:solidFill>
                      </a:endParaRPr>
                    </a:p>
                    <a:p>
                      <a:r>
                        <a:rPr lang="es-ES" sz="1400" dirty="0" smtClean="0">
                          <a:solidFill>
                            <a:schemeClr val="tx1"/>
                          </a:solidFill>
                        </a:rPr>
                        <a:t>Reducción de </a:t>
                      </a:r>
                      <a:r>
                        <a:rPr lang="es-ES" sz="1400" dirty="0" smtClean="0">
                          <a:solidFill>
                            <a:srgbClr val="FF0000"/>
                          </a:solidFill>
                        </a:rPr>
                        <a:t>a</a:t>
                      </a:r>
                      <a:r>
                        <a:rPr lang="es-ES" sz="1400" baseline="30000" dirty="0" smtClean="0">
                          <a:solidFill>
                            <a:srgbClr val="FF0000"/>
                          </a:solidFill>
                        </a:rPr>
                        <a:t>2</a:t>
                      </a:r>
                      <a:r>
                        <a:rPr lang="es-ES" sz="1400" dirty="0" smtClean="0">
                          <a:solidFill>
                            <a:srgbClr val="FF0000"/>
                          </a:solidFill>
                        </a:rPr>
                        <a:t>b</a:t>
                      </a:r>
                      <a:r>
                        <a:rPr lang="es-ES" sz="1400" baseline="30000" dirty="0" smtClean="0">
                          <a:solidFill>
                            <a:srgbClr val="FF0000"/>
                          </a:solidFill>
                        </a:rPr>
                        <a:t>3</a:t>
                      </a:r>
                      <a:r>
                        <a:rPr lang="es-ES" sz="1400" dirty="0" smtClean="0">
                          <a:solidFill>
                            <a:schemeClr val="tx1"/>
                          </a:solidFill>
                        </a:rPr>
                        <a:t>: </a:t>
                      </a:r>
                      <a:r>
                        <a:rPr lang="es-ES" sz="1400" dirty="0" smtClean="0">
                          <a:solidFill>
                            <a:srgbClr val="FF0000"/>
                          </a:solidFill>
                        </a:rPr>
                        <a:t>2a</a:t>
                      </a:r>
                      <a:r>
                        <a:rPr lang="es-ES" sz="1400" baseline="30000" dirty="0" smtClean="0">
                          <a:solidFill>
                            <a:srgbClr val="FF0000"/>
                          </a:solidFill>
                        </a:rPr>
                        <a:t>2</a:t>
                      </a:r>
                      <a:r>
                        <a:rPr lang="es-ES" sz="1400" dirty="0" smtClean="0">
                          <a:solidFill>
                            <a:srgbClr val="FF0000"/>
                          </a:solidFill>
                        </a:rPr>
                        <a:t>b</a:t>
                      </a:r>
                      <a:r>
                        <a:rPr lang="es-ES" sz="1400" baseline="30000" dirty="0" smtClean="0">
                          <a:solidFill>
                            <a:srgbClr val="FF0000"/>
                          </a:solidFill>
                        </a:rPr>
                        <a:t>3</a:t>
                      </a:r>
                      <a:r>
                        <a:rPr lang="es-ES" sz="1400" dirty="0" smtClean="0">
                          <a:solidFill>
                            <a:srgbClr val="FF0000"/>
                          </a:solidFill>
                        </a:rPr>
                        <a:t> + a</a:t>
                      </a:r>
                      <a:r>
                        <a:rPr lang="es-ES" sz="1400" baseline="30000" dirty="0" smtClean="0">
                          <a:solidFill>
                            <a:srgbClr val="FF0000"/>
                          </a:solidFill>
                        </a:rPr>
                        <a:t>2</a:t>
                      </a:r>
                      <a:r>
                        <a:rPr lang="es-ES" sz="1400" dirty="0" smtClean="0">
                          <a:solidFill>
                            <a:srgbClr val="FF0000"/>
                          </a:solidFill>
                        </a:rPr>
                        <a:t>b</a:t>
                      </a:r>
                      <a:r>
                        <a:rPr lang="es-ES" sz="1400" baseline="30000" dirty="0" smtClean="0">
                          <a:solidFill>
                            <a:srgbClr val="FF0000"/>
                          </a:solidFill>
                        </a:rPr>
                        <a:t>3</a:t>
                      </a:r>
                      <a:r>
                        <a:rPr lang="es-ES" sz="1400" dirty="0" smtClean="0">
                          <a:solidFill>
                            <a:srgbClr val="FF0000"/>
                          </a:solidFill>
                        </a:rPr>
                        <a:t> = 3a</a:t>
                      </a:r>
                      <a:r>
                        <a:rPr lang="es-ES" sz="1400" baseline="30000" dirty="0" smtClean="0">
                          <a:solidFill>
                            <a:srgbClr val="FF0000"/>
                          </a:solidFill>
                        </a:rPr>
                        <a:t>2</a:t>
                      </a:r>
                      <a:r>
                        <a:rPr lang="es-ES" sz="1400" dirty="0" smtClean="0">
                          <a:solidFill>
                            <a:srgbClr val="FF0000"/>
                          </a:solidFill>
                        </a:rPr>
                        <a:t>b</a:t>
                      </a:r>
                      <a:r>
                        <a:rPr lang="es-ES" sz="1400" baseline="30000" dirty="0" smtClean="0">
                          <a:solidFill>
                            <a:srgbClr val="FF0000"/>
                          </a:solidFill>
                        </a:rPr>
                        <a:t>3</a:t>
                      </a:r>
                      <a:endParaRPr lang="es-ES" sz="1400" dirty="0" smtClean="0">
                        <a:solidFill>
                          <a:srgbClr val="00B05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solidFill>
                            <a:schemeClr val="tx1"/>
                          </a:solidFill>
                        </a:rPr>
                        <a:t>Reducción de </a:t>
                      </a:r>
                      <a:r>
                        <a:rPr lang="es-ES" sz="1400" dirty="0" smtClean="0"/>
                        <a:t>a</a:t>
                      </a:r>
                      <a:r>
                        <a:rPr lang="es-ES" sz="1400" baseline="30000" dirty="0" smtClean="0"/>
                        <a:t>3</a:t>
                      </a:r>
                      <a:r>
                        <a:rPr lang="es-ES" sz="1400" dirty="0" smtClean="0"/>
                        <a:t>b</a:t>
                      </a:r>
                      <a:r>
                        <a:rPr lang="es-ES" sz="1400" dirty="0" smtClean="0">
                          <a:solidFill>
                            <a:schemeClr val="tx1"/>
                          </a:solidFill>
                        </a:rPr>
                        <a:t>: </a:t>
                      </a:r>
                      <a:r>
                        <a:rPr lang="es-ES" sz="1400" dirty="0" smtClean="0"/>
                        <a:t>– 5a</a:t>
                      </a:r>
                      <a:r>
                        <a:rPr lang="es-ES" sz="1400" baseline="30000" dirty="0" smtClean="0"/>
                        <a:t>3</a:t>
                      </a:r>
                      <a:r>
                        <a:rPr lang="es-ES" sz="1400" dirty="0" smtClean="0"/>
                        <a:t>b</a:t>
                      </a:r>
                      <a:endParaRPr lang="es-ES" sz="1400" dirty="0" smtClean="0">
                        <a:solidFill>
                          <a:srgbClr val="00B050"/>
                        </a:solidFill>
                      </a:endParaRPr>
                    </a:p>
                    <a:p>
                      <a:r>
                        <a:rPr lang="es-ES" sz="1400" dirty="0" smtClean="0">
                          <a:solidFill>
                            <a:schemeClr val="tx1"/>
                          </a:solidFill>
                        </a:rPr>
                        <a:t>Respuesta: </a:t>
                      </a:r>
                      <a:r>
                        <a:rPr lang="es-ES" sz="1400" dirty="0" smtClean="0">
                          <a:solidFill>
                            <a:srgbClr val="00B050"/>
                          </a:solidFill>
                        </a:rPr>
                        <a:t>3a</a:t>
                      </a:r>
                      <a:r>
                        <a:rPr lang="es-ES" sz="1400" baseline="30000" dirty="0" smtClean="0">
                          <a:solidFill>
                            <a:srgbClr val="00B050"/>
                          </a:solidFill>
                        </a:rPr>
                        <a:t>3</a:t>
                      </a:r>
                      <a:r>
                        <a:rPr lang="es-ES" sz="1400" dirty="0" smtClean="0">
                          <a:solidFill>
                            <a:srgbClr val="00B050"/>
                          </a:solidFill>
                        </a:rPr>
                        <a:t>b</a:t>
                      </a:r>
                      <a:r>
                        <a:rPr lang="es-ES" sz="1400" baseline="30000" dirty="0" smtClean="0">
                          <a:solidFill>
                            <a:srgbClr val="00B050"/>
                          </a:solidFill>
                        </a:rPr>
                        <a:t>2</a:t>
                      </a:r>
                      <a:r>
                        <a:rPr lang="es-ES" sz="1400" dirty="0" smtClean="0"/>
                        <a:t> </a:t>
                      </a:r>
                      <a:r>
                        <a:rPr lang="es-ES" sz="1400" dirty="0" smtClean="0">
                          <a:solidFill>
                            <a:srgbClr val="FF0000"/>
                          </a:solidFill>
                        </a:rPr>
                        <a:t>+ 3a</a:t>
                      </a:r>
                      <a:r>
                        <a:rPr lang="es-ES" sz="1400" baseline="30000" dirty="0" smtClean="0">
                          <a:solidFill>
                            <a:srgbClr val="FF0000"/>
                          </a:solidFill>
                        </a:rPr>
                        <a:t>2</a:t>
                      </a:r>
                      <a:r>
                        <a:rPr lang="es-ES" sz="1400" dirty="0" smtClean="0">
                          <a:solidFill>
                            <a:srgbClr val="FF0000"/>
                          </a:solidFill>
                        </a:rPr>
                        <a:t>b</a:t>
                      </a:r>
                      <a:r>
                        <a:rPr lang="es-ES" sz="1400" baseline="30000" dirty="0" smtClean="0">
                          <a:solidFill>
                            <a:srgbClr val="FF0000"/>
                          </a:solidFill>
                        </a:rPr>
                        <a:t>3</a:t>
                      </a:r>
                      <a:r>
                        <a:rPr lang="es-ES" sz="1400" dirty="0" smtClean="0">
                          <a:solidFill>
                            <a:srgbClr val="FF0000"/>
                          </a:solidFill>
                        </a:rPr>
                        <a:t> </a:t>
                      </a:r>
                      <a:r>
                        <a:rPr lang="es-ES" sz="1400" dirty="0" smtClean="0"/>
                        <a:t>– 5a</a:t>
                      </a:r>
                      <a:r>
                        <a:rPr lang="es-ES" sz="1400" baseline="30000" dirty="0" smtClean="0"/>
                        <a:t>3</a:t>
                      </a:r>
                      <a:r>
                        <a:rPr lang="es-ES" sz="1400" dirty="0" smtClean="0"/>
                        <a:t>b</a:t>
                      </a:r>
                      <a:endParaRPr lang="es-ES" sz="1400" dirty="0" smtClean="0">
                        <a:solidFill>
                          <a:srgbClr val="00B050"/>
                        </a:solidFill>
                      </a:endParaRPr>
                    </a:p>
                  </a:txBody>
                  <a:tcPr/>
                </a:tc>
                <a:tc>
                  <a:txBody>
                    <a:bodyPr/>
                    <a:lstStyle/>
                    <a:p>
                      <a:r>
                        <a:rPr lang="es-ES" sz="1400" dirty="0" smtClean="0"/>
                        <a:t>Se escribe un polinomio debajo del otro formando columnas de términos semejantes:</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3a</a:t>
                      </a:r>
                      <a:r>
                        <a:rPr lang="es-ES" sz="1400" baseline="30000" dirty="0" smtClean="0"/>
                        <a:t>3</a:t>
                      </a:r>
                      <a:r>
                        <a:rPr lang="es-ES" sz="1400" dirty="0" smtClean="0"/>
                        <a:t>b</a:t>
                      </a:r>
                      <a:r>
                        <a:rPr lang="es-ES" sz="1400" baseline="30000" dirty="0" smtClean="0"/>
                        <a:t>2</a:t>
                      </a:r>
                      <a:r>
                        <a:rPr lang="es-ES" sz="1400" dirty="0" smtClean="0"/>
                        <a:t> + 2a</a:t>
                      </a:r>
                      <a:r>
                        <a:rPr lang="es-ES" sz="1400" baseline="30000" dirty="0" smtClean="0"/>
                        <a:t>2</a:t>
                      </a:r>
                      <a:r>
                        <a:rPr lang="es-ES" sz="1400" dirty="0" smtClean="0"/>
                        <a:t>b</a:t>
                      </a:r>
                      <a:r>
                        <a:rPr lang="es-ES" sz="1400" baseline="30000" dirty="0" smtClean="0"/>
                        <a:t>3</a:t>
                      </a:r>
                      <a:r>
                        <a:rPr lang="es-ES" sz="1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a</a:t>
                      </a:r>
                      <a:r>
                        <a:rPr lang="es-ES" sz="1400" baseline="30000" dirty="0" smtClean="0"/>
                        <a:t>2</a:t>
                      </a:r>
                      <a:r>
                        <a:rPr lang="es-ES" sz="1400" dirty="0" smtClean="0"/>
                        <a:t>b</a:t>
                      </a:r>
                      <a:r>
                        <a:rPr lang="es-ES" sz="1400" baseline="30000" dirty="0" smtClean="0"/>
                        <a:t>3</a:t>
                      </a:r>
                      <a:r>
                        <a:rPr lang="es-ES" sz="1400" dirty="0" smtClean="0"/>
                        <a:t> – 5a</a:t>
                      </a:r>
                      <a:r>
                        <a:rPr lang="es-ES" sz="1400" baseline="30000" dirty="0" smtClean="0"/>
                        <a:t>3</a:t>
                      </a:r>
                      <a:r>
                        <a:rPr lang="es-ES" sz="1400" dirty="0" smtClean="0"/>
                        <a:t>b</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Resuelvo:          3a</a:t>
                      </a:r>
                      <a:r>
                        <a:rPr lang="es-ES" sz="1400" baseline="30000" dirty="0" smtClean="0"/>
                        <a:t>3</a:t>
                      </a:r>
                      <a:r>
                        <a:rPr lang="es-ES" sz="1400" dirty="0" smtClean="0"/>
                        <a:t>b</a:t>
                      </a:r>
                      <a:r>
                        <a:rPr lang="es-ES" sz="1400" baseline="30000" dirty="0" smtClean="0"/>
                        <a:t>2</a:t>
                      </a:r>
                      <a:r>
                        <a:rPr lang="es-ES" sz="1400" dirty="0" smtClean="0"/>
                        <a:t> + 3a</a:t>
                      </a:r>
                      <a:r>
                        <a:rPr lang="es-ES" sz="1400" baseline="30000" dirty="0" smtClean="0"/>
                        <a:t>2</a:t>
                      </a:r>
                      <a:r>
                        <a:rPr lang="es-ES" sz="1400" dirty="0" smtClean="0"/>
                        <a:t>b</a:t>
                      </a:r>
                      <a:r>
                        <a:rPr lang="es-ES" sz="1400" baseline="30000" dirty="0" smtClean="0"/>
                        <a:t>3</a:t>
                      </a:r>
                      <a:r>
                        <a:rPr lang="es-ES" sz="1400" dirty="0" smtClean="0"/>
                        <a:t> – 5a</a:t>
                      </a:r>
                      <a:r>
                        <a:rPr lang="es-ES" sz="1400" baseline="30000" dirty="0" smtClean="0"/>
                        <a:t>3</a:t>
                      </a:r>
                      <a:r>
                        <a:rPr lang="es-ES" sz="1400" dirty="0" smtClean="0"/>
                        <a:t>b</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solidFill>
                            <a:schemeClr val="tx1"/>
                          </a:solidFill>
                        </a:rPr>
                        <a:t>Respuesta: </a:t>
                      </a:r>
                      <a:r>
                        <a:rPr lang="es-ES" sz="1400" dirty="0" smtClean="0"/>
                        <a:t>3a</a:t>
                      </a:r>
                      <a:r>
                        <a:rPr lang="es-ES" sz="1400" baseline="30000" dirty="0" smtClean="0"/>
                        <a:t>3</a:t>
                      </a:r>
                      <a:r>
                        <a:rPr lang="es-ES" sz="1400" dirty="0" smtClean="0"/>
                        <a:t>b</a:t>
                      </a:r>
                      <a:r>
                        <a:rPr lang="es-ES" sz="1400" baseline="30000" dirty="0" smtClean="0"/>
                        <a:t>2</a:t>
                      </a:r>
                      <a:r>
                        <a:rPr lang="es-ES" sz="1400" dirty="0" smtClean="0"/>
                        <a:t> + 3a</a:t>
                      </a:r>
                      <a:r>
                        <a:rPr lang="es-ES" sz="1400" baseline="30000" dirty="0" smtClean="0"/>
                        <a:t>2</a:t>
                      </a:r>
                      <a:r>
                        <a:rPr lang="es-ES" sz="1400" dirty="0" smtClean="0"/>
                        <a:t>b</a:t>
                      </a:r>
                      <a:r>
                        <a:rPr lang="es-ES" sz="1400" baseline="30000" dirty="0" smtClean="0"/>
                        <a:t>3</a:t>
                      </a:r>
                      <a:r>
                        <a:rPr lang="es-ES" sz="1400" dirty="0" smtClean="0"/>
                        <a:t> – 5a</a:t>
                      </a:r>
                      <a:r>
                        <a:rPr lang="es-ES" sz="1400" baseline="30000" dirty="0" smtClean="0"/>
                        <a:t>3</a:t>
                      </a:r>
                      <a:r>
                        <a:rPr lang="es-ES" sz="1400" dirty="0" smtClean="0"/>
                        <a:t>b</a:t>
                      </a:r>
                      <a:endParaRPr lang="es-ES" sz="1400" dirty="0" smtClean="0">
                        <a:solidFill>
                          <a:schemeClr val="tx1"/>
                        </a:solidFill>
                      </a:endParaRPr>
                    </a:p>
                    <a:p>
                      <a:endParaRPr lang="es-ES" sz="1400" dirty="0"/>
                    </a:p>
                  </a:txBody>
                  <a:tcPr/>
                </a:tc>
              </a:tr>
            </a:tbl>
          </a:graphicData>
        </a:graphic>
      </p:graphicFrame>
      <p:cxnSp>
        <p:nvCxnSpPr>
          <p:cNvPr id="6" name="Conector recto 5"/>
          <p:cNvCxnSpPr/>
          <p:nvPr/>
        </p:nvCxnSpPr>
        <p:spPr>
          <a:xfrm>
            <a:off x="6837529" y="1842447"/>
            <a:ext cx="16377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619835" y="2372862"/>
            <a:ext cx="4962098" cy="307777"/>
          </a:xfrm>
          <a:prstGeom prst="rect">
            <a:avLst/>
          </a:prstGeom>
          <a:noFill/>
        </p:spPr>
        <p:txBody>
          <a:bodyPr wrap="square" rtlCol="0">
            <a:spAutoFit/>
          </a:bodyPr>
          <a:lstStyle/>
          <a:p>
            <a:r>
              <a:rPr lang="es-ES" sz="1400" dirty="0" smtClean="0"/>
              <a:t>9. Adicionar </a:t>
            </a:r>
            <a:r>
              <a:rPr lang="es-ES" sz="1400" dirty="0"/>
              <a:t>4a</a:t>
            </a:r>
            <a:r>
              <a:rPr lang="es-ES" sz="1400" baseline="30000" dirty="0"/>
              <a:t>2</a:t>
            </a:r>
            <a:r>
              <a:rPr lang="es-ES" sz="1400" dirty="0"/>
              <a:t> + 9b</a:t>
            </a:r>
            <a:r>
              <a:rPr lang="es-ES" sz="1400" baseline="30000" dirty="0"/>
              <a:t>2</a:t>
            </a:r>
            <a:r>
              <a:rPr lang="es-ES" sz="1400" dirty="0"/>
              <a:t> + </a:t>
            </a:r>
            <a:r>
              <a:rPr lang="es-ES" sz="1400" dirty="0" smtClean="0"/>
              <a:t>12ab </a:t>
            </a:r>
            <a:r>
              <a:rPr lang="es-ES" sz="1400" dirty="0"/>
              <a:t>con 9a</a:t>
            </a:r>
            <a:r>
              <a:rPr lang="es-ES" sz="1400" baseline="30000" dirty="0"/>
              <a:t>2</a:t>
            </a:r>
            <a:r>
              <a:rPr lang="es-ES" sz="1400" dirty="0"/>
              <a:t> - 12ab + </a:t>
            </a:r>
            <a:r>
              <a:rPr lang="es-ES" sz="1400" dirty="0" smtClean="0"/>
              <a:t>4b</a:t>
            </a:r>
            <a:r>
              <a:rPr lang="es-ES" sz="1400" baseline="30000" dirty="0" smtClean="0"/>
              <a:t>2</a:t>
            </a:r>
            <a:endParaRPr lang="es-ES" sz="1400" dirty="0"/>
          </a:p>
        </p:txBody>
      </p:sp>
      <p:graphicFrame>
        <p:nvGraphicFramePr>
          <p:cNvPr id="9" name="Tabla 8"/>
          <p:cNvGraphicFramePr>
            <a:graphicFrameLocks noGrp="1"/>
          </p:cNvGraphicFramePr>
          <p:nvPr>
            <p:extLst>
              <p:ext uri="{D42A27DB-BD31-4B8C-83A1-F6EECF244321}">
                <p14:modId xmlns:p14="http://schemas.microsoft.com/office/powerpoint/2010/main" val="3332514218"/>
              </p:ext>
            </p:extLst>
          </p:nvPr>
        </p:nvGraphicFramePr>
        <p:xfrm>
          <a:off x="1070589" y="2680639"/>
          <a:ext cx="9022687" cy="1955800"/>
        </p:xfrm>
        <a:graphic>
          <a:graphicData uri="http://schemas.openxmlformats.org/drawingml/2006/table">
            <a:tbl>
              <a:tblPr firstRow="1" bandRow="1">
                <a:tableStyleId>{5C22544A-7EE6-4342-B048-85BDC9FD1C3A}</a:tableStyleId>
              </a:tblPr>
              <a:tblGrid>
                <a:gridCol w="4628107"/>
                <a:gridCol w="4394580"/>
              </a:tblGrid>
              <a:tr h="370840">
                <a:tc>
                  <a:txBody>
                    <a:bodyPr/>
                    <a:lstStyle/>
                    <a:p>
                      <a:pPr algn="ctr"/>
                      <a:r>
                        <a:rPr lang="es-ES" sz="1400" dirty="0" smtClean="0"/>
                        <a:t>FORMA</a:t>
                      </a:r>
                      <a:r>
                        <a:rPr lang="es-ES" sz="1400" baseline="0" dirty="0" smtClean="0"/>
                        <a:t> HORIZONTAL</a:t>
                      </a:r>
                      <a:endParaRPr lang="es-ES" sz="1400" dirty="0"/>
                    </a:p>
                  </a:txBody>
                  <a:tcPr/>
                </a:tc>
                <a:tc>
                  <a:txBody>
                    <a:bodyPr/>
                    <a:lstStyle/>
                    <a:p>
                      <a:pPr algn="ctr"/>
                      <a:r>
                        <a:rPr lang="es-ES" sz="1400" dirty="0" smtClean="0"/>
                        <a:t>FORMA VERTICAL</a:t>
                      </a:r>
                      <a:endParaRPr lang="es-ES" sz="1400" dirty="0"/>
                    </a:p>
                  </a:txBody>
                  <a:tcPr/>
                </a:tc>
              </a:tr>
              <a:tr h="370840">
                <a:tc>
                  <a:txBody>
                    <a:bodyPr/>
                    <a:lstStyle/>
                    <a:p>
                      <a:r>
                        <a:rPr lang="es-ES" sz="1400" dirty="0" smtClean="0"/>
                        <a:t>Se</a:t>
                      </a:r>
                      <a:r>
                        <a:rPr lang="es-ES" sz="1400" baseline="0" dirty="0" smtClean="0"/>
                        <a:t> escribe un polinomio al lado del otro coloreando por términos semejantes:</a:t>
                      </a:r>
                    </a:p>
                    <a:p>
                      <a:r>
                        <a:rPr lang="es-ES" sz="1400" dirty="0" smtClean="0">
                          <a:solidFill>
                            <a:srgbClr val="00B050"/>
                          </a:solidFill>
                        </a:rPr>
                        <a:t>4a</a:t>
                      </a:r>
                      <a:r>
                        <a:rPr lang="es-ES" sz="1400" baseline="30000" dirty="0" smtClean="0">
                          <a:solidFill>
                            <a:srgbClr val="00B050"/>
                          </a:solidFill>
                        </a:rPr>
                        <a:t>2</a:t>
                      </a:r>
                      <a:r>
                        <a:rPr lang="es-ES" sz="1400" dirty="0" smtClean="0"/>
                        <a:t> </a:t>
                      </a:r>
                      <a:r>
                        <a:rPr lang="es-ES" sz="1400" dirty="0" smtClean="0">
                          <a:solidFill>
                            <a:srgbClr val="FF0000"/>
                          </a:solidFill>
                        </a:rPr>
                        <a:t>+ 9b</a:t>
                      </a:r>
                      <a:r>
                        <a:rPr lang="es-ES" sz="1400" baseline="30000" dirty="0" smtClean="0">
                          <a:solidFill>
                            <a:srgbClr val="FF0000"/>
                          </a:solidFill>
                        </a:rPr>
                        <a:t>2</a:t>
                      </a:r>
                      <a:r>
                        <a:rPr lang="es-ES" sz="1400" dirty="0" smtClean="0">
                          <a:solidFill>
                            <a:srgbClr val="FF0000"/>
                          </a:solidFill>
                        </a:rPr>
                        <a:t> </a:t>
                      </a:r>
                      <a:r>
                        <a:rPr lang="es-ES" sz="1400" dirty="0" smtClean="0"/>
                        <a:t>+ 12ab </a:t>
                      </a:r>
                      <a:r>
                        <a:rPr lang="es-ES" sz="1400" dirty="0" smtClean="0">
                          <a:solidFill>
                            <a:srgbClr val="00B050"/>
                          </a:solidFill>
                        </a:rPr>
                        <a:t>+</a:t>
                      </a:r>
                      <a:r>
                        <a:rPr lang="es-ES" sz="1400" baseline="0" dirty="0" smtClean="0">
                          <a:solidFill>
                            <a:srgbClr val="00B050"/>
                          </a:solidFill>
                        </a:rPr>
                        <a:t> </a:t>
                      </a:r>
                      <a:r>
                        <a:rPr lang="es-ES" sz="1400" dirty="0" smtClean="0">
                          <a:solidFill>
                            <a:srgbClr val="00B050"/>
                          </a:solidFill>
                        </a:rPr>
                        <a:t>9a</a:t>
                      </a:r>
                      <a:r>
                        <a:rPr lang="es-ES" sz="1400" baseline="30000" dirty="0" smtClean="0">
                          <a:solidFill>
                            <a:srgbClr val="00B050"/>
                          </a:solidFill>
                        </a:rPr>
                        <a:t>2</a:t>
                      </a:r>
                      <a:r>
                        <a:rPr lang="es-ES" sz="1400" dirty="0" smtClean="0">
                          <a:solidFill>
                            <a:srgbClr val="00B050"/>
                          </a:solidFill>
                        </a:rPr>
                        <a:t> </a:t>
                      </a:r>
                      <a:r>
                        <a:rPr lang="es-ES" sz="1400" dirty="0" smtClean="0"/>
                        <a:t>- 12ab </a:t>
                      </a:r>
                      <a:r>
                        <a:rPr lang="es-ES" sz="1400" dirty="0" smtClean="0">
                          <a:solidFill>
                            <a:srgbClr val="FF0000"/>
                          </a:solidFill>
                        </a:rPr>
                        <a:t>+ 4b</a:t>
                      </a:r>
                      <a:r>
                        <a:rPr lang="es-ES" sz="1400" baseline="30000" dirty="0" smtClean="0">
                          <a:solidFill>
                            <a:srgbClr val="FF0000"/>
                          </a:solidFill>
                        </a:rPr>
                        <a:t>2</a:t>
                      </a:r>
                    </a:p>
                    <a:p>
                      <a:r>
                        <a:rPr lang="es-ES" sz="1400" dirty="0" smtClean="0"/>
                        <a:t>Reducción de </a:t>
                      </a:r>
                      <a:r>
                        <a:rPr lang="es-ES" sz="1400" dirty="0" smtClean="0">
                          <a:solidFill>
                            <a:srgbClr val="00B050"/>
                          </a:solidFill>
                        </a:rPr>
                        <a:t>a</a:t>
                      </a:r>
                      <a:r>
                        <a:rPr lang="es-ES" sz="1400" baseline="30000" dirty="0" smtClean="0">
                          <a:solidFill>
                            <a:srgbClr val="00B050"/>
                          </a:solidFill>
                        </a:rPr>
                        <a:t>2</a:t>
                      </a:r>
                      <a:r>
                        <a:rPr lang="es-ES" sz="1400" dirty="0" smtClean="0"/>
                        <a:t>: </a:t>
                      </a:r>
                      <a:r>
                        <a:rPr lang="es-ES" sz="1400" dirty="0" smtClean="0">
                          <a:solidFill>
                            <a:srgbClr val="00B050"/>
                          </a:solidFill>
                        </a:rPr>
                        <a:t>4a</a:t>
                      </a:r>
                      <a:r>
                        <a:rPr lang="es-ES" sz="1400" baseline="30000" dirty="0" smtClean="0">
                          <a:solidFill>
                            <a:srgbClr val="00B050"/>
                          </a:solidFill>
                        </a:rPr>
                        <a:t>2 </a:t>
                      </a:r>
                      <a:r>
                        <a:rPr lang="es-ES" sz="1400" dirty="0" smtClean="0">
                          <a:solidFill>
                            <a:srgbClr val="00B050"/>
                          </a:solidFill>
                        </a:rPr>
                        <a:t>+</a:t>
                      </a:r>
                      <a:r>
                        <a:rPr lang="es-ES" sz="1400" baseline="0" dirty="0" smtClean="0">
                          <a:solidFill>
                            <a:srgbClr val="00B050"/>
                          </a:solidFill>
                        </a:rPr>
                        <a:t> </a:t>
                      </a:r>
                      <a:r>
                        <a:rPr lang="es-ES" sz="1400" dirty="0" smtClean="0">
                          <a:solidFill>
                            <a:srgbClr val="00B050"/>
                          </a:solidFill>
                        </a:rPr>
                        <a:t>9a</a:t>
                      </a:r>
                      <a:r>
                        <a:rPr lang="es-ES" sz="1400" baseline="30000" dirty="0" smtClean="0">
                          <a:solidFill>
                            <a:srgbClr val="00B050"/>
                          </a:solidFill>
                        </a:rPr>
                        <a:t>2</a:t>
                      </a:r>
                      <a:r>
                        <a:rPr lang="es-ES" sz="1400" dirty="0" smtClean="0">
                          <a:solidFill>
                            <a:srgbClr val="00B050"/>
                          </a:solidFill>
                        </a:rPr>
                        <a:t> = 13a</a:t>
                      </a:r>
                      <a:r>
                        <a:rPr lang="es-ES" sz="1400" baseline="30000" dirty="0" smtClean="0">
                          <a:solidFill>
                            <a:srgbClr val="00B050"/>
                          </a:solidFill>
                        </a:rPr>
                        <a:t>2</a:t>
                      </a:r>
                      <a:endParaRPr lang="es-ES" sz="1400" dirty="0" smtClean="0">
                        <a:solidFill>
                          <a:srgbClr val="00B050"/>
                        </a:solidFill>
                      </a:endParaRPr>
                    </a:p>
                    <a:p>
                      <a:r>
                        <a:rPr lang="es-ES" sz="1400" dirty="0" smtClean="0">
                          <a:solidFill>
                            <a:schemeClr val="tx1"/>
                          </a:solidFill>
                        </a:rPr>
                        <a:t>Reducción de </a:t>
                      </a:r>
                      <a:r>
                        <a:rPr lang="es-ES" sz="1400" dirty="0" smtClean="0">
                          <a:solidFill>
                            <a:srgbClr val="FF0000"/>
                          </a:solidFill>
                        </a:rPr>
                        <a:t>b</a:t>
                      </a:r>
                      <a:r>
                        <a:rPr lang="es-ES" sz="1400" baseline="30000" dirty="0" smtClean="0">
                          <a:solidFill>
                            <a:srgbClr val="FF0000"/>
                          </a:solidFill>
                        </a:rPr>
                        <a:t>2</a:t>
                      </a:r>
                      <a:r>
                        <a:rPr lang="es-ES" sz="1400" dirty="0" smtClean="0">
                          <a:solidFill>
                            <a:schemeClr val="tx1"/>
                          </a:solidFill>
                        </a:rPr>
                        <a:t>: </a:t>
                      </a:r>
                      <a:r>
                        <a:rPr lang="es-ES" sz="1400" dirty="0" smtClean="0">
                          <a:solidFill>
                            <a:srgbClr val="FF0000"/>
                          </a:solidFill>
                        </a:rPr>
                        <a:t>9b</a:t>
                      </a:r>
                      <a:r>
                        <a:rPr lang="es-ES" sz="1400" baseline="30000" dirty="0" smtClean="0">
                          <a:solidFill>
                            <a:srgbClr val="FF0000"/>
                          </a:solidFill>
                        </a:rPr>
                        <a:t>2 </a:t>
                      </a:r>
                      <a:r>
                        <a:rPr lang="es-ES" sz="1400" dirty="0" smtClean="0">
                          <a:solidFill>
                            <a:srgbClr val="FF0000"/>
                          </a:solidFill>
                        </a:rPr>
                        <a:t>+ 4b</a:t>
                      </a:r>
                      <a:r>
                        <a:rPr lang="es-ES" sz="1400" baseline="30000" dirty="0" smtClean="0">
                          <a:solidFill>
                            <a:srgbClr val="FF0000"/>
                          </a:solidFill>
                        </a:rPr>
                        <a:t>2 </a:t>
                      </a:r>
                      <a:r>
                        <a:rPr lang="es-ES" sz="1400" baseline="0" dirty="0" smtClean="0">
                          <a:solidFill>
                            <a:srgbClr val="FF0000"/>
                          </a:solidFill>
                        </a:rPr>
                        <a:t>= 13</a:t>
                      </a:r>
                      <a:r>
                        <a:rPr lang="es-ES" sz="1400" dirty="0" smtClean="0">
                          <a:solidFill>
                            <a:srgbClr val="FF0000"/>
                          </a:solidFill>
                        </a:rPr>
                        <a:t>b</a:t>
                      </a:r>
                      <a:r>
                        <a:rPr lang="es-ES" sz="1400" baseline="30000" dirty="0" smtClean="0">
                          <a:solidFill>
                            <a:srgbClr val="FF0000"/>
                          </a:solidFill>
                        </a:rPr>
                        <a:t>2</a:t>
                      </a:r>
                      <a:endParaRPr lang="es-ES" sz="1400" dirty="0" smtClean="0">
                        <a:solidFill>
                          <a:srgbClr val="00B05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solidFill>
                            <a:schemeClr val="tx1"/>
                          </a:solidFill>
                        </a:rPr>
                        <a:t>Reducción de </a:t>
                      </a:r>
                      <a:r>
                        <a:rPr lang="es-ES" sz="1400" dirty="0" smtClean="0"/>
                        <a:t>ab</a:t>
                      </a:r>
                      <a:r>
                        <a:rPr lang="es-ES" sz="1400" dirty="0" smtClean="0">
                          <a:solidFill>
                            <a:schemeClr val="tx1"/>
                          </a:solidFill>
                        </a:rPr>
                        <a:t>: </a:t>
                      </a:r>
                      <a:r>
                        <a:rPr lang="es-ES" sz="1400" dirty="0" smtClean="0"/>
                        <a:t>12ab – 12ab = 0</a:t>
                      </a:r>
                      <a:endParaRPr lang="es-ES" sz="1400" dirty="0" smtClean="0">
                        <a:solidFill>
                          <a:srgbClr val="00B050"/>
                        </a:solidFill>
                      </a:endParaRPr>
                    </a:p>
                    <a:p>
                      <a:r>
                        <a:rPr lang="es-ES" sz="1400" dirty="0" smtClean="0">
                          <a:solidFill>
                            <a:schemeClr val="tx1"/>
                          </a:solidFill>
                        </a:rPr>
                        <a:t>Respuesta: </a:t>
                      </a:r>
                      <a:r>
                        <a:rPr lang="es-ES" sz="1400" dirty="0" smtClean="0">
                          <a:solidFill>
                            <a:srgbClr val="00B050"/>
                          </a:solidFill>
                        </a:rPr>
                        <a:t>13a</a:t>
                      </a:r>
                      <a:r>
                        <a:rPr lang="es-ES" sz="1400" baseline="30000" dirty="0" smtClean="0">
                          <a:solidFill>
                            <a:srgbClr val="00B050"/>
                          </a:solidFill>
                        </a:rPr>
                        <a:t>2</a:t>
                      </a:r>
                      <a:r>
                        <a:rPr lang="es-ES" sz="1400" dirty="0" smtClean="0"/>
                        <a:t> </a:t>
                      </a:r>
                      <a:r>
                        <a:rPr lang="es-ES" sz="1400" dirty="0" smtClean="0">
                          <a:solidFill>
                            <a:srgbClr val="FF0000"/>
                          </a:solidFill>
                        </a:rPr>
                        <a:t>+</a:t>
                      </a:r>
                      <a:r>
                        <a:rPr lang="es-ES" sz="1400" baseline="0" dirty="0" smtClean="0">
                          <a:solidFill>
                            <a:srgbClr val="FF0000"/>
                          </a:solidFill>
                        </a:rPr>
                        <a:t> 1</a:t>
                      </a:r>
                      <a:r>
                        <a:rPr lang="es-ES" sz="1400" dirty="0" smtClean="0">
                          <a:solidFill>
                            <a:srgbClr val="FF0000"/>
                          </a:solidFill>
                        </a:rPr>
                        <a:t>3b</a:t>
                      </a:r>
                      <a:r>
                        <a:rPr lang="es-ES" sz="1400" baseline="30000" dirty="0" smtClean="0">
                          <a:solidFill>
                            <a:srgbClr val="FF0000"/>
                          </a:solidFill>
                        </a:rPr>
                        <a:t>2</a:t>
                      </a:r>
                      <a:r>
                        <a:rPr lang="es-ES" sz="1400" dirty="0" smtClean="0">
                          <a:solidFill>
                            <a:srgbClr val="FF0000"/>
                          </a:solidFill>
                        </a:rPr>
                        <a:t> </a:t>
                      </a:r>
                      <a:endParaRPr lang="es-ES" sz="1400" dirty="0" smtClean="0">
                        <a:solidFill>
                          <a:srgbClr val="00B050"/>
                        </a:solidFill>
                      </a:endParaRPr>
                    </a:p>
                  </a:txBody>
                  <a:tcPr/>
                </a:tc>
                <a:tc>
                  <a:txBody>
                    <a:bodyPr/>
                    <a:lstStyle/>
                    <a:p>
                      <a:r>
                        <a:rPr lang="es-ES" sz="1400" dirty="0" smtClean="0"/>
                        <a:t>Se escribe un polinomio debajo del otro formando columnas de términos semejantes:</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4a</a:t>
                      </a:r>
                      <a:r>
                        <a:rPr lang="es-ES" sz="1400" baseline="30000" dirty="0" smtClean="0"/>
                        <a:t>2</a:t>
                      </a:r>
                      <a:r>
                        <a:rPr lang="es-ES" sz="1400" dirty="0" smtClean="0"/>
                        <a:t> + 9b</a:t>
                      </a:r>
                      <a:r>
                        <a:rPr lang="es-ES" sz="1400" baseline="30000" dirty="0" smtClean="0"/>
                        <a:t>2</a:t>
                      </a:r>
                      <a:r>
                        <a:rPr lang="es-ES" sz="1400" dirty="0" smtClean="0"/>
                        <a:t> + 12ab </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9a</a:t>
                      </a:r>
                      <a:r>
                        <a:rPr lang="es-ES" sz="1400" baseline="30000" dirty="0" smtClean="0"/>
                        <a:t>2</a:t>
                      </a:r>
                      <a:r>
                        <a:rPr lang="es-ES" sz="1400" dirty="0" smtClean="0"/>
                        <a:t> + 4b</a:t>
                      </a:r>
                      <a:r>
                        <a:rPr lang="es-ES" sz="1400" baseline="30000" dirty="0" smtClean="0"/>
                        <a:t>2  </a:t>
                      </a:r>
                      <a:r>
                        <a:rPr lang="es-ES" sz="1400" dirty="0" smtClean="0"/>
                        <a:t>- 12ab </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Resuelvo:         13a</a:t>
                      </a:r>
                      <a:r>
                        <a:rPr lang="es-ES" sz="1400" baseline="30000" dirty="0" smtClean="0"/>
                        <a:t>2 </a:t>
                      </a:r>
                      <a:r>
                        <a:rPr lang="es-ES" sz="1400" dirty="0" smtClean="0"/>
                        <a:t>+ 13b</a:t>
                      </a:r>
                      <a:r>
                        <a:rPr lang="es-ES" sz="1400" baseline="30000" dirty="0" smtClean="0"/>
                        <a:t>2 </a:t>
                      </a:r>
                      <a:r>
                        <a:rPr lang="es-ES" sz="1400" baseline="0" dirty="0" smtClean="0"/>
                        <a:t>+</a:t>
                      </a:r>
                      <a:r>
                        <a:rPr lang="es-ES" sz="1400" dirty="0" smtClean="0"/>
                        <a:t> 0</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solidFill>
                            <a:schemeClr val="tx1"/>
                          </a:solidFill>
                        </a:rPr>
                        <a:t>Respuesta: </a:t>
                      </a:r>
                      <a:r>
                        <a:rPr lang="es-ES" sz="1400" dirty="0" smtClean="0"/>
                        <a:t>13a</a:t>
                      </a:r>
                      <a:r>
                        <a:rPr lang="es-ES" sz="1400" baseline="30000" dirty="0" smtClean="0"/>
                        <a:t>2</a:t>
                      </a:r>
                      <a:r>
                        <a:rPr lang="es-ES" sz="1400" dirty="0" smtClean="0"/>
                        <a:t>+ 13b</a:t>
                      </a:r>
                      <a:r>
                        <a:rPr lang="es-ES" sz="1400" baseline="30000" dirty="0" smtClean="0"/>
                        <a:t>2</a:t>
                      </a:r>
                      <a:endParaRPr lang="es-ES" sz="1400" dirty="0" smtClean="0">
                        <a:solidFill>
                          <a:schemeClr val="tx1"/>
                        </a:solidFill>
                      </a:endParaRPr>
                    </a:p>
                    <a:p>
                      <a:endParaRPr lang="es-ES" sz="1400" dirty="0"/>
                    </a:p>
                  </a:txBody>
                  <a:tcPr/>
                </a:tc>
              </a:tr>
            </a:tbl>
          </a:graphicData>
        </a:graphic>
      </p:graphicFrame>
      <p:cxnSp>
        <p:nvCxnSpPr>
          <p:cNvPr id="11" name="Conector recto 10"/>
          <p:cNvCxnSpPr/>
          <p:nvPr/>
        </p:nvCxnSpPr>
        <p:spPr>
          <a:xfrm>
            <a:off x="6741995" y="4176215"/>
            <a:ext cx="13238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587990" y="4660007"/>
            <a:ext cx="5289645" cy="307777"/>
          </a:xfrm>
          <a:prstGeom prst="rect">
            <a:avLst/>
          </a:prstGeom>
          <a:noFill/>
        </p:spPr>
        <p:txBody>
          <a:bodyPr wrap="square" rtlCol="0">
            <a:spAutoFit/>
          </a:bodyPr>
          <a:lstStyle/>
          <a:p>
            <a:r>
              <a:rPr lang="es-ES" sz="1400" dirty="0" smtClean="0"/>
              <a:t>10. Adicionar </a:t>
            </a:r>
            <a:r>
              <a:rPr lang="es-ES" sz="1400" dirty="0"/>
              <a:t>4a</a:t>
            </a:r>
            <a:r>
              <a:rPr lang="es-ES" sz="1400" baseline="30000" dirty="0"/>
              <a:t>2</a:t>
            </a:r>
            <a:r>
              <a:rPr lang="es-ES" sz="1400" dirty="0"/>
              <a:t>b + 3ab</a:t>
            </a:r>
            <a:r>
              <a:rPr lang="es-ES" sz="1400" baseline="30000" dirty="0"/>
              <a:t>2</a:t>
            </a:r>
            <a:r>
              <a:rPr lang="es-ES" sz="1400" dirty="0"/>
              <a:t> – b</a:t>
            </a:r>
            <a:r>
              <a:rPr lang="es-ES" sz="1400" baseline="30000" dirty="0"/>
              <a:t>3</a:t>
            </a:r>
            <a:r>
              <a:rPr lang="es-ES" sz="1400" dirty="0"/>
              <a:t> con 2b</a:t>
            </a:r>
            <a:r>
              <a:rPr lang="es-ES" sz="1400" baseline="30000" dirty="0"/>
              <a:t>3</a:t>
            </a:r>
            <a:r>
              <a:rPr lang="es-ES" sz="1400" dirty="0"/>
              <a:t> – 4a</a:t>
            </a:r>
            <a:r>
              <a:rPr lang="es-ES" sz="1400" baseline="30000" dirty="0"/>
              <a:t>2</a:t>
            </a:r>
            <a:r>
              <a:rPr lang="es-ES" sz="1400" dirty="0"/>
              <a:t>b – </a:t>
            </a:r>
            <a:r>
              <a:rPr lang="es-ES" sz="1400" dirty="0" smtClean="0"/>
              <a:t>4ab</a:t>
            </a:r>
            <a:r>
              <a:rPr lang="es-ES" sz="1400" baseline="30000" dirty="0" smtClean="0"/>
              <a:t>2</a:t>
            </a:r>
            <a:endParaRPr lang="es-ES" sz="1400" dirty="0"/>
          </a:p>
        </p:txBody>
      </p:sp>
      <p:graphicFrame>
        <p:nvGraphicFramePr>
          <p:cNvPr id="14" name="Tabla 13"/>
          <p:cNvGraphicFramePr>
            <a:graphicFrameLocks noGrp="1"/>
          </p:cNvGraphicFramePr>
          <p:nvPr>
            <p:extLst>
              <p:ext uri="{D42A27DB-BD31-4B8C-83A1-F6EECF244321}">
                <p14:modId xmlns:p14="http://schemas.microsoft.com/office/powerpoint/2010/main" val="111586805"/>
              </p:ext>
            </p:extLst>
          </p:nvPr>
        </p:nvGraphicFramePr>
        <p:xfrm>
          <a:off x="1077413" y="4902200"/>
          <a:ext cx="9009039" cy="1955800"/>
        </p:xfrm>
        <a:graphic>
          <a:graphicData uri="http://schemas.openxmlformats.org/drawingml/2006/table">
            <a:tbl>
              <a:tblPr firstRow="1" bandRow="1">
                <a:tableStyleId>{5C22544A-7EE6-4342-B048-85BDC9FD1C3A}</a:tableStyleId>
              </a:tblPr>
              <a:tblGrid>
                <a:gridCol w="4641755"/>
                <a:gridCol w="4367284"/>
              </a:tblGrid>
              <a:tr h="370840">
                <a:tc>
                  <a:txBody>
                    <a:bodyPr/>
                    <a:lstStyle/>
                    <a:p>
                      <a:pPr algn="ctr"/>
                      <a:r>
                        <a:rPr lang="es-ES" sz="1400" dirty="0" smtClean="0"/>
                        <a:t>FORMA</a:t>
                      </a:r>
                      <a:r>
                        <a:rPr lang="es-ES" sz="1400" baseline="0" dirty="0" smtClean="0"/>
                        <a:t> HORIZONTAL</a:t>
                      </a:r>
                      <a:endParaRPr lang="es-ES" sz="1400" dirty="0"/>
                    </a:p>
                  </a:txBody>
                  <a:tcPr/>
                </a:tc>
                <a:tc>
                  <a:txBody>
                    <a:bodyPr/>
                    <a:lstStyle/>
                    <a:p>
                      <a:pPr algn="ctr"/>
                      <a:r>
                        <a:rPr lang="es-ES" sz="1400" dirty="0" smtClean="0"/>
                        <a:t>FORMA VERTICAL</a:t>
                      </a:r>
                      <a:endParaRPr lang="es-ES" sz="1400" dirty="0"/>
                    </a:p>
                  </a:txBody>
                  <a:tcPr/>
                </a:tc>
              </a:tr>
              <a:tr h="370840">
                <a:tc>
                  <a:txBody>
                    <a:bodyPr/>
                    <a:lstStyle/>
                    <a:p>
                      <a:r>
                        <a:rPr lang="es-ES" sz="1400" dirty="0" smtClean="0"/>
                        <a:t>Se</a:t>
                      </a:r>
                      <a:r>
                        <a:rPr lang="es-ES" sz="1400" baseline="0" dirty="0" smtClean="0"/>
                        <a:t> escribe un polinomio al lado del otro coloreando por términos semejantes:</a:t>
                      </a:r>
                    </a:p>
                    <a:p>
                      <a:r>
                        <a:rPr lang="es-ES" sz="1400" dirty="0" smtClean="0">
                          <a:solidFill>
                            <a:srgbClr val="FF0000"/>
                          </a:solidFill>
                        </a:rPr>
                        <a:t>4a</a:t>
                      </a:r>
                      <a:r>
                        <a:rPr lang="es-ES" sz="1400" baseline="30000" dirty="0" smtClean="0">
                          <a:solidFill>
                            <a:srgbClr val="FF0000"/>
                          </a:solidFill>
                        </a:rPr>
                        <a:t>2</a:t>
                      </a:r>
                      <a:r>
                        <a:rPr lang="es-ES" sz="1400" dirty="0" smtClean="0">
                          <a:solidFill>
                            <a:srgbClr val="FF0000"/>
                          </a:solidFill>
                        </a:rPr>
                        <a:t>b</a:t>
                      </a:r>
                      <a:r>
                        <a:rPr lang="es-ES" sz="1400" dirty="0" smtClean="0"/>
                        <a:t> </a:t>
                      </a:r>
                      <a:r>
                        <a:rPr lang="es-ES" sz="1400" dirty="0" smtClean="0">
                          <a:solidFill>
                            <a:srgbClr val="00B050"/>
                          </a:solidFill>
                        </a:rPr>
                        <a:t>+ 3ab</a:t>
                      </a:r>
                      <a:r>
                        <a:rPr lang="es-ES" sz="1400" baseline="30000" dirty="0" smtClean="0">
                          <a:solidFill>
                            <a:srgbClr val="00B050"/>
                          </a:solidFill>
                        </a:rPr>
                        <a:t>2</a:t>
                      </a:r>
                      <a:r>
                        <a:rPr lang="es-ES" sz="1400" dirty="0" smtClean="0">
                          <a:solidFill>
                            <a:srgbClr val="00B050"/>
                          </a:solidFill>
                        </a:rPr>
                        <a:t> </a:t>
                      </a:r>
                      <a:r>
                        <a:rPr lang="es-ES" sz="1400" dirty="0" smtClean="0"/>
                        <a:t>– b</a:t>
                      </a:r>
                      <a:r>
                        <a:rPr lang="es-ES" sz="1400" baseline="30000" dirty="0" smtClean="0"/>
                        <a:t>3</a:t>
                      </a:r>
                      <a:r>
                        <a:rPr lang="es-ES" sz="1400" dirty="0" smtClean="0"/>
                        <a:t> + 2b</a:t>
                      </a:r>
                      <a:r>
                        <a:rPr lang="es-ES" sz="1400" baseline="30000" dirty="0" smtClean="0"/>
                        <a:t>3</a:t>
                      </a:r>
                      <a:r>
                        <a:rPr lang="es-ES" sz="1400" dirty="0" smtClean="0"/>
                        <a:t> </a:t>
                      </a:r>
                      <a:r>
                        <a:rPr lang="es-ES" sz="1400" dirty="0" smtClean="0">
                          <a:solidFill>
                            <a:srgbClr val="FF0000"/>
                          </a:solidFill>
                        </a:rPr>
                        <a:t>– 4a</a:t>
                      </a:r>
                      <a:r>
                        <a:rPr lang="es-ES" sz="1400" baseline="30000" dirty="0" smtClean="0">
                          <a:solidFill>
                            <a:srgbClr val="FF0000"/>
                          </a:solidFill>
                        </a:rPr>
                        <a:t>2</a:t>
                      </a:r>
                      <a:r>
                        <a:rPr lang="es-ES" sz="1400" dirty="0" smtClean="0">
                          <a:solidFill>
                            <a:srgbClr val="FF0000"/>
                          </a:solidFill>
                        </a:rPr>
                        <a:t>b </a:t>
                      </a:r>
                      <a:r>
                        <a:rPr lang="es-ES" sz="1400" dirty="0" smtClean="0">
                          <a:solidFill>
                            <a:srgbClr val="00B050"/>
                          </a:solidFill>
                        </a:rPr>
                        <a:t>– 4ab</a:t>
                      </a:r>
                      <a:r>
                        <a:rPr lang="es-ES" sz="1400" baseline="30000" dirty="0" smtClean="0">
                          <a:solidFill>
                            <a:srgbClr val="00B050"/>
                          </a:solidFill>
                        </a:rPr>
                        <a:t>2</a:t>
                      </a:r>
                    </a:p>
                    <a:p>
                      <a:r>
                        <a:rPr lang="es-ES" sz="1400" dirty="0" smtClean="0"/>
                        <a:t>Reducción de </a:t>
                      </a:r>
                      <a:r>
                        <a:rPr lang="es-ES" sz="1400" dirty="0" smtClean="0">
                          <a:solidFill>
                            <a:srgbClr val="FF0000"/>
                          </a:solidFill>
                        </a:rPr>
                        <a:t>a</a:t>
                      </a:r>
                      <a:r>
                        <a:rPr lang="es-ES" sz="1400" baseline="30000" dirty="0" smtClean="0">
                          <a:solidFill>
                            <a:srgbClr val="FF0000"/>
                          </a:solidFill>
                        </a:rPr>
                        <a:t>2</a:t>
                      </a:r>
                      <a:r>
                        <a:rPr lang="es-ES" sz="1400" dirty="0" smtClean="0">
                          <a:solidFill>
                            <a:srgbClr val="FF0000"/>
                          </a:solidFill>
                        </a:rPr>
                        <a:t>b = 4a</a:t>
                      </a:r>
                      <a:r>
                        <a:rPr lang="es-ES" sz="1400" baseline="30000" dirty="0" smtClean="0">
                          <a:solidFill>
                            <a:srgbClr val="FF0000"/>
                          </a:solidFill>
                        </a:rPr>
                        <a:t>2</a:t>
                      </a:r>
                      <a:r>
                        <a:rPr lang="es-ES" sz="1400" dirty="0" smtClean="0">
                          <a:solidFill>
                            <a:srgbClr val="FF0000"/>
                          </a:solidFill>
                        </a:rPr>
                        <a:t>b – 4a</a:t>
                      </a:r>
                      <a:r>
                        <a:rPr lang="es-ES" sz="1400" baseline="30000" dirty="0" smtClean="0">
                          <a:solidFill>
                            <a:srgbClr val="FF0000"/>
                          </a:solidFill>
                        </a:rPr>
                        <a:t>2</a:t>
                      </a:r>
                      <a:r>
                        <a:rPr lang="es-ES" sz="1400" dirty="0" smtClean="0">
                          <a:solidFill>
                            <a:srgbClr val="FF0000"/>
                          </a:solidFill>
                        </a:rPr>
                        <a:t>b = 0</a:t>
                      </a:r>
                      <a:endParaRPr lang="es-ES" sz="1400" dirty="0" smtClean="0">
                        <a:solidFill>
                          <a:srgbClr val="00B050"/>
                        </a:solidFill>
                      </a:endParaRPr>
                    </a:p>
                    <a:p>
                      <a:r>
                        <a:rPr lang="es-ES" sz="1400" dirty="0" smtClean="0">
                          <a:solidFill>
                            <a:schemeClr val="tx1"/>
                          </a:solidFill>
                        </a:rPr>
                        <a:t>Reducción de </a:t>
                      </a:r>
                      <a:r>
                        <a:rPr lang="es-ES" sz="1400" dirty="0" smtClean="0">
                          <a:solidFill>
                            <a:srgbClr val="00B050"/>
                          </a:solidFill>
                        </a:rPr>
                        <a:t>ab</a:t>
                      </a:r>
                      <a:r>
                        <a:rPr lang="es-ES" sz="1400" baseline="30000" dirty="0" smtClean="0">
                          <a:solidFill>
                            <a:srgbClr val="00B050"/>
                          </a:solidFill>
                        </a:rPr>
                        <a:t>2 </a:t>
                      </a:r>
                      <a:r>
                        <a:rPr lang="es-ES" sz="1400" baseline="0" dirty="0" smtClean="0">
                          <a:solidFill>
                            <a:srgbClr val="00B050"/>
                          </a:solidFill>
                        </a:rPr>
                        <a:t>= </a:t>
                      </a:r>
                      <a:r>
                        <a:rPr lang="es-ES" sz="1400" dirty="0" smtClean="0">
                          <a:solidFill>
                            <a:srgbClr val="00B050"/>
                          </a:solidFill>
                        </a:rPr>
                        <a:t>3ab</a:t>
                      </a:r>
                      <a:r>
                        <a:rPr lang="es-ES" sz="1400" baseline="30000" dirty="0" smtClean="0">
                          <a:solidFill>
                            <a:srgbClr val="00B050"/>
                          </a:solidFill>
                        </a:rPr>
                        <a:t>2 </a:t>
                      </a:r>
                      <a:r>
                        <a:rPr lang="es-ES" sz="1400" dirty="0" smtClean="0">
                          <a:solidFill>
                            <a:srgbClr val="00B050"/>
                          </a:solidFill>
                        </a:rPr>
                        <a:t>– 4ab</a:t>
                      </a:r>
                      <a:r>
                        <a:rPr lang="es-ES" sz="1400" baseline="30000" dirty="0" smtClean="0">
                          <a:solidFill>
                            <a:srgbClr val="00B050"/>
                          </a:solidFill>
                        </a:rPr>
                        <a:t>2 </a:t>
                      </a:r>
                      <a:r>
                        <a:rPr lang="es-ES" sz="1400" baseline="0" dirty="0" smtClean="0">
                          <a:solidFill>
                            <a:srgbClr val="00B050"/>
                          </a:solidFill>
                        </a:rPr>
                        <a:t>= -</a:t>
                      </a:r>
                      <a:r>
                        <a:rPr lang="es-ES" sz="1400" baseline="30000" dirty="0" smtClean="0">
                          <a:solidFill>
                            <a:srgbClr val="00B050"/>
                          </a:solidFill>
                        </a:rPr>
                        <a:t> </a:t>
                      </a:r>
                      <a:r>
                        <a:rPr lang="es-ES" sz="1400" dirty="0" smtClean="0">
                          <a:solidFill>
                            <a:srgbClr val="00B050"/>
                          </a:solidFill>
                        </a:rPr>
                        <a:t>ab</a:t>
                      </a:r>
                      <a:r>
                        <a:rPr lang="es-ES" sz="1400" baseline="30000" dirty="0" smtClean="0">
                          <a:solidFill>
                            <a:srgbClr val="00B050"/>
                          </a:solidFill>
                        </a:rPr>
                        <a:t>2</a:t>
                      </a:r>
                      <a:endParaRPr lang="es-ES" sz="1400" dirty="0" smtClean="0">
                        <a:solidFill>
                          <a:srgbClr val="00B05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solidFill>
                            <a:schemeClr val="tx1"/>
                          </a:solidFill>
                        </a:rPr>
                        <a:t>Reducción de </a:t>
                      </a:r>
                      <a:r>
                        <a:rPr lang="es-ES" sz="1400" dirty="0" smtClean="0"/>
                        <a:t>b</a:t>
                      </a:r>
                      <a:r>
                        <a:rPr lang="es-ES" sz="1400" baseline="30000" dirty="0" smtClean="0"/>
                        <a:t>3</a:t>
                      </a:r>
                      <a:r>
                        <a:rPr lang="es-ES" sz="1400" dirty="0" smtClean="0">
                          <a:solidFill>
                            <a:schemeClr val="tx1"/>
                          </a:solidFill>
                        </a:rPr>
                        <a:t>: </a:t>
                      </a:r>
                      <a:r>
                        <a:rPr lang="es-ES" sz="1400" dirty="0" smtClean="0"/>
                        <a:t>– b</a:t>
                      </a:r>
                      <a:r>
                        <a:rPr lang="es-ES" sz="1400" baseline="30000" dirty="0" smtClean="0"/>
                        <a:t>3</a:t>
                      </a:r>
                      <a:r>
                        <a:rPr lang="es-ES" sz="1400" dirty="0" smtClean="0"/>
                        <a:t> + 2b</a:t>
                      </a:r>
                      <a:r>
                        <a:rPr lang="es-ES" sz="1400" baseline="30000" dirty="0" smtClean="0"/>
                        <a:t>3</a:t>
                      </a:r>
                      <a:r>
                        <a:rPr lang="es-ES" sz="1400" dirty="0" smtClean="0"/>
                        <a:t> = b</a:t>
                      </a:r>
                      <a:r>
                        <a:rPr lang="es-ES" sz="1400" baseline="30000" dirty="0" smtClean="0"/>
                        <a:t>3</a:t>
                      </a:r>
                      <a:endParaRPr lang="es-ES"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solidFill>
                            <a:schemeClr val="tx1"/>
                          </a:solidFill>
                        </a:rPr>
                        <a:t>Respuesta: </a:t>
                      </a:r>
                      <a:r>
                        <a:rPr lang="es-ES" sz="1400" baseline="0" dirty="0" smtClean="0">
                          <a:solidFill>
                            <a:srgbClr val="00B050"/>
                          </a:solidFill>
                        </a:rPr>
                        <a:t>-</a:t>
                      </a:r>
                      <a:r>
                        <a:rPr lang="es-ES" sz="1400" baseline="30000" dirty="0" smtClean="0">
                          <a:solidFill>
                            <a:srgbClr val="00B050"/>
                          </a:solidFill>
                        </a:rPr>
                        <a:t> </a:t>
                      </a:r>
                      <a:r>
                        <a:rPr lang="es-ES" sz="1400" dirty="0" smtClean="0">
                          <a:solidFill>
                            <a:srgbClr val="00B050"/>
                          </a:solidFill>
                        </a:rPr>
                        <a:t>ab</a:t>
                      </a:r>
                      <a:r>
                        <a:rPr lang="es-ES" sz="1400" baseline="30000" dirty="0" smtClean="0">
                          <a:solidFill>
                            <a:srgbClr val="00B050"/>
                          </a:solidFill>
                        </a:rPr>
                        <a:t>2</a:t>
                      </a:r>
                      <a:r>
                        <a:rPr lang="es-ES" sz="1400" baseline="0" dirty="0" smtClean="0">
                          <a:solidFill>
                            <a:srgbClr val="00B050"/>
                          </a:solidFill>
                        </a:rPr>
                        <a:t> </a:t>
                      </a:r>
                      <a:r>
                        <a:rPr lang="es-ES" sz="1400" baseline="0" dirty="0" smtClean="0">
                          <a:solidFill>
                            <a:schemeClr val="tx1"/>
                          </a:solidFill>
                        </a:rPr>
                        <a:t>+</a:t>
                      </a:r>
                      <a:r>
                        <a:rPr lang="es-ES" sz="1400" baseline="0" dirty="0" smtClean="0">
                          <a:solidFill>
                            <a:srgbClr val="00B050"/>
                          </a:solidFill>
                        </a:rPr>
                        <a:t> </a:t>
                      </a:r>
                      <a:r>
                        <a:rPr lang="es-ES" sz="1400" dirty="0" smtClean="0"/>
                        <a:t>b</a:t>
                      </a:r>
                      <a:r>
                        <a:rPr lang="es-ES" sz="1400" baseline="30000" dirty="0" smtClean="0"/>
                        <a:t>3</a:t>
                      </a:r>
                      <a:endParaRPr lang="es-ES" sz="1400" dirty="0" smtClean="0"/>
                    </a:p>
                  </a:txBody>
                  <a:tcPr/>
                </a:tc>
                <a:tc>
                  <a:txBody>
                    <a:bodyPr/>
                    <a:lstStyle/>
                    <a:p>
                      <a:r>
                        <a:rPr lang="es-ES" sz="1400" dirty="0" smtClean="0"/>
                        <a:t>Se escribe un polinomio debajo del otro formando columnas de términos semejantes:</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4a</a:t>
                      </a:r>
                      <a:r>
                        <a:rPr lang="es-ES" sz="1400" baseline="30000" dirty="0" smtClean="0"/>
                        <a:t>2</a:t>
                      </a:r>
                      <a:r>
                        <a:rPr lang="es-ES" sz="1400" dirty="0" smtClean="0"/>
                        <a:t>b + 3ab</a:t>
                      </a:r>
                      <a:r>
                        <a:rPr lang="es-ES" sz="1400" baseline="30000" dirty="0" smtClean="0"/>
                        <a:t>2</a:t>
                      </a:r>
                      <a:r>
                        <a:rPr lang="es-ES" sz="1400" dirty="0" smtClean="0"/>
                        <a:t> – b</a:t>
                      </a:r>
                      <a:r>
                        <a:rPr lang="es-ES" sz="1400" baseline="30000" dirty="0" smtClean="0"/>
                        <a:t>3</a:t>
                      </a:r>
                      <a:r>
                        <a:rPr lang="es-ES" sz="1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 4a</a:t>
                      </a:r>
                      <a:r>
                        <a:rPr lang="es-ES" sz="1400" baseline="30000" dirty="0" smtClean="0"/>
                        <a:t>2</a:t>
                      </a:r>
                      <a:r>
                        <a:rPr lang="es-ES" sz="1400" dirty="0" smtClean="0"/>
                        <a:t>b – 4ab</a:t>
                      </a:r>
                      <a:r>
                        <a:rPr lang="es-ES" sz="1400" baseline="30000" dirty="0" smtClean="0"/>
                        <a:t>2</a:t>
                      </a:r>
                      <a:r>
                        <a:rPr lang="es-ES" sz="1400" dirty="0" smtClean="0"/>
                        <a:t> + 2b</a:t>
                      </a:r>
                      <a:r>
                        <a:rPr lang="es-ES" sz="1400" baseline="30000" dirty="0" smtClean="0"/>
                        <a:t>3</a:t>
                      </a:r>
                      <a:endParaRPr lang="es-ES"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Resuelvo:            0     -  ab</a:t>
                      </a:r>
                      <a:r>
                        <a:rPr lang="es-ES" sz="1400" baseline="30000" dirty="0" smtClean="0"/>
                        <a:t>2     </a:t>
                      </a:r>
                      <a:r>
                        <a:rPr lang="es-ES" sz="1400" baseline="0" dirty="0" smtClean="0"/>
                        <a:t>+ </a:t>
                      </a:r>
                      <a:r>
                        <a:rPr lang="es-ES" sz="1400" dirty="0" smtClean="0"/>
                        <a:t>b</a:t>
                      </a:r>
                      <a:r>
                        <a:rPr lang="es-ES" sz="1400" baseline="30000" dirty="0" smtClean="0"/>
                        <a:t>3</a:t>
                      </a:r>
                      <a:endParaRPr lang="es-ES"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solidFill>
                            <a:schemeClr val="tx1"/>
                          </a:solidFill>
                        </a:rPr>
                        <a:t>Respuesta: </a:t>
                      </a:r>
                      <a:r>
                        <a:rPr lang="es-ES" sz="1400" dirty="0" smtClean="0"/>
                        <a:t>-  ab</a:t>
                      </a:r>
                      <a:r>
                        <a:rPr lang="es-ES" sz="1400" baseline="30000" dirty="0" smtClean="0"/>
                        <a:t>2     </a:t>
                      </a:r>
                      <a:r>
                        <a:rPr lang="es-ES" sz="1400" baseline="0" dirty="0" smtClean="0"/>
                        <a:t>+ </a:t>
                      </a:r>
                      <a:r>
                        <a:rPr lang="es-ES" sz="1400" dirty="0" smtClean="0"/>
                        <a:t>b</a:t>
                      </a:r>
                      <a:r>
                        <a:rPr lang="es-ES" sz="1400" baseline="30000" dirty="0" smtClean="0"/>
                        <a:t>3</a:t>
                      </a:r>
                      <a:endParaRPr lang="es-ES" sz="1400" dirty="0" smtClean="0"/>
                    </a:p>
                  </a:txBody>
                  <a:tcPr/>
                </a:tc>
              </a:tr>
            </a:tbl>
          </a:graphicData>
        </a:graphic>
      </p:graphicFrame>
      <p:cxnSp>
        <p:nvCxnSpPr>
          <p:cNvPr id="15" name="Conector recto 14"/>
          <p:cNvCxnSpPr/>
          <p:nvPr/>
        </p:nvCxnSpPr>
        <p:spPr>
          <a:xfrm>
            <a:off x="6741995" y="6184710"/>
            <a:ext cx="13238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238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83358" y="187894"/>
            <a:ext cx="10515600" cy="276130"/>
          </a:xfrm>
        </p:spPr>
        <p:txBody>
          <a:bodyPr>
            <a:normAutofit lnSpcReduction="10000"/>
          </a:bodyPr>
          <a:lstStyle/>
          <a:p>
            <a:pPr marL="0" indent="0">
              <a:buNone/>
            </a:pPr>
            <a:r>
              <a:rPr lang="es-ES" sz="1400" dirty="0" smtClean="0"/>
              <a:t>11. </a:t>
            </a:r>
            <a:r>
              <a:rPr lang="es-ES" sz="1400" dirty="0"/>
              <a:t>Adicionar a</a:t>
            </a:r>
            <a:r>
              <a:rPr lang="es-ES" sz="1400" baseline="30000" dirty="0"/>
              <a:t>3</a:t>
            </a:r>
            <a:r>
              <a:rPr lang="es-ES" sz="1400" dirty="0"/>
              <a:t>b – ab</a:t>
            </a:r>
            <a:r>
              <a:rPr lang="es-ES" sz="1400" baseline="30000" dirty="0"/>
              <a:t>3</a:t>
            </a:r>
            <a:r>
              <a:rPr lang="es-ES" sz="1400" dirty="0"/>
              <a:t> con a</a:t>
            </a:r>
            <a:r>
              <a:rPr lang="es-ES" sz="1400" baseline="30000" dirty="0"/>
              <a:t>2</a:t>
            </a:r>
            <a:r>
              <a:rPr lang="es-ES" sz="1400" dirty="0"/>
              <a:t>b</a:t>
            </a:r>
            <a:r>
              <a:rPr lang="es-ES" sz="1400" baseline="30000" dirty="0"/>
              <a:t>2</a:t>
            </a:r>
            <a:r>
              <a:rPr lang="es-ES" sz="1400" dirty="0"/>
              <a:t> – b</a:t>
            </a:r>
            <a:r>
              <a:rPr lang="es-ES" sz="1400" baseline="30000" dirty="0"/>
              <a:t>4</a:t>
            </a:r>
            <a:r>
              <a:rPr lang="es-ES" sz="1400" dirty="0"/>
              <a:t> con a</a:t>
            </a:r>
            <a:r>
              <a:rPr lang="es-ES" sz="1400" baseline="30000" dirty="0"/>
              <a:t>4</a:t>
            </a:r>
            <a:r>
              <a:rPr lang="es-ES" sz="1400" dirty="0"/>
              <a:t> – a</a:t>
            </a:r>
            <a:r>
              <a:rPr lang="es-ES" sz="1400" baseline="30000" dirty="0"/>
              <a:t>2</a:t>
            </a:r>
            <a:r>
              <a:rPr lang="es-ES" sz="1400" dirty="0"/>
              <a:t>b</a:t>
            </a:r>
            <a:r>
              <a:rPr lang="es-ES" sz="1400" baseline="30000" dirty="0"/>
              <a:t>2</a:t>
            </a:r>
            <a:endParaRPr lang="es-ES" sz="1400" dirty="0"/>
          </a:p>
          <a:p>
            <a:pPr marL="0" indent="0">
              <a:buNone/>
            </a:pPr>
            <a:endParaRPr lang="es-ES" sz="1400" dirty="0"/>
          </a:p>
        </p:txBody>
      </p:sp>
      <p:graphicFrame>
        <p:nvGraphicFramePr>
          <p:cNvPr id="4" name="Tabla 3"/>
          <p:cNvGraphicFramePr>
            <a:graphicFrameLocks noGrp="1"/>
          </p:cNvGraphicFramePr>
          <p:nvPr>
            <p:extLst>
              <p:ext uri="{D42A27DB-BD31-4B8C-83A1-F6EECF244321}">
                <p14:modId xmlns:p14="http://schemas.microsoft.com/office/powerpoint/2010/main" val="3656427505"/>
              </p:ext>
            </p:extLst>
          </p:nvPr>
        </p:nvGraphicFramePr>
        <p:xfrm>
          <a:off x="380621" y="464024"/>
          <a:ext cx="10428406" cy="2183642"/>
        </p:xfrm>
        <a:graphic>
          <a:graphicData uri="http://schemas.openxmlformats.org/drawingml/2006/table">
            <a:tbl>
              <a:tblPr firstRow="1" bandRow="1">
                <a:tableStyleId>{5C22544A-7EE6-4342-B048-85BDC9FD1C3A}</a:tableStyleId>
              </a:tblPr>
              <a:tblGrid>
                <a:gridCol w="5801815"/>
                <a:gridCol w="4626591"/>
              </a:tblGrid>
              <a:tr h="339885">
                <a:tc>
                  <a:txBody>
                    <a:bodyPr/>
                    <a:lstStyle/>
                    <a:p>
                      <a:pPr algn="ctr"/>
                      <a:r>
                        <a:rPr lang="es-ES" sz="1400" dirty="0" smtClean="0"/>
                        <a:t>FORMA</a:t>
                      </a:r>
                      <a:r>
                        <a:rPr lang="es-ES" sz="1400" baseline="0" dirty="0" smtClean="0"/>
                        <a:t> HORIZONTAL</a:t>
                      </a:r>
                      <a:endParaRPr lang="es-ES" sz="1400" dirty="0"/>
                    </a:p>
                  </a:txBody>
                  <a:tcPr/>
                </a:tc>
                <a:tc>
                  <a:txBody>
                    <a:bodyPr/>
                    <a:lstStyle/>
                    <a:p>
                      <a:pPr algn="ctr"/>
                      <a:r>
                        <a:rPr lang="es-ES" sz="1400" dirty="0" smtClean="0"/>
                        <a:t>FORMA VERTICAL</a:t>
                      </a:r>
                      <a:endParaRPr lang="es-ES" sz="1400" dirty="0"/>
                    </a:p>
                  </a:txBody>
                  <a:tcPr/>
                </a:tc>
              </a:tr>
              <a:tr h="1843757">
                <a:tc>
                  <a:txBody>
                    <a:bodyPr/>
                    <a:lstStyle/>
                    <a:p>
                      <a:r>
                        <a:rPr lang="es-ES" sz="1400" dirty="0" smtClean="0"/>
                        <a:t>Se</a:t>
                      </a:r>
                      <a:r>
                        <a:rPr lang="es-ES" sz="1400" baseline="0" dirty="0" smtClean="0"/>
                        <a:t> escribe un polinomio al lado del otro coloreando por términos semejantes:</a:t>
                      </a:r>
                    </a:p>
                    <a:p>
                      <a:r>
                        <a:rPr lang="es-ES" sz="1400" dirty="0" smtClean="0">
                          <a:solidFill>
                            <a:srgbClr val="00B050"/>
                          </a:solidFill>
                        </a:rPr>
                        <a:t>a</a:t>
                      </a:r>
                      <a:r>
                        <a:rPr lang="es-ES" sz="1400" baseline="30000" dirty="0" smtClean="0">
                          <a:solidFill>
                            <a:srgbClr val="00B050"/>
                          </a:solidFill>
                        </a:rPr>
                        <a:t>3</a:t>
                      </a:r>
                      <a:r>
                        <a:rPr lang="es-ES" sz="1400" dirty="0" smtClean="0">
                          <a:solidFill>
                            <a:srgbClr val="00B050"/>
                          </a:solidFill>
                        </a:rPr>
                        <a:t>b</a:t>
                      </a:r>
                      <a:r>
                        <a:rPr lang="es-ES" sz="1400" dirty="0" smtClean="0"/>
                        <a:t> </a:t>
                      </a:r>
                      <a:r>
                        <a:rPr lang="es-ES" sz="1400" dirty="0" smtClean="0">
                          <a:solidFill>
                            <a:schemeClr val="bg1">
                              <a:lumMod val="50000"/>
                            </a:schemeClr>
                          </a:solidFill>
                        </a:rPr>
                        <a:t>– ab</a:t>
                      </a:r>
                      <a:r>
                        <a:rPr lang="es-ES" sz="1400" baseline="30000" dirty="0" smtClean="0">
                          <a:solidFill>
                            <a:schemeClr val="bg1">
                              <a:lumMod val="50000"/>
                            </a:schemeClr>
                          </a:solidFill>
                        </a:rPr>
                        <a:t>3</a:t>
                      </a:r>
                      <a:r>
                        <a:rPr lang="es-ES" sz="1400" dirty="0" smtClean="0">
                          <a:solidFill>
                            <a:schemeClr val="bg1">
                              <a:lumMod val="50000"/>
                            </a:schemeClr>
                          </a:solidFill>
                        </a:rPr>
                        <a:t> </a:t>
                      </a:r>
                      <a:r>
                        <a:rPr lang="es-ES" sz="1400" dirty="0" smtClean="0">
                          <a:solidFill>
                            <a:srgbClr val="FF0000"/>
                          </a:solidFill>
                        </a:rPr>
                        <a:t>+</a:t>
                      </a:r>
                      <a:r>
                        <a:rPr lang="es-ES" sz="1400" baseline="0" dirty="0" smtClean="0">
                          <a:solidFill>
                            <a:srgbClr val="FF0000"/>
                          </a:solidFill>
                        </a:rPr>
                        <a:t> </a:t>
                      </a:r>
                      <a:r>
                        <a:rPr lang="es-ES" sz="1400" dirty="0" smtClean="0">
                          <a:solidFill>
                            <a:srgbClr val="FF0000"/>
                          </a:solidFill>
                        </a:rPr>
                        <a:t>a</a:t>
                      </a:r>
                      <a:r>
                        <a:rPr lang="es-ES" sz="1400" baseline="30000" dirty="0" smtClean="0">
                          <a:solidFill>
                            <a:srgbClr val="FF0000"/>
                          </a:solidFill>
                        </a:rPr>
                        <a:t>2</a:t>
                      </a:r>
                      <a:r>
                        <a:rPr lang="es-ES" sz="1400" dirty="0" smtClean="0">
                          <a:solidFill>
                            <a:srgbClr val="FF0000"/>
                          </a:solidFill>
                        </a:rPr>
                        <a:t>b</a:t>
                      </a:r>
                      <a:r>
                        <a:rPr lang="es-ES" sz="1400" baseline="30000" dirty="0" smtClean="0">
                          <a:solidFill>
                            <a:srgbClr val="FF0000"/>
                          </a:solidFill>
                        </a:rPr>
                        <a:t>2</a:t>
                      </a:r>
                      <a:r>
                        <a:rPr lang="es-ES" sz="1400" dirty="0" smtClean="0">
                          <a:solidFill>
                            <a:srgbClr val="FF0000"/>
                          </a:solidFill>
                        </a:rPr>
                        <a:t> </a:t>
                      </a:r>
                      <a:r>
                        <a:rPr lang="es-ES" sz="1400" dirty="0" smtClean="0">
                          <a:solidFill>
                            <a:schemeClr val="accent2">
                              <a:lumMod val="75000"/>
                            </a:schemeClr>
                          </a:solidFill>
                        </a:rPr>
                        <a:t>– b</a:t>
                      </a:r>
                      <a:r>
                        <a:rPr lang="es-ES" sz="1400" baseline="30000" dirty="0" smtClean="0">
                          <a:solidFill>
                            <a:schemeClr val="accent2">
                              <a:lumMod val="75000"/>
                            </a:schemeClr>
                          </a:solidFill>
                        </a:rPr>
                        <a:t>4</a:t>
                      </a:r>
                      <a:r>
                        <a:rPr lang="es-ES" sz="1400" dirty="0" smtClean="0">
                          <a:solidFill>
                            <a:schemeClr val="accent2">
                              <a:lumMod val="75000"/>
                            </a:schemeClr>
                          </a:solidFill>
                        </a:rPr>
                        <a:t> </a:t>
                      </a:r>
                      <a:r>
                        <a:rPr lang="es-ES" sz="1400" dirty="0" smtClean="0"/>
                        <a:t>+</a:t>
                      </a:r>
                      <a:r>
                        <a:rPr lang="es-ES" sz="1400" baseline="0" dirty="0" smtClean="0"/>
                        <a:t> </a:t>
                      </a:r>
                      <a:r>
                        <a:rPr lang="es-ES" sz="1400" dirty="0" smtClean="0"/>
                        <a:t>a</a:t>
                      </a:r>
                      <a:r>
                        <a:rPr lang="es-ES" sz="1400" baseline="30000" dirty="0" smtClean="0"/>
                        <a:t>4</a:t>
                      </a:r>
                      <a:r>
                        <a:rPr lang="es-ES" sz="1400" dirty="0" smtClean="0"/>
                        <a:t> </a:t>
                      </a:r>
                      <a:r>
                        <a:rPr lang="es-ES" sz="1400" dirty="0" smtClean="0">
                          <a:solidFill>
                            <a:srgbClr val="FF0000"/>
                          </a:solidFill>
                        </a:rPr>
                        <a:t>– a</a:t>
                      </a:r>
                      <a:r>
                        <a:rPr lang="es-ES" sz="1400" baseline="30000" dirty="0" smtClean="0">
                          <a:solidFill>
                            <a:srgbClr val="FF0000"/>
                          </a:solidFill>
                        </a:rPr>
                        <a:t>2</a:t>
                      </a:r>
                      <a:r>
                        <a:rPr lang="es-ES" sz="1400" dirty="0" smtClean="0">
                          <a:solidFill>
                            <a:srgbClr val="FF0000"/>
                          </a:solidFill>
                        </a:rPr>
                        <a:t>b</a:t>
                      </a:r>
                      <a:r>
                        <a:rPr lang="es-ES" sz="1400" baseline="30000" dirty="0" smtClean="0">
                          <a:solidFill>
                            <a:srgbClr val="FF0000"/>
                          </a:solidFill>
                        </a:rPr>
                        <a:t>2</a:t>
                      </a:r>
                    </a:p>
                    <a:p>
                      <a:r>
                        <a:rPr lang="es-ES" sz="1400" dirty="0" smtClean="0"/>
                        <a:t>Reducción de </a:t>
                      </a:r>
                      <a:r>
                        <a:rPr lang="es-ES" sz="1400" dirty="0" smtClean="0">
                          <a:solidFill>
                            <a:srgbClr val="00B050"/>
                          </a:solidFill>
                        </a:rPr>
                        <a:t>a</a:t>
                      </a:r>
                      <a:r>
                        <a:rPr lang="es-ES" sz="1400" baseline="30000" dirty="0" smtClean="0">
                          <a:solidFill>
                            <a:srgbClr val="00B050"/>
                          </a:solidFill>
                        </a:rPr>
                        <a:t>3</a:t>
                      </a:r>
                      <a:r>
                        <a:rPr lang="es-ES" sz="1400" dirty="0" smtClean="0">
                          <a:solidFill>
                            <a:srgbClr val="00B050"/>
                          </a:solidFill>
                        </a:rPr>
                        <a:t>b</a:t>
                      </a:r>
                      <a:r>
                        <a:rPr lang="es-ES" sz="1400" dirty="0" smtClean="0"/>
                        <a:t>: </a:t>
                      </a:r>
                      <a:r>
                        <a:rPr lang="es-ES" sz="1400" dirty="0" smtClean="0">
                          <a:solidFill>
                            <a:srgbClr val="00B050"/>
                          </a:solidFill>
                        </a:rPr>
                        <a:t>a</a:t>
                      </a:r>
                      <a:r>
                        <a:rPr lang="es-ES" sz="1400" baseline="30000" dirty="0" smtClean="0">
                          <a:solidFill>
                            <a:srgbClr val="00B050"/>
                          </a:solidFill>
                        </a:rPr>
                        <a:t>3</a:t>
                      </a:r>
                      <a:r>
                        <a:rPr lang="es-ES" sz="1400" dirty="0" smtClean="0">
                          <a:solidFill>
                            <a:srgbClr val="00B050"/>
                          </a:solidFill>
                        </a:rPr>
                        <a:t>b</a:t>
                      </a:r>
                      <a:endParaRPr lang="es-ES" sz="1400" dirty="0" smtClean="0">
                        <a:solidFill>
                          <a:srgbClr val="FF0000"/>
                        </a:solidFill>
                      </a:endParaRPr>
                    </a:p>
                    <a:p>
                      <a:r>
                        <a:rPr lang="es-ES" sz="1400" dirty="0" smtClean="0">
                          <a:solidFill>
                            <a:schemeClr val="tx1"/>
                          </a:solidFill>
                        </a:rPr>
                        <a:t>Reducción de </a:t>
                      </a:r>
                      <a:r>
                        <a:rPr lang="es-ES" sz="1400" dirty="0" smtClean="0">
                          <a:solidFill>
                            <a:schemeClr val="bg1">
                              <a:lumMod val="50000"/>
                            </a:schemeClr>
                          </a:solidFill>
                        </a:rPr>
                        <a:t>ab</a:t>
                      </a:r>
                      <a:r>
                        <a:rPr lang="es-ES" sz="1400" baseline="30000" dirty="0" smtClean="0">
                          <a:solidFill>
                            <a:schemeClr val="bg1">
                              <a:lumMod val="50000"/>
                            </a:schemeClr>
                          </a:solidFill>
                        </a:rPr>
                        <a:t>3</a:t>
                      </a:r>
                      <a:r>
                        <a:rPr lang="es-ES" sz="1400" dirty="0" smtClean="0">
                          <a:solidFill>
                            <a:schemeClr val="tx1"/>
                          </a:solidFill>
                        </a:rPr>
                        <a:t>: </a:t>
                      </a:r>
                      <a:r>
                        <a:rPr lang="es-ES" sz="1400" dirty="0" smtClean="0">
                          <a:solidFill>
                            <a:schemeClr val="bg1">
                              <a:lumMod val="50000"/>
                            </a:schemeClr>
                          </a:solidFill>
                        </a:rPr>
                        <a:t>- ab</a:t>
                      </a:r>
                      <a:r>
                        <a:rPr lang="es-ES" sz="1400" baseline="30000" dirty="0" smtClean="0">
                          <a:solidFill>
                            <a:schemeClr val="bg1">
                              <a:lumMod val="50000"/>
                            </a:schemeClr>
                          </a:solidFill>
                        </a:rPr>
                        <a:t>3</a:t>
                      </a:r>
                      <a:endParaRPr lang="es-ES" sz="1400" dirty="0" smtClean="0">
                        <a:solidFill>
                          <a:schemeClr val="bg1">
                            <a:lumMod val="50000"/>
                          </a:schemeClr>
                        </a:solidFill>
                      </a:endParaRPr>
                    </a:p>
                    <a:p>
                      <a:r>
                        <a:rPr lang="es-ES" sz="1400" dirty="0" smtClean="0">
                          <a:solidFill>
                            <a:schemeClr val="tx1"/>
                          </a:solidFill>
                        </a:rPr>
                        <a:t>Reducción de </a:t>
                      </a:r>
                      <a:r>
                        <a:rPr lang="es-ES" sz="1400" dirty="0" smtClean="0">
                          <a:solidFill>
                            <a:srgbClr val="FF0000"/>
                          </a:solidFill>
                        </a:rPr>
                        <a:t>a</a:t>
                      </a:r>
                      <a:r>
                        <a:rPr lang="es-ES" sz="1400" baseline="30000" dirty="0" smtClean="0">
                          <a:solidFill>
                            <a:srgbClr val="FF0000"/>
                          </a:solidFill>
                        </a:rPr>
                        <a:t>2</a:t>
                      </a:r>
                      <a:r>
                        <a:rPr lang="es-ES" sz="1400" dirty="0" smtClean="0">
                          <a:solidFill>
                            <a:srgbClr val="FF0000"/>
                          </a:solidFill>
                        </a:rPr>
                        <a:t>b</a:t>
                      </a:r>
                      <a:r>
                        <a:rPr lang="es-ES" sz="1400" baseline="30000" dirty="0" smtClean="0">
                          <a:solidFill>
                            <a:srgbClr val="FF0000"/>
                          </a:solidFill>
                        </a:rPr>
                        <a:t>2</a:t>
                      </a:r>
                      <a:r>
                        <a:rPr lang="es-ES" sz="1400" dirty="0" smtClean="0">
                          <a:solidFill>
                            <a:schemeClr val="tx1"/>
                          </a:solidFill>
                        </a:rPr>
                        <a:t>: </a:t>
                      </a:r>
                      <a:r>
                        <a:rPr lang="es-ES" sz="1400" dirty="0" smtClean="0">
                          <a:solidFill>
                            <a:srgbClr val="FF0000"/>
                          </a:solidFill>
                        </a:rPr>
                        <a:t>a</a:t>
                      </a:r>
                      <a:r>
                        <a:rPr lang="es-ES" sz="1400" baseline="30000" dirty="0" smtClean="0">
                          <a:solidFill>
                            <a:srgbClr val="FF0000"/>
                          </a:solidFill>
                        </a:rPr>
                        <a:t>2</a:t>
                      </a:r>
                      <a:r>
                        <a:rPr lang="es-ES" sz="1400" dirty="0" smtClean="0">
                          <a:solidFill>
                            <a:srgbClr val="FF0000"/>
                          </a:solidFill>
                        </a:rPr>
                        <a:t>b</a:t>
                      </a:r>
                      <a:r>
                        <a:rPr lang="es-ES" sz="1400" baseline="30000" dirty="0" smtClean="0">
                          <a:solidFill>
                            <a:srgbClr val="FF0000"/>
                          </a:solidFill>
                        </a:rPr>
                        <a:t>2 </a:t>
                      </a:r>
                      <a:r>
                        <a:rPr lang="es-ES" sz="1400" dirty="0" smtClean="0">
                          <a:solidFill>
                            <a:srgbClr val="FF0000"/>
                          </a:solidFill>
                        </a:rPr>
                        <a:t>– a</a:t>
                      </a:r>
                      <a:r>
                        <a:rPr lang="es-ES" sz="1400" baseline="30000" dirty="0" smtClean="0">
                          <a:solidFill>
                            <a:srgbClr val="FF0000"/>
                          </a:solidFill>
                        </a:rPr>
                        <a:t>2</a:t>
                      </a:r>
                      <a:r>
                        <a:rPr lang="es-ES" sz="1400" dirty="0" smtClean="0">
                          <a:solidFill>
                            <a:srgbClr val="FF0000"/>
                          </a:solidFill>
                        </a:rPr>
                        <a:t>b</a:t>
                      </a:r>
                      <a:r>
                        <a:rPr lang="es-ES" sz="1400" baseline="30000" dirty="0" smtClean="0">
                          <a:solidFill>
                            <a:srgbClr val="FF0000"/>
                          </a:solidFill>
                        </a:rPr>
                        <a:t>2 </a:t>
                      </a:r>
                      <a:r>
                        <a:rPr lang="es-ES" sz="1400" baseline="0" dirty="0" smtClean="0">
                          <a:solidFill>
                            <a:srgbClr val="FF0000"/>
                          </a:solidFill>
                        </a:rPr>
                        <a:t>= 0</a:t>
                      </a:r>
                      <a:endParaRPr lang="es-ES" sz="1400" baseline="0" dirty="0" smtClean="0">
                        <a:solidFill>
                          <a:srgbClr val="00B050"/>
                        </a:solidFill>
                      </a:endParaRPr>
                    </a:p>
                    <a:p>
                      <a:r>
                        <a:rPr lang="es-ES" sz="1400" dirty="0" smtClean="0">
                          <a:solidFill>
                            <a:schemeClr val="tx1"/>
                          </a:solidFill>
                        </a:rPr>
                        <a:t>Reducción de </a:t>
                      </a:r>
                      <a:r>
                        <a:rPr lang="es-ES" sz="1400" dirty="0" smtClean="0">
                          <a:solidFill>
                            <a:schemeClr val="accent2">
                              <a:lumMod val="75000"/>
                            </a:schemeClr>
                          </a:solidFill>
                        </a:rPr>
                        <a:t>b</a:t>
                      </a:r>
                      <a:r>
                        <a:rPr lang="es-ES" sz="1400" baseline="30000" dirty="0" smtClean="0">
                          <a:solidFill>
                            <a:schemeClr val="accent2">
                              <a:lumMod val="75000"/>
                            </a:schemeClr>
                          </a:solidFill>
                        </a:rPr>
                        <a:t>4 </a:t>
                      </a:r>
                      <a:r>
                        <a:rPr lang="es-ES" sz="1400" baseline="0" dirty="0" smtClean="0">
                          <a:solidFill>
                            <a:schemeClr val="tx1"/>
                          </a:solidFill>
                        </a:rPr>
                        <a:t>: </a:t>
                      </a:r>
                      <a:r>
                        <a:rPr lang="es-ES" sz="1400" dirty="0" smtClean="0">
                          <a:solidFill>
                            <a:schemeClr val="accent2">
                              <a:lumMod val="75000"/>
                            </a:schemeClr>
                          </a:solidFill>
                        </a:rPr>
                        <a:t>– b</a:t>
                      </a:r>
                      <a:r>
                        <a:rPr lang="es-ES" sz="1400" baseline="30000" dirty="0" smtClean="0">
                          <a:solidFill>
                            <a:schemeClr val="accent2">
                              <a:lumMod val="75000"/>
                            </a:schemeClr>
                          </a:solidFill>
                        </a:rPr>
                        <a:t>4</a:t>
                      </a:r>
                      <a:r>
                        <a:rPr lang="es-ES" sz="1400" dirty="0" smtClean="0">
                          <a:solidFill>
                            <a:schemeClr val="accent2">
                              <a:lumMod val="75000"/>
                            </a:schemeClr>
                          </a:solidFill>
                        </a:rPr>
                        <a:t> </a:t>
                      </a:r>
                    </a:p>
                    <a:p>
                      <a:r>
                        <a:rPr lang="es-ES" sz="1400" baseline="0" dirty="0" smtClean="0">
                          <a:solidFill>
                            <a:schemeClr val="tx1"/>
                          </a:solidFill>
                        </a:rPr>
                        <a:t>Reducción de </a:t>
                      </a:r>
                      <a:r>
                        <a:rPr lang="es-ES" sz="1400" dirty="0" smtClean="0"/>
                        <a:t>a</a:t>
                      </a:r>
                      <a:r>
                        <a:rPr lang="es-ES" sz="1400" baseline="30000" dirty="0" smtClean="0"/>
                        <a:t>4 </a:t>
                      </a:r>
                      <a:r>
                        <a:rPr lang="es-ES" sz="1400" baseline="0" dirty="0" smtClean="0"/>
                        <a:t>: </a:t>
                      </a:r>
                      <a:r>
                        <a:rPr lang="es-ES" sz="1400" dirty="0" smtClean="0"/>
                        <a:t>a</a:t>
                      </a:r>
                      <a:r>
                        <a:rPr lang="es-ES" sz="1400" baseline="30000" dirty="0" smtClean="0"/>
                        <a:t>4</a:t>
                      </a:r>
                      <a:endParaRPr lang="es-ES" sz="1400"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Respuesta: </a:t>
                      </a:r>
                      <a:r>
                        <a:rPr lang="es-ES" sz="1400" dirty="0" smtClean="0">
                          <a:solidFill>
                            <a:srgbClr val="00B050"/>
                          </a:solidFill>
                        </a:rPr>
                        <a:t>a</a:t>
                      </a:r>
                      <a:r>
                        <a:rPr lang="es-ES" sz="1400" baseline="30000" dirty="0" smtClean="0">
                          <a:solidFill>
                            <a:srgbClr val="00B050"/>
                          </a:solidFill>
                        </a:rPr>
                        <a:t>3</a:t>
                      </a:r>
                      <a:r>
                        <a:rPr lang="es-ES" sz="1400" dirty="0" smtClean="0">
                          <a:solidFill>
                            <a:srgbClr val="00B050"/>
                          </a:solidFill>
                        </a:rPr>
                        <a:t>b </a:t>
                      </a:r>
                      <a:r>
                        <a:rPr lang="es-ES" sz="1400" dirty="0" smtClean="0">
                          <a:solidFill>
                            <a:schemeClr val="bg1">
                              <a:lumMod val="50000"/>
                            </a:schemeClr>
                          </a:solidFill>
                        </a:rPr>
                        <a:t>- ab</a:t>
                      </a:r>
                      <a:r>
                        <a:rPr lang="es-ES" sz="1400" baseline="30000" dirty="0" smtClean="0">
                          <a:solidFill>
                            <a:schemeClr val="bg1">
                              <a:lumMod val="50000"/>
                            </a:schemeClr>
                          </a:solidFill>
                        </a:rPr>
                        <a:t>3 </a:t>
                      </a:r>
                      <a:r>
                        <a:rPr lang="es-ES" sz="1400" dirty="0" smtClean="0">
                          <a:solidFill>
                            <a:schemeClr val="accent2">
                              <a:lumMod val="75000"/>
                            </a:schemeClr>
                          </a:solidFill>
                        </a:rPr>
                        <a:t>– b</a:t>
                      </a:r>
                      <a:r>
                        <a:rPr lang="es-ES" sz="1400" baseline="30000" dirty="0" smtClean="0">
                          <a:solidFill>
                            <a:schemeClr val="accent2">
                              <a:lumMod val="75000"/>
                            </a:schemeClr>
                          </a:solidFill>
                        </a:rPr>
                        <a:t>4</a:t>
                      </a:r>
                      <a:r>
                        <a:rPr lang="es-ES" sz="1400" dirty="0" smtClean="0">
                          <a:solidFill>
                            <a:schemeClr val="accent2">
                              <a:lumMod val="75000"/>
                            </a:schemeClr>
                          </a:solidFill>
                        </a:rPr>
                        <a:t> </a:t>
                      </a:r>
                      <a:r>
                        <a:rPr lang="es-ES" sz="1400" dirty="0" smtClean="0">
                          <a:solidFill>
                            <a:schemeClr val="tx1"/>
                          </a:solidFill>
                        </a:rPr>
                        <a:t>+</a:t>
                      </a:r>
                      <a:r>
                        <a:rPr lang="es-ES" sz="1400" dirty="0" smtClean="0">
                          <a:solidFill>
                            <a:schemeClr val="accent2">
                              <a:lumMod val="75000"/>
                            </a:schemeClr>
                          </a:solidFill>
                        </a:rPr>
                        <a:t> </a:t>
                      </a:r>
                      <a:r>
                        <a:rPr lang="es-ES" sz="1400" dirty="0" smtClean="0"/>
                        <a:t>a</a:t>
                      </a:r>
                      <a:r>
                        <a:rPr lang="es-ES" sz="1400" baseline="30000" dirty="0" smtClean="0"/>
                        <a:t>4</a:t>
                      </a:r>
                      <a:endParaRPr lang="es-ES" sz="1400" baseline="0" dirty="0" smtClean="0">
                        <a:solidFill>
                          <a:schemeClr val="tx1"/>
                        </a:solidFill>
                      </a:endParaRPr>
                    </a:p>
                  </a:txBody>
                  <a:tcPr/>
                </a:tc>
                <a:tc>
                  <a:txBody>
                    <a:bodyPr/>
                    <a:lstStyle/>
                    <a:p>
                      <a:r>
                        <a:rPr lang="es-ES" sz="1400" dirty="0" smtClean="0"/>
                        <a:t>Se escribe un polinomio debajo del otro formando columnas de términos semejantes:</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a</a:t>
                      </a:r>
                      <a:r>
                        <a:rPr lang="es-ES" sz="1400" baseline="30000" dirty="0" smtClean="0"/>
                        <a:t>3</a:t>
                      </a:r>
                      <a:r>
                        <a:rPr lang="es-ES" sz="1400" dirty="0" smtClean="0"/>
                        <a:t>b – ab</a:t>
                      </a:r>
                      <a:r>
                        <a:rPr lang="es-ES" sz="1400" baseline="30000" dirty="0" smtClean="0"/>
                        <a:t>3</a:t>
                      </a:r>
                      <a:r>
                        <a:rPr lang="es-ES" sz="1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a</a:t>
                      </a:r>
                      <a:r>
                        <a:rPr lang="es-ES" sz="1400" baseline="30000" dirty="0" smtClean="0"/>
                        <a:t>2</a:t>
                      </a:r>
                      <a:r>
                        <a:rPr lang="es-ES" sz="1400" dirty="0" smtClean="0"/>
                        <a:t>b</a:t>
                      </a:r>
                      <a:r>
                        <a:rPr lang="es-ES" sz="1400" baseline="30000" dirty="0" smtClean="0"/>
                        <a:t>2</a:t>
                      </a:r>
                      <a:r>
                        <a:rPr lang="es-ES" sz="1400" dirty="0" smtClean="0"/>
                        <a:t> – b</a:t>
                      </a:r>
                      <a:r>
                        <a:rPr lang="es-ES" sz="1400" baseline="30000" dirty="0" smtClean="0"/>
                        <a:t>4</a:t>
                      </a:r>
                      <a:r>
                        <a:rPr lang="es-ES" sz="1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 a</a:t>
                      </a:r>
                      <a:r>
                        <a:rPr lang="es-ES" sz="1400" baseline="30000" dirty="0" smtClean="0"/>
                        <a:t>2</a:t>
                      </a:r>
                      <a:r>
                        <a:rPr lang="es-ES" sz="1400" dirty="0" smtClean="0"/>
                        <a:t>b</a:t>
                      </a:r>
                      <a:r>
                        <a:rPr lang="es-ES" sz="1400" baseline="30000" dirty="0" smtClean="0"/>
                        <a:t>2              </a:t>
                      </a:r>
                      <a:r>
                        <a:rPr lang="es-ES" sz="1400" baseline="0" dirty="0" smtClean="0"/>
                        <a:t>+</a:t>
                      </a:r>
                      <a:r>
                        <a:rPr lang="es-ES" sz="1400" baseline="30000" dirty="0" smtClean="0"/>
                        <a:t> </a:t>
                      </a:r>
                      <a:r>
                        <a:rPr lang="es-ES" sz="1400" dirty="0" smtClean="0"/>
                        <a:t>a</a:t>
                      </a:r>
                      <a:r>
                        <a:rPr lang="es-ES" sz="1400" baseline="30000" dirty="0" smtClean="0"/>
                        <a:t>4</a:t>
                      </a:r>
                      <a:endParaRPr lang="es-ES"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Resuelvo:           a</a:t>
                      </a:r>
                      <a:r>
                        <a:rPr lang="es-ES" sz="1400" baseline="30000" dirty="0" smtClean="0"/>
                        <a:t>3</a:t>
                      </a:r>
                      <a:r>
                        <a:rPr lang="es-ES" sz="1400" dirty="0" smtClean="0"/>
                        <a:t>b – ab</a:t>
                      </a:r>
                      <a:r>
                        <a:rPr lang="es-ES" sz="1400" baseline="30000" dirty="0" smtClean="0"/>
                        <a:t>3</a:t>
                      </a:r>
                      <a:r>
                        <a:rPr lang="es-ES" sz="1400" dirty="0" smtClean="0"/>
                        <a:t> + 0  – b</a:t>
                      </a:r>
                      <a:r>
                        <a:rPr lang="es-ES" sz="1400" baseline="30000" dirty="0" smtClean="0"/>
                        <a:t>4</a:t>
                      </a:r>
                      <a:r>
                        <a:rPr lang="es-ES" sz="1400" dirty="0" smtClean="0"/>
                        <a:t> + a</a:t>
                      </a:r>
                      <a:r>
                        <a:rPr lang="es-ES" sz="1400" baseline="30000" dirty="0" smtClean="0"/>
                        <a:t>4</a:t>
                      </a:r>
                      <a:endParaRPr lang="es-ES" sz="1400" dirty="0" smtClean="0"/>
                    </a:p>
                    <a:p>
                      <a:r>
                        <a:rPr lang="es-ES" sz="1400" dirty="0" smtClean="0">
                          <a:solidFill>
                            <a:schemeClr val="tx1"/>
                          </a:solidFill>
                        </a:rPr>
                        <a:t>Respuesta: </a:t>
                      </a:r>
                      <a:r>
                        <a:rPr lang="es-ES" sz="1400" dirty="0" smtClean="0"/>
                        <a:t>a</a:t>
                      </a:r>
                      <a:r>
                        <a:rPr lang="es-ES" sz="1400" baseline="30000" dirty="0" smtClean="0"/>
                        <a:t>3</a:t>
                      </a:r>
                      <a:r>
                        <a:rPr lang="es-ES" sz="1400" dirty="0" smtClean="0"/>
                        <a:t>b – ab</a:t>
                      </a:r>
                      <a:r>
                        <a:rPr lang="es-ES" sz="1400" baseline="30000" dirty="0" smtClean="0"/>
                        <a:t>3</a:t>
                      </a:r>
                      <a:r>
                        <a:rPr lang="es-ES" sz="1400" dirty="0" smtClean="0"/>
                        <a:t> – b</a:t>
                      </a:r>
                      <a:r>
                        <a:rPr lang="es-ES" sz="1400" baseline="30000" dirty="0" smtClean="0"/>
                        <a:t>4</a:t>
                      </a:r>
                      <a:r>
                        <a:rPr lang="es-ES" sz="1400" dirty="0" smtClean="0"/>
                        <a:t> + a</a:t>
                      </a:r>
                      <a:r>
                        <a:rPr lang="es-ES" sz="1400" baseline="30000" dirty="0" smtClean="0"/>
                        <a:t>4</a:t>
                      </a:r>
                      <a:endParaRPr lang="es-ES"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ES" sz="1400" dirty="0" smtClean="0"/>
                    </a:p>
                  </a:txBody>
                  <a:tcPr/>
                </a:tc>
              </a:tr>
            </a:tbl>
          </a:graphicData>
        </a:graphic>
      </p:graphicFrame>
      <p:sp>
        <p:nvSpPr>
          <p:cNvPr id="5" name="CuadroTexto 4"/>
          <p:cNvSpPr txBox="1"/>
          <p:nvPr/>
        </p:nvSpPr>
        <p:spPr>
          <a:xfrm>
            <a:off x="387824" y="2643903"/>
            <a:ext cx="5862851" cy="307777"/>
          </a:xfrm>
          <a:prstGeom prst="rect">
            <a:avLst/>
          </a:prstGeom>
          <a:noFill/>
        </p:spPr>
        <p:txBody>
          <a:bodyPr wrap="square" rtlCol="0">
            <a:spAutoFit/>
          </a:bodyPr>
          <a:lstStyle/>
          <a:p>
            <a:r>
              <a:rPr lang="es-ES" sz="1400" dirty="0" smtClean="0"/>
              <a:t>12. Adicionar </a:t>
            </a:r>
            <a:r>
              <a:rPr lang="es-ES" sz="1400" dirty="0"/>
              <a:t>3a</a:t>
            </a:r>
            <a:r>
              <a:rPr lang="es-ES" sz="1400" baseline="30000" dirty="0"/>
              <a:t>2</a:t>
            </a:r>
            <a:r>
              <a:rPr lang="es-ES" sz="1400" dirty="0"/>
              <a:t>b – 5ab</a:t>
            </a:r>
            <a:r>
              <a:rPr lang="es-ES" sz="1400" baseline="30000" dirty="0"/>
              <a:t>2</a:t>
            </a:r>
            <a:r>
              <a:rPr lang="es-ES" sz="1400" dirty="0"/>
              <a:t> con 3ab</a:t>
            </a:r>
            <a:r>
              <a:rPr lang="es-ES" sz="1400" baseline="30000" dirty="0"/>
              <a:t>2</a:t>
            </a:r>
            <a:r>
              <a:rPr lang="es-ES" sz="1400" dirty="0"/>
              <a:t> – 5a</a:t>
            </a:r>
            <a:r>
              <a:rPr lang="es-ES" sz="1400" baseline="30000" dirty="0"/>
              <a:t>2</a:t>
            </a:r>
            <a:r>
              <a:rPr lang="es-ES" sz="1400" dirty="0"/>
              <a:t>b con </a:t>
            </a:r>
            <a:r>
              <a:rPr lang="es-ES" sz="1400" dirty="0" smtClean="0"/>
              <a:t>8ab</a:t>
            </a:r>
            <a:r>
              <a:rPr lang="es-ES" sz="1400" baseline="30000" dirty="0" smtClean="0"/>
              <a:t>2</a:t>
            </a:r>
            <a:endParaRPr lang="es-ES" sz="1400" dirty="0"/>
          </a:p>
        </p:txBody>
      </p:sp>
      <p:graphicFrame>
        <p:nvGraphicFramePr>
          <p:cNvPr id="6" name="Tabla 5"/>
          <p:cNvGraphicFramePr>
            <a:graphicFrameLocks noGrp="1"/>
          </p:cNvGraphicFramePr>
          <p:nvPr>
            <p:extLst>
              <p:ext uri="{D42A27DB-BD31-4B8C-83A1-F6EECF244321}">
                <p14:modId xmlns:p14="http://schemas.microsoft.com/office/powerpoint/2010/main" val="4119666077"/>
              </p:ext>
            </p:extLst>
          </p:nvPr>
        </p:nvGraphicFramePr>
        <p:xfrm>
          <a:off x="78475" y="2951680"/>
          <a:ext cx="12113525" cy="1742440"/>
        </p:xfrm>
        <a:graphic>
          <a:graphicData uri="http://schemas.openxmlformats.org/drawingml/2006/table">
            <a:tbl>
              <a:tblPr firstRow="1" bandRow="1">
                <a:tableStyleId>{5C22544A-7EE6-4342-B048-85BDC9FD1C3A}</a:tableStyleId>
              </a:tblPr>
              <a:tblGrid>
                <a:gridCol w="5821907"/>
                <a:gridCol w="6291618"/>
              </a:tblGrid>
              <a:tr h="370840">
                <a:tc>
                  <a:txBody>
                    <a:bodyPr/>
                    <a:lstStyle/>
                    <a:p>
                      <a:pPr algn="ctr"/>
                      <a:r>
                        <a:rPr lang="es-ES" sz="1400" dirty="0" smtClean="0"/>
                        <a:t>FORMA</a:t>
                      </a:r>
                      <a:r>
                        <a:rPr lang="es-ES" sz="1400" baseline="0" dirty="0" smtClean="0"/>
                        <a:t> HORIZONTAL</a:t>
                      </a:r>
                      <a:endParaRPr lang="es-ES" sz="1400" dirty="0"/>
                    </a:p>
                  </a:txBody>
                  <a:tcPr/>
                </a:tc>
                <a:tc>
                  <a:txBody>
                    <a:bodyPr/>
                    <a:lstStyle/>
                    <a:p>
                      <a:pPr algn="ctr"/>
                      <a:r>
                        <a:rPr lang="es-ES" sz="1400" dirty="0" smtClean="0"/>
                        <a:t>FORMA VERTICAL</a:t>
                      </a:r>
                      <a:endParaRPr lang="es-ES" sz="1400" dirty="0"/>
                    </a:p>
                  </a:txBody>
                  <a:tcPr/>
                </a:tc>
              </a:tr>
              <a:tr h="370840">
                <a:tc>
                  <a:txBody>
                    <a:bodyPr/>
                    <a:lstStyle/>
                    <a:p>
                      <a:r>
                        <a:rPr lang="es-ES" sz="1400" dirty="0" smtClean="0"/>
                        <a:t>Se</a:t>
                      </a:r>
                      <a:r>
                        <a:rPr lang="es-ES" sz="1400" baseline="0" dirty="0" smtClean="0"/>
                        <a:t> escribe un polinomio al lado del otro coloreando por términos semejantes:</a:t>
                      </a:r>
                    </a:p>
                    <a:p>
                      <a:r>
                        <a:rPr lang="es-ES" sz="1400" dirty="0" smtClean="0">
                          <a:solidFill>
                            <a:srgbClr val="FF0000"/>
                          </a:solidFill>
                        </a:rPr>
                        <a:t>3a</a:t>
                      </a:r>
                      <a:r>
                        <a:rPr lang="es-ES" sz="1400" baseline="30000" dirty="0" smtClean="0">
                          <a:solidFill>
                            <a:srgbClr val="FF0000"/>
                          </a:solidFill>
                        </a:rPr>
                        <a:t>2</a:t>
                      </a:r>
                      <a:r>
                        <a:rPr lang="es-ES" sz="1400" dirty="0" smtClean="0">
                          <a:solidFill>
                            <a:srgbClr val="FF0000"/>
                          </a:solidFill>
                        </a:rPr>
                        <a:t>b</a:t>
                      </a:r>
                      <a:r>
                        <a:rPr lang="es-ES" sz="1400" dirty="0" smtClean="0"/>
                        <a:t> </a:t>
                      </a:r>
                      <a:r>
                        <a:rPr lang="es-ES" sz="1400" dirty="0" smtClean="0">
                          <a:solidFill>
                            <a:srgbClr val="00B050"/>
                          </a:solidFill>
                        </a:rPr>
                        <a:t>– 5ab</a:t>
                      </a:r>
                      <a:r>
                        <a:rPr lang="es-ES" sz="1400" baseline="30000" dirty="0" smtClean="0">
                          <a:solidFill>
                            <a:srgbClr val="00B050"/>
                          </a:solidFill>
                        </a:rPr>
                        <a:t>2</a:t>
                      </a:r>
                      <a:r>
                        <a:rPr lang="es-ES" sz="1400" dirty="0" smtClean="0">
                          <a:solidFill>
                            <a:srgbClr val="00B050"/>
                          </a:solidFill>
                        </a:rPr>
                        <a:t> + 3ab</a:t>
                      </a:r>
                      <a:r>
                        <a:rPr lang="es-ES" sz="1400" baseline="30000" dirty="0" smtClean="0">
                          <a:solidFill>
                            <a:srgbClr val="00B050"/>
                          </a:solidFill>
                        </a:rPr>
                        <a:t>2</a:t>
                      </a:r>
                      <a:r>
                        <a:rPr lang="es-ES" sz="1400" dirty="0" smtClean="0">
                          <a:solidFill>
                            <a:srgbClr val="00B050"/>
                          </a:solidFill>
                        </a:rPr>
                        <a:t> </a:t>
                      </a:r>
                      <a:r>
                        <a:rPr lang="es-ES" sz="1400" dirty="0" smtClean="0">
                          <a:solidFill>
                            <a:srgbClr val="FF0000"/>
                          </a:solidFill>
                        </a:rPr>
                        <a:t>– 5a</a:t>
                      </a:r>
                      <a:r>
                        <a:rPr lang="es-ES" sz="1400" baseline="30000" dirty="0" smtClean="0">
                          <a:solidFill>
                            <a:srgbClr val="FF0000"/>
                          </a:solidFill>
                        </a:rPr>
                        <a:t>2</a:t>
                      </a:r>
                      <a:r>
                        <a:rPr lang="es-ES" sz="1400" dirty="0" smtClean="0">
                          <a:solidFill>
                            <a:srgbClr val="FF0000"/>
                          </a:solidFill>
                        </a:rPr>
                        <a:t>b </a:t>
                      </a:r>
                      <a:r>
                        <a:rPr lang="es-ES" sz="1400" dirty="0" smtClean="0">
                          <a:solidFill>
                            <a:srgbClr val="00B050"/>
                          </a:solidFill>
                        </a:rPr>
                        <a:t>+ 8ab</a:t>
                      </a:r>
                      <a:r>
                        <a:rPr lang="es-ES" sz="1400" baseline="30000" dirty="0" smtClean="0">
                          <a:solidFill>
                            <a:srgbClr val="00B050"/>
                          </a:solidFill>
                        </a:rPr>
                        <a:t>2</a:t>
                      </a:r>
                      <a:endParaRPr lang="es-ES" sz="1400" dirty="0" smtClean="0">
                        <a:solidFill>
                          <a:srgbClr val="00B050"/>
                        </a:solidFill>
                      </a:endParaRPr>
                    </a:p>
                    <a:p>
                      <a:r>
                        <a:rPr lang="es-ES" sz="1400" dirty="0" smtClean="0"/>
                        <a:t>Reducción de </a:t>
                      </a:r>
                      <a:r>
                        <a:rPr lang="es-ES" sz="1400" dirty="0" smtClean="0">
                          <a:solidFill>
                            <a:srgbClr val="FF0000"/>
                          </a:solidFill>
                        </a:rPr>
                        <a:t>a</a:t>
                      </a:r>
                      <a:r>
                        <a:rPr lang="es-ES" sz="1400" baseline="30000" dirty="0" smtClean="0">
                          <a:solidFill>
                            <a:srgbClr val="FF0000"/>
                          </a:solidFill>
                        </a:rPr>
                        <a:t>2</a:t>
                      </a:r>
                      <a:r>
                        <a:rPr lang="es-ES" sz="1400" dirty="0" smtClean="0">
                          <a:solidFill>
                            <a:srgbClr val="FF0000"/>
                          </a:solidFill>
                        </a:rPr>
                        <a:t>b</a:t>
                      </a:r>
                      <a:r>
                        <a:rPr lang="es-ES" sz="1400" dirty="0" smtClean="0"/>
                        <a:t>: </a:t>
                      </a:r>
                      <a:r>
                        <a:rPr lang="es-ES" sz="1400" dirty="0" smtClean="0">
                          <a:solidFill>
                            <a:srgbClr val="FF0000"/>
                          </a:solidFill>
                        </a:rPr>
                        <a:t>3a</a:t>
                      </a:r>
                      <a:r>
                        <a:rPr lang="es-ES" sz="1400" baseline="30000" dirty="0" smtClean="0">
                          <a:solidFill>
                            <a:srgbClr val="FF0000"/>
                          </a:solidFill>
                        </a:rPr>
                        <a:t>2</a:t>
                      </a:r>
                      <a:r>
                        <a:rPr lang="es-ES" sz="1400" dirty="0" smtClean="0">
                          <a:solidFill>
                            <a:srgbClr val="FF0000"/>
                          </a:solidFill>
                        </a:rPr>
                        <a:t>b – 5a</a:t>
                      </a:r>
                      <a:r>
                        <a:rPr lang="es-ES" sz="1400" baseline="30000" dirty="0" smtClean="0">
                          <a:solidFill>
                            <a:srgbClr val="FF0000"/>
                          </a:solidFill>
                        </a:rPr>
                        <a:t>2</a:t>
                      </a:r>
                      <a:r>
                        <a:rPr lang="es-ES" sz="1400" dirty="0" smtClean="0">
                          <a:solidFill>
                            <a:srgbClr val="FF0000"/>
                          </a:solidFill>
                        </a:rPr>
                        <a:t>b = - 2a</a:t>
                      </a:r>
                      <a:r>
                        <a:rPr lang="es-ES" sz="1400" baseline="30000" dirty="0" smtClean="0">
                          <a:solidFill>
                            <a:srgbClr val="FF0000"/>
                          </a:solidFill>
                        </a:rPr>
                        <a:t>2</a:t>
                      </a:r>
                      <a:r>
                        <a:rPr lang="es-ES" sz="1400" dirty="0" smtClean="0">
                          <a:solidFill>
                            <a:srgbClr val="FF0000"/>
                          </a:solidFill>
                        </a:rPr>
                        <a:t>b</a:t>
                      </a:r>
                    </a:p>
                    <a:p>
                      <a:r>
                        <a:rPr lang="es-ES" sz="1400" dirty="0" smtClean="0">
                          <a:solidFill>
                            <a:schemeClr val="tx1"/>
                          </a:solidFill>
                        </a:rPr>
                        <a:t>Reducción de </a:t>
                      </a:r>
                      <a:r>
                        <a:rPr lang="es-ES" sz="1400" dirty="0" smtClean="0">
                          <a:solidFill>
                            <a:srgbClr val="00B050"/>
                          </a:solidFill>
                        </a:rPr>
                        <a:t>ab</a:t>
                      </a:r>
                      <a:r>
                        <a:rPr lang="es-ES" sz="1400" baseline="30000" dirty="0" smtClean="0">
                          <a:solidFill>
                            <a:srgbClr val="00B050"/>
                          </a:solidFill>
                        </a:rPr>
                        <a:t>2</a:t>
                      </a:r>
                      <a:r>
                        <a:rPr lang="es-ES" sz="1400" dirty="0" smtClean="0">
                          <a:solidFill>
                            <a:schemeClr val="tx1"/>
                          </a:solidFill>
                        </a:rPr>
                        <a:t>: </a:t>
                      </a:r>
                      <a:r>
                        <a:rPr lang="es-ES" sz="1400" dirty="0" smtClean="0">
                          <a:solidFill>
                            <a:srgbClr val="00B050"/>
                          </a:solidFill>
                        </a:rPr>
                        <a:t>– 5ab</a:t>
                      </a:r>
                      <a:r>
                        <a:rPr lang="es-ES" sz="1400" baseline="30000" dirty="0" smtClean="0">
                          <a:solidFill>
                            <a:srgbClr val="00B050"/>
                          </a:solidFill>
                        </a:rPr>
                        <a:t>2</a:t>
                      </a:r>
                      <a:r>
                        <a:rPr lang="es-ES" sz="1400" dirty="0" smtClean="0">
                          <a:solidFill>
                            <a:srgbClr val="00B050"/>
                          </a:solidFill>
                        </a:rPr>
                        <a:t> + 3ab</a:t>
                      </a:r>
                      <a:r>
                        <a:rPr lang="es-ES" sz="1400" baseline="30000" dirty="0" smtClean="0">
                          <a:solidFill>
                            <a:srgbClr val="00B050"/>
                          </a:solidFill>
                        </a:rPr>
                        <a:t>2</a:t>
                      </a:r>
                      <a:r>
                        <a:rPr lang="es-ES" sz="1400" dirty="0" smtClean="0">
                          <a:solidFill>
                            <a:srgbClr val="00B050"/>
                          </a:solidFill>
                        </a:rPr>
                        <a:t> + 8ab</a:t>
                      </a:r>
                      <a:r>
                        <a:rPr lang="es-ES" sz="1400" baseline="30000" dirty="0" smtClean="0">
                          <a:solidFill>
                            <a:srgbClr val="00B050"/>
                          </a:solidFill>
                        </a:rPr>
                        <a:t>2 </a:t>
                      </a:r>
                      <a:r>
                        <a:rPr lang="es-ES" sz="1400" baseline="0" dirty="0" smtClean="0">
                          <a:solidFill>
                            <a:srgbClr val="00B050"/>
                          </a:solidFill>
                        </a:rPr>
                        <a:t>= 6</a:t>
                      </a:r>
                      <a:r>
                        <a:rPr lang="es-ES" sz="1400" dirty="0" smtClean="0">
                          <a:solidFill>
                            <a:srgbClr val="00B050"/>
                          </a:solidFill>
                        </a:rPr>
                        <a:t>ab</a:t>
                      </a:r>
                      <a:r>
                        <a:rPr lang="es-ES" sz="1400" baseline="30000" dirty="0" smtClean="0">
                          <a:solidFill>
                            <a:srgbClr val="00B050"/>
                          </a:solidFill>
                        </a:rPr>
                        <a:t>2</a:t>
                      </a:r>
                      <a:endParaRPr lang="es-ES" sz="1400" baseline="0" dirty="0" smtClean="0">
                        <a:solidFill>
                          <a:schemeClr val="bg1">
                            <a:lumMod val="50000"/>
                          </a:schemeClr>
                        </a:solidFill>
                      </a:endParaRPr>
                    </a:p>
                    <a:p>
                      <a:r>
                        <a:rPr lang="es-ES" sz="1400" dirty="0" smtClean="0"/>
                        <a:t>Respuesta: </a:t>
                      </a:r>
                      <a:r>
                        <a:rPr lang="es-ES" sz="1400" dirty="0" smtClean="0">
                          <a:solidFill>
                            <a:srgbClr val="FF0000"/>
                          </a:solidFill>
                        </a:rPr>
                        <a:t>- 2a</a:t>
                      </a:r>
                      <a:r>
                        <a:rPr lang="es-ES" sz="1400" baseline="30000" dirty="0" smtClean="0">
                          <a:solidFill>
                            <a:srgbClr val="FF0000"/>
                          </a:solidFill>
                        </a:rPr>
                        <a:t>2</a:t>
                      </a:r>
                      <a:r>
                        <a:rPr lang="es-ES" sz="1400" dirty="0" smtClean="0">
                          <a:solidFill>
                            <a:srgbClr val="FF0000"/>
                          </a:solidFill>
                        </a:rPr>
                        <a:t>b </a:t>
                      </a:r>
                      <a:r>
                        <a:rPr lang="es-ES" sz="1400" dirty="0" smtClean="0">
                          <a:solidFill>
                            <a:srgbClr val="00B050"/>
                          </a:solidFill>
                        </a:rPr>
                        <a:t>+</a:t>
                      </a:r>
                      <a:r>
                        <a:rPr lang="es-ES" sz="1400" dirty="0" smtClean="0">
                          <a:solidFill>
                            <a:srgbClr val="FF0000"/>
                          </a:solidFill>
                        </a:rPr>
                        <a:t> </a:t>
                      </a:r>
                      <a:r>
                        <a:rPr lang="es-ES" sz="1400" baseline="0" dirty="0" smtClean="0">
                          <a:solidFill>
                            <a:srgbClr val="00B050"/>
                          </a:solidFill>
                        </a:rPr>
                        <a:t>6</a:t>
                      </a:r>
                      <a:r>
                        <a:rPr lang="es-ES" sz="1400" dirty="0" smtClean="0">
                          <a:solidFill>
                            <a:srgbClr val="00B050"/>
                          </a:solidFill>
                        </a:rPr>
                        <a:t>ab</a:t>
                      </a:r>
                      <a:r>
                        <a:rPr lang="es-ES" sz="1400" baseline="30000" dirty="0" smtClean="0">
                          <a:solidFill>
                            <a:srgbClr val="00B050"/>
                          </a:solidFill>
                        </a:rPr>
                        <a:t>2</a:t>
                      </a:r>
                      <a:endParaRPr lang="es-ES" sz="1400" baseline="0" dirty="0" smtClean="0">
                        <a:solidFill>
                          <a:schemeClr val="bg1">
                            <a:lumMod val="50000"/>
                          </a:schemeClr>
                        </a:solidFill>
                      </a:endParaRPr>
                    </a:p>
                  </a:txBody>
                  <a:tcPr/>
                </a:tc>
                <a:tc>
                  <a:txBody>
                    <a:bodyPr/>
                    <a:lstStyle/>
                    <a:p>
                      <a:r>
                        <a:rPr lang="es-ES" sz="1400" dirty="0" smtClean="0"/>
                        <a:t>Escribe un polinomio debajo del otro formando columnas de términos semejantes:</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3a</a:t>
                      </a:r>
                      <a:r>
                        <a:rPr lang="es-ES" sz="1400" baseline="30000" dirty="0" smtClean="0"/>
                        <a:t>2</a:t>
                      </a:r>
                      <a:r>
                        <a:rPr lang="es-ES" sz="1400" dirty="0" smtClean="0"/>
                        <a:t>b – 5ab</a:t>
                      </a:r>
                      <a:r>
                        <a:rPr lang="es-ES" sz="1400" baseline="30000" dirty="0" smtClean="0"/>
                        <a:t>2</a:t>
                      </a:r>
                      <a:r>
                        <a:rPr lang="es-ES" sz="1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 5a</a:t>
                      </a:r>
                      <a:r>
                        <a:rPr lang="es-ES" sz="1400" baseline="30000" dirty="0" smtClean="0"/>
                        <a:t>2</a:t>
                      </a:r>
                      <a:r>
                        <a:rPr lang="es-ES" sz="1400" dirty="0" smtClean="0"/>
                        <a:t>b + 3ab</a:t>
                      </a:r>
                      <a:r>
                        <a:rPr lang="es-ES" sz="1400" baseline="30000" dirty="0" smtClean="0"/>
                        <a:t>2</a:t>
                      </a:r>
                      <a:endParaRPr lang="es-ES"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8ab</a:t>
                      </a:r>
                      <a:r>
                        <a:rPr lang="es-ES" sz="1400" baseline="30000" dirty="0" smtClean="0"/>
                        <a:t>2</a:t>
                      </a:r>
                      <a:endParaRPr lang="es-ES"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Resuelvo:        - 2a</a:t>
                      </a:r>
                      <a:r>
                        <a:rPr lang="es-ES" sz="1400" baseline="30000" dirty="0" smtClean="0"/>
                        <a:t>2</a:t>
                      </a:r>
                      <a:r>
                        <a:rPr lang="es-ES" sz="1400" dirty="0" smtClean="0"/>
                        <a:t>b – 6ab</a:t>
                      </a:r>
                      <a:r>
                        <a:rPr lang="es-ES" sz="1400" baseline="30000" dirty="0" smtClean="0"/>
                        <a:t>2</a:t>
                      </a:r>
                      <a:r>
                        <a:rPr lang="es-ES" sz="1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solidFill>
                            <a:schemeClr val="tx1"/>
                          </a:solidFill>
                        </a:rPr>
                        <a:t>Respuesta: </a:t>
                      </a:r>
                      <a:r>
                        <a:rPr lang="es-ES" sz="1400" dirty="0" smtClean="0"/>
                        <a:t>- 2a</a:t>
                      </a:r>
                      <a:r>
                        <a:rPr lang="es-ES" sz="1400" baseline="30000" dirty="0" smtClean="0"/>
                        <a:t>2</a:t>
                      </a:r>
                      <a:r>
                        <a:rPr lang="es-ES" sz="1400" dirty="0" smtClean="0"/>
                        <a:t>b – 6ab</a:t>
                      </a:r>
                      <a:r>
                        <a:rPr lang="es-ES" sz="1400" baseline="30000" dirty="0" smtClean="0"/>
                        <a:t>2</a:t>
                      </a:r>
                      <a:r>
                        <a:rPr lang="es-ES" sz="1400" dirty="0" smtClean="0"/>
                        <a:t> </a:t>
                      </a:r>
                      <a:endParaRPr lang="es-ES" sz="1400" dirty="0"/>
                    </a:p>
                  </a:txBody>
                  <a:tcPr/>
                </a:tc>
              </a:tr>
            </a:tbl>
          </a:graphicData>
        </a:graphic>
      </p:graphicFrame>
      <p:sp>
        <p:nvSpPr>
          <p:cNvPr id="7" name="CuadroTexto 6"/>
          <p:cNvSpPr txBox="1"/>
          <p:nvPr/>
        </p:nvSpPr>
        <p:spPr>
          <a:xfrm>
            <a:off x="268405" y="4691067"/>
            <a:ext cx="5295332" cy="307777"/>
          </a:xfrm>
          <a:prstGeom prst="rect">
            <a:avLst/>
          </a:prstGeom>
          <a:noFill/>
        </p:spPr>
        <p:txBody>
          <a:bodyPr wrap="square" rtlCol="0">
            <a:spAutoFit/>
          </a:bodyPr>
          <a:lstStyle/>
          <a:p>
            <a:r>
              <a:rPr lang="es-ES" sz="1400" dirty="0" smtClean="0"/>
              <a:t>13. Adicionar </a:t>
            </a:r>
            <a:r>
              <a:rPr lang="es-ES" sz="1400" dirty="0"/>
              <a:t>a</a:t>
            </a:r>
            <a:r>
              <a:rPr lang="es-ES" sz="1400" baseline="30000" dirty="0"/>
              <a:t>3</a:t>
            </a:r>
            <a:r>
              <a:rPr lang="es-ES" sz="1400" dirty="0"/>
              <a:t>b</a:t>
            </a:r>
            <a:r>
              <a:rPr lang="es-ES" sz="1400" baseline="30000" dirty="0"/>
              <a:t>2</a:t>
            </a:r>
            <a:r>
              <a:rPr lang="es-ES" sz="1400" dirty="0"/>
              <a:t> – a</a:t>
            </a:r>
            <a:r>
              <a:rPr lang="es-ES" sz="1400" baseline="30000" dirty="0"/>
              <a:t>2</a:t>
            </a:r>
            <a:r>
              <a:rPr lang="es-ES" sz="1400" dirty="0"/>
              <a:t>b</a:t>
            </a:r>
            <a:r>
              <a:rPr lang="es-ES" sz="1400" baseline="30000" dirty="0"/>
              <a:t>3</a:t>
            </a:r>
            <a:r>
              <a:rPr lang="es-ES" sz="1400" dirty="0"/>
              <a:t> con a</a:t>
            </a:r>
            <a:r>
              <a:rPr lang="es-ES" sz="1400" baseline="30000" dirty="0"/>
              <a:t>5</a:t>
            </a:r>
            <a:r>
              <a:rPr lang="es-ES" sz="1400" dirty="0"/>
              <a:t> + 2a</a:t>
            </a:r>
            <a:r>
              <a:rPr lang="es-ES" sz="1400" baseline="30000" dirty="0"/>
              <a:t>2</a:t>
            </a:r>
            <a:r>
              <a:rPr lang="es-ES" sz="1400" dirty="0"/>
              <a:t>b</a:t>
            </a:r>
            <a:r>
              <a:rPr lang="es-ES" sz="1400" baseline="30000" dirty="0"/>
              <a:t>3</a:t>
            </a:r>
            <a:r>
              <a:rPr lang="es-ES" sz="1400" dirty="0"/>
              <a:t> – b</a:t>
            </a:r>
            <a:r>
              <a:rPr lang="es-ES" sz="1400" baseline="30000" dirty="0"/>
              <a:t>5</a:t>
            </a:r>
            <a:r>
              <a:rPr lang="es-ES" sz="1400" dirty="0"/>
              <a:t> con – </a:t>
            </a:r>
            <a:r>
              <a:rPr lang="es-ES" sz="1400" dirty="0" smtClean="0"/>
              <a:t>a</a:t>
            </a:r>
            <a:r>
              <a:rPr lang="es-ES" sz="1400" baseline="30000" dirty="0" smtClean="0"/>
              <a:t>3</a:t>
            </a:r>
            <a:r>
              <a:rPr lang="es-ES" sz="1400" dirty="0" smtClean="0"/>
              <a:t>b</a:t>
            </a:r>
            <a:r>
              <a:rPr lang="es-ES" sz="1400" baseline="30000" dirty="0" smtClean="0"/>
              <a:t>2</a:t>
            </a:r>
            <a:endParaRPr lang="es-ES" sz="1400" dirty="0"/>
          </a:p>
        </p:txBody>
      </p:sp>
      <p:graphicFrame>
        <p:nvGraphicFramePr>
          <p:cNvPr id="8" name="Tabla 7"/>
          <p:cNvGraphicFramePr>
            <a:graphicFrameLocks noGrp="1"/>
          </p:cNvGraphicFramePr>
          <p:nvPr>
            <p:extLst>
              <p:ext uri="{D42A27DB-BD31-4B8C-83A1-F6EECF244321}">
                <p14:modId xmlns:p14="http://schemas.microsoft.com/office/powerpoint/2010/main" val="3240283216"/>
              </p:ext>
            </p:extLst>
          </p:nvPr>
        </p:nvGraphicFramePr>
        <p:xfrm>
          <a:off x="50042" y="4975312"/>
          <a:ext cx="12110113" cy="1955800"/>
        </p:xfrm>
        <a:graphic>
          <a:graphicData uri="http://schemas.openxmlformats.org/drawingml/2006/table">
            <a:tbl>
              <a:tblPr firstRow="1" bandRow="1">
                <a:tableStyleId>{5C22544A-7EE6-4342-B048-85BDC9FD1C3A}</a:tableStyleId>
              </a:tblPr>
              <a:tblGrid>
                <a:gridCol w="5804849"/>
                <a:gridCol w="6305264"/>
              </a:tblGrid>
              <a:tr h="370840">
                <a:tc>
                  <a:txBody>
                    <a:bodyPr/>
                    <a:lstStyle/>
                    <a:p>
                      <a:pPr algn="ctr"/>
                      <a:r>
                        <a:rPr lang="es-ES" sz="1400" dirty="0" smtClean="0"/>
                        <a:t>FORMA</a:t>
                      </a:r>
                      <a:r>
                        <a:rPr lang="es-ES" sz="1400" baseline="0" dirty="0" smtClean="0"/>
                        <a:t> HORIZONTAL</a:t>
                      </a:r>
                      <a:endParaRPr lang="es-ES" sz="1400" dirty="0"/>
                    </a:p>
                  </a:txBody>
                  <a:tcPr/>
                </a:tc>
                <a:tc>
                  <a:txBody>
                    <a:bodyPr/>
                    <a:lstStyle/>
                    <a:p>
                      <a:pPr algn="ctr"/>
                      <a:r>
                        <a:rPr lang="es-ES" sz="1400" dirty="0" smtClean="0"/>
                        <a:t>FORMA VERTICAL</a:t>
                      </a:r>
                      <a:endParaRPr lang="es-ES" sz="1400" dirty="0"/>
                    </a:p>
                  </a:txBody>
                  <a:tcPr/>
                </a:tc>
              </a:tr>
              <a:tr h="370840">
                <a:tc>
                  <a:txBody>
                    <a:bodyPr/>
                    <a:lstStyle/>
                    <a:p>
                      <a:r>
                        <a:rPr lang="es-ES" sz="1400" dirty="0" smtClean="0"/>
                        <a:t>Se</a:t>
                      </a:r>
                      <a:r>
                        <a:rPr lang="es-ES" sz="1400" baseline="0" dirty="0" smtClean="0"/>
                        <a:t> escribe un polinomio al lado del otro coloreando por términos semejantes:</a:t>
                      </a:r>
                    </a:p>
                    <a:p>
                      <a:r>
                        <a:rPr lang="es-ES" sz="1400" dirty="0" smtClean="0">
                          <a:solidFill>
                            <a:srgbClr val="00B050"/>
                          </a:solidFill>
                        </a:rPr>
                        <a:t>a</a:t>
                      </a:r>
                      <a:r>
                        <a:rPr lang="es-ES" sz="1400" baseline="30000" dirty="0" smtClean="0">
                          <a:solidFill>
                            <a:srgbClr val="00B050"/>
                          </a:solidFill>
                        </a:rPr>
                        <a:t>3</a:t>
                      </a:r>
                      <a:r>
                        <a:rPr lang="es-ES" sz="1400" dirty="0" smtClean="0">
                          <a:solidFill>
                            <a:srgbClr val="00B050"/>
                          </a:solidFill>
                        </a:rPr>
                        <a:t>b</a:t>
                      </a:r>
                      <a:r>
                        <a:rPr lang="es-ES" sz="1400" baseline="30000" dirty="0" smtClean="0">
                          <a:solidFill>
                            <a:srgbClr val="00B050"/>
                          </a:solidFill>
                        </a:rPr>
                        <a:t>2</a:t>
                      </a:r>
                      <a:r>
                        <a:rPr lang="es-ES" sz="1400" dirty="0" smtClean="0"/>
                        <a:t> </a:t>
                      </a:r>
                      <a:r>
                        <a:rPr lang="es-ES" sz="1400" dirty="0" smtClean="0">
                          <a:solidFill>
                            <a:srgbClr val="FF0000"/>
                          </a:solidFill>
                        </a:rPr>
                        <a:t>– a</a:t>
                      </a:r>
                      <a:r>
                        <a:rPr lang="es-ES" sz="1400" baseline="30000" dirty="0" smtClean="0">
                          <a:solidFill>
                            <a:srgbClr val="FF0000"/>
                          </a:solidFill>
                        </a:rPr>
                        <a:t>2</a:t>
                      </a:r>
                      <a:r>
                        <a:rPr lang="es-ES" sz="1400" dirty="0" smtClean="0">
                          <a:solidFill>
                            <a:srgbClr val="FF0000"/>
                          </a:solidFill>
                        </a:rPr>
                        <a:t>b</a:t>
                      </a:r>
                      <a:r>
                        <a:rPr lang="es-ES" sz="1400" baseline="30000" dirty="0" smtClean="0">
                          <a:solidFill>
                            <a:srgbClr val="FF0000"/>
                          </a:solidFill>
                        </a:rPr>
                        <a:t>3</a:t>
                      </a:r>
                      <a:r>
                        <a:rPr lang="es-ES" sz="1400" dirty="0" smtClean="0">
                          <a:solidFill>
                            <a:srgbClr val="FF0000"/>
                          </a:solidFill>
                        </a:rPr>
                        <a:t> </a:t>
                      </a:r>
                      <a:r>
                        <a:rPr lang="es-ES" sz="1400" dirty="0" smtClean="0">
                          <a:solidFill>
                            <a:schemeClr val="bg1">
                              <a:lumMod val="50000"/>
                            </a:schemeClr>
                          </a:solidFill>
                        </a:rPr>
                        <a:t>+ a</a:t>
                      </a:r>
                      <a:r>
                        <a:rPr lang="es-ES" sz="1400" baseline="30000" dirty="0" smtClean="0">
                          <a:solidFill>
                            <a:schemeClr val="bg1">
                              <a:lumMod val="50000"/>
                            </a:schemeClr>
                          </a:solidFill>
                        </a:rPr>
                        <a:t>5</a:t>
                      </a:r>
                      <a:r>
                        <a:rPr lang="es-ES" sz="1400" dirty="0" smtClean="0">
                          <a:solidFill>
                            <a:schemeClr val="bg1">
                              <a:lumMod val="50000"/>
                            </a:schemeClr>
                          </a:solidFill>
                        </a:rPr>
                        <a:t> </a:t>
                      </a:r>
                      <a:r>
                        <a:rPr lang="es-ES" sz="1400" dirty="0" smtClean="0">
                          <a:solidFill>
                            <a:srgbClr val="FF0000"/>
                          </a:solidFill>
                        </a:rPr>
                        <a:t>+ 2a</a:t>
                      </a:r>
                      <a:r>
                        <a:rPr lang="es-ES" sz="1400" baseline="30000" dirty="0" smtClean="0">
                          <a:solidFill>
                            <a:srgbClr val="FF0000"/>
                          </a:solidFill>
                        </a:rPr>
                        <a:t>2</a:t>
                      </a:r>
                      <a:r>
                        <a:rPr lang="es-ES" sz="1400" dirty="0" smtClean="0">
                          <a:solidFill>
                            <a:srgbClr val="FF0000"/>
                          </a:solidFill>
                        </a:rPr>
                        <a:t>b</a:t>
                      </a:r>
                      <a:r>
                        <a:rPr lang="es-ES" sz="1400" baseline="30000" dirty="0" smtClean="0">
                          <a:solidFill>
                            <a:srgbClr val="FF0000"/>
                          </a:solidFill>
                        </a:rPr>
                        <a:t>3</a:t>
                      </a:r>
                      <a:r>
                        <a:rPr lang="es-ES" sz="1400" dirty="0" smtClean="0">
                          <a:solidFill>
                            <a:srgbClr val="FF0000"/>
                          </a:solidFill>
                        </a:rPr>
                        <a:t> </a:t>
                      </a:r>
                      <a:r>
                        <a:rPr lang="es-ES" sz="1400" dirty="0" smtClean="0"/>
                        <a:t>– b</a:t>
                      </a:r>
                      <a:r>
                        <a:rPr lang="es-ES" sz="1400" baseline="30000" dirty="0" smtClean="0"/>
                        <a:t>5</a:t>
                      </a:r>
                      <a:r>
                        <a:rPr lang="es-ES" sz="1400" dirty="0" smtClean="0"/>
                        <a:t> </a:t>
                      </a:r>
                      <a:r>
                        <a:rPr lang="es-ES" sz="1400" dirty="0" smtClean="0">
                          <a:solidFill>
                            <a:srgbClr val="00B050"/>
                          </a:solidFill>
                        </a:rPr>
                        <a:t>– a</a:t>
                      </a:r>
                      <a:r>
                        <a:rPr lang="es-ES" sz="1400" baseline="30000" dirty="0" smtClean="0">
                          <a:solidFill>
                            <a:srgbClr val="00B050"/>
                          </a:solidFill>
                        </a:rPr>
                        <a:t>3</a:t>
                      </a:r>
                      <a:r>
                        <a:rPr lang="es-ES" sz="1400" dirty="0" smtClean="0">
                          <a:solidFill>
                            <a:srgbClr val="00B050"/>
                          </a:solidFill>
                        </a:rPr>
                        <a:t>b</a:t>
                      </a:r>
                      <a:r>
                        <a:rPr lang="es-ES" sz="1400" baseline="30000" dirty="0" smtClean="0">
                          <a:solidFill>
                            <a:srgbClr val="00B050"/>
                          </a:solidFill>
                        </a:rPr>
                        <a:t>2</a:t>
                      </a:r>
                    </a:p>
                    <a:p>
                      <a:r>
                        <a:rPr lang="es-ES" sz="1400" dirty="0" smtClean="0"/>
                        <a:t>Reducción de </a:t>
                      </a:r>
                      <a:r>
                        <a:rPr lang="es-ES" sz="1400" dirty="0" smtClean="0">
                          <a:solidFill>
                            <a:srgbClr val="00B050"/>
                          </a:solidFill>
                        </a:rPr>
                        <a:t>a</a:t>
                      </a:r>
                      <a:r>
                        <a:rPr lang="es-ES" sz="1400" baseline="30000" dirty="0" smtClean="0">
                          <a:solidFill>
                            <a:srgbClr val="00B050"/>
                          </a:solidFill>
                        </a:rPr>
                        <a:t>3</a:t>
                      </a:r>
                      <a:r>
                        <a:rPr lang="es-ES" sz="1400" dirty="0" smtClean="0">
                          <a:solidFill>
                            <a:srgbClr val="00B050"/>
                          </a:solidFill>
                        </a:rPr>
                        <a:t>b</a:t>
                      </a:r>
                      <a:r>
                        <a:rPr lang="es-ES" sz="1400" baseline="30000" dirty="0" smtClean="0">
                          <a:solidFill>
                            <a:srgbClr val="00B050"/>
                          </a:solidFill>
                        </a:rPr>
                        <a:t>2</a:t>
                      </a:r>
                      <a:r>
                        <a:rPr lang="es-ES" sz="1400" dirty="0" smtClean="0"/>
                        <a:t>: </a:t>
                      </a:r>
                      <a:r>
                        <a:rPr lang="es-ES" sz="1400" dirty="0" smtClean="0">
                          <a:solidFill>
                            <a:srgbClr val="00B050"/>
                          </a:solidFill>
                        </a:rPr>
                        <a:t>a</a:t>
                      </a:r>
                      <a:r>
                        <a:rPr lang="es-ES" sz="1400" baseline="30000" dirty="0" smtClean="0">
                          <a:solidFill>
                            <a:srgbClr val="00B050"/>
                          </a:solidFill>
                        </a:rPr>
                        <a:t>3</a:t>
                      </a:r>
                      <a:r>
                        <a:rPr lang="es-ES" sz="1400" dirty="0" smtClean="0">
                          <a:solidFill>
                            <a:srgbClr val="00B050"/>
                          </a:solidFill>
                        </a:rPr>
                        <a:t>b</a:t>
                      </a:r>
                      <a:r>
                        <a:rPr lang="es-ES" sz="1400" baseline="30000" dirty="0" smtClean="0">
                          <a:solidFill>
                            <a:srgbClr val="00B050"/>
                          </a:solidFill>
                        </a:rPr>
                        <a:t>2 </a:t>
                      </a:r>
                      <a:r>
                        <a:rPr lang="es-ES" sz="1400" dirty="0" smtClean="0">
                          <a:solidFill>
                            <a:srgbClr val="00B050"/>
                          </a:solidFill>
                        </a:rPr>
                        <a:t>– a</a:t>
                      </a:r>
                      <a:r>
                        <a:rPr lang="es-ES" sz="1400" baseline="30000" dirty="0" smtClean="0">
                          <a:solidFill>
                            <a:srgbClr val="00B050"/>
                          </a:solidFill>
                        </a:rPr>
                        <a:t>3</a:t>
                      </a:r>
                      <a:r>
                        <a:rPr lang="es-ES" sz="1400" dirty="0" smtClean="0">
                          <a:solidFill>
                            <a:srgbClr val="00B050"/>
                          </a:solidFill>
                        </a:rPr>
                        <a:t>b</a:t>
                      </a:r>
                      <a:r>
                        <a:rPr lang="es-ES" sz="1400" baseline="30000" dirty="0" smtClean="0">
                          <a:solidFill>
                            <a:srgbClr val="00B050"/>
                          </a:solidFill>
                        </a:rPr>
                        <a:t>2 </a:t>
                      </a:r>
                      <a:r>
                        <a:rPr lang="es-ES" sz="1400" baseline="0" dirty="0" smtClean="0">
                          <a:solidFill>
                            <a:srgbClr val="00B050"/>
                          </a:solidFill>
                        </a:rPr>
                        <a:t>= 0</a:t>
                      </a:r>
                      <a:endParaRPr lang="es-ES" sz="1400" baseline="0" dirty="0" smtClean="0">
                        <a:solidFill>
                          <a:srgbClr val="FF0000"/>
                        </a:solidFill>
                      </a:endParaRPr>
                    </a:p>
                    <a:p>
                      <a:r>
                        <a:rPr lang="es-ES" sz="1400" dirty="0" smtClean="0">
                          <a:solidFill>
                            <a:schemeClr val="tx1"/>
                          </a:solidFill>
                        </a:rPr>
                        <a:t>Reducción de </a:t>
                      </a:r>
                      <a:r>
                        <a:rPr lang="es-ES" sz="1400" dirty="0" smtClean="0">
                          <a:solidFill>
                            <a:srgbClr val="FF0000"/>
                          </a:solidFill>
                        </a:rPr>
                        <a:t>a</a:t>
                      </a:r>
                      <a:r>
                        <a:rPr lang="es-ES" sz="1400" baseline="30000" dirty="0" smtClean="0">
                          <a:solidFill>
                            <a:srgbClr val="FF0000"/>
                          </a:solidFill>
                        </a:rPr>
                        <a:t>2</a:t>
                      </a:r>
                      <a:r>
                        <a:rPr lang="es-ES" sz="1400" dirty="0" smtClean="0">
                          <a:solidFill>
                            <a:srgbClr val="FF0000"/>
                          </a:solidFill>
                        </a:rPr>
                        <a:t>b</a:t>
                      </a:r>
                      <a:r>
                        <a:rPr lang="es-ES" sz="1400" baseline="30000" dirty="0" smtClean="0">
                          <a:solidFill>
                            <a:srgbClr val="FF0000"/>
                          </a:solidFill>
                        </a:rPr>
                        <a:t>3</a:t>
                      </a:r>
                      <a:r>
                        <a:rPr lang="es-ES" sz="1400" dirty="0" smtClean="0">
                          <a:solidFill>
                            <a:schemeClr val="tx1"/>
                          </a:solidFill>
                        </a:rPr>
                        <a:t>: </a:t>
                      </a:r>
                      <a:r>
                        <a:rPr lang="es-ES" sz="1400" dirty="0" smtClean="0">
                          <a:solidFill>
                            <a:srgbClr val="FF0000"/>
                          </a:solidFill>
                        </a:rPr>
                        <a:t>– a</a:t>
                      </a:r>
                      <a:r>
                        <a:rPr lang="es-ES" sz="1400" baseline="30000" dirty="0" smtClean="0">
                          <a:solidFill>
                            <a:srgbClr val="FF0000"/>
                          </a:solidFill>
                        </a:rPr>
                        <a:t>2</a:t>
                      </a:r>
                      <a:r>
                        <a:rPr lang="es-ES" sz="1400" dirty="0" smtClean="0">
                          <a:solidFill>
                            <a:srgbClr val="FF0000"/>
                          </a:solidFill>
                        </a:rPr>
                        <a:t>b</a:t>
                      </a:r>
                      <a:r>
                        <a:rPr lang="es-ES" sz="1400" baseline="30000" dirty="0" smtClean="0">
                          <a:solidFill>
                            <a:srgbClr val="FF0000"/>
                          </a:solidFill>
                        </a:rPr>
                        <a:t>3</a:t>
                      </a:r>
                      <a:r>
                        <a:rPr lang="es-ES" sz="1400" dirty="0" smtClean="0">
                          <a:solidFill>
                            <a:srgbClr val="FF0000"/>
                          </a:solidFill>
                        </a:rPr>
                        <a:t> + 2a</a:t>
                      </a:r>
                      <a:r>
                        <a:rPr lang="es-ES" sz="1400" baseline="30000" dirty="0" smtClean="0">
                          <a:solidFill>
                            <a:srgbClr val="FF0000"/>
                          </a:solidFill>
                        </a:rPr>
                        <a:t>2</a:t>
                      </a:r>
                      <a:r>
                        <a:rPr lang="es-ES" sz="1400" dirty="0" smtClean="0">
                          <a:solidFill>
                            <a:srgbClr val="FF0000"/>
                          </a:solidFill>
                        </a:rPr>
                        <a:t>b</a:t>
                      </a:r>
                      <a:r>
                        <a:rPr lang="es-ES" sz="1400" baseline="30000" dirty="0" smtClean="0">
                          <a:solidFill>
                            <a:srgbClr val="FF0000"/>
                          </a:solidFill>
                        </a:rPr>
                        <a:t>3</a:t>
                      </a:r>
                      <a:r>
                        <a:rPr lang="es-ES" sz="1400" dirty="0" smtClean="0">
                          <a:solidFill>
                            <a:srgbClr val="FF0000"/>
                          </a:solidFill>
                        </a:rPr>
                        <a:t> = a</a:t>
                      </a:r>
                      <a:r>
                        <a:rPr lang="es-ES" sz="1400" baseline="30000" dirty="0" smtClean="0">
                          <a:solidFill>
                            <a:srgbClr val="FF0000"/>
                          </a:solidFill>
                        </a:rPr>
                        <a:t>2</a:t>
                      </a:r>
                      <a:r>
                        <a:rPr lang="es-ES" sz="1400" dirty="0" smtClean="0">
                          <a:solidFill>
                            <a:srgbClr val="FF0000"/>
                          </a:solidFill>
                        </a:rPr>
                        <a:t>b</a:t>
                      </a:r>
                      <a:r>
                        <a:rPr lang="es-ES" sz="1400" baseline="30000" dirty="0" smtClean="0">
                          <a:solidFill>
                            <a:srgbClr val="FF0000"/>
                          </a:solidFill>
                        </a:rPr>
                        <a:t>3</a:t>
                      </a:r>
                    </a:p>
                    <a:p>
                      <a:r>
                        <a:rPr lang="es-ES" sz="1400" baseline="0" dirty="0" smtClean="0">
                          <a:solidFill>
                            <a:schemeClr val="tx1"/>
                          </a:solidFill>
                        </a:rPr>
                        <a:t>Reducción de </a:t>
                      </a:r>
                      <a:r>
                        <a:rPr lang="es-ES" sz="1400" dirty="0" smtClean="0">
                          <a:solidFill>
                            <a:schemeClr val="bg1">
                              <a:lumMod val="50000"/>
                            </a:schemeClr>
                          </a:solidFill>
                        </a:rPr>
                        <a:t>a</a:t>
                      </a:r>
                      <a:r>
                        <a:rPr lang="es-ES" sz="1400" baseline="30000" dirty="0" smtClean="0">
                          <a:solidFill>
                            <a:schemeClr val="bg1">
                              <a:lumMod val="50000"/>
                            </a:schemeClr>
                          </a:solidFill>
                        </a:rPr>
                        <a:t>5</a:t>
                      </a:r>
                      <a:r>
                        <a:rPr lang="es-ES" sz="1400" baseline="30000" dirty="0" smtClean="0">
                          <a:solidFill>
                            <a:schemeClr val="tx1"/>
                          </a:solidFill>
                        </a:rPr>
                        <a:t> </a:t>
                      </a:r>
                      <a:r>
                        <a:rPr lang="es-ES" sz="1400" baseline="0" dirty="0" smtClean="0">
                          <a:solidFill>
                            <a:schemeClr val="tx1"/>
                          </a:solidFill>
                        </a:rPr>
                        <a:t>:</a:t>
                      </a:r>
                      <a:r>
                        <a:rPr lang="es-ES" sz="1400" baseline="30000" dirty="0" smtClean="0">
                          <a:solidFill>
                            <a:schemeClr val="tx1"/>
                          </a:solidFill>
                        </a:rPr>
                        <a:t> </a:t>
                      </a:r>
                      <a:r>
                        <a:rPr lang="es-ES" sz="1400" dirty="0" smtClean="0">
                          <a:solidFill>
                            <a:schemeClr val="bg1">
                              <a:lumMod val="50000"/>
                            </a:schemeClr>
                          </a:solidFill>
                        </a:rPr>
                        <a:t>a</a:t>
                      </a:r>
                      <a:r>
                        <a:rPr lang="es-ES" sz="1400" baseline="30000" dirty="0" smtClean="0">
                          <a:solidFill>
                            <a:schemeClr val="bg1">
                              <a:lumMod val="50000"/>
                            </a:schemeClr>
                          </a:solidFill>
                        </a:rPr>
                        <a:t>5 </a:t>
                      </a:r>
                    </a:p>
                    <a:p>
                      <a:r>
                        <a:rPr lang="es-ES" sz="1400" baseline="0" dirty="0" smtClean="0">
                          <a:solidFill>
                            <a:schemeClr val="tx1"/>
                          </a:solidFill>
                        </a:rPr>
                        <a:t>Reducción de </a:t>
                      </a:r>
                      <a:r>
                        <a:rPr lang="es-ES" sz="1400" dirty="0" smtClean="0"/>
                        <a:t>b</a:t>
                      </a:r>
                      <a:r>
                        <a:rPr lang="es-ES" sz="1400" baseline="30000" dirty="0" smtClean="0"/>
                        <a:t>5</a:t>
                      </a:r>
                      <a:r>
                        <a:rPr lang="es-ES" sz="1400" baseline="0" dirty="0" smtClean="0">
                          <a:solidFill>
                            <a:schemeClr val="tx1"/>
                          </a:solidFill>
                        </a:rPr>
                        <a:t>: - </a:t>
                      </a:r>
                      <a:r>
                        <a:rPr lang="es-ES" sz="1400" dirty="0" smtClean="0"/>
                        <a:t>b</a:t>
                      </a:r>
                      <a:r>
                        <a:rPr lang="es-ES" sz="1400" baseline="30000" dirty="0" smtClean="0"/>
                        <a:t>5</a:t>
                      </a:r>
                      <a:endParaRPr lang="es-ES" sz="1400" baseline="0" dirty="0" smtClean="0">
                        <a:solidFill>
                          <a:schemeClr val="tx1"/>
                        </a:solidFill>
                      </a:endParaRPr>
                    </a:p>
                    <a:p>
                      <a:r>
                        <a:rPr lang="es-ES" sz="1400" dirty="0" smtClean="0"/>
                        <a:t>Respuesta: </a:t>
                      </a:r>
                      <a:r>
                        <a:rPr lang="es-ES" sz="1400" dirty="0" smtClean="0">
                          <a:solidFill>
                            <a:srgbClr val="FF0000"/>
                          </a:solidFill>
                        </a:rPr>
                        <a:t>a</a:t>
                      </a:r>
                      <a:r>
                        <a:rPr lang="es-ES" sz="1400" baseline="30000" dirty="0" smtClean="0">
                          <a:solidFill>
                            <a:srgbClr val="FF0000"/>
                          </a:solidFill>
                        </a:rPr>
                        <a:t>2</a:t>
                      </a:r>
                      <a:r>
                        <a:rPr lang="es-ES" sz="1400" dirty="0" smtClean="0">
                          <a:solidFill>
                            <a:srgbClr val="FF0000"/>
                          </a:solidFill>
                        </a:rPr>
                        <a:t>b</a:t>
                      </a:r>
                      <a:r>
                        <a:rPr lang="es-ES" sz="1400" baseline="30000" dirty="0" smtClean="0">
                          <a:solidFill>
                            <a:srgbClr val="FF0000"/>
                          </a:solidFill>
                        </a:rPr>
                        <a:t>3 </a:t>
                      </a:r>
                      <a:r>
                        <a:rPr lang="es-ES" sz="1400" baseline="0" dirty="0" smtClean="0">
                          <a:solidFill>
                            <a:schemeClr val="bg1">
                              <a:lumMod val="50000"/>
                            </a:schemeClr>
                          </a:solidFill>
                        </a:rPr>
                        <a:t>+</a:t>
                      </a:r>
                      <a:r>
                        <a:rPr lang="es-ES" sz="1400" baseline="30000" dirty="0" smtClean="0">
                          <a:solidFill>
                            <a:srgbClr val="FF0000"/>
                          </a:solidFill>
                        </a:rPr>
                        <a:t> </a:t>
                      </a:r>
                      <a:r>
                        <a:rPr lang="es-ES" sz="1400" dirty="0" smtClean="0">
                          <a:solidFill>
                            <a:schemeClr val="bg1">
                              <a:lumMod val="50000"/>
                            </a:schemeClr>
                          </a:solidFill>
                        </a:rPr>
                        <a:t>a</a:t>
                      </a:r>
                      <a:r>
                        <a:rPr lang="es-ES" sz="1400" baseline="30000" dirty="0" smtClean="0">
                          <a:solidFill>
                            <a:schemeClr val="bg1">
                              <a:lumMod val="50000"/>
                            </a:schemeClr>
                          </a:solidFill>
                        </a:rPr>
                        <a:t>5 </a:t>
                      </a:r>
                      <a:r>
                        <a:rPr lang="es-ES" sz="1400" baseline="0" dirty="0" smtClean="0">
                          <a:solidFill>
                            <a:schemeClr val="tx1"/>
                          </a:solidFill>
                        </a:rPr>
                        <a:t>- </a:t>
                      </a:r>
                      <a:r>
                        <a:rPr lang="es-ES" sz="1400" dirty="0" smtClean="0"/>
                        <a:t>b</a:t>
                      </a:r>
                      <a:r>
                        <a:rPr lang="es-ES" sz="1400" baseline="30000" dirty="0" smtClean="0"/>
                        <a:t>5</a:t>
                      </a:r>
                      <a:endParaRPr lang="es-ES" sz="1400" baseline="0" dirty="0" smtClean="0">
                        <a:solidFill>
                          <a:schemeClr val="bg1">
                            <a:lumMod val="50000"/>
                          </a:schemeClr>
                        </a:solidFill>
                      </a:endParaRPr>
                    </a:p>
                  </a:txBody>
                  <a:tcPr/>
                </a:tc>
                <a:tc>
                  <a:txBody>
                    <a:bodyPr/>
                    <a:lstStyle/>
                    <a:p>
                      <a:r>
                        <a:rPr lang="es-ES" sz="1400" dirty="0" smtClean="0"/>
                        <a:t>Escribe un polinomio debajo del otro formando columnas de términos semejantes:</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a</a:t>
                      </a:r>
                      <a:r>
                        <a:rPr lang="es-ES" sz="1400" baseline="30000" dirty="0" smtClean="0"/>
                        <a:t>3</a:t>
                      </a:r>
                      <a:r>
                        <a:rPr lang="es-ES" sz="1400" dirty="0" smtClean="0"/>
                        <a:t>b</a:t>
                      </a:r>
                      <a:r>
                        <a:rPr lang="es-ES" sz="1400" baseline="30000" dirty="0" smtClean="0"/>
                        <a:t>2</a:t>
                      </a:r>
                      <a:r>
                        <a:rPr lang="es-ES" sz="1400" dirty="0" smtClean="0"/>
                        <a:t> – a</a:t>
                      </a:r>
                      <a:r>
                        <a:rPr lang="es-ES" sz="1400" baseline="30000" dirty="0" smtClean="0"/>
                        <a:t>2</a:t>
                      </a:r>
                      <a:r>
                        <a:rPr lang="es-ES" sz="1400" dirty="0" smtClean="0"/>
                        <a:t>b</a:t>
                      </a:r>
                      <a:r>
                        <a:rPr lang="es-ES" sz="1400" baseline="30000" dirty="0" smtClean="0"/>
                        <a:t>3</a:t>
                      </a:r>
                      <a:r>
                        <a:rPr lang="es-ES" sz="1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a</a:t>
                      </a:r>
                      <a:r>
                        <a:rPr lang="es-ES" sz="1400" baseline="30000" dirty="0" smtClean="0"/>
                        <a:t>5      </a:t>
                      </a:r>
                      <a:r>
                        <a:rPr lang="es-ES" sz="1400" dirty="0" smtClean="0"/>
                        <a:t>    + 2a</a:t>
                      </a:r>
                      <a:r>
                        <a:rPr lang="es-ES" sz="1400" baseline="30000" dirty="0" smtClean="0"/>
                        <a:t>2</a:t>
                      </a:r>
                      <a:r>
                        <a:rPr lang="es-ES" sz="1400" dirty="0" smtClean="0"/>
                        <a:t>b</a:t>
                      </a:r>
                      <a:r>
                        <a:rPr lang="es-ES" sz="1400" baseline="30000" dirty="0" smtClean="0"/>
                        <a:t>3</a:t>
                      </a:r>
                      <a:r>
                        <a:rPr lang="es-ES" sz="1400" dirty="0" smtClean="0"/>
                        <a:t> – b</a:t>
                      </a:r>
                      <a:r>
                        <a:rPr lang="es-ES" sz="1400" baseline="30000" dirty="0" smtClean="0"/>
                        <a:t>5</a:t>
                      </a:r>
                      <a:r>
                        <a:rPr lang="es-ES" sz="1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 a</a:t>
                      </a:r>
                      <a:r>
                        <a:rPr lang="es-ES" sz="1400" baseline="30000" dirty="0" smtClean="0"/>
                        <a:t>3</a:t>
                      </a:r>
                      <a:r>
                        <a:rPr lang="es-ES" sz="1400" dirty="0" smtClean="0"/>
                        <a:t>b</a:t>
                      </a:r>
                      <a:r>
                        <a:rPr lang="es-ES" sz="1400" baseline="30000" dirty="0" smtClean="0"/>
                        <a:t>2</a:t>
                      </a:r>
                    </a:p>
                    <a:p>
                      <a:r>
                        <a:rPr lang="es-ES" sz="1400" dirty="0" smtClean="0"/>
                        <a:t>Resuelvo:     a</a:t>
                      </a:r>
                      <a:r>
                        <a:rPr lang="es-ES" sz="1400" baseline="30000" dirty="0" smtClean="0"/>
                        <a:t>5 </a:t>
                      </a:r>
                      <a:r>
                        <a:rPr lang="es-ES" sz="1400" dirty="0" smtClean="0"/>
                        <a:t>+ 0   + a</a:t>
                      </a:r>
                      <a:r>
                        <a:rPr lang="es-ES" sz="1400" baseline="30000" dirty="0" smtClean="0"/>
                        <a:t>2</a:t>
                      </a:r>
                      <a:r>
                        <a:rPr lang="es-ES" sz="1400" dirty="0" smtClean="0"/>
                        <a:t>b</a:t>
                      </a:r>
                      <a:r>
                        <a:rPr lang="es-ES" sz="1400" baseline="30000" dirty="0" smtClean="0"/>
                        <a:t>3</a:t>
                      </a:r>
                      <a:r>
                        <a:rPr lang="es-ES" sz="1400" dirty="0" smtClean="0"/>
                        <a:t> – b</a:t>
                      </a:r>
                      <a:r>
                        <a:rPr lang="es-ES" sz="1400" baseline="30000" dirty="0" smtClean="0"/>
                        <a:t>5</a:t>
                      </a:r>
                      <a:r>
                        <a:rPr lang="es-ES" sz="1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solidFill>
                            <a:schemeClr val="tx1"/>
                          </a:solidFill>
                        </a:rPr>
                        <a:t>Respuesta: </a:t>
                      </a:r>
                      <a:r>
                        <a:rPr lang="es-ES" sz="1400" dirty="0" smtClean="0"/>
                        <a:t>a</a:t>
                      </a:r>
                      <a:r>
                        <a:rPr lang="es-ES" sz="1400" baseline="30000" dirty="0" smtClean="0"/>
                        <a:t>5 </a:t>
                      </a:r>
                      <a:r>
                        <a:rPr lang="es-ES" sz="1400" dirty="0" smtClean="0"/>
                        <a:t>+ a</a:t>
                      </a:r>
                      <a:r>
                        <a:rPr lang="es-ES" sz="1400" baseline="30000" dirty="0" smtClean="0"/>
                        <a:t>2</a:t>
                      </a:r>
                      <a:r>
                        <a:rPr lang="es-ES" sz="1400" dirty="0" smtClean="0"/>
                        <a:t>b</a:t>
                      </a:r>
                      <a:r>
                        <a:rPr lang="es-ES" sz="1400" baseline="30000" dirty="0" smtClean="0"/>
                        <a:t>3</a:t>
                      </a:r>
                      <a:r>
                        <a:rPr lang="es-ES" sz="1400" dirty="0" smtClean="0"/>
                        <a:t> – b</a:t>
                      </a:r>
                      <a:r>
                        <a:rPr lang="es-ES" sz="1400" baseline="30000" dirty="0" smtClean="0"/>
                        <a:t>5</a:t>
                      </a:r>
                      <a:r>
                        <a:rPr lang="es-ES" sz="1400" dirty="0" smtClean="0"/>
                        <a:t> </a:t>
                      </a:r>
                    </a:p>
                  </a:txBody>
                  <a:tcPr/>
                </a:tc>
              </a:tr>
            </a:tbl>
          </a:graphicData>
        </a:graphic>
      </p:graphicFrame>
      <p:cxnSp>
        <p:nvCxnSpPr>
          <p:cNvPr id="10" name="Conector recto 9"/>
          <p:cNvCxnSpPr/>
          <p:nvPr/>
        </p:nvCxnSpPr>
        <p:spPr>
          <a:xfrm>
            <a:off x="7369791" y="1910687"/>
            <a:ext cx="16650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flipV="1">
            <a:off x="6894394" y="4203510"/>
            <a:ext cx="1007660" cy="2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6755642" y="6209731"/>
            <a:ext cx="144666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032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83358" y="297076"/>
            <a:ext cx="10515600" cy="276130"/>
          </a:xfrm>
        </p:spPr>
        <p:txBody>
          <a:bodyPr>
            <a:normAutofit lnSpcReduction="10000"/>
          </a:bodyPr>
          <a:lstStyle/>
          <a:p>
            <a:pPr marL="0" indent="0">
              <a:buNone/>
            </a:pPr>
            <a:r>
              <a:rPr lang="es-ES" sz="1400" dirty="0" smtClean="0"/>
              <a:t>14. </a:t>
            </a:r>
            <a:r>
              <a:rPr lang="es-ES" sz="1400" dirty="0"/>
              <a:t>Adicionar a</a:t>
            </a:r>
            <a:r>
              <a:rPr lang="es-ES" sz="1400" baseline="30000" dirty="0"/>
              <a:t>2</a:t>
            </a:r>
            <a:r>
              <a:rPr lang="es-ES" sz="1400" dirty="0"/>
              <a:t> – 4ab con 4bc + 9a</a:t>
            </a:r>
            <a:r>
              <a:rPr lang="es-ES" sz="1400" baseline="30000" dirty="0"/>
              <a:t>2</a:t>
            </a:r>
            <a:r>
              <a:rPr lang="es-ES" sz="1400" dirty="0"/>
              <a:t> - 6ab con </a:t>
            </a:r>
            <a:r>
              <a:rPr lang="es-ES" sz="1400" dirty="0" smtClean="0"/>
              <a:t>12bc</a:t>
            </a:r>
          </a:p>
          <a:p>
            <a:pPr marL="0" indent="0">
              <a:buNone/>
            </a:pPr>
            <a:endParaRPr lang="es-ES" sz="1400" dirty="0"/>
          </a:p>
        </p:txBody>
      </p:sp>
      <p:graphicFrame>
        <p:nvGraphicFramePr>
          <p:cNvPr id="4" name="Tabla 3"/>
          <p:cNvGraphicFramePr>
            <a:graphicFrameLocks noGrp="1"/>
          </p:cNvGraphicFramePr>
          <p:nvPr>
            <p:extLst>
              <p:ext uri="{D42A27DB-BD31-4B8C-83A1-F6EECF244321}">
                <p14:modId xmlns:p14="http://schemas.microsoft.com/office/powerpoint/2010/main" val="745650958"/>
              </p:ext>
            </p:extLst>
          </p:nvPr>
        </p:nvGraphicFramePr>
        <p:xfrm>
          <a:off x="0" y="573206"/>
          <a:ext cx="12160155" cy="1676400"/>
        </p:xfrm>
        <a:graphic>
          <a:graphicData uri="http://schemas.openxmlformats.org/drawingml/2006/table">
            <a:tbl>
              <a:tblPr firstRow="1" bandRow="1">
                <a:tableStyleId>{5C22544A-7EE6-4342-B048-85BDC9FD1C3A}</a:tableStyleId>
              </a:tblPr>
              <a:tblGrid>
                <a:gridCol w="5856406"/>
                <a:gridCol w="6303749"/>
              </a:tblGrid>
              <a:tr h="285288">
                <a:tc>
                  <a:txBody>
                    <a:bodyPr/>
                    <a:lstStyle/>
                    <a:p>
                      <a:pPr algn="ctr"/>
                      <a:r>
                        <a:rPr lang="es-ES" sz="1400" dirty="0" smtClean="0"/>
                        <a:t>FORMA</a:t>
                      </a:r>
                      <a:r>
                        <a:rPr lang="es-ES" sz="1400" baseline="0" dirty="0" smtClean="0"/>
                        <a:t> HORIZONTAL</a:t>
                      </a:r>
                      <a:endParaRPr lang="es-ES" sz="1400" dirty="0"/>
                    </a:p>
                  </a:txBody>
                  <a:tcPr/>
                </a:tc>
                <a:tc>
                  <a:txBody>
                    <a:bodyPr/>
                    <a:lstStyle/>
                    <a:p>
                      <a:pPr algn="ctr"/>
                      <a:r>
                        <a:rPr lang="es-ES" sz="1400" dirty="0" smtClean="0"/>
                        <a:t>FORMA VERTICAL</a:t>
                      </a:r>
                      <a:endParaRPr lang="es-ES" sz="1400" dirty="0"/>
                    </a:p>
                  </a:txBody>
                  <a:tcPr/>
                </a:tc>
              </a:tr>
              <a:tr h="370840">
                <a:tc>
                  <a:txBody>
                    <a:bodyPr/>
                    <a:lstStyle/>
                    <a:p>
                      <a:r>
                        <a:rPr lang="es-ES" sz="1400" dirty="0" smtClean="0"/>
                        <a:t>Se</a:t>
                      </a:r>
                      <a:r>
                        <a:rPr lang="es-ES" sz="1400" baseline="0" dirty="0" smtClean="0"/>
                        <a:t> escribe un polinomio al lado del otro coloreando por términos semejantes:</a:t>
                      </a:r>
                    </a:p>
                    <a:p>
                      <a:r>
                        <a:rPr lang="es-ES" sz="1400" dirty="0" smtClean="0">
                          <a:solidFill>
                            <a:srgbClr val="FF0000"/>
                          </a:solidFill>
                        </a:rPr>
                        <a:t>a</a:t>
                      </a:r>
                      <a:r>
                        <a:rPr lang="es-ES" sz="1400" baseline="30000" dirty="0" smtClean="0">
                          <a:solidFill>
                            <a:srgbClr val="FF0000"/>
                          </a:solidFill>
                        </a:rPr>
                        <a:t>2</a:t>
                      </a:r>
                      <a:r>
                        <a:rPr lang="es-ES" sz="1400" dirty="0" smtClean="0">
                          <a:solidFill>
                            <a:srgbClr val="FF0000"/>
                          </a:solidFill>
                        </a:rPr>
                        <a:t> </a:t>
                      </a:r>
                      <a:r>
                        <a:rPr lang="es-ES" sz="1400" dirty="0" smtClean="0">
                          <a:solidFill>
                            <a:srgbClr val="00B050"/>
                          </a:solidFill>
                        </a:rPr>
                        <a:t>– 4ab </a:t>
                      </a:r>
                      <a:r>
                        <a:rPr lang="es-ES" sz="1400" dirty="0" smtClean="0"/>
                        <a:t>+ 4bc </a:t>
                      </a:r>
                      <a:r>
                        <a:rPr lang="es-ES" sz="1400" dirty="0" smtClean="0">
                          <a:solidFill>
                            <a:srgbClr val="FF0000"/>
                          </a:solidFill>
                        </a:rPr>
                        <a:t>+ 9a</a:t>
                      </a:r>
                      <a:r>
                        <a:rPr lang="es-ES" sz="1400" baseline="30000" dirty="0" smtClean="0">
                          <a:solidFill>
                            <a:srgbClr val="FF0000"/>
                          </a:solidFill>
                        </a:rPr>
                        <a:t>2</a:t>
                      </a:r>
                      <a:r>
                        <a:rPr lang="es-ES" sz="1400" dirty="0" smtClean="0">
                          <a:solidFill>
                            <a:srgbClr val="FF0000"/>
                          </a:solidFill>
                        </a:rPr>
                        <a:t> </a:t>
                      </a:r>
                      <a:r>
                        <a:rPr lang="es-ES" sz="1400" dirty="0" smtClean="0">
                          <a:solidFill>
                            <a:srgbClr val="00B050"/>
                          </a:solidFill>
                        </a:rPr>
                        <a:t>- 6ab </a:t>
                      </a:r>
                      <a:r>
                        <a:rPr lang="es-ES" sz="1400" dirty="0" smtClean="0"/>
                        <a:t>+ 12bc</a:t>
                      </a:r>
                    </a:p>
                    <a:p>
                      <a:r>
                        <a:rPr lang="es-ES" sz="1400" dirty="0" smtClean="0"/>
                        <a:t>Reducción de </a:t>
                      </a:r>
                      <a:r>
                        <a:rPr lang="es-ES" sz="1400" dirty="0" smtClean="0">
                          <a:solidFill>
                            <a:srgbClr val="FF0000"/>
                          </a:solidFill>
                        </a:rPr>
                        <a:t>a</a:t>
                      </a:r>
                      <a:r>
                        <a:rPr lang="es-ES" sz="1400" baseline="30000" dirty="0" smtClean="0">
                          <a:solidFill>
                            <a:srgbClr val="FF0000"/>
                          </a:solidFill>
                        </a:rPr>
                        <a:t>2</a:t>
                      </a:r>
                      <a:r>
                        <a:rPr lang="es-ES" sz="1400" dirty="0" smtClean="0"/>
                        <a:t>: </a:t>
                      </a:r>
                      <a:r>
                        <a:rPr lang="es-ES" sz="1400" dirty="0" smtClean="0">
                          <a:solidFill>
                            <a:srgbClr val="FF0000"/>
                          </a:solidFill>
                        </a:rPr>
                        <a:t>a</a:t>
                      </a:r>
                      <a:r>
                        <a:rPr lang="es-ES" sz="1400" baseline="30000" dirty="0" smtClean="0">
                          <a:solidFill>
                            <a:srgbClr val="FF0000"/>
                          </a:solidFill>
                        </a:rPr>
                        <a:t>2 </a:t>
                      </a:r>
                      <a:r>
                        <a:rPr lang="es-ES" sz="1400" dirty="0" smtClean="0">
                          <a:solidFill>
                            <a:srgbClr val="FF0000"/>
                          </a:solidFill>
                        </a:rPr>
                        <a:t>+ 9a</a:t>
                      </a:r>
                      <a:r>
                        <a:rPr lang="es-ES" sz="1400" baseline="30000" dirty="0" smtClean="0">
                          <a:solidFill>
                            <a:srgbClr val="FF0000"/>
                          </a:solidFill>
                        </a:rPr>
                        <a:t>2 </a:t>
                      </a:r>
                      <a:r>
                        <a:rPr lang="es-ES" sz="1400" baseline="0" dirty="0" smtClean="0">
                          <a:solidFill>
                            <a:srgbClr val="FF0000"/>
                          </a:solidFill>
                        </a:rPr>
                        <a:t>= 10</a:t>
                      </a:r>
                      <a:r>
                        <a:rPr lang="es-ES" sz="1400" dirty="0" smtClean="0">
                          <a:solidFill>
                            <a:srgbClr val="FF0000"/>
                          </a:solidFill>
                        </a:rPr>
                        <a:t>a</a:t>
                      </a:r>
                      <a:r>
                        <a:rPr lang="es-ES" sz="1400" baseline="30000" dirty="0" smtClean="0">
                          <a:solidFill>
                            <a:srgbClr val="FF0000"/>
                          </a:solidFill>
                        </a:rPr>
                        <a:t>2</a:t>
                      </a:r>
                      <a:endParaRPr lang="es-ES" sz="1400" baseline="0" dirty="0" smtClean="0">
                        <a:solidFill>
                          <a:srgbClr val="FF0000"/>
                        </a:solidFill>
                      </a:endParaRPr>
                    </a:p>
                    <a:p>
                      <a:r>
                        <a:rPr lang="es-ES" sz="1400" dirty="0" smtClean="0">
                          <a:solidFill>
                            <a:schemeClr val="tx1"/>
                          </a:solidFill>
                        </a:rPr>
                        <a:t>Reducción de </a:t>
                      </a:r>
                      <a:r>
                        <a:rPr lang="es-ES" sz="1400" dirty="0" smtClean="0">
                          <a:solidFill>
                            <a:srgbClr val="00B050"/>
                          </a:solidFill>
                        </a:rPr>
                        <a:t>ab</a:t>
                      </a:r>
                      <a:r>
                        <a:rPr lang="es-ES" sz="1400" dirty="0" smtClean="0">
                          <a:solidFill>
                            <a:schemeClr val="tx1"/>
                          </a:solidFill>
                        </a:rPr>
                        <a:t>: </a:t>
                      </a:r>
                      <a:r>
                        <a:rPr lang="es-ES" sz="1400" dirty="0" smtClean="0">
                          <a:solidFill>
                            <a:srgbClr val="00B050"/>
                          </a:solidFill>
                        </a:rPr>
                        <a:t>– 4ab - 6ab = - 10ab</a:t>
                      </a:r>
                      <a:endParaRPr lang="es-ES" sz="1400" baseline="30000" dirty="0" smtClean="0">
                        <a:solidFill>
                          <a:srgbClr val="00B050"/>
                        </a:solidFill>
                      </a:endParaRPr>
                    </a:p>
                    <a:p>
                      <a:r>
                        <a:rPr lang="es-ES" sz="1400" baseline="0" dirty="0" smtClean="0">
                          <a:solidFill>
                            <a:schemeClr val="tx1"/>
                          </a:solidFill>
                        </a:rPr>
                        <a:t>Reducción de </a:t>
                      </a:r>
                      <a:r>
                        <a:rPr lang="es-ES" sz="1400" baseline="0" dirty="0" err="1" smtClean="0">
                          <a:solidFill>
                            <a:schemeClr val="tx1"/>
                          </a:solidFill>
                        </a:rPr>
                        <a:t>bc</a:t>
                      </a:r>
                      <a:r>
                        <a:rPr lang="es-ES" sz="1400" baseline="30000" dirty="0" smtClean="0">
                          <a:solidFill>
                            <a:schemeClr val="tx1"/>
                          </a:solidFill>
                        </a:rPr>
                        <a:t> </a:t>
                      </a:r>
                      <a:r>
                        <a:rPr lang="es-ES" sz="1400" baseline="0" dirty="0" smtClean="0">
                          <a:solidFill>
                            <a:schemeClr val="tx1"/>
                          </a:solidFill>
                        </a:rPr>
                        <a:t>:</a:t>
                      </a:r>
                      <a:r>
                        <a:rPr lang="es-ES" sz="1400" baseline="30000" dirty="0" smtClean="0">
                          <a:solidFill>
                            <a:schemeClr val="tx1"/>
                          </a:solidFill>
                        </a:rPr>
                        <a:t> </a:t>
                      </a:r>
                      <a:r>
                        <a:rPr lang="es-ES" sz="1400" baseline="30000" dirty="0" smtClean="0">
                          <a:solidFill>
                            <a:schemeClr val="bg1">
                              <a:lumMod val="50000"/>
                            </a:schemeClr>
                          </a:solidFill>
                        </a:rPr>
                        <a:t> </a:t>
                      </a:r>
                      <a:r>
                        <a:rPr lang="es-ES" sz="1400" dirty="0" smtClean="0"/>
                        <a:t>4bc + 12bc = 16bc</a:t>
                      </a:r>
                      <a:endParaRPr lang="es-ES" sz="1400" baseline="30000" dirty="0" smtClean="0">
                        <a:solidFill>
                          <a:schemeClr val="bg1">
                            <a:lumMod val="50000"/>
                          </a:schemeClr>
                        </a:solidFill>
                      </a:endParaRPr>
                    </a:p>
                    <a:p>
                      <a:r>
                        <a:rPr lang="es-ES" sz="1400" dirty="0" smtClean="0"/>
                        <a:t>Respuesta: </a:t>
                      </a:r>
                      <a:r>
                        <a:rPr lang="es-ES" sz="1400" baseline="0" dirty="0" smtClean="0">
                          <a:solidFill>
                            <a:srgbClr val="FF0000"/>
                          </a:solidFill>
                        </a:rPr>
                        <a:t>10</a:t>
                      </a:r>
                      <a:r>
                        <a:rPr lang="es-ES" sz="1400" dirty="0" smtClean="0">
                          <a:solidFill>
                            <a:srgbClr val="FF0000"/>
                          </a:solidFill>
                        </a:rPr>
                        <a:t>a</a:t>
                      </a:r>
                      <a:r>
                        <a:rPr lang="es-ES" sz="1400" baseline="30000" dirty="0" smtClean="0">
                          <a:solidFill>
                            <a:srgbClr val="FF0000"/>
                          </a:solidFill>
                        </a:rPr>
                        <a:t>2 </a:t>
                      </a:r>
                      <a:r>
                        <a:rPr lang="es-ES" sz="1400" dirty="0" smtClean="0">
                          <a:solidFill>
                            <a:srgbClr val="00B050"/>
                          </a:solidFill>
                        </a:rPr>
                        <a:t>- 10ab </a:t>
                      </a:r>
                      <a:r>
                        <a:rPr lang="es-ES" sz="1400" dirty="0" smtClean="0">
                          <a:solidFill>
                            <a:schemeClr val="tx1"/>
                          </a:solidFill>
                        </a:rPr>
                        <a:t>+</a:t>
                      </a:r>
                      <a:r>
                        <a:rPr lang="es-ES" sz="1400" dirty="0" smtClean="0">
                          <a:solidFill>
                            <a:srgbClr val="00B050"/>
                          </a:solidFill>
                        </a:rPr>
                        <a:t> </a:t>
                      </a:r>
                      <a:r>
                        <a:rPr lang="es-ES" sz="1400" dirty="0" smtClean="0"/>
                        <a:t>16bc</a:t>
                      </a:r>
                      <a:endParaRPr lang="es-ES" sz="1400" baseline="0" dirty="0" smtClean="0">
                        <a:solidFill>
                          <a:schemeClr val="bg1">
                            <a:lumMod val="50000"/>
                          </a:schemeClr>
                        </a:solidFill>
                      </a:endParaRPr>
                    </a:p>
                  </a:txBody>
                  <a:tcPr/>
                </a:tc>
                <a:tc>
                  <a:txBody>
                    <a:bodyPr/>
                    <a:lstStyle/>
                    <a:p>
                      <a:r>
                        <a:rPr lang="es-ES" sz="1400" dirty="0" smtClean="0"/>
                        <a:t>Escribe un polinomio debajo del otro formando columnas de términos semejantes:</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a</a:t>
                      </a:r>
                      <a:r>
                        <a:rPr lang="es-ES" sz="1400" baseline="30000" dirty="0" smtClean="0"/>
                        <a:t>2</a:t>
                      </a:r>
                      <a:r>
                        <a:rPr lang="es-ES" sz="1400" dirty="0" smtClean="0"/>
                        <a:t> – 4ab</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a:t>
                      </a:r>
                      <a:r>
                        <a:rPr lang="es-ES" sz="1400" baseline="0" dirty="0" smtClean="0"/>
                        <a:t> </a:t>
                      </a:r>
                      <a:r>
                        <a:rPr lang="es-ES" sz="1400" dirty="0" smtClean="0"/>
                        <a:t>9a</a:t>
                      </a:r>
                      <a:r>
                        <a:rPr lang="es-ES" sz="1400" baseline="30000" dirty="0" smtClean="0"/>
                        <a:t>2</a:t>
                      </a:r>
                      <a:r>
                        <a:rPr lang="es-ES" sz="1400" dirty="0" smtClean="0"/>
                        <a:t> - 6ab   + 4bc</a:t>
                      </a:r>
                    </a:p>
                    <a:p>
                      <a:pPr marL="0" indent="0">
                        <a:buNone/>
                      </a:pPr>
                      <a:r>
                        <a:rPr lang="es-ES" sz="1400" dirty="0" smtClean="0"/>
                        <a:t>                                             12bc</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Resuelvo:      10a</a:t>
                      </a:r>
                      <a:r>
                        <a:rPr lang="es-ES" sz="1400" baseline="30000" dirty="0" smtClean="0"/>
                        <a:t>2</a:t>
                      </a:r>
                      <a:r>
                        <a:rPr lang="es-ES" sz="1400" dirty="0" smtClean="0"/>
                        <a:t> – 10ab + 16bc </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solidFill>
                            <a:schemeClr val="tx1"/>
                          </a:solidFill>
                        </a:rPr>
                        <a:t>Respuesta: </a:t>
                      </a:r>
                      <a:r>
                        <a:rPr lang="es-ES" sz="1400" dirty="0" smtClean="0"/>
                        <a:t>10a</a:t>
                      </a:r>
                      <a:r>
                        <a:rPr lang="es-ES" sz="1400" baseline="30000" dirty="0" smtClean="0"/>
                        <a:t>2</a:t>
                      </a:r>
                      <a:r>
                        <a:rPr lang="es-ES" sz="1400" dirty="0" smtClean="0"/>
                        <a:t> – 10ab + 16bc </a:t>
                      </a:r>
                    </a:p>
                  </a:txBody>
                  <a:tcPr/>
                </a:tc>
              </a:tr>
            </a:tbl>
          </a:graphicData>
        </a:graphic>
      </p:graphicFrame>
      <p:sp>
        <p:nvSpPr>
          <p:cNvPr id="5" name="CuadroTexto 4"/>
          <p:cNvSpPr txBox="1"/>
          <p:nvPr/>
        </p:nvSpPr>
        <p:spPr>
          <a:xfrm>
            <a:off x="360529" y="2224585"/>
            <a:ext cx="7432343" cy="307777"/>
          </a:xfrm>
          <a:prstGeom prst="rect">
            <a:avLst/>
          </a:prstGeom>
          <a:noFill/>
        </p:spPr>
        <p:txBody>
          <a:bodyPr wrap="square" rtlCol="0">
            <a:spAutoFit/>
          </a:bodyPr>
          <a:lstStyle/>
          <a:p>
            <a:r>
              <a:rPr lang="es-ES" sz="1400" dirty="0" smtClean="0"/>
              <a:t>15. Adicionar 3a</a:t>
            </a:r>
            <a:r>
              <a:rPr lang="es-ES" sz="1400" baseline="30000" dirty="0" smtClean="0"/>
              <a:t>4</a:t>
            </a:r>
            <a:r>
              <a:rPr lang="es-ES" sz="1400" dirty="0" smtClean="0"/>
              <a:t>b</a:t>
            </a:r>
            <a:r>
              <a:rPr lang="es-ES" sz="1400" baseline="30000" dirty="0" smtClean="0"/>
              <a:t>3</a:t>
            </a:r>
            <a:r>
              <a:rPr lang="es-ES" sz="1400" dirty="0" smtClean="0"/>
              <a:t> </a:t>
            </a:r>
            <a:r>
              <a:rPr lang="es-ES" sz="1400" dirty="0"/>
              <a:t>– 4a</a:t>
            </a:r>
            <a:r>
              <a:rPr lang="es-ES" sz="1400" baseline="30000" dirty="0"/>
              <a:t>3</a:t>
            </a:r>
            <a:r>
              <a:rPr lang="es-ES" sz="1400" dirty="0"/>
              <a:t>b</a:t>
            </a:r>
            <a:r>
              <a:rPr lang="es-ES" sz="1400" baseline="30000" dirty="0"/>
              <a:t>4</a:t>
            </a:r>
            <a:r>
              <a:rPr lang="es-ES" sz="1400" dirty="0"/>
              <a:t> con – 5a</a:t>
            </a:r>
            <a:r>
              <a:rPr lang="es-ES" sz="1400" baseline="30000" dirty="0"/>
              <a:t>3</a:t>
            </a:r>
            <a:r>
              <a:rPr lang="es-ES" sz="1400" dirty="0"/>
              <a:t>b</a:t>
            </a:r>
            <a:r>
              <a:rPr lang="es-ES" sz="1400" baseline="30000" dirty="0"/>
              <a:t>4</a:t>
            </a:r>
            <a:r>
              <a:rPr lang="es-ES" sz="1400" dirty="0"/>
              <a:t> con a</a:t>
            </a:r>
            <a:r>
              <a:rPr lang="es-ES" sz="1400" baseline="30000" dirty="0"/>
              <a:t>4</a:t>
            </a:r>
            <a:r>
              <a:rPr lang="es-ES" sz="1400" dirty="0"/>
              <a:t>b</a:t>
            </a:r>
            <a:r>
              <a:rPr lang="es-ES" sz="1400" baseline="30000" dirty="0"/>
              <a:t>3</a:t>
            </a:r>
            <a:r>
              <a:rPr lang="es-ES" sz="1400" dirty="0"/>
              <a:t> + 2a</a:t>
            </a:r>
            <a:r>
              <a:rPr lang="es-ES" sz="1400" baseline="30000" dirty="0"/>
              <a:t>3</a:t>
            </a:r>
            <a:r>
              <a:rPr lang="es-ES" sz="1400" dirty="0"/>
              <a:t>b</a:t>
            </a:r>
            <a:r>
              <a:rPr lang="es-ES" sz="1400" baseline="30000" dirty="0"/>
              <a:t>4</a:t>
            </a:r>
            <a:endParaRPr lang="es-ES" sz="1400" dirty="0"/>
          </a:p>
        </p:txBody>
      </p:sp>
      <p:graphicFrame>
        <p:nvGraphicFramePr>
          <p:cNvPr id="6" name="Tabla 5"/>
          <p:cNvGraphicFramePr>
            <a:graphicFrameLocks noGrp="1"/>
          </p:cNvGraphicFramePr>
          <p:nvPr>
            <p:extLst>
              <p:ext uri="{D42A27DB-BD31-4B8C-83A1-F6EECF244321}">
                <p14:modId xmlns:p14="http://schemas.microsoft.com/office/powerpoint/2010/main" val="1019878760"/>
              </p:ext>
            </p:extLst>
          </p:nvPr>
        </p:nvGraphicFramePr>
        <p:xfrm>
          <a:off x="12700" y="2532362"/>
          <a:ext cx="12120160" cy="1742440"/>
        </p:xfrm>
        <a:graphic>
          <a:graphicData uri="http://schemas.openxmlformats.org/drawingml/2006/table">
            <a:tbl>
              <a:tblPr firstRow="1" bandRow="1">
                <a:tableStyleId>{5C22544A-7EE6-4342-B048-85BDC9FD1C3A}</a:tableStyleId>
              </a:tblPr>
              <a:tblGrid>
                <a:gridCol w="5801246"/>
                <a:gridCol w="6318914"/>
              </a:tblGrid>
              <a:tr h="370840">
                <a:tc>
                  <a:txBody>
                    <a:bodyPr/>
                    <a:lstStyle/>
                    <a:p>
                      <a:pPr algn="ctr"/>
                      <a:r>
                        <a:rPr lang="es-ES" sz="1400" dirty="0" smtClean="0"/>
                        <a:t>FORMA</a:t>
                      </a:r>
                      <a:r>
                        <a:rPr lang="es-ES" sz="1400" baseline="0" dirty="0" smtClean="0"/>
                        <a:t> HORIZONTAL</a:t>
                      </a:r>
                      <a:endParaRPr lang="es-ES" sz="1400" dirty="0"/>
                    </a:p>
                  </a:txBody>
                  <a:tcPr/>
                </a:tc>
                <a:tc>
                  <a:txBody>
                    <a:bodyPr/>
                    <a:lstStyle/>
                    <a:p>
                      <a:pPr algn="ctr"/>
                      <a:r>
                        <a:rPr lang="es-ES" sz="1400" dirty="0" smtClean="0"/>
                        <a:t>FORMA VERTICAL</a:t>
                      </a:r>
                      <a:endParaRPr lang="es-ES" sz="1400" dirty="0"/>
                    </a:p>
                  </a:txBody>
                  <a:tcPr/>
                </a:tc>
              </a:tr>
              <a:tr h="370840">
                <a:tc>
                  <a:txBody>
                    <a:bodyPr/>
                    <a:lstStyle/>
                    <a:p>
                      <a:r>
                        <a:rPr lang="es-ES" sz="1400" dirty="0" smtClean="0"/>
                        <a:t>Se</a:t>
                      </a:r>
                      <a:r>
                        <a:rPr lang="es-ES" sz="1400" baseline="0" dirty="0" smtClean="0"/>
                        <a:t> escribe un polinomio al lado del otro coloreando por términos semejantes:</a:t>
                      </a:r>
                    </a:p>
                    <a:p>
                      <a:r>
                        <a:rPr lang="es-ES" sz="1400" dirty="0" smtClean="0">
                          <a:solidFill>
                            <a:srgbClr val="FF0000"/>
                          </a:solidFill>
                        </a:rPr>
                        <a:t>3a</a:t>
                      </a:r>
                      <a:r>
                        <a:rPr lang="es-ES" sz="1400" baseline="30000" dirty="0" smtClean="0">
                          <a:solidFill>
                            <a:srgbClr val="FF0000"/>
                          </a:solidFill>
                        </a:rPr>
                        <a:t>4</a:t>
                      </a:r>
                      <a:r>
                        <a:rPr lang="es-ES" sz="1400" dirty="0" smtClean="0">
                          <a:solidFill>
                            <a:srgbClr val="FF0000"/>
                          </a:solidFill>
                        </a:rPr>
                        <a:t>b</a:t>
                      </a:r>
                      <a:r>
                        <a:rPr lang="es-ES" sz="1400" baseline="30000" dirty="0" smtClean="0">
                          <a:solidFill>
                            <a:srgbClr val="FF0000"/>
                          </a:solidFill>
                        </a:rPr>
                        <a:t>3</a:t>
                      </a:r>
                      <a:r>
                        <a:rPr lang="es-ES" sz="1400" dirty="0" smtClean="0"/>
                        <a:t> – 4a</a:t>
                      </a:r>
                      <a:r>
                        <a:rPr lang="es-ES" sz="1400" baseline="30000" dirty="0" smtClean="0"/>
                        <a:t>3</a:t>
                      </a:r>
                      <a:r>
                        <a:rPr lang="es-ES" sz="1400" dirty="0" smtClean="0"/>
                        <a:t>b</a:t>
                      </a:r>
                      <a:r>
                        <a:rPr lang="es-ES" sz="1400" baseline="30000" dirty="0" smtClean="0"/>
                        <a:t>4</a:t>
                      </a:r>
                      <a:r>
                        <a:rPr lang="es-ES" sz="1400" dirty="0" smtClean="0"/>
                        <a:t> – 5a</a:t>
                      </a:r>
                      <a:r>
                        <a:rPr lang="es-ES" sz="1400" baseline="30000" dirty="0" smtClean="0"/>
                        <a:t>3</a:t>
                      </a:r>
                      <a:r>
                        <a:rPr lang="es-ES" sz="1400" dirty="0" smtClean="0"/>
                        <a:t>b</a:t>
                      </a:r>
                      <a:r>
                        <a:rPr lang="es-ES" sz="1400" baseline="30000" dirty="0" smtClean="0"/>
                        <a:t>4</a:t>
                      </a:r>
                      <a:r>
                        <a:rPr lang="es-ES" sz="1400" dirty="0" smtClean="0"/>
                        <a:t> </a:t>
                      </a:r>
                      <a:r>
                        <a:rPr lang="es-ES" sz="1400" dirty="0" smtClean="0">
                          <a:solidFill>
                            <a:srgbClr val="FF0000"/>
                          </a:solidFill>
                        </a:rPr>
                        <a:t>+ a</a:t>
                      </a:r>
                      <a:r>
                        <a:rPr lang="es-ES" sz="1400" baseline="30000" dirty="0" smtClean="0">
                          <a:solidFill>
                            <a:srgbClr val="FF0000"/>
                          </a:solidFill>
                        </a:rPr>
                        <a:t>4</a:t>
                      </a:r>
                      <a:r>
                        <a:rPr lang="es-ES" sz="1400" dirty="0" smtClean="0">
                          <a:solidFill>
                            <a:srgbClr val="FF0000"/>
                          </a:solidFill>
                        </a:rPr>
                        <a:t>b</a:t>
                      </a:r>
                      <a:r>
                        <a:rPr lang="es-ES" sz="1400" baseline="30000" dirty="0" smtClean="0">
                          <a:solidFill>
                            <a:srgbClr val="FF0000"/>
                          </a:solidFill>
                        </a:rPr>
                        <a:t>3</a:t>
                      </a:r>
                      <a:r>
                        <a:rPr lang="es-ES" sz="1400" dirty="0" smtClean="0">
                          <a:solidFill>
                            <a:srgbClr val="FF0000"/>
                          </a:solidFill>
                        </a:rPr>
                        <a:t> </a:t>
                      </a:r>
                      <a:r>
                        <a:rPr lang="es-ES" sz="1400" dirty="0" smtClean="0"/>
                        <a:t>+ 2a</a:t>
                      </a:r>
                      <a:r>
                        <a:rPr lang="es-ES" sz="1400" baseline="30000" dirty="0" smtClean="0"/>
                        <a:t>3</a:t>
                      </a:r>
                      <a:r>
                        <a:rPr lang="es-ES" sz="1400" dirty="0" smtClean="0"/>
                        <a:t>b</a:t>
                      </a:r>
                      <a:r>
                        <a:rPr lang="es-ES" sz="1400" baseline="30000" dirty="0" smtClean="0"/>
                        <a:t>4</a:t>
                      </a:r>
                    </a:p>
                    <a:p>
                      <a:r>
                        <a:rPr lang="es-ES" sz="1400" dirty="0" smtClean="0"/>
                        <a:t>Reducción de </a:t>
                      </a:r>
                      <a:r>
                        <a:rPr lang="es-ES" sz="1400" dirty="0" smtClean="0">
                          <a:solidFill>
                            <a:srgbClr val="FF0000"/>
                          </a:solidFill>
                        </a:rPr>
                        <a:t>a</a:t>
                      </a:r>
                      <a:r>
                        <a:rPr lang="es-ES" sz="1400" baseline="30000" dirty="0" smtClean="0">
                          <a:solidFill>
                            <a:srgbClr val="FF0000"/>
                          </a:solidFill>
                        </a:rPr>
                        <a:t>4</a:t>
                      </a:r>
                      <a:r>
                        <a:rPr lang="es-ES" sz="1400" dirty="0" smtClean="0">
                          <a:solidFill>
                            <a:srgbClr val="FF0000"/>
                          </a:solidFill>
                        </a:rPr>
                        <a:t>b</a:t>
                      </a:r>
                      <a:r>
                        <a:rPr lang="es-ES" sz="1400" baseline="30000" dirty="0" smtClean="0">
                          <a:solidFill>
                            <a:srgbClr val="FF0000"/>
                          </a:solidFill>
                        </a:rPr>
                        <a:t>3</a:t>
                      </a:r>
                      <a:r>
                        <a:rPr lang="es-ES" sz="1400" dirty="0" smtClean="0">
                          <a:solidFill>
                            <a:srgbClr val="FF0000"/>
                          </a:solidFill>
                        </a:rPr>
                        <a:t> </a:t>
                      </a:r>
                      <a:r>
                        <a:rPr lang="es-ES" sz="1400" dirty="0" smtClean="0"/>
                        <a:t>: </a:t>
                      </a:r>
                      <a:r>
                        <a:rPr lang="es-ES" sz="1400" dirty="0" smtClean="0">
                          <a:solidFill>
                            <a:srgbClr val="FF0000"/>
                          </a:solidFill>
                        </a:rPr>
                        <a:t>3a</a:t>
                      </a:r>
                      <a:r>
                        <a:rPr lang="es-ES" sz="1400" baseline="30000" dirty="0" smtClean="0">
                          <a:solidFill>
                            <a:srgbClr val="FF0000"/>
                          </a:solidFill>
                        </a:rPr>
                        <a:t>4</a:t>
                      </a:r>
                      <a:r>
                        <a:rPr lang="es-ES" sz="1400" dirty="0" smtClean="0">
                          <a:solidFill>
                            <a:srgbClr val="FF0000"/>
                          </a:solidFill>
                        </a:rPr>
                        <a:t>b</a:t>
                      </a:r>
                      <a:r>
                        <a:rPr lang="es-ES" sz="1400" baseline="30000" dirty="0" smtClean="0">
                          <a:solidFill>
                            <a:srgbClr val="FF0000"/>
                          </a:solidFill>
                        </a:rPr>
                        <a:t>3 </a:t>
                      </a:r>
                      <a:r>
                        <a:rPr lang="es-ES" sz="1400" dirty="0" smtClean="0">
                          <a:solidFill>
                            <a:srgbClr val="FF0000"/>
                          </a:solidFill>
                        </a:rPr>
                        <a:t>+ a</a:t>
                      </a:r>
                      <a:r>
                        <a:rPr lang="es-ES" sz="1400" baseline="30000" dirty="0" smtClean="0">
                          <a:solidFill>
                            <a:srgbClr val="FF0000"/>
                          </a:solidFill>
                        </a:rPr>
                        <a:t>4</a:t>
                      </a:r>
                      <a:r>
                        <a:rPr lang="es-ES" sz="1400" dirty="0" smtClean="0">
                          <a:solidFill>
                            <a:srgbClr val="FF0000"/>
                          </a:solidFill>
                        </a:rPr>
                        <a:t>b</a:t>
                      </a:r>
                      <a:r>
                        <a:rPr lang="es-ES" sz="1400" baseline="30000" dirty="0" smtClean="0">
                          <a:solidFill>
                            <a:srgbClr val="FF0000"/>
                          </a:solidFill>
                        </a:rPr>
                        <a:t>3</a:t>
                      </a:r>
                      <a:r>
                        <a:rPr lang="es-ES" sz="1400" dirty="0" smtClean="0">
                          <a:solidFill>
                            <a:srgbClr val="FF0000"/>
                          </a:solidFill>
                        </a:rPr>
                        <a:t> = 4a</a:t>
                      </a:r>
                      <a:r>
                        <a:rPr lang="es-ES" sz="1400" baseline="30000" dirty="0" smtClean="0">
                          <a:solidFill>
                            <a:srgbClr val="FF0000"/>
                          </a:solidFill>
                        </a:rPr>
                        <a:t>4</a:t>
                      </a:r>
                      <a:r>
                        <a:rPr lang="es-ES" sz="1400" dirty="0" smtClean="0">
                          <a:solidFill>
                            <a:srgbClr val="FF0000"/>
                          </a:solidFill>
                        </a:rPr>
                        <a:t>b</a:t>
                      </a:r>
                      <a:r>
                        <a:rPr lang="es-ES" sz="1400" baseline="30000" dirty="0" smtClean="0">
                          <a:solidFill>
                            <a:srgbClr val="FF0000"/>
                          </a:solidFill>
                        </a:rPr>
                        <a:t>3</a:t>
                      </a:r>
                      <a:endParaRPr lang="es-ES" sz="1400" baseline="0" dirty="0" smtClean="0">
                        <a:solidFill>
                          <a:srgbClr val="FF0000"/>
                        </a:solidFill>
                      </a:endParaRPr>
                    </a:p>
                    <a:p>
                      <a:r>
                        <a:rPr lang="es-ES" sz="1400" dirty="0" smtClean="0">
                          <a:solidFill>
                            <a:schemeClr val="tx1"/>
                          </a:solidFill>
                        </a:rPr>
                        <a:t>Reducción de </a:t>
                      </a:r>
                      <a:r>
                        <a:rPr lang="es-ES" sz="1400" dirty="0" smtClean="0"/>
                        <a:t>a</a:t>
                      </a:r>
                      <a:r>
                        <a:rPr lang="es-ES" sz="1400" baseline="30000" dirty="0" smtClean="0"/>
                        <a:t>3</a:t>
                      </a:r>
                      <a:r>
                        <a:rPr lang="es-ES" sz="1400" dirty="0" smtClean="0"/>
                        <a:t>b</a:t>
                      </a:r>
                      <a:r>
                        <a:rPr lang="es-ES" sz="1400" baseline="30000" dirty="0" smtClean="0"/>
                        <a:t>4</a:t>
                      </a:r>
                      <a:r>
                        <a:rPr lang="es-ES" sz="1400" dirty="0" smtClean="0">
                          <a:solidFill>
                            <a:schemeClr val="tx1"/>
                          </a:solidFill>
                        </a:rPr>
                        <a:t>: </a:t>
                      </a:r>
                      <a:r>
                        <a:rPr lang="es-ES" sz="1400" dirty="0" smtClean="0"/>
                        <a:t>– 4a</a:t>
                      </a:r>
                      <a:r>
                        <a:rPr lang="es-ES" sz="1400" baseline="30000" dirty="0" smtClean="0"/>
                        <a:t>3</a:t>
                      </a:r>
                      <a:r>
                        <a:rPr lang="es-ES" sz="1400" dirty="0" smtClean="0"/>
                        <a:t>b</a:t>
                      </a:r>
                      <a:r>
                        <a:rPr lang="es-ES" sz="1400" baseline="30000" dirty="0" smtClean="0"/>
                        <a:t>4</a:t>
                      </a:r>
                      <a:r>
                        <a:rPr lang="es-ES" sz="1400" dirty="0" smtClean="0"/>
                        <a:t> – 5a</a:t>
                      </a:r>
                      <a:r>
                        <a:rPr lang="es-ES" sz="1400" baseline="30000" dirty="0" smtClean="0"/>
                        <a:t>3</a:t>
                      </a:r>
                      <a:r>
                        <a:rPr lang="es-ES" sz="1400" dirty="0" smtClean="0"/>
                        <a:t>b</a:t>
                      </a:r>
                      <a:r>
                        <a:rPr lang="es-ES" sz="1400" baseline="30000" dirty="0" smtClean="0"/>
                        <a:t>4</a:t>
                      </a:r>
                      <a:r>
                        <a:rPr lang="es-ES" sz="1400" dirty="0" smtClean="0"/>
                        <a:t> + 2a</a:t>
                      </a:r>
                      <a:r>
                        <a:rPr lang="es-ES" sz="1400" baseline="30000" dirty="0" smtClean="0"/>
                        <a:t>3</a:t>
                      </a:r>
                      <a:r>
                        <a:rPr lang="es-ES" sz="1400" dirty="0" smtClean="0"/>
                        <a:t>b</a:t>
                      </a:r>
                      <a:r>
                        <a:rPr lang="es-ES" sz="1400" baseline="30000" dirty="0" smtClean="0"/>
                        <a:t>4 </a:t>
                      </a:r>
                      <a:r>
                        <a:rPr lang="es-ES" sz="1400" baseline="0" dirty="0" smtClean="0"/>
                        <a:t>= - 7</a:t>
                      </a:r>
                      <a:r>
                        <a:rPr lang="es-ES" sz="1400" dirty="0" smtClean="0"/>
                        <a:t>a</a:t>
                      </a:r>
                      <a:r>
                        <a:rPr lang="es-ES" sz="1400" baseline="30000" dirty="0" smtClean="0"/>
                        <a:t>3</a:t>
                      </a:r>
                      <a:r>
                        <a:rPr lang="es-ES" sz="1400" dirty="0" smtClean="0"/>
                        <a:t>b</a:t>
                      </a:r>
                      <a:r>
                        <a:rPr lang="es-ES" sz="1400" baseline="30000" dirty="0" smtClean="0"/>
                        <a:t>4</a:t>
                      </a:r>
                      <a:endParaRPr lang="es-ES" sz="1400" baseline="0" dirty="0" smtClean="0">
                        <a:solidFill>
                          <a:srgbClr val="00B050"/>
                        </a:solidFill>
                      </a:endParaRPr>
                    </a:p>
                    <a:p>
                      <a:r>
                        <a:rPr lang="es-ES" sz="1400" dirty="0" smtClean="0"/>
                        <a:t>Respuesta: </a:t>
                      </a:r>
                      <a:r>
                        <a:rPr lang="es-ES" sz="1400" dirty="0" smtClean="0">
                          <a:solidFill>
                            <a:srgbClr val="FF0000"/>
                          </a:solidFill>
                        </a:rPr>
                        <a:t>4a</a:t>
                      </a:r>
                      <a:r>
                        <a:rPr lang="es-ES" sz="1400" baseline="30000" dirty="0" smtClean="0">
                          <a:solidFill>
                            <a:srgbClr val="FF0000"/>
                          </a:solidFill>
                        </a:rPr>
                        <a:t>4</a:t>
                      </a:r>
                      <a:r>
                        <a:rPr lang="es-ES" sz="1400" dirty="0" smtClean="0">
                          <a:solidFill>
                            <a:srgbClr val="FF0000"/>
                          </a:solidFill>
                        </a:rPr>
                        <a:t>b</a:t>
                      </a:r>
                      <a:r>
                        <a:rPr lang="es-ES" sz="1400" baseline="30000" dirty="0" smtClean="0">
                          <a:solidFill>
                            <a:srgbClr val="FF0000"/>
                          </a:solidFill>
                        </a:rPr>
                        <a:t>3</a:t>
                      </a:r>
                      <a:r>
                        <a:rPr lang="es-ES" sz="1400" baseline="0" dirty="0" smtClean="0">
                          <a:solidFill>
                            <a:srgbClr val="FF0000"/>
                          </a:solidFill>
                        </a:rPr>
                        <a:t> </a:t>
                      </a:r>
                      <a:r>
                        <a:rPr lang="es-ES" sz="1400" baseline="0" dirty="0" smtClean="0"/>
                        <a:t>- 7</a:t>
                      </a:r>
                      <a:r>
                        <a:rPr lang="es-ES" sz="1400" dirty="0" smtClean="0"/>
                        <a:t>a</a:t>
                      </a:r>
                      <a:r>
                        <a:rPr lang="es-ES" sz="1400" baseline="30000" dirty="0" smtClean="0"/>
                        <a:t>3</a:t>
                      </a:r>
                      <a:r>
                        <a:rPr lang="es-ES" sz="1400" dirty="0" smtClean="0"/>
                        <a:t>b</a:t>
                      </a:r>
                      <a:r>
                        <a:rPr lang="es-ES" sz="1400" baseline="30000" dirty="0" smtClean="0"/>
                        <a:t>4</a:t>
                      </a:r>
                      <a:endParaRPr lang="es-ES" sz="1400" baseline="0" dirty="0" smtClean="0">
                        <a:solidFill>
                          <a:schemeClr val="bg1">
                            <a:lumMod val="50000"/>
                          </a:schemeClr>
                        </a:solidFill>
                      </a:endParaRPr>
                    </a:p>
                  </a:txBody>
                  <a:tcPr/>
                </a:tc>
                <a:tc>
                  <a:txBody>
                    <a:bodyPr/>
                    <a:lstStyle/>
                    <a:p>
                      <a:r>
                        <a:rPr lang="es-ES" sz="1400" dirty="0" smtClean="0"/>
                        <a:t>Escribe un polinomio debajo del otro formando columnas de términos semejantes:</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3a</a:t>
                      </a:r>
                      <a:r>
                        <a:rPr lang="es-ES" sz="1400" baseline="30000" dirty="0" smtClean="0"/>
                        <a:t>4</a:t>
                      </a:r>
                      <a:r>
                        <a:rPr lang="es-ES" sz="1400" dirty="0" smtClean="0"/>
                        <a:t>b</a:t>
                      </a:r>
                      <a:r>
                        <a:rPr lang="es-ES" sz="1400" baseline="30000" dirty="0" smtClean="0"/>
                        <a:t>3</a:t>
                      </a:r>
                      <a:r>
                        <a:rPr lang="es-ES" sz="1400" dirty="0" smtClean="0"/>
                        <a:t> – 4a</a:t>
                      </a:r>
                      <a:r>
                        <a:rPr lang="es-ES" sz="1400" baseline="30000" dirty="0" smtClean="0"/>
                        <a:t>3</a:t>
                      </a:r>
                      <a:r>
                        <a:rPr lang="es-ES" sz="1400" dirty="0" smtClean="0"/>
                        <a:t>b</a:t>
                      </a:r>
                      <a:r>
                        <a:rPr lang="es-ES" sz="1400" baseline="30000" dirty="0" smtClean="0"/>
                        <a:t>4</a:t>
                      </a:r>
                      <a:r>
                        <a:rPr lang="es-ES" sz="1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a:t>
                      </a:r>
                      <a:r>
                        <a:rPr lang="es-ES" sz="1400" baseline="0" dirty="0" smtClean="0"/>
                        <a:t>              </a:t>
                      </a:r>
                      <a:r>
                        <a:rPr lang="es-ES" sz="1400" dirty="0" smtClean="0"/>
                        <a:t>– 5a</a:t>
                      </a:r>
                      <a:r>
                        <a:rPr lang="es-ES" sz="1400" baseline="30000" dirty="0" smtClean="0"/>
                        <a:t>3</a:t>
                      </a:r>
                      <a:r>
                        <a:rPr lang="es-ES" sz="1400" dirty="0" smtClean="0"/>
                        <a:t>b</a:t>
                      </a:r>
                      <a:r>
                        <a:rPr lang="es-ES" sz="1400" baseline="30000" dirty="0" smtClean="0"/>
                        <a:t>4</a:t>
                      </a:r>
                      <a:r>
                        <a:rPr lang="es-ES" sz="1400" dirty="0" smtClean="0"/>
                        <a:t> </a:t>
                      </a:r>
                    </a:p>
                    <a:p>
                      <a:pPr marL="0" indent="0">
                        <a:buNone/>
                      </a:pPr>
                      <a:r>
                        <a:rPr lang="es-ES" sz="1400" dirty="0" smtClean="0"/>
                        <a:t>                              a</a:t>
                      </a:r>
                      <a:r>
                        <a:rPr lang="es-ES" sz="1400" baseline="30000" dirty="0" smtClean="0"/>
                        <a:t>4</a:t>
                      </a:r>
                      <a:r>
                        <a:rPr lang="es-ES" sz="1400" dirty="0" smtClean="0"/>
                        <a:t>b</a:t>
                      </a:r>
                      <a:r>
                        <a:rPr lang="es-ES" sz="1400" baseline="30000" dirty="0" smtClean="0"/>
                        <a:t>3</a:t>
                      </a:r>
                      <a:r>
                        <a:rPr lang="es-ES" sz="1400" dirty="0" smtClean="0"/>
                        <a:t> + 2a</a:t>
                      </a:r>
                      <a:r>
                        <a:rPr lang="es-ES" sz="1400" baseline="30000" dirty="0" smtClean="0"/>
                        <a:t>3</a:t>
                      </a:r>
                      <a:r>
                        <a:rPr lang="es-ES" sz="1400" dirty="0" smtClean="0"/>
                        <a:t>b</a:t>
                      </a:r>
                      <a:r>
                        <a:rPr lang="es-ES" sz="1400" baseline="30000" dirty="0" smtClean="0"/>
                        <a:t>4</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Resuelvo:           4a</a:t>
                      </a:r>
                      <a:r>
                        <a:rPr lang="es-ES" sz="1400" baseline="30000" dirty="0" smtClean="0"/>
                        <a:t>4</a:t>
                      </a:r>
                      <a:r>
                        <a:rPr lang="es-ES" sz="1400" dirty="0" smtClean="0"/>
                        <a:t>b</a:t>
                      </a:r>
                      <a:r>
                        <a:rPr lang="es-ES" sz="1400" baseline="30000" dirty="0" smtClean="0"/>
                        <a:t>3</a:t>
                      </a:r>
                      <a:r>
                        <a:rPr lang="es-ES" sz="1400" dirty="0" smtClean="0"/>
                        <a:t> – 7a</a:t>
                      </a:r>
                      <a:r>
                        <a:rPr lang="es-ES" sz="1400" baseline="30000" dirty="0" smtClean="0"/>
                        <a:t>3</a:t>
                      </a:r>
                      <a:r>
                        <a:rPr lang="es-ES" sz="1400" dirty="0" smtClean="0"/>
                        <a:t>b</a:t>
                      </a:r>
                      <a:r>
                        <a:rPr lang="es-ES" sz="1400" baseline="30000" dirty="0" smtClean="0"/>
                        <a:t>4</a:t>
                      </a:r>
                      <a:r>
                        <a:rPr lang="es-ES" sz="1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solidFill>
                            <a:schemeClr val="tx1"/>
                          </a:solidFill>
                        </a:rPr>
                        <a:t>Respuesta: </a:t>
                      </a:r>
                      <a:r>
                        <a:rPr lang="es-ES" sz="1400" dirty="0" smtClean="0"/>
                        <a:t>4a</a:t>
                      </a:r>
                      <a:r>
                        <a:rPr lang="es-ES" sz="1400" baseline="30000" dirty="0" smtClean="0"/>
                        <a:t>4</a:t>
                      </a:r>
                      <a:r>
                        <a:rPr lang="es-ES" sz="1400" dirty="0" smtClean="0"/>
                        <a:t>b</a:t>
                      </a:r>
                      <a:r>
                        <a:rPr lang="es-ES" sz="1400" baseline="30000" dirty="0" smtClean="0"/>
                        <a:t>3</a:t>
                      </a:r>
                      <a:r>
                        <a:rPr lang="es-ES" sz="1400" dirty="0" smtClean="0"/>
                        <a:t> – 7a</a:t>
                      </a:r>
                      <a:r>
                        <a:rPr lang="es-ES" sz="1400" baseline="30000" dirty="0" smtClean="0"/>
                        <a:t>3</a:t>
                      </a:r>
                      <a:r>
                        <a:rPr lang="es-ES" sz="1400" dirty="0" smtClean="0"/>
                        <a:t>b</a:t>
                      </a:r>
                      <a:r>
                        <a:rPr lang="es-ES" sz="1400" baseline="30000" dirty="0" smtClean="0"/>
                        <a:t>4</a:t>
                      </a:r>
                      <a:r>
                        <a:rPr lang="es-ES" sz="1400" dirty="0" smtClean="0"/>
                        <a:t> </a:t>
                      </a:r>
                    </a:p>
                  </a:txBody>
                  <a:tcPr/>
                </a:tc>
              </a:tr>
            </a:tbl>
          </a:graphicData>
        </a:graphic>
      </p:graphicFrame>
      <p:sp>
        <p:nvSpPr>
          <p:cNvPr id="7" name="CuadroTexto 6"/>
          <p:cNvSpPr txBox="1"/>
          <p:nvPr/>
        </p:nvSpPr>
        <p:spPr>
          <a:xfrm>
            <a:off x="360529" y="4312692"/>
            <a:ext cx="7096836" cy="307777"/>
          </a:xfrm>
          <a:prstGeom prst="rect">
            <a:avLst/>
          </a:prstGeom>
          <a:noFill/>
        </p:spPr>
        <p:txBody>
          <a:bodyPr wrap="square" rtlCol="0">
            <a:spAutoFit/>
          </a:bodyPr>
          <a:lstStyle/>
          <a:p>
            <a:r>
              <a:rPr lang="es-ES" sz="1400" dirty="0" smtClean="0"/>
              <a:t>16. Adicionar </a:t>
            </a:r>
            <a:r>
              <a:rPr lang="es-ES" sz="1400" dirty="0"/>
              <a:t>1/3 a</a:t>
            </a:r>
            <a:r>
              <a:rPr lang="es-ES" sz="1400" baseline="30000" dirty="0"/>
              <a:t>3</a:t>
            </a:r>
            <a:r>
              <a:rPr lang="es-ES" sz="1400" dirty="0"/>
              <a:t>b</a:t>
            </a:r>
            <a:r>
              <a:rPr lang="es-ES" sz="1400" baseline="30000" dirty="0"/>
              <a:t>2</a:t>
            </a:r>
            <a:r>
              <a:rPr lang="es-ES" sz="1400" dirty="0"/>
              <a:t> + 2/5 a</a:t>
            </a:r>
            <a:r>
              <a:rPr lang="es-ES" sz="1400" baseline="30000" dirty="0"/>
              <a:t>2</a:t>
            </a:r>
            <a:r>
              <a:rPr lang="es-ES" sz="1400" dirty="0"/>
              <a:t>b</a:t>
            </a:r>
            <a:r>
              <a:rPr lang="es-ES" sz="1400" baseline="30000" dirty="0"/>
              <a:t>3</a:t>
            </a:r>
            <a:r>
              <a:rPr lang="es-ES" sz="1400" dirty="0"/>
              <a:t> con 20/3 a</a:t>
            </a:r>
            <a:r>
              <a:rPr lang="es-ES" sz="1400" baseline="30000" dirty="0"/>
              <a:t>3</a:t>
            </a:r>
            <a:r>
              <a:rPr lang="es-ES" sz="1400" dirty="0"/>
              <a:t>b</a:t>
            </a:r>
            <a:r>
              <a:rPr lang="es-ES" sz="1400" baseline="30000" dirty="0"/>
              <a:t>2</a:t>
            </a:r>
            <a:r>
              <a:rPr lang="es-ES" sz="1400" dirty="0"/>
              <a:t> + 13/5 a</a:t>
            </a:r>
            <a:r>
              <a:rPr lang="es-ES" sz="1400" baseline="30000" dirty="0"/>
              <a:t>2</a:t>
            </a:r>
            <a:r>
              <a:rPr lang="es-ES" sz="1400" dirty="0"/>
              <a:t>b</a:t>
            </a:r>
            <a:r>
              <a:rPr lang="es-ES" sz="1400" baseline="30000" dirty="0"/>
              <a:t>3</a:t>
            </a:r>
            <a:r>
              <a:rPr lang="es-ES" sz="1400" dirty="0"/>
              <a:t> con a</a:t>
            </a:r>
            <a:r>
              <a:rPr lang="es-ES" sz="1400" baseline="30000" dirty="0"/>
              <a:t>3</a:t>
            </a:r>
            <a:r>
              <a:rPr lang="es-ES" sz="1400" dirty="0"/>
              <a:t>b</a:t>
            </a:r>
            <a:r>
              <a:rPr lang="es-ES" sz="1400" baseline="30000" dirty="0"/>
              <a:t>2</a:t>
            </a:r>
            <a:r>
              <a:rPr lang="es-ES" sz="1400" dirty="0"/>
              <a:t> – </a:t>
            </a:r>
            <a:r>
              <a:rPr lang="es-ES" sz="1400" dirty="0" smtClean="0"/>
              <a:t>a</a:t>
            </a:r>
            <a:r>
              <a:rPr lang="es-ES" sz="1400" baseline="30000" dirty="0" smtClean="0"/>
              <a:t>2</a:t>
            </a:r>
            <a:r>
              <a:rPr lang="es-ES" sz="1400" dirty="0" smtClean="0"/>
              <a:t>b</a:t>
            </a:r>
            <a:r>
              <a:rPr lang="es-ES" sz="1400" baseline="30000" dirty="0" smtClean="0"/>
              <a:t>3</a:t>
            </a:r>
            <a:endParaRPr lang="es-ES" sz="1400" baseline="30000" dirty="0"/>
          </a:p>
        </p:txBody>
      </p:sp>
      <p:graphicFrame>
        <p:nvGraphicFramePr>
          <p:cNvPr id="8" name="Tabla 7"/>
          <p:cNvGraphicFramePr>
            <a:graphicFrameLocks noGrp="1"/>
          </p:cNvGraphicFramePr>
          <p:nvPr>
            <p:extLst>
              <p:ext uri="{D42A27DB-BD31-4B8C-83A1-F6EECF244321}">
                <p14:modId xmlns:p14="http://schemas.microsoft.com/office/powerpoint/2010/main" val="85232381"/>
              </p:ext>
            </p:extLst>
          </p:nvPr>
        </p:nvGraphicFramePr>
        <p:xfrm>
          <a:off x="12700" y="4620469"/>
          <a:ext cx="12079216" cy="1742440"/>
        </p:xfrm>
        <a:graphic>
          <a:graphicData uri="http://schemas.openxmlformats.org/drawingml/2006/table">
            <a:tbl>
              <a:tblPr firstRow="1" bandRow="1">
                <a:tableStyleId>{5C22544A-7EE6-4342-B048-85BDC9FD1C3A}</a:tableStyleId>
              </a:tblPr>
              <a:tblGrid>
                <a:gridCol w="5828542"/>
                <a:gridCol w="6250674"/>
              </a:tblGrid>
              <a:tr h="370840">
                <a:tc>
                  <a:txBody>
                    <a:bodyPr/>
                    <a:lstStyle/>
                    <a:p>
                      <a:pPr algn="ctr"/>
                      <a:r>
                        <a:rPr lang="es-ES" sz="1400" dirty="0" smtClean="0"/>
                        <a:t>FORMA</a:t>
                      </a:r>
                      <a:r>
                        <a:rPr lang="es-ES" sz="1400" baseline="0" dirty="0" smtClean="0"/>
                        <a:t> HORIZONTAL</a:t>
                      </a:r>
                      <a:endParaRPr lang="es-ES" sz="1400" dirty="0"/>
                    </a:p>
                  </a:txBody>
                  <a:tcPr/>
                </a:tc>
                <a:tc>
                  <a:txBody>
                    <a:bodyPr/>
                    <a:lstStyle/>
                    <a:p>
                      <a:pPr algn="ctr"/>
                      <a:r>
                        <a:rPr lang="es-ES" sz="1400" dirty="0" smtClean="0"/>
                        <a:t>FORMA VERTICAL</a:t>
                      </a:r>
                      <a:endParaRPr lang="es-ES" sz="1400" dirty="0"/>
                    </a:p>
                  </a:txBody>
                  <a:tcPr/>
                </a:tc>
              </a:tr>
              <a:tr h="370840">
                <a:tc>
                  <a:txBody>
                    <a:bodyPr/>
                    <a:lstStyle/>
                    <a:p>
                      <a:r>
                        <a:rPr lang="es-ES" sz="1400" dirty="0" smtClean="0"/>
                        <a:t>Se</a:t>
                      </a:r>
                      <a:r>
                        <a:rPr lang="es-ES" sz="1400" baseline="0" dirty="0" smtClean="0"/>
                        <a:t> escribe un polinomio al lado del otro coloreando por términos semejantes:</a:t>
                      </a:r>
                    </a:p>
                    <a:p>
                      <a:r>
                        <a:rPr lang="es-ES" sz="1400" dirty="0" smtClean="0">
                          <a:solidFill>
                            <a:srgbClr val="FF0000"/>
                          </a:solidFill>
                        </a:rPr>
                        <a:t>1/3 a</a:t>
                      </a:r>
                      <a:r>
                        <a:rPr lang="es-ES" sz="1400" baseline="30000" dirty="0" smtClean="0">
                          <a:solidFill>
                            <a:srgbClr val="FF0000"/>
                          </a:solidFill>
                        </a:rPr>
                        <a:t>3</a:t>
                      </a:r>
                      <a:r>
                        <a:rPr lang="es-ES" sz="1400" dirty="0" smtClean="0">
                          <a:solidFill>
                            <a:srgbClr val="FF0000"/>
                          </a:solidFill>
                        </a:rPr>
                        <a:t>b</a:t>
                      </a:r>
                      <a:r>
                        <a:rPr lang="es-ES" sz="1400" baseline="30000" dirty="0" smtClean="0">
                          <a:solidFill>
                            <a:srgbClr val="FF0000"/>
                          </a:solidFill>
                        </a:rPr>
                        <a:t>2</a:t>
                      </a:r>
                      <a:r>
                        <a:rPr lang="es-ES" sz="1400" dirty="0" smtClean="0">
                          <a:solidFill>
                            <a:srgbClr val="FF0000"/>
                          </a:solidFill>
                        </a:rPr>
                        <a:t> </a:t>
                      </a:r>
                      <a:r>
                        <a:rPr lang="es-ES" sz="1400" dirty="0" smtClean="0"/>
                        <a:t>+ 2/5 a</a:t>
                      </a:r>
                      <a:r>
                        <a:rPr lang="es-ES" sz="1400" baseline="30000" dirty="0" smtClean="0"/>
                        <a:t>2</a:t>
                      </a:r>
                      <a:r>
                        <a:rPr lang="es-ES" sz="1400" dirty="0" smtClean="0"/>
                        <a:t>b</a:t>
                      </a:r>
                      <a:r>
                        <a:rPr lang="es-ES" sz="1400" baseline="30000" dirty="0" smtClean="0"/>
                        <a:t>3</a:t>
                      </a:r>
                      <a:r>
                        <a:rPr lang="es-ES" sz="1400" dirty="0" smtClean="0"/>
                        <a:t> </a:t>
                      </a:r>
                      <a:r>
                        <a:rPr lang="es-ES" sz="1400" dirty="0" smtClean="0">
                          <a:solidFill>
                            <a:srgbClr val="FF0000"/>
                          </a:solidFill>
                        </a:rPr>
                        <a:t>+</a:t>
                      </a:r>
                      <a:r>
                        <a:rPr lang="es-ES" sz="1400" dirty="0" smtClean="0"/>
                        <a:t> </a:t>
                      </a:r>
                      <a:r>
                        <a:rPr lang="es-ES" sz="1400" dirty="0" smtClean="0">
                          <a:solidFill>
                            <a:srgbClr val="FF0000"/>
                          </a:solidFill>
                        </a:rPr>
                        <a:t>20/3 a</a:t>
                      </a:r>
                      <a:r>
                        <a:rPr lang="es-ES" sz="1400" baseline="30000" dirty="0" smtClean="0">
                          <a:solidFill>
                            <a:srgbClr val="FF0000"/>
                          </a:solidFill>
                        </a:rPr>
                        <a:t>3</a:t>
                      </a:r>
                      <a:r>
                        <a:rPr lang="es-ES" sz="1400" dirty="0" smtClean="0">
                          <a:solidFill>
                            <a:srgbClr val="FF0000"/>
                          </a:solidFill>
                        </a:rPr>
                        <a:t>b</a:t>
                      </a:r>
                      <a:r>
                        <a:rPr lang="es-ES" sz="1400" baseline="30000" dirty="0" smtClean="0">
                          <a:solidFill>
                            <a:srgbClr val="FF0000"/>
                          </a:solidFill>
                        </a:rPr>
                        <a:t>2</a:t>
                      </a:r>
                      <a:r>
                        <a:rPr lang="es-ES" sz="1400" dirty="0" smtClean="0">
                          <a:solidFill>
                            <a:srgbClr val="FF0000"/>
                          </a:solidFill>
                        </a:rPr>
                        <a:t> </a:t>
                      </a:r>
                      <a:r>
                        <a:rPr lang="es-ES" sz="1400" dirty="0" smtClean="0"/>
                        <a:t>+ 13/5 a</a:t>
                      </a:r>
                      <a:r>
                        <a:rPr lang="es-ES" sz="1400" baseline="30000" dirty="0" smtClean="0"/>
                        <a:t>2</a:t>
                      </a:r>
                      <a:r>
                        <a:rPr lang="es-ES" sz="1400" dirty="0" smtClean="0"/>
                        <a:t>b</a:t>
                      </a:r>
                      <a:r>
                        <a:rPr lang="es-ES" sz="1400" baseline="30000" dirty="0" smtClean="0"/>
                        <a:t>3</a:t>
                      </a:r>
                      <a:r>
                        <a:rPr lang="es-ES" sz="1400" dirty="0" smtClean="0"/>
                        <a:t> </a:t>
                      </a:r>
                      <a:r>
                        <a:rPr lang="es-ES" sz="1400" dirty="0" smtClean="0">
                          <a:solidFill>
                            <a:srgbClr val="FF0000"/>
                          </a:solidFill>
                        </a:rPr>
                        <a:t>+</a:t>
                      </a:r>
                      <a:r>
                        <a:rPr lang="es-ES" sz="1400" dirty="0" smtClean="0"/>
                        <a:t> </a:t>
                      </a:r>
                      <a:r>
                        <a:rPr lang="es-ES" sz="1400" dirty="0" smtClean="0">
                          <a:solidFill>
                            <a:srgbClr val="FF0000"/>
                          </a:solidFill>
                        </a:rPr>
                        <a:t>a</a:t>
                      </a:r>
                      <a:r>
                        <a:rPr lang="es-ES" sz="1400" baseline="30000" dirty="0" smtClean="0">
                          <a:solidFill>
                            <a:srgbClr val="FF0000"/>
                          </a:solidFill>
                        </a:rPr>
                        <a:t>3</a:t>
                      </a:r>
                      <a:r>
                        <a:rPr lang="es-ES" sz="1400" dirty="0" smtClean="0">
                          <a:solidFill>
                            <a:srgbClr val="FF0000"/>
                          </a:solidFill>
                        </a:rPr>
                        <a:t>b</a:t>
                      </a:r>
                      <a:r>
                        <a:rPr lang="es-ES" sz="1400" baseline="30000" dirty="0" smtClean="0">
                          <a:solidFill>
                            <a:srgbClr val="FF0000"/>
                          </a:solidFill>
                        </a:rPr>
                        <a:t>2</a:t>
                      </a:r>
                      <a:r>
                        <a:rPr lang="es-ES" sz="1400" dirty="0" smtClean="0"/>
                        <a:t> – a</a:t>
                      </a:r>
                      <a:r>
                        <a:rPr lang="es-ES" sz="1400" baseline="30000" dirty="0" smtClean="0"/>
                        <a:t>2</a:t>
                      </a:r>
                      <a:r>
                        <a:rPr lang="es-ES" sz="1400" dirty="0" smtClean="0"/>
                        <a:t>b</a:t>
                      </a:r>
                      <a:r>
                        <a:rPr lang="es-ES" sz="1400" baseline="30000" dirty="0" smtClean="0"/>
                        <a:t>3</a:t>
                      </a:r>
                    </a:p>
                    <a:p>
                      <a:r>
                        <a:rPr lang="es-ES" sz="1400" dirty="0" smtClean="0"/>
                        <a:t>Reducción de </a:t>
                      </a:r>
                      <a:r>
                        <a:rPr lang="es-ES" sz="1400" dirty="0" smtClean="0">
                          <a:solidFill>
                            <a:srgbClr val="FF0000"/>
                          </a:solidFill>
                        </a:rPr>
                        <a:t>a</a:t>
                      </a:r>
                      <a:r>
                        <a:rPr lang="es-ES" sz="1400" baseline="30000" dirty="0" smtClean="0">
                          <a:solidFill>
                            <a:srgbClr val="FF0000"/>
                          </a:solidFill>
                        </a:rPr>
                        <a:t>3</a:t>
                      </a:r>
                      <a:r>
                        <a:rPr lang="es-ES" sz="1400" dirty="0" smtClean="0">
                          <a:solidFill>
                            <a:srgbClr val="FF0000"/>
                          </a:solidFill>
                        </a:rPr>
                        <a:t>b</a:t>
                      </a:r>
                      <a:r>
                        <a:rPr lang="es-ES" sz="1400" baseline="30000" dirty="0" smtClean="0">
                          <a:solidFill>
                            <a:srgbClr val="FF0000"/>
                          </a:solidFill>
                        </a:rPr>
                        <a:t>2</a:t>
                      </a:r>
                      <a:r>
                        <a:rPr lang="es-ES" sz="1400" dirty="0" smtClean="0">
                          <a:solidFill>
                            <a:srgbClr val="FF0000"/>
                          </a:solidFill>
                        </a:rPr>
                        <a:t> </a:t>
                      </a:r>
                      <a:r>
                        <a:rPr lang="es-ES" sz="1400" dirty="0" smtClean="0"/>
                        <a:t>: </a:t>
                      </a:r>
                      <a:r>
                        <a:rPr lang="es-ES" sz="1400" dirty="0" smtClean="0">
                          <a:solidFill>
                            <a:srgbClr val="FF0000"/>
                          </a:solidFill>
                        </a:rPr>
                        <a:t>1/3 a</a:t>
                      </a:r>
                      <a:r>
                        <a:rPr lang="es-ES" sz="1400" baseline="30000" dirty="0" smtClean="0">
                          <a:solidFill>
                            <a:srgbClr val="FF0000"/>
                          </a:solidFill>
                        </a:rPr>
                        <a:t>3</a:t>
                      </a:r>
                      <a:r>
                        <a:rPr lang="es-ES" sz="1400" dirty="0" smtClean="0">
                          <a:solidFill>
                            <a:srgbClr val="FF0000"/>
                          </a:solidFill>
                        </a:rPr>
                        <a:t>b</a:t>
                      </a:r>
                      <a:r>
                        <a:rPr lang="es-ES" sz="1400" baseline="30000" dirty="0" smtClean="0">
                          <a:solidFill>
                            <a:srgbClr val="FF0000"/>
                          </a:solidFill>
                        </a:rPr>
                        <a:t>2</a:t>
                      </a:r>
                      <a:r>
                        <a:rPr lang="es-ES" sz="1400" dirty="0" smtClean="0">
                          <a:solidFill>
                            <a:srgbClr val="FF0000"/>
                          </a:solidFill>
                        </a:rPr>
                        <a:t> + 20/3 a</a:t>
                      </a:r>
                      <a:r>
                        <a:rPr lang="es-ES" sz="1400" baseline="30000" dirty="0" smtClean="0">
                          <a:solidFill>
                            <a:srgbClr val="FF0000"/>
                          </a:solidFill>
                        </a:rPr>
                        <a:t>3</a:t>
                      </a:r>
                      <a:r>
                        <a:rPr lang="es-ES" sz="1400" dirty="0" smtClean="0">
                          <a:solidFill>
                            <a:srgbClr val="FF0000"/>
                          </a:solidFill>
                        </a:rPr>
                        <a:t>b</a:t>
                      </a:r>
                      <a:r>
                        <a:rPr lang="es-ES" sz="1400" baseline="30000" dirty="0" smtClean="0">
                          <a:solidFill>
                            <a:srgbClr val="FF0000"/>
                          </a:solidFill>
                        </a:rPr>
                        <a:t>2 </a:t>
                      </a:r>
                      <a:r>
                        <a:rPr lang="es-ES" sz="1400" baseline="0" dirty="0" smtClean="0">
                          <a:solidFill>
                            <a:srgbClr val="FF0000"/>
                          </a:solidFill>
                        </a:rPr>
                        <a:t>+</a:t>
                      </a:r>
                      <a:r>
                        <a:rPr lang="es-ES" sz="1400" baseline="30000" dirty="0" smtClean="0">
                          <a:solidFill>
                            <a:srgbClr val="FF0000"/>
                          </a:solidFill>
                        </a:rPr>
                        <a:t> </a:t>
                      </a:r>
                      <a:r>
                        <a:rPr lang="es-ES" sz="1400" dirty="0" smtClean="0">
                          <a:solidFill>
                            <a:srgbClr val="FF0000"/>
                          </a:solidFill>
                        </a:rPr>
                        <a:t>a</a:t>
                      </a:r>
                      <a:r>
                        <a:rPr lang="es-ES" sz="1400" baseline="30000" dirty="0" smtClean="0">
                          <a:solidFill>
                            <a:srgbClr val="FF0000"/>
                          </a:solidFill>
                        </a:rPr>
                        <a:t>3</a:t>
                      </a:r>
                      <a:r>
                        <a:rPr lang="es-ES" sz="1400" dirty="0" smtClean="0">
                          <a:solidFill>
                            <a:srgbClr val="FF0000"/>
                          </a:solidFill>
                        </a:rPr>
                        <a:t>b</a:t>
                      </a:r>
                      <a:r>
                        <a:rPr lang="es-ES" sz="1400" baseline="30000" dirty="0" smtClean="0">
                          <a:solidFill>
                            <a:srgbClr val="FF0000"/>
                          </a:solidFill>
                        </a:rPr>
                        <a:t>2 </a:t>
                      </a:r>
                      <a:r>
                        <a:rPr lang="es-ES" sz="1400" baseline="0" dirty="0" smtClean="0">
                          <a:solidFill>
                            <a:srgbClr val="FF0000"/>
                          </a:solidFill>
                        </a:rPr>
                        <a:t>= 8</a:t>
                      </a:r>
                      <a:r>
                        <a:rPr lang="es-ES" sz="1400" dirty="0" smtClean="0">
                          <a:solidFill>
                            <a:srgbClr val="FF0000"/>
                          </a:solidFill>
                        </a:rPr>
                        <a:t>a</a:t>
                      </a:r>
                      <a:r>
                        <a:rPr lang="es-ES" sz="1400" baseline="30000" dirty="0" smtClean="0">
                          <a:solidFill>
                            <a:srgbClr val="FF0000"/>
                          </a:solidFill>
                        </a:rPr>
                        <a:t>3</a:t>
                      </a:r>
                      <a:r>
                        <a:rPr lang="es-ES" sz="1400" dirty="0" smtClean="0">
                          <a:solidFill>
                            <a:srgbClr val="FF0000"/>
                          </a:solidFill>
                        </a:rPr>
                        <a:t>b</a:t>
                      </a:r>
                      <a:r>
                        <a:rPr lang="es-ES" sz="1400" baseline="30000" dirty="0" smtClean="0">
                          <a:solidFill>
                            <a:srgbClr val="FF0000"/>
                          </a:solidFill>
                        </a:rPr>
                        <a:t>2</a:t>
                      </a:r>
                      <a:endParaRPr lang="es-ES" sz="1400" baseline="0" dirty="0" smtClean="0">
                        <a:solidFill>
                          <a:srgbClr val="FF0000"/>
                        </a:solidFill>
                      </a:endParaRPr>
                    </a:p>
                    <a:p>
                      <a:r>
                        <a:rPr lang="es-ES" sz="1400" dirty="0" smtClean="0">
                          <a:solidFill>
                            <a:schemeClr val="tx1"/>
                          </a:solidFill>
                        </a:rPr>
                        <a:t>Reducción de </a:t>
                      </a:r>
                      <a:r>
                        <a:rPr lang="es-ES" sz="1400" dirty="0" smtClean="0"/>
                        <a:t>a</a:t>
                      </a:r>
                      <a:r>
                        <a:rPr lang="es-ES" sz="1400" baseline="30000" dirty="0" smtClean="0"/>
                        <a:t>2</a:t>
                      </a:r>
                      <a:r>
                        <a:rPr lang="es-ES" sz="1400" dirty="0" smtClean="0"/>
                        <a:t>b</a:t>
                      </a:r>
                      <a:r>
                        <a:rPr lang="es-ES" sz="1400" baseline="30000" dirty="0" smtClean="0"/>
                        <a:t>3</a:t>
                      </a:r>
                      <a:r>
                        <a:rPr lang="es-ES" sz="1400" dirty="0" smtClean="0">
                          <a:solidFill>
                            <a:schemeClr val="tx1"/>
                          </a:solidFill>
                        </a:rPr>
                        <a:t>: </a:t>
                      </a:r>
                      <a:r>
                        <a:rPr lang="es-ES" sz="1400" dirty="0" smtClean="0"/>
                        <a:t>2/5 a</a:t>
                      </a:r>
                      <a:r>
                        <a:rPr lang="es-ES" sz="1400" baseline="30000" dirty="0" smtClean="0"/>
                        <a:t>2</a:t>
                      </a:r>
                      <a:r>
                        <a:rPr lang="es-ES" sz="1400" dirty="0" smtClean="0"/>
                        <a:t>b</a:t>
                      </a:r>
                      <a:r>
                        <a:rPr lang="es-ES" sz="1400" baseline="30000" dirty="0" smtClean="0"/>
                        <a:t>3</a:t>
                      </a:r>
                      <a:r>
                        <a:rPr lang="es-ES" sz="1400" dirty="0" smtClean="0"/>
                        <a:t> + 13/5 a</a:t>
                      </a:r>
                      <a:r>
                        <a:rPr lang="es-ES" sz="1400" baseline="30000" dirty="0" smtClean="0"/>
                        <a:t>2</a:t>
                      </a:r>
                      <a:r>
                        <a:rPr lang="es-ES" sz="1400" dirty="0" smtClean="0"/>
                        <a:t>b</a:t>
                      </a:r>
                      <a:r>
                        <a:rPr lang="es-ES" sz="1400" baseline="30000" dirty="0" smtClean="0"/>
                        <a:t>3</a:t>
                      </a:r>
                      <a:r>
                        <a:rPr lang="es-ES" sz="1400" dirty="0" smtClean="0"/>
                        <a:t> – a</a:t>
                      </a:r>
                      <a:r>
                        <a:rPr lang="es-ES" sz="1400" baseline="30000" dirty="0" smtClean="0"/>
                        <a:t>2</a:t>
                      </a:r>
                      <a:r>
                        <a:rPr lang="es-ES" sz="1400" dirty="0" smtClean="0"/>
                        <a:t>b</a:t>
                      </a:r>
                      <a:r>
                        <a:rPr lang="es-ES" sz="1400" baseline="30000" dirty="0" smtClean="0"/>
                        <a:t>3 </a:t>
                      </a:r>
                      <a:r>
                        <a:rPr lang="es-ES" sz="1400" baseline="0" dirty="0" smtClean="0"/>
                        <a:t>= 2</a:t>
                      </a:r>
                      <a:r>
                        <a:rPr lang="es-ES" sz="1400" dirty="0" smtClean="0"/>
                        <a:t>a</a:t>
                      </a:r>
                      <a:r>
                        <a:rPr lang="es-ES" sz="1400" baseline="30000" dirty="0" smtClean="0"/>
                        <a:t>2</a:t>
                      </a:r>
                      <a:r>
                        <a:rPr lang="es-ES" sz="1400" dirty="0" smtClean="0"/>
                        <a:t>b</a:t>
                      </a:r>
                      <a:r>
                        <a:rPr lang="es-ES" sz="1400" baseline="30000" dirty="0" smtClean="0"/>
                        <a:t>3</a:t>
                      </a:r>
                      <a:endParaRPr lang="es-ES" sz="1400" baseline="0" dirty="0" smtClean="0">
                        <a:solidFill>
                          <a:srgbClr val="00B050"/>
                        </a:solidFill>
                      </a:endParaRPr>
                    </a:p>
                    <a:p>
                      <a:r>
                        <a:rPr lang="es-ES" sz="1400" dirty="0" smtClean="0"/>
                        <a:t>Respuesta: </a:t>
                      </a:r>
                      <a:r>
                        <a:rPr lang="es-ES" sz="1400" baseline="0" dirty="0" smtClean="0">
                          <a:solidFill>
                            <a:srgbClr val="FF0000"/>
                          </a:solidFill>
                        </a:rPr>
                        <a:t>8</a:t>
                      </a:r>
                      <a:r>
                        <a:rPr lang="es-ES" sz="1400" dirty="0" smtClean="0">
                          <a:solidFill>
                            <a:srgbClr val="FF0000"/>
                          </a:solidFill>
                        </a:rPr>
                        <a:t>a</a:t>
                      </a:r>
                      <a:r>
                        <a:rPr lang="es-ES" sz="1400" baseline="30000" dirty="0" smtClean="0">
                          <a:solidFill>
                            <a:srgbClr val="FF0000"/>
                          </a:solidFill>
                        </a:rPr>
                        <a:t>3</a:t>
                      </a:r>
                      <a:r>
                        <a:rPr lang="es-ES" sz="1400" dirty="0" smtClean="0">
                          <a:solidFill>
                            <a:srgbClr val="FF0000"/>
                          </a:solidFill>
                        </a:rPr>
                        <a:t>b</a:t>
                      </a:r>
                      <a:r>
                        <a:rPr lang="es-ES" sz="1400" baseline="30000" dirty="0" smtClean="0">
                          <a:solidFill>
                            <a:srgbClr val="FF0000"/>
                          </a:solidFill>
                        </a:rPr>
                        <a:t>2 </a:t>
                      </a:r>
                      <a:r>
                        <a:rPr lang="es-ES" sz="1400" baseline="0" dirty="0" smtClean="0">
                          <a:solidFill>
                            <a:schemeClr val="tx1"/>
                          </a:solidFill>
                        </a:rPr>
                        <a:t>+</a:t>
                      </a:r>
                      <a:r>
                        <a:rPr lang="es-ES" sz="1400" baseline="30000" dirty="0" smtClean="0">
                          <a:solidFill>
                            <a:srgbClr val="FF0000"/>
                          </a:solidFill>
                        </a:rPr>
                        <a:t> </a:t>
                      </a:r>
                      <a:r>
                        <a:rPr lang="es-ES" sz="1400" baseline="0" dirty="0" smtClean="0"/>
                        <a:t>2</a:t>
                      </a:r>
                      <a:r>
                        <a:rPr lang="es-ES" sz="1400" dirty="0" smtClean="0"/>
                        <a:t>a</a:t>
                      </a:r>
                      <a:r>
                        <a:rPr lang="es-ES" sz="1400" baseline="30000" dirty="0" smtClean="0"/>
                        <a:t>2</a:t>
                      </a:r>
                      <a:r>
                        <a:rPr lang="es-ES" sz="1400" dirty="0" smtClean="0"/>
                        <a:t>b</a:t>
                      </a:r>
                      <a:r>
                        <a:rPr lang="es-ES" sz="1400" baseline="30000" dirty="0" smtClean="0"/>
                        <a:t>3</a:t>
                      </a:r>
                      <a:endParaRPr lang="es-ES" sz="1400" baseline="0" dirty="0" smtClean="0">
                        <a:solidFill>
                          <a:srgbClr val="00B050"/>
                        </a:solidFill>
                      </a:endParaRPr>
                    </a:p>
                  </a:txBody>
                  <a:tcPr/>
                </a:tc>
                <a:tc>
                  <a:txBody>
                    <a:bodyPr/>
                    <a:lstStyle/>
                    <a:p>
                      <a:r>
                        <a:rPr lang="es-ES" sz="1400" dirty="0" smtClean="0"/>
                        <a:t>Escribe un polinomio debajo del otro formando columnas de términos semejantes:</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1/3 a</a:t>
                      </a:r>
                      <a:r>
                        <a:rPr lang="es-ES" sz="1400" baseline="30000" dirty="0" smtClean="0"/>
                        <a:t>3</a:t>
                      </a:r>
                      <a:r>
                        <a:rPr lang="es-ES" sz="1400" dirty="0" smtClean="0"/>
                        <a:t>b</a:t>
                      </a:r>
                      <a:r>
                        <a:rPr lang="es-ES" sz="1400" baseline="30000" dirty="0" smtClean="0"/>
                        <a:t>2</a:t>
                      </a:r>
                      <a:r>
                        <a:rPr lang="es-ES" sz="1400" dirty="0" smtClean="0"/>
                        <a:t> + 2/5 a</a:t>
                      </a:r>
                      <a:r>
                        <a:rPr lang="es-ES" sz="1400" baseline="30000" dirty="0" smtClean="0"/>
                        <a:t>2</a:t>
                      </a:r>
                      <a:r>
                        <a:rPr lang="es-ES" sz="1400" dirty="0" smtClean="0"/>
                        <a:t>b</a:t>
                      </a:r>
                      <a:r>
                        <a:rPr lang="es-ES" sz="1400" baseline="30000" dirty="0" smtClean="0"/>
                        <a:t>3</a:t>
                      </a:r>
                      <a:r>
                        <a:rPr lang="es-ES" sz="1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a:t>
                      </a:r>
                      <a:r>
                        <a:rPr lang="es-ES" sz="1400" baseline="0" dirty="0" smtClean="0"/>
                        <a:t> </a:t>
                      </a:r>
                      <a:r>
                        <a:rPr lang="es-ES" sz="1400" dirty="0" smtClean="0"/>
                        <a:t>20/3 a</a:t>
                      </a:r>
                      <a:r>
                        <a:rPr lang="es-ES" sz="1400" baseline="30000" dirty="0" smtClean="0"/>
                        <a:t>3</a:t>
                      </a:r>
                      <a:r>
                        <a:rPr lang="es-ES" sz="1400" dirty="0" smtClean="0"/>
                        <a:t>b</a:t>
                      </a:r>
                      <a:r>
                        <a:rPr lang="es-ES" sz="1400" baseline="30000" dirty="0" smtClean="0"/>
                        <a:t>2</a:t>
                      </a:r>
                      <a:r>
                        <a:rPr lang="es-ES" sz="1400" dirty="0" smtClean="0"/>
                        <a:t> + 13/5 a</a:t>
                      </a:r>
                      <a:r>
                        <a:rPr lang="es-ES" sz="1400" baseline="30000" dirty="0" smtClean="0"/>
                        <a:t>2</a:t>
                      </a:r>
                      <a:r>
                        <a:rPr lang="es-ES" sz="1400" dirty="0" smtClean="0"/>
                        <a:t>b</a:t>
                      </a:r>
                      <a:r>
                        <a:rPr lang="es-ES" sz="1400" baseline="30000" dirty="0" smtClean="0"/>
                        <a:t>3</a:t>
                      </a:r>
                      <a:r>
                        <a:rPr lang="es-ES" sz="1400" dirty="0" smtClean="0"/>
                        <a:t> </a:t>
                      </a:r>
                    </a:p>
                    <a:p>
                      <a:pPr marL="0" indent="0">
                        <a:buNone/>
                      </a:pPr>
                      <a:r>
                        <a:rPr lang="es-ES" sz="1400" dirty="0" smtClean="0"/>
                        <a:t>                                   a</a:t>
                      </a:r>
                      <a:r>
                        <a:rPr lang="es-ES" sz="1400" baseline="30000" dirty="0" smtClean="0"/>
                        <a:t>3</a:t>
                      </a:r>
                      <a:r>
                        <a:rPr lang="es-ES" sz="1400" dirty="0" smtClean="0"/>
                        <a:t>b</a:t>
                      </a:r>
                      <a:r>
                        <a:rPr lang="es-ES" sz="1400" baseline="30000" dirty="0" smtClean="0"/>
                        <a:t>2</a:t>
                      </a:r>
                      <a:r>
                        <a:rPr lang="es-ES" sz="1400" dirty="0" smtClean="0"/>
                        <a:t> – a</a:t>
                      </a:r>
                      <a:r>
                        <a:rPr lang="es-ES" sz="1400" baseline="30000" dirty="0" smtClean="0"/>
                        <a:t>2</a:t>
                      </a:r>
                      <a:r>
                        <a:rPr lang="es-ES" sz="1400" dirty="0" smtClean="0"/>
                        <a:t>b</a:t>
                      </a:r>
                      <a:r>
                        <a:rPr lang="es-ES" sz="1400" baseline="30000" dirty="0" smtClean="0"/>
                        <a:t>3</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Resuelvo:                8a</a:t>
                      </a:r>
                      <a:r>
                        <a:rPr lang="es-ES" sz="1400" baseline="30000" dirty="0" smtClean="0"/>
                        <a:t>3</a:t>
                      </a:r>
                      <a:r>
                        <a:rPr lang="es-ES" sz="1400" dirty="0" smtClean="0"/>
                        <a:t>b</a:t>
                      </a:r>
                      <a:r>
                        <a:rPr lang="es-ES" sz="1400" baseline="30000" dirty="0" smtClean="0"/>
                        <a:t>2</a:t>
                      </a:r>
                      <a:r>
                        <a:rPr lang="es-ES" sz="1400" dirty="0" smtClean="0"/>
                        <a:t> + 2a</a:t>
                      </a:r>
                      <a:r>
                        <a:rPr lang="es-ES" sz="1400" baseline="30000" dirty="0" smtClean="0"/>
                        <a:t>2</a:t>
                      </a:r>
                      <a:r>
                        <a:rPr lang="es-ES" sz="1400" dirty="0" smtClean="0"/>
                        <a:t>b</a:t>
                      </a:r>
                      <a:r>
                        <a:rPr lang="es-ES" sz="1400" baseline="30000" dirty="0" smtClean="0"/>
                        <a:t>3</a:t>
                      </a:r>
                      <a:r>
                        <a:rPr lang="es-ES" sz="1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solidFill>
                            <a:schemeClr val="tx1"/>
                          </a:solidFill>
                        </a:rPr>
                        <a:t>Respuesta: </a:t>
                      </a:r>
                      <a:r>
                        <a:rPr lang="es-ES" sz="1400" dirty="0" smtClean="0"/>
                        <a:t>8a</a:t>
                      </a:r>
                      <a:r>
                        <a:rPr lang="es-ES" sz="1400" baseline="30000" dirty="0" smtClean="0"/>
                        <a:t>3</a:t>
                      </a:r>
                      <a:r>
                        <a:rPr lang="es-ES" sz="1400" dirty="0" smtClean="0"/>
                        <a:t>b</a:t>
                      </a:r>
                      <a:r>
                        <a:rPr lang="es-ES" sz="1400" baseline="30000" dirty="0" smtClean="0"/>
                        <a:t>2</a:t>
                      </a:r>
                      <a:r>
                        <a:rPr lang="es-ES" sz="1400" dirty="0" smtClean="0"/>
                        <a:t> + 2a</a:t>
                      </a:r>
                      <a:r>
                        <a:rPr lang="es-ES" sz="1400" baseline="30000" dirty="0" smtClean="0"/>
                        <a:t>2</a:t>
                      </a:r>
                      <a:r>
                        <a:rPr lang="es-ES" sz="1400" dirty="0" smtClean="0"/>
                        <a:t>b</a:t>
                      </a:r>
                      <a:r>
                        <a:rPr lang="es-ES" sz="1400" baseline="30000" dirty="0" smtClean="0"/>
                        <a:t>3</a:t>
                      </a:r>
                      <a:r>
                        <a:rPr lang="es-ES" sz="1400" dirty="0" smtClean="0"/>
                        <a:t> </a:t>
                      </a:r>
                    </a:p>
                  </a:txBody>
                  <a:tcPr/>
                </a:tc>
              </a:tr>
            </a:tbl>
          </a:graphicData>
        </a:graphic>
      </p:graphicFrame>
      <p:cxnSp>
        <p:nvCxnSpPr>
          <p:cNvPr id="10" name="Conector recto 9"/>
          <p:cNvCxnSpPr/>
          <p:nvPr/>
        </p:nvCxnSpPr>
        <p:spPr>
          <a:xfrm flipV="1">
            <a:off x="6810233" y="1746913"/>
            <a:ext cx="141936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flipV="1">
            <a:off x="6810233" y="3782704"/>
            <a:ext cx="141936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flipV="1">
            <a:off x="6892120" y="5914030"/>
            <a:ext cx="141936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5188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69711" y="201543"/>
            <a:ext cx="10515600" cy="317074"/>
          </a:xfrm>
        </p:spPr>
        <p:txBody>
          <a:bodyPr>
            <a:normAutofit/>
          </a:bodyPr>
          <a:lstStyle/>
          <a:p>
            <a:pPr marL="0" indent="0">
              <a:buNone/>
            </a:pPr>
            <a:r>
              <a:rPr lang="es-ES" sz="1600" dirty="0" smtClean="0"/>
              <a:t>17. Adicionar </a:t>
            </a:r>
            <a:r>
              <a:rPr lang="es-ES" sz="1600" dirty="0"/>
              <a:t>¾ a</a:t>
            </a:r>
            <a:r>
              <a:rPr lang="es-ES" sz="1600" baseline="30000" dirty="0"/>
              <a:t>3</a:t>
            </a:r>
            <a:r>
              <a:rPr lang="es-ES" sz="1600" dirty="0"/>
              <a:t> – 2/3a</a:t>
            </a:r>
            <a:r>
              <a:rPr lang="es-ES" sz="1600" baseline="30000" dirty="0"/>
              <a:t>2</a:t>
            </a:r>
            <a:r>
              <a:rPr lang="es-ES" sz="1600" dirty="0"/>
              <a:t>b con 3/5 a</a:t>
            </a:r>
            <a:r>
              <a:rPr lang="es-ES" sz="1600" baseline="30000" dirty="0"/>
              <a:t>3</a:t>
            </a:r>
            <a:r>
              <a:rPr lang="es-ES" sz="1600" dirty="0"/>
              <a:t> – a</a:t>
            </a:r>
            <a:r>
              <a:rPr lang="es-ES" sz="1600" baseline="30000" dirty="0"/>
              <a:t>2</a:t>
            </a:r>
            <a:r>
              <a:rPr lang="es-ES" sz="1600" dirty="0"/>
              <a:t>b con ab</a:t>
            </a:r>
            <a:r>
              <a:rPr lang="es-ES" sz="1600" baseline="30000" dirty="0"/>
              <a:t>2</a:t>
            </a:r>
            <a:endParaRPr lang="es-ES" sz="1600" dirty="0"/>
          </a:p>
          <a:p>
            <a:pPr marL="0" indent="0">
              <a:buNone/>
            </a:pPr>
            <a:endParaRPr lang="es-ES" sz="1600" dirty="0"/>
          </a:p>
        </p:txBody>
      </p:sp>
      <p:graphicFrame>
        <p:nvGraphicFramePr>
          <p:cNvPr id="4" name="Tabla 3"/>
          <p:cNvGraphicFramePr>
            <a:graphicFrameLocks noGrp="1"/>
          </p:cNvGraphicFramePr>
          <p:nvPr>
            <p:extLst>
              <p:ext uri="{D42A27DB-BD31-4B8C-83A1-F6EECF244321}">
                <p14:modId xmlns:p14="http://schemas.microsoft.com/office/powerpoint/2010/main" val="554459018"/>
              </p:ext>
            </p:extLst>
          </p:nvPr>
        </p:nvGraphicFramePr>
        <p:xfrm>
          <a:off x="121313" y="518617"/>
          <a:ext cx="11902365" cy="2133600"/>
        </p:xfrm>
        <a:graphic>
          <a:graphicData uri="http://schemas.openxmlformats.org/drawingml/2006/table">
            <a:tbl>
              <a:tblPr firstRow="1" bandRow="1">
                <a:tableStyleId>{5C22544A-7EE6-4342-B048-85BDC9FD1C3A}</a:tableStyleId>
              </a:tblPr>
              <a:tblGrid>
                <a:gridCol w="5624394"/>
                <a:gridCol w="6277971"/>
              </a:tblGrid>
              <a:tr h="312584">
                <a:tc>
                  <a:txBody>
                    <a:bodyPr/>
                    <a:lstStyle/>
                    <a:p>
                      <a:pPr algn="ctr"/>
                      <a:r>
                        <a:rPr lang="es-ES" sz="1600" dirty="0" smtClean="0"/>
                        <a:t>FORMA</a:t>
                      </a:r>
                      <a:r>
                        <a:rPr lang="es-ES" sz="1600" baseline="0" dirty="0" smtClean="0"/>
                        <a:t> HORIZONTAL</a:t>
                      </a:r>
                      <a:endParaRPr lang="es-ES" sz="1600" dirty="0"/>
                    </a:p>
                  </a:txBody>
                  <a:tcPr/>
                </a:tc>
                <a:tc>
                  <a:txBody>
                    <a:bodyPr/>
                    <a:lstStyle/>
                    <a:p>
                      <a:pPr algn="ctr"/>
                      <a:r>
                        <a:rPr lang="es-ES" sz="1600" dirty="0" smtClean="0"/>
                        <a:t>FORMA VERTICAL</a:t>
                      </a:r>
                      <a:endParaRPr lang="es-ES" sz="1600" dirty="0"/>
                    </a:p>
                  </a:txBody>
                  <a:tcPr/>
                </a:tc>
              </a:tr>
              <a:tr h="370840">
                <a:tc>
                  <a:txBody>
                    <a:bodyPr/>
                    <a:lstStyle/>
                    <a:p>
                      <a:r>
                        <a:rPr lang="es-ES" sz="1600" dirty="0" smtClean="0"/>
                        <a:t>Se</a:t>
                      </a:r>
                      <a:r>
                        <a:rPr lang="es-ES" sz="1600" baseline="0" dirty="0" smtClean="0"/>
                        <a:t> escribe un polinomio al lado del otro coloreando por términos semejantes:</a:t>
                      </a:r>
                    </a:p>
                    <a:p>
                      <a:r>
                        <a:rPr lang="es-ES" sz="1600" dirty="0" smtClean="0">
                          <a:solidFill>
                            <a:srgbClr val="FF0000"/>
                          </a:solidFill>
                        </a:rPr>
                        <a:t>¾ a</a:t>
                      </a:r>
                      <a:r>
                        <a:rPr lang="es-ES" sz="1600" baseline="30000" dirty="0" smtClean="0">
                          <a:solidFill>
                            <a:srgbClr val="FF0000"/>
                          </a:solidFill>
                        </a:rPr>
                        <a:t>3</a:t>
                      </a:r>
                      <a:r>
                        <a:rPr lang="es-ES" sz="1600" dirty="0" smtClean="0">
                          <a:solidFill>
                            <a:srgbClr val="FF0000"/>
                          </a:solidFill>
                        </a:rPr>
                        <a:t> </a:t>
                      </a:r>
                      <a:r>
                        <a:rPr lang="es-ES" sz="1600" dirty="0" smtClean="0"/>
                        <a:t>– 2/3a</a:t>
                      </a:r>
                      <a:r>
                        <a:rPr lang="es-ES" sz="1600" baseline="30000" dirty="0" smtClean="0"/>
                        <a:t>2</a:t>
                      </a:r>
                      <a:r>
                        <a:rPr lang="es-ES" sz="1600" dirty="0" smtClean="0"/>
                        <a:t>b </a:t>
                      </a:r>
                      <a:r>
                        <a:rPr lang="es-ES" sz="1600" dirty="0" smtClean="0">
                          <a:solidFill>
                            <a:srgbClr val="FF0000"/>
                          </a:solidFill>
                        </a:rPr>
                        <a:t>+</a:t>
                      </a:r>
                      <a:r>
                        <a:rPr lang="es-ES" sz="1600" dirty="0" smtClean="0"/>
                        <a:t> </a:t>
                      </a:r>
                      <a:r>
                        <a:rPr lang="es-ES" sz="1600" dirty="0" smtClean="0">
                          <a:solidFill>
                            <a:srgbClr val="FF0000"/>
                          </a:solidFill>
                        </a:rPr>
                        <a:t>3/5 a</a:t>
                      </a:r>
                      <a:r>
                        <a:rPr lang="es-ES" sz="1600" baseline="30000" dirty="0" smtClean="0">
                          <a:solidFill>
                            <a:srgbClr val="FF0000"/>
                          </a:solidFill>
                        </a:rPr>
                        <a:t>3</a:t>
                      </a:r>
                      <a:r>
                        <a:rPr lang="es-ES" sz="1600" dirty="0" smtClean="0">
                          <a:solidFill>
                            <a:srgbClr val="FF0000"/>
                          </a:solidFill>
                        </a:rPr>
                        <a:t> </a:t>
                      </a:r>
                      <a:r>
                        <a:rPr lang="es-ES" sz="1600" dirty="0" smtClean="0"/>
                        <a:t>– a</a:t>
                      </a:r>
                      <a:r>
                        <a:rPr lang="es-ES" sz="1600" baseline="30000" dirty="0" smtClean="0"/>
                        <a:t>2</a:t>
                      </a:r>
                      <a:r>
                        <a:rPr lang="es-ES" sz="1600" dirty="0" smtClean="0"/>
                        <a:t>b </a:t>
                      </a:r>
                      <a:r>
                        <a:rPr lang="es-ES" sz="1600" dirty="0" smtClean="0">
                          <a:solidFill>
                            <a:srgbClr val="00B050"/>
                          </a:solidFill>
                        </a:rPr>
                        <a:t>+ ab</a:t>
                      </a:r>
                      <a:r>
                        <a:rPr lang="es-ES" sz="1600" baseline="30000" dirty="0" smtClean="0">
                          <a:solidFill>
                            <a:srgbClr val="00B050"/>
                          </a:solidFill>
                        </a:rPr>
                        <a:t>2</a:t>
                      </a:r>
                    </a:p>
                    <a:p>
                      <a:r>
                        <a:rPr lang="es-ES" sz="1600" dirty="0" smtClean="0"/>
                        <a:t>Reducción de </a:t>
                      </a:r>
                      <a:r>
                        <a:rPr lang="es-ES" sz="1600" dirty="0" smtClean="0">
                          <a:solidFill>
                            <a:srgbClr val="FF0000"/>
                          </a:solidFill>
                        </a:rPr>
                        <a:t>a</a:t>
                      </a:r>
                      <a:r>
                        <a:rPr lang="es-ES" sz="1600" baseline="30000" dirty="0" smtClean="0">
                          <a:solidFill>
                            <a:srgbClr val="FF0000"/>
                          </a:solidFill>
                        </a:rPr>
                        <a:t>3</a:t>
                      </a:r>
                      <a:r>
                        <a:rPr lang="es-ES" sz="1600" dirty="0" smtClean="0"/>
                        <a:t>: </a:t>
                      </a:r>
                      <a:r>
                        <a:rPr lang="es-ES" sz="1600" dirty="0" smtClean="0">
                          <a:solidFill>
                            <a:srgbClr val="FF0000"/>
                          </a:solidFill>
                        </a:rPr>
                        <a:t>¾ a</a:t>
                      </a:r>
                      <a:r>
                        <a:rPr lang="es-ES" sz="1600" baseline="30000" dirty="0" smtClean="0">
                          <a:solidFill>
                            <a:srgbClr val="FF0000"/>
                          </a:solidFill>
                        </a:rPr>
                        <a:t>3 </a:t>
                      </a:r>
                      <a:r>
                        <a:rPr lang="es-ES" sz="1600" dirty="0" smtClean="0">
                          <a:solidFill>
                            <a:srgbClr val="FF0000"/>
                          </a:solidFill>
                        </a:rPr>
                        <a:t>+</a:t>
                      </a:r>
                      <a:r>
                        <a:rPr lang="es-ES" sz="1600" dirty="0" smtClean="0"/>
                        <a:t> </a:t>
                      </a:r>
                      <a:r>
                        <a:rPr lang="es-ES" sz="1600" dirty="0" smtClean="0">
                          <a:solidFill>
                            <a:srgbClr val="FF0000"/>
                          </a:solidFill>
                        </a:rPr>
                        <a:t>3/5 a</a:t>
                      </a:r>
                      <a:r>
                        <a:rPr lang="es-ES" sz="1600" baseline="30000" dirty="0" smtClean="0">
                          <a:solidFill>
                            <a:srgbClr val="FF0000"/>
                          </a:solidFill>
                        </a:rPr>
                        <a:t>3</a:t>
                      </a:r>
                      <a:r>
                        <a:rPr lang="es-ES" sz="1600" dirty="0" smtClean="0">
                          <a:solidFill>
                            <a:srgbClr val="FF0000"/>
                          </a:solidFill>
                        </a:rPr>
                        <a:t> = 27/20 a</a:t>
                      </a:r>
                      <a:r>
                        <a:rPr lang="es-ES" sz="1600" baseline="30000" dirty="0" smtClean="0">
                          <a:solidFill>
                            <a:srgbClr val="FF0000"/>
                          </a:solidFill>
                        </a:rPr>
                        <a:t>3</a:t>
                      </a:r>
                      <a:endParaRPr lang="es-ES" sz="1600" baseline="0" dirty="0" smtClean="0">
                        <a:solidFill>
                          <a:srgbClr val="FF0000"/>
                        </a:solidFill>
                      </a:endParaRPr>
                    </a:p>
                    <a:p>
                      <a:r>
                        <a:rPr lang="es-ES" sz="1600" dirty="0" smtClean="0">
                          <a:solidFill>
                            <a:schemeClr val="tx1"/>
                          </a:solidFill>
                        </a:rPr>
                        <a:t>Reducción de </a:t>
                      </a:r>
                      <a:r>
                        <a:rPr lang="es-ES" sz="1600" dirty="0" smtClean="0"/>
                        <a:t>a</a:t>
                      </a:r>
                      <a:r>
                        <a:rPr lang="es-ES" sz="1600" baseline="30000" dirty="0" smtClean="0"/>
                        <a:t>2</a:t>
                      </a:r>
                      <a:r>
                        <a:rPr lang="es-ES" sz="1600" dirty="0" smtClean="0"/>
                        <a:t>b</a:t>
                      </a:r>
                      <a:r>
                        <a:rPr lang="es-ES" sz="1600" dirty="0" smtClean="0">
                          <a:solidFill>
                            <a:schemeClr val="tx1"/>
                          </a:solidFill>
                        </a:rPr>
                        <a:t>: </a:t>
                      </a:r>
                      <a:r>
                        <a:rPr lang="es-ES" sz="1600" dirty="0" smtClean="0"/>
                        <a:t>– 2/3a</a:t>
                      </a:r>
                      <a:r>
                        <a:rPr lang="es-ES" sz="1600" baseline="30000" dirty="0" smtClean="0"/>
                        <a:t>2</a:t>
                      </a:r>
                      <a:r>
                        <a:rPr lang="es-ES" sz="1600" dirty="0" smtClean="0"/>
                        <a:t>b – a</a:t>
                      </a:r>
                      <a:r>
                        <a:rPr lang="es-ES" sz="1600" baseline="30000" dirty="0" smtClean="0"/>
                        <a:t>2</a:t>
                      </a:r>
                      <a:r>
                        <a:rPr lang="es-ES" sz="1600" dirty="0" smtClean="0"/>
                        <a:t>b = - 5/3 a</a:t>
                      </a:r>
                      <a:r>
                        <a:rPr lang="es-ES" sz="1600" baseline="30000" dirty="0" smtClean="0"/>
                        <a:t>2</a:t>
                      </a:r>
                      <a:r>
                        <a:rPr lang="es-ES" sz="1600" dirty="0" smtClean="0"/>
                        <a:t>b</a:t>
                      </a:r>
                      <a:endParaRPr lang="es-ES" sz="1600" baseline="30000" dirty="0" smtClean="0">
                        <a:solidFill>
                          <a:srgbClr val="00B05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600" baseline="0" dirty="0" smtClean="0">
                          <a:solidFill>
                            <a:schemeClr val="tx1"/>
                          </a:solidFill>
                        </a:rPr>
                        <a:t>Reducción de </a:t>
                      </a:r>
                      <a:r>
                        <a:rPr lang="es-ES" sz="1600" dirty="0" smtClean="0">
                          <a:solidFill>
                            <a:srgbClr val="00B050"/>
                          </a:solidFill>
                        </a:rPr>
                        <a:t>ab</a:t>
                      </a:r>
                      <a:r>
                        <a:rPr lang="es-ES" sz="1600" baseline="30000" dirty="0" smtClean="0">
                          <a:solidFill>
                            <a:srgbClr val="00B050"/>
                          </a:solidFill>
                        </a:rPr>
                        <a:t>2</a:t>
                      </a:r>
                      <a:r>
                        <a:rPr lang="es-ES" sz="1600" baseline="30000" dirty="0" smtClean="0">
                          <a:solidFill>
                            <a:schemeClr val="tx1"/>
                          </a:solidFill>
                        </a:rPr>
                        <a:t> </a:t>
                      </a:r>
                      <a:r>
                        <a:rPr lang="es-ES" sz="1600" baseline="0" dirty="0" smtClean="0">
                          <a:solidFill>
                            <a:schemeClr val="tx1"/>
                          </a:solidFill>
                        </a:rPr>
                        <a:t>:</a:t>
                      </a:r>
                      <a:r>
                        <a:rPr lang="es-ES" sz="1600" baseline="30000" dirty="0" smtClean="0">
                          <a:solidFill>
                            <a:schemeClr val="tx1"/>
                          </a:solidFill>
                        </a:rPr>
                        <a:t> </a:t>
                      </a:r>
                      <a:r>
                        <a:rPr lang="es-ES" sz="1600" baseline="30000" dirty="0" smtClean="0">
                          <a:solidFill>
                            <a:schemeClr val="bg1">
                              <a:lumMod val="50000"/>
                            </a:schemeClr>
                          </a:solidFill>
                        </a:rPr>
                        <a:t> </a:t>
                      </a:r>
                      <a:r>
                        <a:rPr lang="es-ES" sz="1600" dirty="0" smtClean="0">
                          <a:solidFill>
                            <a:srgbClr val="00B050"/>
                          </a:solidFill>
                        </a:rPr>
                        <a:t>ab</a:t>
                      </a:r>
                      <a:r>
                        <a:rPr lang="es-ES" sz="1600" baseline="30000" dirty="0" smtClean="0">
                          <a:solidFill>
                            <a:srgbClr val="00B050"/>
                          </a:solidFill>
                        </a:rPr>
                        <a:t>2</a:t>
                      </a:r>
                      <a:endParaRPr lang="es-ES" sz="1600" baseline="30000" dirty="0" smtClean="0">
                        <a:solidFill>
                          <a:schemeClr val="bg1">
                            <a:lumMod val="50000"/>
                          </a:schemeClr>
                        </a:solidFill>
                      </a:endParaRPr>
                    </a:p>
                    <a:p>
                      <a:r>
                        <a:rPr lang="es-ES" sz="1600" dirty="0" smtClean="0"/>
                        <a:t>Respuesta: </a:t>
                      </a:r>
                      <a:r>
                        <a:rPr lang="es-ES" sz="1600" dirty="0" smtClean="0">
                          <a:solidFill>
                            <a:srgbClr val="FF0000"/>
                          </a:solidFill>
                        </a:rPr>
                        <a:t>27/20 a</a:t>
                      </a:r>
                      <a:r>
                        <a:rPr lang="es-ES" sz="1600" baseline="30000" dirty="0" smtClean="0">
                          <a:solidFill>
                            <a:srgbClr val="FF0000"/>
                          </a:solidFill>
                        </a:rPr>
                        <a:t>3 </a:t>
                      </a:r>
                      <a:r>
                        <a:rPr lang="es-ES" sz="1600" dirty="0" smtClean="0"/>
                        <a:t>- 5/3 a</a:t>
                      </a:r>
                      <a:r>
                        <a:rPr lang="es-ES" sz="1600" baseline="30000" dirty="0" smtClean="0"/>
                        <a:t>2</a:t>
                      </a:r>
                      <a:r>
                        <a:rPr lang="es-ES" sz="1600" dirty="0" smtClean="0"/>
                        <a:t>b </a:t>
                      </a:r>
                      <a:r>
                        <a:rPr lang="es-ES" sz="1600" dirty="0" smtClean="0">
                          <a:solidFill>
                            <a:srgbClr val="00B050"/>
                          </a:solidFill>
                        </a:rPr>
                        <a:t>+</a:t>
                      </a:r>
                      <a:r>
                        <a:rPr lang="es-ES" sz="1600" dirty="0" smtClean="0"/>
                        <a:t> </a:t>
                      </a:r>
                      <a:r>
                        <a:rPr lang="es-ES" sz="1600" dirty="0" smtClean="0">
                          <a:solidFill>
                            <a:srgbClr val="00B050"/>
                          </a:solidFill>
                        </a:rPr>
                        <a:t>ab</a:t>
                      </a:r>
                      <a:r>
                        <a:rPr lang="es-ES" sz="1600" baseline="30000" dirty="0" smtClean="0">
                          <a:solidFill>
                            <a:srgbClr val="00B050"/>
                          </a:solidFill>
                        </a:rPr>
                        <a:t>2</a:t>
                      </a:r>
                      <a:endParaRPr lang="es-ES" sz="1600" baseline="30000" dirty="0" smtClean="0">
                        <a:solidFill>
                          <a:schemeClr val="bg1">
                            <a:lumMod val="50000"/>
                          </a:schemeClr>
                        </a:solidFill>
                      </a:endParaRPr>
                    </a:p>
                  </a:txBody>
                  <a:tcPr/>
                </a:tc>
                <a:tc>
                  <a:txBody>
                    <a:bodyPr/>
                    <a:lstStyle/>
                    <a:p>
                      <a:r>
                        <a:rPr lang="es-ES" sz="1600" dirty="0" smtClean="0"/>
                        <a:t>Escribe un polinomio debajo del otro formando columnas de términos semejantes:</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                           ¾ a</a:t>
                      </a:r>
                      <a:r>
                        <a:rPr lang="es-ES" sz="1600" baseline="30000" dirty="0" smtClean="0"/>
                        <a:t>3</a:t>
                      </a:r>
                      <a:r>
                        <a:rPr lang="es-ES" sz="1600" dirty="0" smtClean="0"/>
                        <a:t> – 2/3a</a:t>
                      </a:r>
                      <a:r>
                        <a:rPr lang="es-ES" sz="1600" baseline="30000" dirty="0" smtClean="0"/>
                        <a:t>2</a:t>
                      </a:r>
                      <a:r>
                        <a:rPr lang="es-ES" sz="1600" dirty="0" smtClean="0"/>
                        <a:t>b </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                        3/5 a</a:t>
                      </a:r>
                      <a:r>
                        <a:rPr lang="es-ES" sz="1600" baseline="30000" dirty="0" smtClean="0"/>
                        <a:t>3</a:t>
                      </a:r>
                      <a:r>
                        <a:rPr lang="es-ES" sz="1600" dirty="0" smtClean="0"/>
                        <a:t> – a</a:t>
                      </a:r>
                      <a:r>
                        <a:rPr lang="es-ES" sz="1600" baseline="30000" dirty="0" smtClean="0"/>
                        <a:t>2</a:t>
                      </a:r>
                      <a:r>
                        <a:rPr lang="es-ES" sz="1600" dirty="0" smtClean="0"/>
                        <a:t>b </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                                                     ab</a:t>
                      </a:r>
                      <a:r>
                        <a:rPr lang="es-ES" sz="1600" baseline="30000" dirty="0" smtClean="0"/>
                        <a:t>2</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Resuelvo:    27/20a</a:t>
                      </a:r>
                      <a:r>
                        <a:rPr lang="es-ES" sz="1600" baseline="30000" dirty="0" smtClean="0"/>
                        <a:t>3</a:t>
                      </a:r>
                      <a:r>
                        <a:rPr lang="es-ES" sz="1600" dirty="0" smtClean="0"/>
                        <a:t> – 5/3a</a:t>
                      </a:r>
                      <a:r>
                        <a:rPr lang="es-ES" sz="1600" baseline="30000" dirty="0" smtClean="0"/>
                        <a:t>2</a:t>
                      </a:r>
                      <a:r>
                        <a:rPr lang="es-ES" sz="1600" dirty="0" smtClean="0"/>
                        <a:t>b + ab</a:t>
                      </a:r>
                      <a:r>
                        <a:rPr lang="es-ES" sz="1600" baseline="30000" dirty="0" smtClean="0"/>
                        <a:t>2</a:t>
                      </a:r>
                      <a:r>
                        <a:rPr lang="es-E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solidFill>
                            <a:schemeClr val="tx1"/>
                          </a:solidFill>
                        </a:rPr>
                        <a:t>Respuesta: </a:t>
                      </a:r>
                      <a:r>
                        <a:rPr lang="es-ES" sz="1600" dirty="0" smtClean="0"/>
                        <a:t>27/20a</a:t>
                      </a:r>
                      <a:r>
                        <a:rPr lang="es-ES" sz="1600" baseline="30000" dirty="0" smtClean="0"/>
                        <a:t>3</a:t>
                      </a:r>
                      <a:r>
                        <a:rPr lang="es-ES" sz="1600" dirty="0" smtClean="0"/>
                        <a:t> – 5/3a</a:t>
                      </a:r>
                      <a:r>
                        <a:rPr lang="es-ES" sz="1600" baseline="30000" dirty="0" smtClean="0"/>
                        <a:t>2</a:t>
                      </a:r>
                      <a:r>
                        <a:rPr lang="es-ES" sz="1600" dirty="0" smtClean="0"/>
                        <a:t>b + ab</a:t>
                      </a:r>
                      <a:r>
                        <a:rPr lang="es-ES" sz="1600" baseline="30000" dirty="0" smtClean="0"/>
                        <a:t>2</a:t>
                      </a:r>
                      <a:r>
                        <a:rPr lang="es-ES" sz="1600" dirty="0" smtClean="0"/>
                        <a:t> </a:t>
                      </a:r>
                    </a:p>
                  </a:txBody>
                  <a:tcPr/>
                </a:tc>
              </a:tr>
            </a:tbl>
          </a:graphicData>
        </a:graphic>
      </p:graphicFrame>
      <p:sp>
        <p:nvSpPr>
          <p:cNvPr id="6" name="CuadroTexto 5"/>
          <p:cNvSpPr txBox="1"/>
          <p:nvPr/>
        </p:nvSpPr>
        <p:spPr>
          <a:xfrm>
            <a:off x="469711" y="2634018"/>
            <a:ext cx="7287904" cy="338554"/>
          </a:xfrm>
          <a:prstGeom prst="rect">
            <a:avLst/>
          </a:prstGeom>
          <a:noFill/>
        </p:spPr>
        <p:txBody>
          <a:bodyPr wrap="square" rtlCol="0">
            <a:spAutoFit/>
          </a:bodyPr>
          <a:lstStyle/>
          <a:p>
            <a:r>
              <a:rPr lang="es-ES" sz="1600" dirty="0" smtClean="0"/>
              <a:t>18. Adicionar </a:t>
            </a:r>
            <a:r>
              <a:rPr lang="es-ES" sz="1600" dirty="0"/>
              <a:t>2a</a:t>
            </a:r>
            <a:r>
              <a:rPr lang="es-ES" sz="1600" baseline="30000" dirty="0"/>
              <a:t>x</a:t>
            </a:r>
            <a:r>
              <a:rPr lang="es-ES" sz="1600" dirty="0"/>
              <a:t> – a</a:t>
            </a:r>
            <a:r>
              <a:rPr lang="es-ES" sz="1600" baseline="30000" dirty="0"/>
              <a:t>x-1</a:t>
            </a:r>
            <a:r>
              <a:rPr lang="es-ES" sz="1600" dirty="0"/>
              <a:t> + 3a</a:t>
            </a:r>
            <a:r>
              <a:rPr lang="es-ES" sz="1600" baseline="30000" dirty="0"/>
              <a:t>x-2</a:t>
            </a:r>
            <a:r>
              <a:rPr lang="es-ES" sz="1600" dirty="0"/>
              <a:t> con </a:t>
            </a:r>
            <a:r>
              <a:rPr lang="es-ES" sz="1600" dirty="0" smtClean="0"/>
              <a:t>– </a:t>
            </a:r>
            <a:r>
              <a:rPr lang="es-ES" sz="1600" dirty="0" err="1" smtClean="0"/>
              <a:t>a</a:t>
            </a:r>
            <a:r>
              <a:rPr lang="es-ES" sz="1600" baseline="30000" dirty="0" err="1" smtClean="0"/>
              <a:t>x</a:t>
            </a:r>
            <a:r>
              <a:rPr lang="es-ES" sz="1600" dirty="0" smtClean="0"/>
              <a:t> + 6a</a:t>
            </a:r>
            <a:r>
              <a:rPr lang="es-ES" sz="1600" baseline="30000" dirty="0" smtClean="0"/>
              <a:t>x-1</a:t>
            </a:r>
            <a:r>
              <a:rPr lang="es-ES" sz="1600" dirty="0" smtClean="0"/>
              <a:t> – 4a</a:t>
            </a:r>
            <a:r>
              <a:rPr lang="es-ES" sz="1600" baseline="30000" dirty="0" smtClean="0"/>
              <a:t>x-2</a:t>
            </a:r>
            <a:endParaRPr lang="es-ES" sz="1600" baseline="30000" dirty="0"/>
          </a:p>
        </p:txBody>
      </p:sp>
      <p:graphicFrame>
        <p:nvGraphicFramePr>
          <p:cNvPr id="7" name="Tabla 6"/>
          <p:cNvGraphicFramePr>
            <a:graphicFrameLocks noGrp="1"/>
          </p:cNvGraphicFramePr>
          <p:nvPr>
            <p:extLst>
              <p:ext uri="{D42A27DB-BD31-4B8C-83A1-F6EECF244321}">
                <p14:modId xmlns:p14="http://schemas.microsoft.com/office/powerpoint/2010/main" val="583840213"/>
              </p:ext>
            </p:extLst>
          </p:nvPr>
        </p:nvGraphicFramePr>
        <p:xfrm>
          <a:off x="49663" y="2972572"/>
          <a:ext cx="11974015" cy="2169160"/>
        </p:xfrm>
        <a:graphic>
          <a:graphicData uri="http://schemas.openxmlformats.org/drawingml/2006/table">
            <a:tbl>
              <a:tblPr firstRow="1" bandRow="1">
                <a:tableStyleId>{5C22544A-7EE6-4342-B048-85BDC9FD1C3A}</a:tableStyleId>
              </a:tblPr>
              <a:tblGrid>
                <a:gridCol w="5736988"/>
                <a:gridCol w="6237027"/>
              </a:tblGrid>
              <a:tr h="370840">
                <a:tc>
                  <a:txBody>
                    <a:bodyPr/>
                    <a:lstStyle/>
                    <a:p>
                      <a:pPr algn="ctr"/>
                      <a:r>
                        <a:rPr lang="es-ES" sz="1600" dirty="0" smtClean="0"/>
                        <a:t>FORMA</a:t>
                      </a:r>
                      <a:r>
                        <a:rPr lang="es-ES" sz="1600" baseline="0" dirty="0" smtClean="0"/>
                        <a:t> HORIZONTAL</a:t>
                      </a:r>
                      <a:endParaRPr lang="es-ES" sz="1600" dirty="0"/>
                    </a:p>
                  </a:txBody>
                  <a:tcPr/>
                </a:tc>
                <a:tc>
                  <a:txBody>
                    <a:bodyPr/>
                    <a:lstStyle/>
                    <a:p>
                      <a:pPr algn="ctr"/>
                      <a:r>
                        <a:rPr lang="es-ES" sz="1600" dirty="0" smtClean="0"/>
                        <a:t>FORMA VERTICAL</a:t>
                      </a:r>
                      <a:endParaRPr lang="es-ES" sz="1600" dirty="0"/>
                    </a:p>
                  </a:txBody>
                  <a:tcPr/>
                </a:tc>
              </a:tr>
              <a:tr h="370840">
                <a:tc>
                  <a:txBody>
                    <a:bodyPr/>
                    <a:lstStyle/>
                    <a:p>
                      <a:r>
                        <a:rPr lang="es-ES" sz="1600" dirty="0" smtClean="0"/>
                        <a:t>Se</a:t>
                      </a:r>
                      <a:r>
                        <a:rPr lang="es-ES" sz="1600" baseline="0" dirty="0" smtClean="0"/>
                        <a:t> escribe un polinomio al lado del otro coloreando por términos semejantes:</a:t>
                      </a:r>
                    </a:p>
                    <a:p>
                      <a:r>
                        <a:rPr lang="es-ES" sz="1600" dirty="0" smtClean="0">
                          <a:solidFill>
                            <a:srgbClr val="00B050"/>
                          </a:solidFill>
                        </a:rPr>
                        <a:t>2a</a:t>
                      </a:r>
                      <a:r>
                        <a:rPr lang="es-ES" sz="1600" baseline="30000" dirty="0" smtClean="0">
                          <a:solidFill>
                            <a:srgbClr val="00B050"/>
                          </a:solidFill>
                        </a:rPr>
                        <a:t>x</a:t>
                      </a:r>
                      <a:r>
                        <a:rPr lang="es-ES" sz="1600" dirty="0" smtClean="0"/>
                        <a:t> </a:t>
                      </a:r>
                      <a:r>
                        <a:rPr lang="es-ES" sz="1600" dirty="0" smtClean="0">
                          <a:solidFill>
                            <a:srgbClr val="FF0000"/>
                          </a:solidFill>
                        </a:rPr>
                        <a:t>– a</a:t>
                      </a:r>
                      <a:r>
                        <a:rPr lang="es-ES" sz="1600" baseline="30000" dirty="0" smtClean="0">
                          <a:solidFill>
                            <a:srgbClr val="FF0000"/>
                          </a:solidFill>
                        </a:rPr>
                        <a:t>x-1</a:t>
                      </a:r>
                      <a:r>
                        <a:rPr lang="es-ES" sz="1600" dirty="0" smtClean="0">
                          <a:solidFill>
                            <a:srgbClr val="FF0000"/>
                          </a:solidFill>
                        </a:rPr>
                        <a:t> </a:t>
                      </a:r>
                      <a:r>
                        <a:rPr lang="es-ES" sz="1600" dirty="0" smtClean="0"/>
                        <a:t>+ 3a</a:t>
                      </a:r>
                      <a:r>
                        <a:rPr lang="es-ES" sz="1600" baseline="30000" dirty="0" smtClean="0"/>
                        <a:t>x-2</a:t>
                      </a:r>
                      <a:r>
                        <a:rPr lang="es-ES" sz="1600" dirty="0" smtClean="0"/>
                        <a:t> </a:t>
                      </a:r>
                      <a:r>
                        <a:rPr lang="es-ES" sz="1600" dirty="0" smtClean="0">
                          <a:solidFill>
                            <a:srgbClr val="00B050"/>
                          </a:solidFill>
                        </a:rPr>
                        <a:t>– </a:t>
                      </a:r>
                      <a:r>
                        <a:rPr lang="es-ES" sz="1600" dirty="0" err="1" smtClean="0">
                          <a:solidFill>
                            <a:srgbClr val="00B050"/>
                          </a:solidFill>
                        </a:rPr>
                        <a:t>a</a:t>
                      </a:r>
                      <a:r>
                        <a:rPr lang="es-ES" sz="1600" baseline="30000" dirty="0" err="1" smtClean="0">
                          <a:solidFill>
                            <a:srgbClr val="00B050"/>
                          </a:solidFill>
                        </a:rPr>
                        <a:t>x</a:t>
                      </a:r>
                      <a:r>
                        <a:rPr lang="es-ES" sz="1600" dirty="0" smtClean="0">
                          <a:solidFill>
                            <a:srgbClr val="00B050"/>
                          </a:solidFill>
                        </a:rPr>
                        <a:t> </a:t>
                      </a:r>
                      <a:r>
                        <a:rPr lang="es-ES" sz="1600" dirty="0" smtClean="0">
                          <a:solidFill>
                            <a:srgbClr val="FF0000"/>
                          </a:solidFill>
                        </a:rPr>
                        <a:t>+ 6a</a:t>
                      </a:r>
                      <a:r>
                        <a:rPr lang="es-ES" sz="1600" baseline="30000" dirty="0" smtClean="0">
                          <a:solidFill>
                            <a:srgbClr val="FF0000"/>
                          </a:solidFill>
                        </a:rPr>
                        <a:t>x-1</a:t>
                      </a:r>
                      <a:r>
                        <a:rPr lang="es-ES" sz="1600" dirty="0" smtClean="0">
                          <a:solidFill>
                            <a:srgbClr val="FF0000"/>
                          </a:solidFill>
                        </a:rPr>
                        <a:t> </a:t>
                      </a:r>
                      <a:r>
                        <a:rPr lang="es-ES" sz="1600" dirty="0" smtClean="0"/>
                        <a:t>– 4a</a:t>
                      </a:r>
                      <a:r>
                        <a:rPr lang="es-ES" sz="1600" baseline="30000" dirty="0" smtClean="0"/>
                        <a:t>x-2</a:t>
                      </a:r>
                    </a:p>
                    <a:p>
                      <a:r>
                        <a:rPr lang="es-ES" sz="1600" dirty="0" smtClean="0"/>
                        <a:t>Reducción de </a:t>
                      </a:r>
                      <a:r>
                        <a:rPr lang="es-ES" sz="1600" dirty="0" err="1" smtClean="0">
                          <a:solidFill>
                            <a:srgbClr val="00B050"/>
                          </a:solidFill>
                        </a:rPr>
                        <a:t>a</a:t>
                      </a:r>
                      <a:r>
                        <a:rPr lang="es-ES" sz="1600" baseline="30000" dirty="0" err="1" smtClean="0">
                          <a:solidFill>
                            <a:srgbClr val="00B050"/>
                          </a:solidFill>
                        </a:rPr>
                        <a:t>x</a:t>
                      </a:r>
                      <a:r>
                        <a:rPr lang="es-ES" sz="1600" baseline="30000" dirty="0" smtClean="0">
                          <a:solidFill>
                            <a:srgbClr val="00B050"/>
                          </a:solidFill>
                        </a:rPr>
                        <a:t> </a:t>
                      </a:r>
                      <a:r>
                        <a:rPr lang="es-ES" sz="1600" dirty="0" smtClean="0"/>
                        <a:t>: </a:t>
                      </a:r>
                      <a:r>
                        <a:rPr lang="es-ES" sz="1600" dirty="0" smtClean="0">
                          <a:solidFill>
                            <a:srgbClr val="00B050"/>
                          </a:solidFill>
                        </a:rPr>
                        <a:t>2a</a:t>
                      </a:r>
                      <a:r>
                        <a:rPr lang="es-ES" sz="1600" baseline="30000" dirty="0" smtClean="0">
                          <a:solidFill>
                            <a:srgbClr val="00B050"/>
                          </a:solidFill>
                        </a:rPr>
                        <a:t>x </a:t>
                      </a:r>
                      <a:r>
                        <a:rPr lang="es-ES" sz="1600" dirty="0" smtClean="0">
                          <a:solidFill>
                            <a:srgbClr val="00B050"/>
                          </a:solidFill>
                        </a:rPr>
                        <a:t>– </a:t>
                      </a:r>
                      <a:r>
                        <a:rPr lang="es-ES" sz="1600" dirty="0" err="1" smtClean="0">
                          <a:solidFill>
                            <a:srgbClr val="00B050"/>
                          </a:solidFill>
                        </a:rPr>
                        <a:t>a</a:t>
                      </a:r>
                      <a:r>
                        <a:rPr lang="es-ES" sz="1600" baseline="30000" dirty="0" err="1" smtClean="0">
                          <a:solidFill>
                            <a:srgbClr val="00B050"/>
                          </a:solidFill>
                        </a:rPr>
                        <a:t>x</a:t>
                      </a:r>
                      <a:r>
                        <a:rPr lang="es-ES" sz="1600" dirty="0" smtClean="0">
                          <a:solidFill>
                            <a:srgbClr val="00B050"/>
                          </a:solidFill>
                        </a:rPr>
                        <a:t> = </a:t>
                      </a:r>
                      <a:r>
                        <a:rPr lang="es-ES" sz="1600" dirty="0" err="1" smtClean="0">
                          <a:solidFill>
                            <a:srgbClr val="00B050"/>
                          </a:solidFill>
                        </a:rPr>
                        <a:t>a</a:t>
                      </a:r>
                      <a:r>
                        <a:rPr lang="es-ES" sz="1600" baseline="30000" dirty="0" err="1" smtClean="0">
                          <a:solidFill>
                            <a:srgbClr val="00B050"/>
                          </a:solidFill>
                        </a:rPr>
                        <a:t>x</a:t>
                      </a:r>
                      <a:endParaRPr lang="es-ES" sz="1600" baseline="0" dirty="0" smtClean="0">
                        <a:solidFill>
                          <a:srgbClr val="FF0000"/>
                        </a:solidFill>
                      </a:endParaRPr>
                    </a:p>
                    <a:p>
                      <a:r>
                        <a:rPr lang="es-ES" sz="1600" dirty="0" smtClean="0">
                          <a:solidFill>
                            <a:schemeClr val="tx1"/>
                          </a:solidFill>
                        </a:rPr>
                        <a:t>Reducción de </a:t>
                      </a:r>
                      <a:r>
                        <a:rPr lang="es-ES" sz="1600" dirty="0" smtClean="0">
                          <a:solidFill>
                            <a:srgbClr val="FF0000"/>
                          </a:solidFill>
                        </a:rPr>
                        <a:t>a</a:t>
                      </a:r>
                      <a:r>
                        <a:rPr lang="es-ES" sz="1600" baseline="30000" dirty="0" smtClean="0">
                          <a:solidFill>
                            <a:srgbClr val="FF0000"/>
                          </a:solidFill>
                        </a:rPr>
                        <a:t>x-1 </a:t>
                      </a:r>
                      <a:r>
                        <a:rPr lang="es-ES" sz="1600" dirty="0" smtClean="0">
                          <a:solidFill>
                            <a:schemeClr val="tx1"/>
                          </a:solidFill>
                        </a:rPr>
                        <a:t>: </a:t>
                      </a:r>
                      <a:r>
                        <a:rPr lang="es-ES" sz="1600" dirty="0" smtClean="0">
                          <a:solidFill>
                            <a:srgbClr val="FF0000"/>
                          </a:solidFill>
                        </a:rPr>
                        <a:t>– a</a:t>
                      </a:r>
                      <a:r>
                        <a:rPr lang="es-ES" sz="1600" baseline="30000" dirty="0" smtClean="0">
                          <a:solidFill>
                            <a:srgbClr val="FF0000"/>
                          </a:solidFill>
                        </a:rPr>
                        <a:t>x-1</a:t>
                      </a:r>
                      <a:r>
                        <a:rPr lang="es-ES" sz="1600" dirty="0" smtClean="0">
                          <a:solidFill>
                            <a:srgbClr val="FF0000"/>
                          </a:solidFill>
                        </a:rPr>
                        <a:t> + 6a</a:t>
                      </a:r>
                      <a:r>
                        <a:rPr lang="es-ES" sz="1600" baseline="30000" dirty="0" smtClean="0">
                          <a:solidFill>
                            <a:srgbClr val="FF0000"/>
                          </a:solidFill>
                        </a:rPr>
                        <a:t>x-1</a:t>
                      </a:r>
                      <a:r>
                        <a:rPr lang="es-ES" sz="1600" dirty="0" smtClean="0">
                          <a:solidFill>
                            <a:srgbClr val="FF0000"/>
                          </a:solidFill>
                        </a:rPr>
                        <a:t> = 5a</a:t>
                      </a:r>
                      <a:r>
                        <a:rPr lang="es-ES" sz="1600" baseline="30000" dirty="0" smtClean="0">
                          <a:solidFill>
                            <a:srgbClr val="FF0000"/>
                          </a:solidFill>
                        </a:rPr>
                        <a:t>x-1</a:t>
                      </a:r>
                      <a:endParaRPr lang="es-ES" sz="1600" baseline="30000" dirty="0" smtClean="0">
                        <a:solidFill>
                          <a:srgbClr val="00B050"/>
                        </a:solidFill>
                      </a:endParaRPr>
                    </a:p>
                    <a:p>
                      <a:r>
                        <a:rPr lang="es-ES" sz="1600" baseline="0" dirty="0" smtClean="0">
                          <a:solidFill>
                            <a:schemeClr val="tx1"/>
                          </a:solidFill>
                        </a:rPr>
                        <a:t>Reducción de </a:t>
                      </a:r>
                      <a:r>
                        <a:rPr lang="es-ES" sz="1600" dirty="0" smtClean="0"/>
                        <a:t>a</a:t>
                      </a:r>
                      <a:r>
                        <a:rPr lang="es-ES" sz="1600" baseline="30000" dirty="0" smtClean="0"/>
                        <a:t>x-2</a:t>
                      </a:r>
                      <a:r>
                        <a:rPr lang="es-ES" sz="1600" baseline="30000" dirty="0" smtClean="0">
                          <a:solidFill>
                            <a:schemeClr val="tx1"/>
                          </a:solidFill>
                        </a:rPr>
                        <a:t> </a:t>
                      </a:r>
                      <a:r>
                        <a:rPr lang="es-ES" sz="1600" baseline="0" dirty="0" smtClean="0">
                          <a:solidFill>
                            <a:schemeClr val="tx1"/>
                          </a:solidFill>
                        </a:rPr>
                        <a:t>:</a:t>
                      </a:r>
                      <a:r>
                        <a:rPr lang="es-ES" sz="1600" baseline="30000" dirty="0" smtClean="0">
                          <a:solidFill>
                            <a:schemeClr val="tx1"/>
                          </a:solidFill>
                        </a:rPr>
                        <a:t> </a:t>
                      </a:r>
                      <a:r>
                        <a:rPr lang="es-ES" sz="1600" baseline="30000" dirty="0" smtClean="0">
                          <a:solidFill>
                            <a:schemeClr val="bg1">
                              <a:lumMod val="50000"/>
                            </a:schemeClr>
                          </a:solidFill>
                        </a:rPr>
                        <a:t> </a:t>
                      </a:r>
                      <a:r>
                        <a:rPr lang="es-ES" sz="1600" dirty="0" smtClean="0"/>
                        <a:t>3a</a:t>
                      </a:r>
                      <a:r>
                        <a:rPr lang="es-ES" sz="1600" baseline="30000" dirty="0" smtClean="0"/>
                        <a:t>x-2 </a:t>
                      </a:r>
                      <a:r>
                        <a:rPr lang="es-ES" sz="1600" dirty="0" smtClean="0"/>
                        <a:t>– 4a</a:t>
                      </a:r>
                      <a:r>
                        <a:rPr lang="es-ES" sz="1600" baseline="30000" dirty="0" smtClean="0"/>
                        <a:t>x-2 </a:t>
                      </a:r>
                      <a:r>
                        <a:rPr lang="es-ES" sz="1600" baseline="0" dirty="0" smtClean="0"/>
                        <a:t>= - </a:t>
                      </a:r>
                      <a:r>
                        <a:rPr lang="es-ES" sz="1600" dirty="0" smtClean="0"/>
                        <a:t>a</a:t>
                      </a:r>
                      <a:r>
                        <a:rPr lang="es-ES" sz="1600" baseline="30000" dirty="0" smtClean="0"/>
                        <a:t>x-2</a:t>
                      </a:r>
                      <a:endParaRPr lang="es-ES" sz="1600" baseline="0" dirty="0" smtClean="0"/>
                    </a:p>
                    <a:p>
                      <a:r>
                        <a:rPr lang="es-ES" sz="1600" dirty="0" smtClean="0"/>
                        <a:t>Respuesta: </a:t>
                      </a:r>
                      <a:r>
                        <a:rPr lang="es-ES" sz="1600" dirty="0" err="1" smtClean="0">
                          <a:solidFill>
                            <a:srgbClr val="00B050"/>
                          </a:solidFill>
                        </a:rPr>
                        <a:t>a</a:t>
                      </a:r>
                      <a:r>
                        <a:rPr lang="es-ES" sz="1600" baseline="30000" dirty="0" err="1" smtClean="0">
                          <a:solidFill>
                            <a:srgbClr val="00B050"/>
                          </a:solidFill>
                        </a:rPr>
                        <a:t>x</a:t>
                      </a:r>
                      <a:r>
                        <a:rPr lang="es-ES" sz="1600" baseline="30000" dirty="0" smtClean="0">
                          <a:solidFill>
                            <a:srgbClr val="00B050"/>
                          </a:solidFill>
                        </a:rPr>
                        <a:t>  </a:t>
                      </a:r>
                      <a:r>
                        <a:rPr lang="es-ES" sz="1600" baseline="0" dirty="0" smtClean="0">
                          <a:solidFill>
                            <a:srgbClr val="FF0000"/>
                          </a:solidFill>
                        </a:rPr>
                        <a:t>+</a:t>
                      </a:r>
                      <a:r>
                        <a:rPr lang="es-ES" sz="1600" baseline="30000" dirty="0" smtClean="0">
                          <a:solidFill>
                            <a:srgbClr val="00B050"/>
                          </a:solidFill>
                        </a:rPr>
                        <a:t> </a:t>
                      </a:r>
                      <a:r>
                        <a:rPr lang="es-ES" sz="1600" dirty="0" smtClean="0">
                          <a:solidFill>
                            <a:srgbClr val="FF0000"/>
                          </a:solidFill>
                        </a:rPr>
                        <a:t>5a</a:t>
                      </a:r>
                      <a:r>
                        <a:rPr lang="es-ES" sz="1600" baseline="30000" dirty="0" smtClean="0">
                          <a:solidFill>
                            <a:srgbClr val="FF0000"/>
                          </a:solidFill>
                        </a:rPr>
                        <a:t>x-1 </a:t>
                      </a:r>
                      <a:r>
                        <a:rPr lang="es-ES" sz="1600" baseline="0" dirty="0" smtClean="0"/>
                        <a:t>- </a:t>
                      </a:r>
                      <a:r>
                        <a:rPr lang="es-ES" sz="1600" dirty="0" smtClean="0"/>
                        <a:t>a</a:t>
                      </a:r>
                      <a:r>
                        <a:rPr lang="es-ES" sz="1600" baseline="30000" dirty="0" smtClean="0"/>
                        <a:t>x-2</a:t>
                      </a:r>
                      <a:endParaRPr lang="es-ES" sz="1600" baseline="30000" dirty="0" smtClean="0">
                        <a:solidFill>
                          <a:schemeClr val="bg1">
                            <a:lumMod val="50000"/>
                          </a:schemeClr>
                        </a:solidFill>
                      </a:endParaRPr>
                    </a:p>
                  </a:txBody>
                  <a:tcPr/>
                </a:tc>
                <a:tc>
                  <a:txBody>
                    <a:bodyPr/>
                    <a:lstStyle/>
                    <a:p>
                      <a:r>
                        <a:rPr lang="es-ES" sz="1600" dirty="0" smtClean="0"/>
                        <a:t>Escribe un polinomio debajo del otro formando columnas de términos semejantes:</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                           2a</a:t>
                      </a:r>
                      <a:r>
                        <a:rPr lang="es-ES" sz="1600" baseline="30000" dirty="0" smtClean="0"/>
                        <a:t>x</a:t>
                      </a:r>
                      <a:r>
                        <a:rPr lang="es-ES" sz="1600" dirty="0" smtClean="0"/>
                        <a:t> – a</a:t>
                      </a:r>
                      <a:r>
                        <a:rPr lang="es-ES" sz="1600" baseline="30000" dirty="0" smtClean="0"/>
                        <a:t>x-1</a:t>
                      </a:r>
                      <a:r>
                        <a:rPr lang="es-ES" sz="1600" dirty="0" smtClean="0"/>
                        <a:t> + 3a</a:t>
                      </a:r>
                      <a:r>
                        <a:rPr lang="es-ES" sz="1600" baseline="30000" dirty="0" smtClean="0"/>
                        <a:t>x-2</a:t>
                      </a:r>
                      <a:endParaRPr lang="es-E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                         – </a:t>
                      </a:r>
                      <a:r>
                        <a:rPr lang="es-ES" sz="1600" dirty="0" err="1" smtClean="0"/>
                        <a:t>a</a:t>
                      </a:r>
                      <a:r>
                        <a:rPr lang="es-ES" sz="1600" baseline="30000" dirty="0" err="1" smtClean="0"/>
                        <a:t>x</a:t>
                      </a:r>
                      <a:r>
                        <a:rPr lang="es-ES" sz="1600" dirty="0" smtClean="0"/>
                        <a:t> + 6a</a:t>
                      </a:r>
                      <a:r>
                        <a:rPr lang="es-ES" sz="1600" baseline="30000" dirty="0" smtClean="0"/>
                        <a:t>x-1</a:t>
                      </a:r>
                      <a:r>
                        <a:rPr lang="es-ES" sz="1600" dirty="0" smtClean="0"/>
                        <a:t> – 4a</a:t>
                      </a:r>
                      <a:r>
                        <a:rPr lang="es-ES" sz="1600" baseline="30000" dirty="0" smtClean="0"/>
                        <a:t>x-2</a:t>
                      </a:r>
                      <a:endParaRPr lang="es-E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Resuelvo:    </a:t>
                      </a:r>
                      <a:r>
                        <a:rPr lang="es-ES" sz="1600" baseline="0" dirty="0" smtClean="0"/>
                        <a:t>       </a:t>
                      </a:r>
                      <a:r>
                        <a:rPr lang="es-ES" sz="1600" dirty="0" err="1" smtClean="0"/>
                        <a:t>a</a:t>
                      </a:r>
                      <a:r>
                        <a:rPr lang="es-ES" sz="1600" baseline="30000" dirty="0" err="1" smtClean="0"/>
                        <a:t>x</a:t>
                      </a:r>
                      <a:r>
                        <a:rPr lang="es-ES" sz="1600" dirty="0" smtClean="0"/>
                        <a:t> + 5a</a:t>
                      </a:r>
                      <a:r>
                        <a:rPr lang="es-ES" sz="1600" baseline="30000" dirty="0" smtClean="0"/>
                        <a:t>x-1</a:t>
                      </a:r>
                      <a:r>
                        <a:rPr lang="es-ES" sz="1600" dirty="0" smtClean="0"/>
                        <a:t> - a</a:t>
                      </a:r>
                      <a:r>
                        <a:rPr lang="es-ES" sz="1600" baseline="30000" dirty="0" smtClean="0"/>
                        <a:t>x-2</a:t>
                      </a:r>
                      <a:r>
                        <a:rPr lang="es-E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solidFill>
                            <a:schemeClr val="tx1"/>
                          </a:solidFill>
                        </a:rPr>
                        <a:t>Respuesta: </a:t>
                      </a:r>
                      <a:r>
                        <a:rPr lang="es-ES" sz="1600" dirty="0" err="1" smtClean="0"/>
                        <a:t>a</a:t>
                      </a:r>
                      <a:r>
                        <a:rPr lang="es-ES" sz="1600" baseline="30000" dirty="0" err="1" smtClean="0"/>
                        <a:t>x</a:t>
                      </a:r>
                      <a:r>
                        <a:rPr lang="es-ES" sz="1600" dirty="0" smtClean="0"/>
                        <a:t> + 5a</a:t>
                      </a:r>
                      <a:r>
                        <a:rPr lang="es-ES" sz="1600" baseline="30000" dirty="0" smtClean="0"/>
                        <a:t>x-1</a:t>
                      </a:r>
                      <a:r>
                        <a:rPr lang="es-ES" sz="1600" dirty="0" smtClean="0"/>
                        <a:t> - a</a:t>
                      </a:r>
                      <a:r>
                        <a:rPr lang="es-ES" sz="1600" baseline="30000" dirty="0" smtClean="0"/>
                        <a:t>x-2</a:t>
                      </a:r>
                      <a:r>
                        <a:rPr lang="es-ES" sz="1600" dirty="0" smtClean="0"/>
                        <a:t> </a:t>
                      </a:r>
                    </a:p>
                    <a:p>
                      <a:endParaRPr lang="es-ES" sz="1600" dirty="0"/>
                    </a:p>
                  </a:txBody>
                  <a:tcPr/>
                </a:tc>
              </a:tr>
            </a:tbl>
          </a:graphicData>
        </a:graphic>
      </p:graphicFrame>
      <p:cxnSp>
        <p:nvCxnSpPr>
          <p:cNvPr id="11" name="Conector recto 10"/>
          <p:cNvCxnSpPr/>
          <p:nvPr/>
        </p:nvCxnSpPr>
        <p:spPr>
          <a:xfrm>
            <a:off x="6741994" y="2101755"/>
            <a:ext cx="19243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flipV="1">
            <a:off x="7017224" y="4339988"/>
            <a:ext cx="1403445" cy="2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183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37699" y="0"/>
            <a:ext cx="6436056" cy="338554"/>
          </a:xfrm>
          <a:prstGeom prst="rect">
            <a:avLst/>
          </a:prstGeom>
          <a:noFill/>
        </p:spPr>
        <p:txBody>
          <a:bodyPr wrap="square" rtlCol="0">
            <a:spAutoFit/>
          </a:bodyPr>
          <a:lstStyle/>
          <a:p>
            <a:r>
              <a:rPr lang="es-ES" sz="1600" dirty="0" smtClean="0"/>
              <a:t>19. Adicionar </a:t>
            </a:r>
            <a:r>
              <a:rPr lang="es-ES" sz="1600" dirty="0"/>
              <a:t>– 4m</a:t>
            </a:r>
            <a:r>
              <a:rPr lang="es-ES" sz="1600" baseline="30000" dirty="0"/>
              <a:t>x</a:t>
            </a:r>
            <a:r>
              <a:rPr lang="es-ES" sz="1600" dirty="0"/>
              <a:t> + 5m</a:t>
            </a:r>
            <a:r>
              <a:rPr lang="es-ES" sz="1600" baseline="30000" dirty="0"/>
              <a:t>2x</a:t>
            </a:r>
            <a:r>
              <a:rPr lang="es-ES" sz="1600" dirty="0"/>
              <a:t> – 7m</a:t>
            </a:r>
            <a:r>
              <a:rPr lang="es-ES" sz="1600" baseline="30000" dirty="0"/>
              <a:t>3x</a:t>
            </a:r>
            <a:r>
              <a:rPr lang="es-ES" sz="1600" dirty="0"/>
              <a:t> con 9m</a:t>
            </a:r>
            <a:r>
              <a:rPr lang="es-ES" sz="1600" baseline="30000" dirty="0"/>
              <a:t>x</a:t>
            </a:r>
            <a:r>
              <a:rPr lang="es-ES" sz="1600" dirty="0"/>
              <a:t> – 2m</a:t>
            </a:r>
            <a:r>
              <a:rPr lang="es-ES" sz="1600" baseline="30000" dirty="0"/>
              <a:t>3x</a:t>
            </a:r>
            <a:r>
              <a:rPr lang="es-ES" sz="1600" dirty="0"/>
              <a:t> con 10m</a:t>
            </a:r>
            <a:r>
              <a:rPr lang="es-ES" sz="1600" baseline="30000" dirty="0"/>
              <a:t>2x</a:t>
            </a:r>
            <a:r>
              <a:rPr lang="es-ES" sz="1600" dirty="0"/>
              <a:t> + </a:t>
            </a:r>
            <a:r>
              <a:rPr lang="es-ES" sz="1600" dirty="0" smtClean="0"/>
              <a:t>6m</a:t>
            </a:r>
            <a:r>
              <a:rPr lang="es-ES" sz="1600" baseline="30000" dirty="0" smtClean="0"/>
              <a:t>3x</a:t>
            </a:r>
            <a:endParaRPr lang="es-ES" sz="1600" baseline="30000" dirty="0"/>
          </a:p>
        </p:txBody>
      </p:sp>
      <p:graphicFrame>
        <p:nvGraphicFramePr>
          <p:cNvPr id="5" name="Tabla 4"/>
          <p:cNvGraphicFramePr>
            <a:graphicFrameLocks noGrp="1"/>
          </p:cNvGraphicFramePr>
          <p:nvPr>
            <p:extLst>
              <p:ext uri="{D42A27DB-BD31-4B8C-83A1-F6EECF244321}">
                <p14:modId xmlns:p14="http://schemas.microsoft.com/office/powerpoint/2010/main" val="2044502247"/>
              </p:ext>
            </p:extLst>
          </p:nvPr>
        </p:nvGraphicFramePr>
        <p:xfrm>
          <a:off x="0" y="338554"/>
          <a:ext cx="12001310" cy="2169160"/>
        </p:xfrm>
        <a:graphic>
          <a:graphicData uri="http://schemas.openxmlformats.org/drawingml/2006/table">
            <a:tbl>
              <a:tblPr firstRow="1" bandRow="1">
                <a:tableStyleId>{5C22544A-7EE6-4342-B048-85BDC9FD1C3A}</a:tableStyleId>
              </a:tblPr>
              <a:tblGrid>
                <a:gridCol w="5777931"/>
                <a:gridCol w="6223379"/>
              </a:tblGrid>
              <a:tr h="370840">
                <a:tc>
                  <a:txBody>
                    <a:bodyPr/>
                    <a:lstStyle/>
                    <a:p>
                      <a:pPr algn="ctr"/>
                      <a:r>
                        <a:rPr lang="es-ES" sz="1600" dirty="0" smtClean="0"/>
                        <a:t>FORMA</a:t>
                      </a:r>
                      <a:r>
                        <a:rPr lang="es-ES" sz="1600" baseline="0" dirty="0" smtClean="0"/>
                        <a:t> HORIZONTAL</a:t>
                      </a:r>
                      <a:endParaRPr lang="es-ES" sz="1600" dirty="0"/>
                    </a:p>
                  </a:txBody>
                  <a:tcPr/>
                </a:tc>
                <a:tc>
                  <a:txBody>
                    <a:bodyPr/>
                    <a:lstStyle/>
                    <a:p>
                      <a:pPr algn="ctr"/>
                      <a:r>
                        <a:rPr lang="es-ES" sz="1600" dirty="0" smtClean="0"/>
                        <a:t>FORMA VERTICAL</a:t>
                      </a:r>
                      <a:endParaRPr lang="es-ES" sz="1600" dirty="0"/>
                    </a:p>
                  </a:txBody>
                  <a:tcPr/>
                </a:tc>
              </a:tr>
              <a:tr h="370840">
                <a:tc>
                  <a:txBody>
                    <a:bodyPr/>
                    <a:lstStyle/>
                    <a:p>
                      <a:r>
                        <a:rPr lang="es-ES" sz="1600" dirty="0" smtClean="0"/>
                        <a:t>Se</a:t>
                      </a:r>
                      <a:r>
                        <a:rPr lang="es-ES" sz="1600" baseline="0" dirty="0" smtClean="0"/>
                        <a:t> escribe un polinomio al lado del otro coloreando por términos semejantes:</a:t>
                      </a:r>
                    </a:p>
                    <a:p>
                      <a:r>
                        <a:rPr lang="es-ES" sz="1600" dirty="0" smtClean="0">
                          <a:solidFill>
                            <a:srgbClr val="00B050"/>
                          </a:solidFill>
                        </a:rPr>
                        <a:t>– 4m</a:t>
                      </a:r>
                      <a:r>
                        <a:rPr lang="es-ES" sz="1600" baseline="30000" dirty="0" smtClean="0">
                          <a:solidFill>
                            <a:srgbClr val="00B050"/>
                          </a:solidFill>
                        </a:rPr>
                        <a:t>x</a:t>
                      </a:r>
                      <a:r>
                        <a:rPr lang="es-ES" sz="1600" dirty="0" smtClean="0">
                          <a:solidFill>
                            <a:srgbClr val="00B050"/>
                          </a:solidFill>
                        </a:rPr>
                        <a:t> </a:t>
                      </a:r>
                      <a:r>
                        <a:rPr lang="es-ES" sz="1600" dirty="0" smtClean="0">
                          <a:solidFill>
                            <a:srgbClr val="FF0000"/>
                          </a:solidFill>
                        </a:rPr>
                        <a:t>+ 5m</a:t>
                      </a:r>
                      <a:r>
                        <a:rPr lang="es-ES" sz="1600" baseline="30000" dirty="0" smtClean="0">
                          <a:solidFill>
                            <a:srgbClr val="FF0000"/>
                          </a:solidFill>
                        </a:rPr>
                        <a:t>2x</a:t>
                      </a:r>
                      <a:r>
                        <a:rPr lang="es-ES" sz="1600" dirty="0" smtClean="0">
                          <a:solidFill>
                            <a:srgbClr val="FF0000"/>
                          </a:solidFill>
                        </a:rPr>
                        <a:t> </a:t>
                      </a:r>
                      <a:r>
                        <a:rPr lang="es-ES" sz="1600" dirty="0" smtClean="0"/>
                        <a:t>– 7m</a:t>
                      </a:r>
                      <a:r>
                        <a:rPr lang="es-ES" sz="1600" baseline="30000" dirty="0" smtClean="0"/>
                        <a:t>3x</a:t>
                      </a:r>
                      <a:r>
                        <a:rPr lang="es-ES" sz="1600" dirty="0" smtClean="0"/>
                        <a:t> </a:t>
                      </a:r>
                      <a:r>
                        <a:rPr lang="es-ES" sz="1600" dirty="0" smtClean="0">
                          <a:solidFill>
                            <a:srgbClr val="00B050"/>
                          </a:solidFill>
                        </a:rPr>
                        <a:t>+ 9m</a:t>
                      </a:r>
                      <a:r>
                        <a:rPr lang="es-ES" sz="1600" baseline="30000" dirty="0" smtClean="0">
                          <a:solidFill>
                            <a:srgbClr val="00B050"/>
                          </a:solidFill>
                        </a:rPr>
                        <a:t>x</a:t>
                      </a:r>
                      <a:r>
                        <a:rPr lang="es-ES" sz="1600" dirty="0" smtClean="0">
                          <a:solidFill>
                            <a:srgbClr val="00B050"/>
                          </a:solidFill>
                        </a:rPr>
                        <a:t> </a:t>
                      </a:r>
                      <a:r>
                        <a:rPr lang="es-ES" sz="1600" dirty="0" smtClean="0"/>
                        <a:t>– 2m</a:t>
                      </a:r>
                      <a:r>
                        <a:rPr lang="es-ES" sz="1600" baseline="30000" dirty="0" smtClean="0"/>
                        <a:t>3x</a:t>
                      </a:r>
                      <a:r>
                        <a:rPr lang="es-ES" sz="1600" dirty="0" smtClean="0"/>
                        <a:t> </a:t>
                      </a:r>
                      <a:r>
                        <a:rPr lang="es-ES" sz="1600" dirty="0" smtClean="0">
                          <a:solidFill>
                            <a:srgbClr val="FF0000"/>
                          </a:solidFill>
                        </a:rPr>
                        <a:t>+ 10m</a:t>
                      </a:r>
                      <a:r>
                        <a:rPr lang="es-ES" sz="1600" baseline="30000" dirty="0" smtClean="0">
                          <a:solidFill>
                            <a:srgbClr val="FF0000"/>
                          </a:solidFill>
                        </a:rPr>
                        <a:t>2x</a:t>
                      </a:r>
                      <a:r>
                        <a:rPr lang="es-ES" sz="1600" dirty="0" smtClean="0">
                          <a:solidFill>
                            <a:srgbClr val="FF0000"/>
                          </a:solidFill>
                        </a:rPr>
                        <a:t> </a:t>
                      </a:r>
                      <a:r>
                        <a:rPr lang="es-ES" sz="1600" dirty="0" smtClean="0"/>
                        <a:t>+</a:t>
                      </a:r>
                      <a:r>
                        <a:rPr lang="es-ES" sz="1600" baseline="0" dirty="0" smtClean="0"/>
                        <a:t> </a:t>
                      </a:r>
                      <a:r>
                        <a:rPr lang="es-ES" sz="1600" dirty="0" smtClean="0"/>
                        <a:t>6m</a:t>
                      </a:r>
                      <a:r>
                        <a:rPr lang="es-ES" sz="1600" baseline="30000" dirty="0" smtClean="0"/>
                        <a:t>3x</a:t>
                      </a:r>
                    </a:p>
                    <a:p>
                      <a:r>
                        <a:rPr lang="es-ES" sz="1600" dirty="0" smtClean="0"/>
                        <a:t>Reducción de </a:t>
                      </a:r>
                      <a:r>
                        <a:rPr lang="es-ES" sz="1600" dirty="0" smtClean="0">
                          <a:solidFill>
                            <a:srgbClr val="00B050"/>
                          </a:solidFill>
                        </a:rPr>
                        <a:t>m</a:t>
                      </a:r>
                      <a:r>
                        <a:rPr lang="es-ES" sz="1600" baseline="30000" dirty="0" smtClean="0">
                          <a:solidFill>
                            <a:srgbClr val="00B050"/>
                          </a:solidFill>
                        </a:rPr>
                        <a:t>x </a:t>
                      </a:r>
                      <a:r>
                        <a:rPr lang="es-ES" sz="1600" dirty="0" smtClean="0"/>
                        <a:t>: </a:t>
                      </a:r>
                      <a:r>
                        <a:rPr lang="es-ES" sz="1600" dirty="0" smtClean="0">
                          <a:solidFill>
                            <a:srgbClr val="00B050"/>
                          </a:solidFill>
                        </a:rPr>
                        <a:t>– 4m</a:t>
                      </a:r>
                      <a:r>
                        <a:rPr lang="es-ES" sz="1600" baseline="30000" dirty="0" smtClean="0">
                          <a:solidFill>
                            <a:srgbClr val="00B050"/>
                          </a:solidFill>
                        </a:rPr>
                        <a:t>x</a:t>
                      </a:r>
                      <a:r>
                        <a:rPr lang="es-ES" sz="1600" dirty="0" smtClean="0">
                          <a:solidFill>
                            <a:srgbClr val="00B050"/>
                          </a:solidFill>
                        </a:rPr>
                        <a:t> + 9m</a:t>
                      </a:r>
                      <a:r>
                        <a:rPr lang="es-ES" sz="1600" baseline="30000" dirty="0" smtClean="0">
                          <a:solidFill>
                            <a:srgbClr val="00B050"/>
                          </a:solidFill>
                        </a:rPr>
                        <a:t>x</a:t>
                      </a:r>
                      <a:r>
                        <a:rPr lang="es-ES" sz="1600" dirty="0" smtClean="0">
                          <a:solidFill>
                            <a:srgbClr val="00B050"/>
                          </a:solidFill>
                        </a:rPr>
                        <a:t> = 5m</a:t>
                      </a:r>
                      <a:r>
                        <a:rPr lang="es-ES" sz="1600" baseline="30000" dirty="0" smtClean="0">
                          <a:solidFill>
                            <a:srgbClr val="00B050"/>
                          </a:solidFill>
                        </a:rPr>
                        <a:t>x</a:t>
                      </a:r>
                      <a:endParaRPr lang="es-ES" sz="1600" baseline="0" dirty="0" smtClean="0">
                        <a:solidFill>
                          <a:srgbClr val="FF0000"/>
                        </a:solidFill>
                      </a:endParaRPr>
                    </a:p>
                    <a:p>
                      <a:r>
                        <a:rPr lang="es-ES" sz="1600" dirty="0" smtClean="0">
                          <a:solidFill>
                            <a:schemeClr val="tx1"/>
                          </a:solidFill>
                        </a:rPr>
                        <a:t>Reducción de </a:t>
                      </a:r>
                      <a:r>
                        <a:rPr lang="es-ES" sz="1600" dirty="0" smtClean="0">
                          <a:solidFill>
                            <a:srgbClr val="FF0000"/>
                          </a:solidFill>
                        </a:rPr>
                        <a:t>m</a:t>
                      </a:r>
                      <a:r>
                        <a:rPr lang="es-ES" sz="1600" baseline="30000" dirty="0" smtClean="0">
                          <a:solidFill>
                            <a:srgbClr val="FF0000"/>
                          </a:solidFill>
                        </a:rPr>
                        <a:t>2x </a:t>
                      </a:r>
                      <a:r>
                        <a:rPr lang="es-ES" sz="1600" dirty="0" smtClean="0">
                          <a:solidFill>
                            <a:schemeClr val="tx1"/>
                          </a:solidFill>
                        </a:rPr>
                        <a:t>: </a:t>
                      </a:r>
                      <a:r>
                        <a:rPr lang="es-ES" sz="1600" dirty="0" smtClean="0">
                          <a:solidFill>
                            <a:srgbClr val="FF0000"/>
                          </a:solidFill>
                        </a:rPr>
                        <a:t>5m</a:t>
                      </a:r>
                      <a:r>
                        <a:rPr lang="es-ES" sz="1600" baseline="30000" dirty="0" smtClean="0">
                          <a:solidFill>
                            <a:srgbClr val="FF0000"/>
                          </a:solidFill>
                        </a:rPr>
                        <a:t>2x</a:t>
                      </a:r>
                      <a:r>
                        <a:rPr lang="es-ES" sz="1600" dirty="0" smtClean="0">
                          <a:solidFill>
                            <a:srgbClr val="FF0000"/>
                          </a:solidFill>
                        </a:rPr>
                        <a:t> + 10m</a:t>
                      </a:r>
                      <a:r>
                        <a:rPr lang="es-ES" sz="1600" baseline="30000" dirty="0" smtClean="0">
                          <a:solidFill>
                            <a:srgbClr val="FF0000"/>
                          </a:solidFill>
                        </a:rPr>
                        <a:t>2x</a:t>
                      </a:r>
                      <a:r>
                        <a:rPr lang="es-ES" sz="1600" dirty="0" smtClean="0">
                          <a:solidFill>
                            <a:srgbClr val="FF0000"/>
                          </a:solidFill>
                        </a:rPr>
                        <a:t> = 15m</a:t>
                      </a:r>
                      <a:r>
                        <a:rPr lang="es-ES" sz="1600" baseline="30000" dirty="0" smtClean="0">
                          <a:solidFill>
                            <a:srgbClr val="FF0000"/>
                          </a:solidFill>
                        </a:rPr>
                        <a:t>2x</a:t>
                      </a:r>
                      <a:endParaRPr lang="es-ES" sz="1600" baseline="30000" dirty="0" smtClean="0">
                        <a:solidFill>
                          <a:srgbClr val="00B050"/>
                        </a:solidFill>
                      </a:endParaRPr>
                    </a:p>
                    <a:p>
                      <a:r>
                        <a:rPr lang="es-ES" sz="1600" baseline="0" dirty="0" smtClean="0">
                          <a:solidFill>
                            <a:schemeClr val="tx1"/>
                          </a:solidFill>
                        </a:rPr>
                        <a:t>Reducción de </a:t>
                      </a:r>
                      <a:r>
                        <a:rPr lang="es-ES" sz="1600" dirty="0" smtClean="0"/>
                        <a:t>m</a:t>
                      </a:r>
                      <a:r>
                        <a:rPr lang="es-ES" sz="1600" baseline="30000" dirty="0" smtClean="0"/>
                        <a:t>3x</a:t>
                      </a:r>
                      <a:r>
                        <a:rPr lang="es-ES" sz="1600" baseline="30000" dirty="0" smtClean="0">
                          <a:solidFill>
                            <a:schemeClr val="tx1"/>
                          </a:solidFill>
                        </a:rPr>
                        <a:t> </a:t>
                      </a:r>
                      <a:r>
                        <a:rPr lang="es-ES" sz="1600" baseline="0" dirty="0" smtClean="0">
                          <a:solidFill>
                            <a:schemeClr val="tx1"/>
                          </a:solidFill>
                        </a:rPr>
                        <a:t>:</a:t>
                      </a:r>
                      <a:r>
                        <a:rPr lang="es-ES" sz="1600" baseline="30000" dirty="0" smtClean="0">
                          <a:solidFill>
                            <a:schemeClr val="tx1"/>
                          </a:solidFill>
                        </a:rPr>
                        <a:t> </a:t>
                      </a:r>
                      <a:r>
                        <a:rPr lang="es-ES" sz="1600" baseline="30000" dirty="0" smtClean="0">
                          <a:solidFill>
                            <a:schemeClr val="bg1">
                              <a:lumMod val="50000"/>
                            </a:schemeClr>
                          </a:solidFill>
                        </a:rPr>
                        <a:t> </a:t>
                      </a:r>
                      <a:r>
                        <a:rPr lang="es-ES" sz="1600" dirty="0" smtClean="0"/>
                        <a:t>– 7m</a:t>
                      </a:r>
                      <a:r>
                        <a:rPr lang="es-ES" sz="1600" baseline="30000" dirty="0" smtClean="0"/>
                        <a:t>3x</a:t>
                      </a:r>
                      <a:r>
                        <a:rPr lang="es-ES" sz="1600" dirty="0" smtClean="0"/>
                        <a:t> – 2m</a:t>
                      </a:r>
                      <a:r>
                        <a:rPr lang="es-ES" sz="1600" baseline="30000" dirty="0" smtClean="0"/>
                        <a:t>3x</a:t>
                      </a:r>
                      <a:r>
                        <a:rPr lang="es-ES" sz="1600" dirty="0" smtClean="0"/>
                        <a:t> +</a:t>
                      </a:r>
                      <a:r>
                        <a:rPr lang="es-ES" sz="1600" baseline="0" dirty="0" smtClean="0"/>
                        <a:t> </a:t>
                      </a:r>
                      <a:r>
                        <a:rPr lang="es-ES" sz="1600" dirty="0" smtClean="0"/>
                        <a:t>6m</a:t>
                      </a:r>
                      <a:r>
                        <a:rPr lang="es-ES" sz="1600" baseline="30000" dirty="0" smtClean="0"/>
                        <a:t>3x </a:t>
                      </a:r>
                      <a:r>
                        <a:rPr lang="es-ES" sz="1600" baseline="0" dirty="0" smtClean="0"/>
                        <a:t>= - 3</a:t>
                      </a:r>
                      <a:r>
                        <a:rPr lang="es-ES" sz="1600" dirty="0" smtClean="0"/>
                        <a:t>m</a:t>
                      </a:r>
                      <a:r>
                        <a:rPr lang="es-ES" sz="1600" baseline="30000" dirty="0" smtClean="0"/>
                        <a:t>3x</a:t>
                      </a:r>
                      <a:endParaRPr lang="es-ES" sz="1600" baseline="0" dirty="0" smtClean="0"/>
                    </a:p>
                    <a:p>
                      <a:r>
                        <a:rPr lang="es-ES" sz="1600" dirty="0" smtClean="0"/>
                        <a:t>Respuesta: </a:t>
                      </a:r>
                      <a:r>
                        <a:rPr lang="es-ES" sz="1600" dirty="0" smtClean="0">
                          <a:solidFill>
                            <a:srgbClr val="00B050"/>
                          </a:solidFill>
                        </a:rPr>
                        <a:t>5m</a:t>
                      </a:r>
                      <a:r>
                        <a:rPr lang="es-ES" sz="1600" baseline="30000" dirty="0" smtClean="0">
                          <a:solidFill>
                            <a:srgbClr val="00B050"/>
                          </a:solidFill>
                        </a:rPr>
                        <a:t>x </a:t>
                      </a:r>
                      <a:r>
                        <a:rPr lang="es-ES" sz="1600" baseline="0" dirty="0" smtClean="0">
                          <a:solidFill>
                            <a:srgbClr val="FF0000"/>
                          </a:solidFill>
                        </a:rPr>
                        <a:t>+</a:t>
                      </a:r>
                      <a:r>
                        <a:rPr lang="es-ES" sz="1600" baseline="30000" dirty="0" smtClean="0">
                          <a:solidFill>
                            <a:srgbClr val="00B050"/>
                          </a:solidFill>
                        </a:rPr>
                        <a:t> </a:t>
                      </a:r>
                      <a:r>
                        <a:rPr lang="es-ES" sz="1600" dirty="0" smtClean="0">
                          <a:solidFill>
                            <a:srgbClr val="FF0000"/>
                          </a:solidFill>
                        </a:rPr>
                        <a:t>15m</a:t>
                      </a:r>
                      <a:r>
                        <a:rPr lang="es-ES" sz="1600" baseline="30000" dirty="0" smtClean="0">
                          <a:solidFill>
                            <a:srgbClr val="FF0000"/>
                          </a:solidFill>
                        </a:rPr>
                        <a:t>2x </a:t>
                      </a:r>
                      <a:r>
                        <a:rPr lang="es-ES" sz="1600" baseline="0" dirty="0" smtClean="0"/>
                        <a:t>- 3</a:t>
                      </a:r>
                      <a:r>
                        <a:rPr lang="es-ES" sz="1600" dirty="0" smtClean="0"/>
                        <a:t>m</a:t>
                      </a:r>
                      <a:r>
                        <a:rPr lang="es-ES" sz="1600" baseline="30000" dirty="0" smtClean="0"/>
                        <a:t>3x</a:t>
                      </a:r>
                      <a:endParaRPr lang="es-ES" sz="1600" baseline="30000" dirty="0" smtClean="0">
                        <a:solidFill>
                          <a:schemeClr val="bg1">
                            <a:lumMod val="50000"/>
                          </a:schemeClr>
                        </a:solidFill>
                      </a:endParaRPr>
                    </a:p>
                  </a:txBody>
                  <a:tcPr/>
                </a:tc>
                <a:tc>
                  <a:txBody>
                    <a:bodyPr/>
                    <a:lstStyle/>
                    <a:p>
                      <a:r>
                        <a:rPr lang="es-ES" sz="1600" dirty="0" smtClean="0"/>
                        <a:t>Escribe un polinomio debajo del otro formando columnas de términos semejantes:</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                           – 4m</a:t>
                      </a:r>
                      <a:r>
                        <a:rPr lang="es-ES" sz="1600" baseline="30000" dirty="0" smtClean="0"/>
                        <a:t>x</a:t>
                      </a:r>
                      <a:r>
                        <a:rPr lang="es-ES" sz="1600" dirty="0" smtClean="0"/>
                        <a:t> + 5m</a:t>
                      </a:r>
                      <a:r>
                        <a:rPr lang="es-ES" sz="1600" baseline="30000" dirty="0" smtClean="0"/>
                        <a:t>2x</a:t>
                      </a:r>
                      <a:r>
                        <a:rPr lang="es-ES" sz="1600" dirty="0" smtClean="0"/>
                        <a:t> – 7m</a:t>
                      </a:r>
                      <a:r>
                        <a:rPr lang="es-ES" sz="1600" baseline="30000" dirty="0" smtClean="0"/>
                        <a:t>3x</a:t>
                      </a:r>
                      <a:r>
                        <a:rPr lang="es-E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                               9m</a:t>
                      </a:r>
                      <a:r>
                        <a:rPr lang="es-ES" sz="1600" baseline="30000" dirty="0" smtClean="0"/>
                        <a:t>x</a:t>
                      </a:r>
                      <a:r>
                        <a:rPr lang="es-ES" sz="1600" dirty="0" smtClean="0"/>
                        <a:t>             – 2m</a:t>
                      </a:r>
                      <a:r>
                        <a:rPr lang="es-ES" sz="1600" baseline="30000" dirty="0" smtClean="0"/>
                        <a:t>3x</a:t>
                      </a:r>
                      <a:r>
                        <a:rPr lang="es-E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                                        10m</a:t>
                      </a:r>
                      <a:r>
                        <a:rPr lang="es-ES" sz="1600" baseline="30000" dirty="0" smtClean="0"/>
                        <a:t>2x</a:t>
                      </a:r>
                      <a:r>
                        <a:rPr lang="es-ES" sz="1600" dirty="0" smtClean="0"/>
                        <a:t> + 6m</a:t>
                      </a:r>
                      <a:r>
                        <a:rPr lang="es-ES" sz="1600" baseline="30000" dirty="0" smtClean="0"/>
                        <a:t>3x</a:t>
                      </a:r>
                      <a:endParaRPr lang="es-E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Resuelvo:    </a:t>
                      </a:r>
                      <a:r>
                        <a:rPr lang="es-ES" sz="1600" baseline="0" dirty="0" smtClean="0"/>
                        <a:t>       5</a:t>
                      </a:r>
                      <a:r>
                        <a:rPr lang="es-ES" sz="1600" dirty="0" smtClean="0"/>
                        <a:t>m</a:t>
                      </a:r>
                      <a:r>
                        <a:rPr lang="es-ES" sz="1600" baseline="30000" dirty="0" smtClean="0"/>
                        <a:t>x</a:t>
                      </a:r>
                      <a:r>
                        <a:rPr lang="es-ES" sz="1600" dirty="0" smtClean="0"/>
                        <a:t> + 15m</a:t>
                      </a:r>
                      <a:r>
                        <a:rPr lang="es-ES" sz="1600" baseline="30000" dirty="0" smtClean="0"/>
                        <a:t>2x</a:t>
                      </a:r>
                      <a:r>
                        <a:rPr lang="es-ES" sz="1600" dirty="0" smtClean="0"/>
                        <a:t> - 3m</a:t>
                      </a:r>
                      <a:r>
                        <a:rPr lang="es-ES" sz="1600" baseline="30000" dirty="0" smtClean="0"/>
                        <a:t>3x</a:t>
                      </a:r>
                      <a:r>
                        <a:rPr lang="es-E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solidFill>
                            <a:schemeClr val="tx1"/>
                          </a:solidFill>
                        </a:rPr>
                        <a:t>Respuesta: </a:t>
                      </a:r>
                      <a:r>
                        <a:rPr lang="es-ES" sz="1600" baseline="0" dirty="0" smtClean="0"/>
                        <a:t>5</a:t>
                      </a:r>
                      <a:r>
                        <a:rPr lang="es-ES" sz="1600" dirty="0" smtClean="0"/>
                        <a:t>m</a:t>
                      </a:r>
                      <a:r>
                        <a:rPr lang="es-ES" sz="1600" baseline="30000" dirty="0" smtClean="0"/>
                        <a:t>x</a:t>
                      </a:r>
                      <a:r>
                        <a:rPr lang="es-ES" sz="1600" dirty="0" smtClean="0"/>
                        <a:t> + 15m</a:t>
                      </a:r>
                      <a:r>
                        <a:rPr lang="es-ES" sz="1600" baseline="30000" dirty="0" smtClean="0"/>
                        <a:t>2x</a:t>
                      </a:r>
                      <a:r>
                        <a:rPr lang="es-ES" sz="1600" dirty="0" smtClean="0"/>
                        <a:t> - 3m</a:t>
                      </a:r>
                      <a:r>
                        <a:rPr lang="es-ES" sz="1600" baseline="30000" dirty="0" smtClean="0"/>
                        <a:t>3x</a:t>
                      </a:r>
                      <a:r>
                        <a:rPr lang="es-ES" sz="1600" dirty="0" smtClean="0"/>
                        <a:t> </a:t>
                      </a:r>
                    </a:p>
                  </a:txBody>
                  <a:tcPr/>
                </a:tc>
              </a:tr>
            </a:tbl>
          </a:graphicData>
        </a:graphic>
      </p:graphicFrame>
      <p:sp>
        <p:nvSpPr>
          <p:cNvPr id="6" name="CuadroTexto 5"/>
          <p:cNvSpPr txBox="1"/>
          <p:nvPr/>
        </p:nvSpPr>
        <p:spPr>
          <a:xfrm>
            <a:off x="237699" y="2565779"/>
            <a:ext cx="6436056" cy="338554"/>
          </a:xfrm>
          <a:prstGeom prst="rect">
            <a:avLst/>
          </a:prstGeom>
          <a:noFill/>
        </p:spPr>
        <p:txBody>
          <a:bodyPr wrap="square" rtlCol="0">
            <a:spAutoFit/>
          </a:bodyPr>
          <a:lstStyle/>
          <a:p>
            <a:r>
              <a:rPr lang="es-ES" sz="1600" dirty="0" smtClean="0"/>
              <a:t>20. </a:t>
            </a:r>
            <a:r>
              <a:rPr lang="es-ES" sz="1600" dirty="0"/>
              <a:t>Adicionar ½ a</a:t>
            </a:r>
            <a:r>
              <a:rPr lang="es-ES" sz="1600" baseline="30000" dirty="0"/>
              <a:t>n-1</a:t>
            </a:r>
            <a:r>
              <a:rPr lang="es-ES" sz="1600" dirty="0"/>
              <a:t> – ¼ </a:t>
            </a:r>
            <a:r>
              <a:rPr lang="es-ES" sz="1600" dirty="0" err="1"/>
              <a:t>a</a:t>
            </a:r>
            <a:r>
              <a:rPr lang="es-ES" sz="1600" baseline="30000" dirty="0" err="1"/>
              <a:t>n</a:t>
            </a:r>
            <a:r>
              <a:rPr lang="es-ES" sz="1600" dirty="0"/>
              <a:t> + ¾ a</a:t>
            </a:r>
            <a:r>
              <a:rPr lang="es-ES" sz="1600" baseline="30000" dirty="0"/>
              <a:t>n+1</a:t>
            </a:r>
            <a:r>
              <a:rPr lang="es-ES" sz="1600" dirty="0"/>
              <a:t> con – ¼ a</a:t>
            </a:r>
            <a:r>
              <a:rPr lang="es-ES" sz="1600" baseline="30000" dirty="0"/>
              <a:t>n-1</a:t>
            </a:r>
            <a:r>
              <a:rPr lang="es-ES" sz="1600" dirty="0"/>
              <a:t> + ¾ </a:t>
            </a:r>
            <a:r>
              <a:rPr lang="es-ES" sz="1600" dirty="0" err="1"/>
              <a:t>a</a:t>
            </a:r>
            <a:r>
              <a:rPr lang="es-ES" sz="1600" baseline="30000" dirty="0" err="1"/>
              <a:t>n</a:t>
            </a:r>
            <a:r>
              <a:rPr lang="es-ES" sz="1600" dirty="0"/>
              <a:t> – ½ </a:t>
            </a:r>
            <a:r>
              <a:rPr lang="es-ES" sz="1600" dirty="0" smtClean="0"/>
              <a:t>a</a:t>
            </a:r>
            <a:r>
              <a:rPr lang="es-ES" sz="1600" baseline="30000" dirty="0" smtClean="0"/>
              <a:t>n+1</a:t>
            </a:r>
            <a:r>
              <a:rPr lang="es-ES" sz="1600" dirty="0" smtClean="0"/>
              <a:t> </a:t>
            </a:r>
            <a:endParaRPr lang="es-ES" sz="1600" dirty="0"/>
          </a:p>
        </p:txBody>
      </p:sp>
      <p:graphicFrame>
        <p:nvGraphicFramePr>
          <p:cNvPr id="7" name="Tabla 6"/>
          <p:cNvGraphicFramePr>
            <a:graphicFrameLocks noGrp="1"/>
          </p:cNvGraphicFramePr>
          <p:nvPr>
            <p:extLst>
              <p:ext uri="{D42A27DB-BD31-4B8C-83A1-F6EECF244321}">
                <p14:modId xmlns:p14="http://schemas.microsoft.com/office/powerpoint/2010/main" val="2088874892"/>
              </p:ext>
            </p:extLst>
          </p:nvPr>
        </p:nvGraphicFramePr>
        <p:xfrm>
          <a:off x="0" y="2904333"/>
          <a:ext cx="12010030" cy="2169160"/>
        </p:xfrm>
        <a:graphic>
          <a:graphicData uri="http://schemas.openxmlformats.org/drawingml/2006/table">
            <a:tbl>
              <a:tblPr firstRow="1" bandRow="1">
                <a:tableStyleId>{5C22544A-7EE6-4342-B048-85BDC9FD1C3A}</a:tableStyleId>
              </a:tblPr>
              <a:tblGrid>
                <a:gridCol w="5745707"/>
                <a:gridCol w="6264323"/>
              </a:tblGrid>
              <a:tr h="370840">
                <a:tc>
                  <a:txBody>
                    <a:bodyPr/>
                    <a:lstStyle/>
                    <a:p>
                      <a:pPr algn="ctr"/>
                      <a:r>
                        <a:rPr lang="es-ES" sz="1600" dirty="0" smtClean="0"/>
                        <a:t>FORMA</a:t>
                      </a:r>
                      <a:r>
                        <a:rPr lang="es-ES" sz="1600" baseline="0" dirty="0" smtClean="0"/>
                        <a:t> HORIZONTAL</a:t>
                      </a:r>
                      <a:endParaRPr lang="es-ES" sz="1600" dirty="0"/>
                    </a:p>
                  </a:txBody>
                  <a:tcPr/>
                </a:tc>
                <a:tc>
                  <a:txBody>
                    <a:bodyPr/>
                    <a:lstStyle/>
                    <a:p>
                      <a:pPr algn="ctr"/>
                      <a:r>
                        <a:rPr lang="es-ES" sz="1600" dirty="0" smtClean="0"/>
                        <a:t>FORMA VERTICAL</a:t>
                      </a:r>
                      <a:endParaRPr lang="es-ES" sz="1600" dirty="0"/>
                    </a:p>
                  </a:txBody>
                  <a:tcPr/>
                </a:tc>
              </a:tr>
              <a:tr h="370840">
                <a:tc>
                  <a:txBody>
                    <a:bodyPr/>
                    <a:lstStyle/>
                    <a:p>
                      <a:r>
                        <a:rPr lang="es-ES" sz="1600" dirty="0" smtClean="0"/>
                        <a:t>Se</a:t>
                      </a:r>
                      <a:r>
                        <a:rPr lang="es-ES" sz="1600" baseline="0" dirty="0" smtClean="0"/>
                        <a:t> escribe un polinomio al lado del otro coloreando por términos semejantes:</a:t>
                      </a:r>
                    </a:p>
                    <a:p>
                      <a:r>
                        <a:rPr lang="es-ES" sz="1600" dirty="0" smtClean="0"/>
                        <a:t>½ a</a:t>
                      </a:r>
                      <a:r>
                        <a:rPr lang="es-ES" sz="1600" baseline="30000" dirty="0" smtClean="0"/>
                        <a:t>n-1</a:t>
                      </a:r>
                      <a:r>
                        <a:rPr lang="es-ES" sz="1600" dirty="0" smtClean="0"/>
                        <a:t> </a:t>
                      </a:r>
                      <a:r>
                        <a:rPr lang="es-ES" sz="1600" dirty="0" smtClean="0">
                          <a:solidFill>
                            <a:srgbClr val="FF0000"/>
                          </a:solidFill>
                        </a:rPr>
                        <a:t>– ¼ </a:t>
                      </a:r>
                      <a:r>
                        <a:rPr lang="es-ES" sz="1600" dirty="0" err="1" smtClean="0">
                          <a:solidFill>
                            <a:srgbClr val="FF0000"/>
                          </a:solidFill>
                        </a:rPr>
                        <a:t>a</a:t>
                      </a:r>
                      <a:r>
                        <a:rPr lang="es-ES" sz="1600" baseline="30000" dirty="0" err="1" smtClean="0">
                          <a:solidFill>
                            <a:srgbClr val="FF0000"/>
                          </a:solidFill>
                        </a:rPr>
                        <a:t>n</a:t>
                      </a:r>
                      <a:r>
                        <a:rPr lang="es-ES" sz="1600" dirty="0" smtClean="0">
                          <a:solidFill>
                            <a:srgbClr val="FF0000"/>
                          </a:solidFill>
                        </a:rPr>
                        <a:t> </a:t>
                      </a:r>
                      <a:r>
                        <a:rPr lang="es-ES" sz="1600" dirty="0" smtClean="0">
                          <a:solidFill>
                            <a:srgbClr val="00B050"/>
                          </a:solidFill>
                        </a:rPr>
                        <a:t>+ ¾ a</a:t>
                      </a:r>
                      <a:r>
                        <a:rPr lang="es-ES" sz="1600" baseline="30000" dirty="0" smtClean="0">
                          <a:solidFill>
                            <a:srgbClr val="00B050"/>
                          </a:solidFill>
                        </a:rPr>
                        <a:t>n+1</a:t>
                      </a:r>
                      <a:r>
                        <a:rPr lang="es-ES" sz="1600" dirty="0" smtClean="0">
                          <a:solidFill>
                            <a:srgbClr val="00B050"/>
                          </a:solidFill>
                        </a:rPr>
                        <a:t> </a:t>
                      </a:r>
                      <a:r>
                        <a:rPr lang="es-ES" sz="1600" dirty="0" smtClean="0"/>
                        <a:t>– ¼ a</a:t>
                      </a:r>
                      <a:r>
                        <a:rPr lang="es-ES" sz="1600" baseline="30000" dirty="0" smtClean="0"/>
                        <a:t>n-1</a:t>
                      </a:r>
                      <a:r>
                        <a:rPr lang="es-ES" sz="1600" dirty="0" smtClean="0"/>
                        <a:t> </a:t>
                      </a:r>
                      <a:r>
                        <a:rPr lang="es-ES" sz="1600" dirty="0" smtClean="0">
                          <a:solidFill>
                            <a:srgbClr val="FF0000"/>
                          </a:solidFill>
                        </a:rPr>
                        <a:t>+ ¾ </a:t>
                      </a:r>
                      <a:r>
                        <a:rPr lang="es-ES" sz="1600" dirty="0" err="1" smtClean="0">
                          <a:solidFill>
                            <a:srgbClr val="FF0000"/>
                          </a:solidFill>
                        </a:rPr>
                        <a:t>a</a:t>
                      </a:r>
                      <a:r>
                        <a:rPr lang="es-ES" sz="1600" baseline="30000" dirty="0" err="1" smtClean="0">
                          <a:solidFill>
                            <a:srgbClr val="FF0000"/>
                          </a:solidFill>
                        </a:rPr>
                        <a:t>n</a:t>
                      </a:r>
                      <a:r>
                        <a:rPr lang="es-ES" sz="1600" dirty="0" smtClean="0">
                          <a:solidFill>
                            <a:srgbClr val="FF0000"/>
                          </a:solidFill>
                        </a:rPr>
                        <a:t> </a:t>
                      </a:r>
                      <a:r>
                        <a:rPr lang="es-ES" sz="1600" dirty="0" smtClean="0">
                          <a:solidFill>
                            <a:srgbClr val="00B050"/>
                          </a:solidFill>
                        </a:rPr>
                        <a:t>– ½ a</a:t>
                      </a:r>
                      <a:r>
                        <a:rPr lang="es-ES" sz="1600" baseline="30000" dirty="0" smtClean="0">
                          <a:solidFill>
                            <a:srgbClr val="00B050"/>
                          </a:solidFill>
                        </a:rPr>
                        <a:t>n+1</a:t>
                      </a:r>
                      <a:r>
                        <a:rPr lang="es-ES" sz="1600" dirty="0" smtClean="0">
                          <a:solidFill>
                            <a:srgbClr val="00B050"/>
                          </a:solidFill>
                        </a:rPr>
                        <a:t> </a:t>
                      </a:r>
                    </a:p>
                    <a:p>
                      <a:r>
                        <a:rPr lang="es-ES" sz="1600" dirty="0" smtClean="0"/>
                        <a:t>Reducción de a</a:t>
                      </a:r>
                      <a:r>
                        <a:rPr lang="es-ES" sz="1600" baseline="30000" dirty="0" smtClean="0"/>
                        <a:t>n-1</a:t>
                      </a:r>
                      <a:r>
                        <a:rPr lang="es-ES" sz="1600" baseline="30000" dirty="0" smtClean="0">
                          <a:solidFill>
                            <a:srgbClr val="00B050"/>
                          </a:solidFill>
                        </a:rPr>
                        <a:t> </a:t>
                      </a:r>
                      <a:r>
                        <a:rPr lang="es-ES" sz="1600" dirty="0" smtClean="0"/>
                        <a:t>: ½ a</a:t>
                      </a:r>
                      <a:r>
                        <a:rPr lang="es-ES" sz="1600" baseline="30000" dirty="0" smtClean="0"/>
                        <a:t>n-1</a:t>
                      </a:r>
                      <a:r>
                        <a:rPr lang="es-ES" sz="1600" dirty="0" smtClean="0"/>
                        <a:t> – ¼ a</a:t>
                      </a:r>
                      <a:r>
                        <a:rPr lang="es-ES" sz="1600" baseline="30000" dirty="0" smtClean="0"/>
                        <a:t>n-1</a:t>
                      </a:r>
                      <a:r>
                        <a:rPr lang="es-ES" sz="1600" dirty="0" smtClean="0"/>
                        <a:t> = ¼ a</a:t>
                      </a:r>
                      <a:r>
                        <a:rPr lang="es-ES" sz="1600" baseline="30000" dirty="0" smtClean="0"/>
                        <a:t>n-1</a:t>
                      </a:r>
                      <a:endParaRPr lang="es-ES" sz="1600" baseline="0" dirty="0" smtClean="0">
                        <a:solidFill>
                          <a:srgbClr val="FF0000"/>
                        </a:solidFill>
                      </a:endParaRPr>
                    </a:p>
                    <a:p>
                      <a:r>
                        <a:rPr lang="es-ES" sz="1600" dirty="0" smtClean="0">
                          <a:solidFill>
                            <a:schemeClr val="tx1"/>
                          </a:solidFill>
                        </a:rPr>
                        <a:t>Reducción de </a:t>
                      </a:r>
                      <a:r>
                        <a:rPr lang="es-ES" sz="1600" dirty="0" err="1" smtClean="0">
                          <a:solidFill>
                            <a:srgbClr val="FF0000"/>
                          </a:solidFill>
                        </a:rPr>
                        <a:t>a</a:t>
                      </a:r>
                      <a:r>
                        <a:rPr lang="es-ES" sz="1600" baseline="30000" dirty="0" err="1" smtClean="0">
                          <a:solidFill>
                            <a:srgbClr val="FF0000"/>
                          </a:solidFill>
                        </a:rPr>
                        <a:t>n</a:t>
                      </a:r>
                      <a:r>
                        <a:rPr lang="es-ES" sz="1600" baseline="30000" dirty="0" smtClean="0">
                          <a:solidFill>
                            <a:srgbClr val="FF0000"/>
                          </a:solidFill>
                        </a:rPr>
                        <a:t> </a:t>
                      </a:r>
                      <a:r>
                        <a:rPr lang="es-ES" sz="1600" dirty="0" smtClean="0">
                          <a:solidFill>
                            <a:schemeClr val="tx1"/>
                          </a:solidFill>
                        </a:rPr>
                        <a:t>: </a:t>
                      </a:r>
                      <a:r>
                        <a:rPr lang="es-ES" sz="1600" dirty="0" smtClean="0">
                          <a:solidFill>
                            <a:srgbClr val="FF0000"/>
                          </a:solidFill>
                        </a:rPr>
                        <a:t>– ¼ </a:t>
                      </a:r>
                      <a:r>
                        <a:rPr lang="es-ES" sz="1600" dirty="0" err="1" smtClean="0">
                          <a:solidFill>
                            <a:srgbClr val="FF0000"/>
                          </a:solidFill>
                        </a:rPr>
                        <a:t>a</a:t>
                      </a:r>
                      <a:r>
                        <a:rPr lang="es-ES" sz="1600" baseline="30000" dirty="0" err="1" smtClean="0">
                          <a:solidFill>
                            <a:srgbClr val="FF0000"/>
                          </a:solidFill>
                        </a:rPr>
                        <a:t>n</a:t>
                      </a:r>
                      <a:r>
                        <a:rPr lang="es-ES" sz="1600" dirty="0" smtClean="0">
                          <a:solidFill>
                            <a:srgbClr val="FF0000"/>
                          </a:solidFill>
                        </a:rPr>
                        <a:t> + ¾ </a:t>
                      </a:r>
                      <a:r>
                        <a:rPr lang="es-ES" sz="1600" dirty="0" err="1" smtClean="0">
                          <a:solidFill>
                            <a:srgbClr val="FF0000"/>
                          </a:solidFill>
                        </a:rPr>
                        <a:t>a</a:t>
                      </a:r>
                      <a:r>
                        <a:rPr lang="es-ES" sz="1600" baseline="30000" dirty="0" err="1" smtClean="0">
                          <a:solidFill>
                            <a:srgbClr val="FF0000"/>
                          </a:solidFill>
                        </a:rPr>
                        <a:t>n</a:t>
                      </a:r>
                      <a:r>
                        <a:rPr lang="es-ES" sz="1600" dirty="0" smtClean="0">
                          <a:solidFill>
                            <a:srgbClr val="FF0000"/>
                          </a:solidFill>
                        </a:rPr>
                        <a:t> = ½ </a:t>
                      </a:r>
                      <a:r>
                        <a:rPr lang="es-ES" sz="1600" dirty="0" err="1" smtClean="0">
                          <a:solidFill>
                            <a:srgbClr val="FF0000"/>
                          </a:solidFill>
                        </a:rPr>
                        <a:t>a</a:t>
                      </a:r>
                      <a:r>
                        <a:rPr lang="es-ES" sz="1600" baseline="30000" dirty="0" err="1" smtClean="0">
                          <a:solidFill>
                            <a:srgbClr val="FF0000"/>
                          </a:solidFill>
                        </a:rPr>
                        <a:t>n</a:t>
                      </a:r>
                      <a:endParaRPr lang="es-ES" sz="1600" baseline="30000" dirty="0" smtClean="0">
                        <a:solidFill>
                          <a:srgbClr val="00B050"/>
                        </a:solidFill>
                      </a:endParaRPr>
                    </a:p>
                    <a:p>
                      <a:r>
                        <a:rPr lang="es-ES" sz="1600" baseline="0" dirty="0" smtClean="0">
                          <a:solidFill>
                            <a:schemeClr val="tx1"/>
                          </a:solidFill>
                        </a:rPr>
                        <a:t>Reducción de </a:t>
                      </a:r>
                      <a:r>
                        <a:rPr lang="es-ES" sz="1600" dirty="0" smtClean="0">
                          <a:solidFill>
                            <a:srgbClr val="00B050"/>
                          </a:solidFill>
                        </a:rPr>
                        <a:t>a</a:t>
                      </a:r>
                      <a:r>
                        <a:rPr lang="es-ES" sz="1600" baseline="30000" dirty="0" smtClean="0">
                          <a:solidFill>
                            <a:srgbClr val="00B050"/>
                          </a:solidFill>
                        </a:rPr>
                        <a:t>n+1</a:t>
                      </a:r>
                      <a:r>
                        <a:rPr lang="es-ES" sz="1600" baseline="30000" dirty="0" smtClean="0">
                          <a:solidFill>
                            <a:schemeClr val="tx1"/>
                          </a:solidFill>
                        </a:rPr>
                        <a:t> </a:t>
                      </a:r>
                      <a:r>
                        <a:rPr lang="es-ES" sz="1600" baseline="0" dirty="0" smtClean="0">
                          <a:solidFill>
                            <a:schemeClr val="tx1"/>
                          </a:solidFill>
                        </a:rPr>
                        <a:t>:</a:t>
                      </a:r>
                      <a:r>
                        <a:rPr lang="es-ES" sz="1600" baseline="30000" dirty="0" smtClean="0">
                          <a:solidFill>
                            <a:schemeClr val="tx1"/>
                          </a:solidFill>
                        </a:rPr>
                        <a:t> </a:t>
                      </a:r>
                      <a:r>
                        <a:rPr lang="es-ES" sz="1600" baseline="30000" dirty="0" smtClean="0">
                          <a:solidFill>
                            <a:schemeClr val="bg1">
                              <a:lumMod val="50000"/>
                            </a:schemeClr>
                          </a:solidFill>
                        </a:rPr>
                        <a:t> </a:t>
                      </a:r>
                      <a:r>
                        <a:rPr lang="es-ES" sz="1600" dirty="0" smtClean="0">
                          <a:solidFill>
                            <a:srgbClr val="00B050"/>
                          </a:solidFill>
                        </a:rPr>
                        <a:t>+ ¾ a</a:t>
                      </a:r>
                      <a:r>
                        <a:rPr lang="es-ES" sz="1600" baseline="30000" dirty="0" smtClean="0">
                          <a:solidFill>
                            <a:srgbClr val="00B050"/>
                          </a:solidFill>
                        </a:rPr>
                        <a:t>n+1 </a:t>
                      </a:r>
                      <a:r>
                        <a:rPr lang="es-ES" sz="1600" dirty="0" smtClean="0">
                          <a:solidFill>
                            <a:srgbClr val="00B050"/>
                          </a:solidFill>
                        </a:rPr>
                        <a:t>– ½ a</a:t>
                      </a:r>
                      <a:r>
                        <a:rPr lang="es-ES" sz="1600" baseline="30000" dirty="0" smtClean="0">
                          <a:solidFill>
                            <a:srgbClr val="00B050"/>
                          </a:solidFill>
                        </a:rPr>
                        <a:t>n+1</a:t>
                      </a:r>
                      <a:r>
                        <a:rPr lang="es-ES" sz="1600" dirty="0" smtClean="0">
                          <a:solidFill>
                            <a:srgbClr val="00B050"/>
                          </a:solidFill>
                        </a:rPr>
                        <a:t> = ¼ a</a:t>
                      </a:r>
                      <a:r>
                        <a:rPr lang="es-ES" sz="1600" baseline="30000" dirty="0" smtClean="0">
                          <a:solidFill>
                            <a:srgbClr val="00B050"/>
                          </a:solidFill>
                        </a:rPr>
                        <a:t>n+1</a:t>
                      </a:r>
                      <a:endParaRPr lang="es-ES" sz="1600" baseline="0" dirty="0" smtClean="0"/>
                    </a:p>
                    <a:p>
                      <a:r>
                        <a:rPr lang="es-ES" sz="1600" dirty="0" smtClean="0"/>
                        <a:t>Respuesta: ¼ a</a:t>
                      </a:r>
                      <a:r>
                        <a:rPr lang="es-ES" sz="1600" baseline="30000" dirty="0" smtClean="0"/>
                        <a:t>n-1 </a:t>
                      </a:r>
                      <a:r>
                        <a:rPr lang="es-ES" sz="1600" baseline="0" dirty="0" smtClean="0">
                          <a:solidFill>
                            <a:srgbClr val="FF0000"/>
                          </a:solidFill>
                        </a:rPr>
                        <a:t>+</a:t>
                      </a:r>
                      <a:r>
                        <a:rPr lang="es-ES" sz="1600" baseline="30000" dirty="0" smtClean="0"/>
                        <a:t> </a:t>
                      </a:r>
                      <a:r>
                        <a:rPr lang="es-ES" sz="1600" dirty="0" smtClean="0">
                          <a:solidFill>
                            <a:srgbClr val="FF0000"/>
                          </a:solidFill>
                        </a:rPr>
                        <a:t>½ </a:t>
                      </a:r>
                      <a:r>
                        <a:rPr lang="es-ES" sz="1600" dirty="0" err="1" smtClean="0">
                          <a:solidFill>
                            <a:srgbClr val="FF0000"/>
                          </a:solidFill>
                        </a:rPr>
                        <a:t>a</a:t>
                      </a:r>
                      <a:r>
                        <a:rPr lang="es-ES" sz="1600" baseline="30000" dirty="0" err="1" smtClean="0">
                          <a:solidFill>
                            <a:srgbClr val="FF0000"/>
                          </a:solidFill>
                        </a:rPr>
                        <a:t>n</a:t>
                      </a:r>
                      <a:r>
                        <a:rPr lang="es-ES" sz="1600" baseline="30000" dirty="0" smtClean="0">
                          <a:solidFill>
                            <a:srgbClr val="FF0000"/>
                          </a:solidFill>
                        </a:rPr>
                        <a:t>  </a:t>
                      </a:r>
                      <a:r>
                        <a:rPr lang="es-ES" sz="1600" baseline="0" dirty="0" smtClean="0">
                          <a:solidFill>
                            <a:srgbClr val="00B050"/>
                          </a:solidFill>
                        </a:rPr>
                        <a:t>+</a:t>
                      </a:r>
                      <a:r>
                        <a:rPr lang="es-ES" sz="1600" baseline="30000" dirty="0" smtClean="0">
                          <a:solidFill>
                            <a:srgbClr val="FF0000"/>
                          </a:solidFill>
                        </a:rPr>
                        <a:t> </a:t>
                      </a:r>
                      <a:r>
                        <a:rPr lang="es-ES" sz="1600" dirty="0" smtClean="0">
                          <a:solidFill>
                            <a:srgbClr val="00B050"/>
                          </a:solidFill>
                        </a:rPr>
                        <a:t>¼ a</a:t>
                      </a:r>
                      <a:r>
                        <a:rPr lang="es-ES" sz="1600" baseline="30000" dirty="0" smtClean="0">
                          <a:solidFill>
                            <a:srgbClr val="00B050"/>
                          </a:solidFill>
                        </a:rPr>
                        <a:t>n+1</a:t>
                      </a:r>
                      <a:endParaRPr lang="es-ES" sz="1600" baseline="30000" dirty="0" smtClean="0">
                        <a:solidFill>
                          <a:schemeClr val="bg1">
                            <a:lumMod val="50000"/>
                          </a:schemeClr>
                        </a:solidFill>
                      </a:endParaRPr>
                    </a:p>
                  </a:txBody>
                  <a:tcPr/>
                </a:tc>
                <a:tc>
                  <a:txBody>
                    <a:bodyPr/>
                    <a:lstStyle/>
                    <a:p>
                      <a:r>
                        <a:rPr lang="es-ES" sz="1600" dirty="0" smtClean="0"/>
                        <a:t>Escribe un polinomio debajo del otro formando columnas de términos semejantes:</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                           ½ a</a:t>
                      </a:r>
                      <a:r>
                        <a:rPr lang="es-ES" sz="1600" baseline="30000" dirty="0" smtClean="0"/>
                        <a:t>n-1</a:t>
                      </a:r>
                      <a:r>
                        <a:rPr lang="es-ES" sz="1600" dirty="0" smtClean="0"/>
                        <a:t> – ¼ </a:t>
                      </a:r>
                      <a:r>
                        <a:rPr lang="es-ES" sz="1600" dirty="0" err="1" smtClean="0"/>
                        <a:t>a</a:t>
                      </a:r>
                      <a:r>
                        <a:rPr lang="es-ES" sz="1600" baseline="30000" dirty="0" err="1" smtClean="0"/>
                        <a:t>n</a:t>
                      </a:r>
                      <a:r>
                        <a:rPr lang="es-ES" sz="1600" dirty="0" smtClean="0"/>
                        <a:t> + ¾ a</a:t>
                      </a:r>
                      <a:r>
                        <a:rPr lang="es-ES" sz="1600" baseline="30000" dirty="0" smtClean="0"/>
                        <a:t>n+1</a:t>
                      </a:r>
                      <a:r>
                        <a:rPr lang="es-E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                        – ¼ a</a:t>
                      </a:r>
                      <a:r>
                        <a:rPr lang="es-ES" sz="1600" baseline="30000" dirty="0" smtClean="0"/>
                        <a:t>n-1</a:t>
                      </a:r>
                      <a:r>
                        <a:rPr lang="es-ES" sz="1600" dirty="0" smtClean="0"/>
                        <a:t> + ¾ </a:t>
                      </a:r>
                      <a:r>
                        <a:rPr lang="es-ES" sz="1600" dirty="0" err="1" smtClean="0"/>
                        <a:t>a</a:t>
                      </a:r>
                      <a:r>
                        <a:rPr lang="es-ES" sz="1600" baseline="30000" dirty="0" err="1" smtClean="0"/>
                        <a:t>n</a:t>
                      </a:r>
                      <a:r>
                        <a:rPr lang="es-ES" sz="1600" dirty="0" smtClean="0"/>
                        <a:t> – ½ a</a:t>
                      </a:r>
                      <a:r>
                        <a:rPr lang="es-ES" sz="1600" baseline="30000" dirty="0" smtClean="0"/>
                        <a:t>n+1</a:t>
                      </a:r>
                      <a:r>
                        <a:rPr lang="es-E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Resuelvo:    </a:t>
                      </a:r>
                      <a:r>
                        <a:rPr lang="es-ES" sz="1600" baseline="0" dirty="0" smtClean="0"/>
                        <a:t>       </a:t>
                      </a:r>
                      <a:r>
                        <a:rPr lang="es-ES" sz="1600" dirty="0" smtClean="0"/>
                        <a:t>¼ a</a:t>
                      </a:r>
                      <a:r>
                        <a:rPr lang="es-ES" sz="1600" baseline="30000" dirty="0" smtClean="0"/>
                        <a:t>n-1</a:t>
                      </a:r>
                      <a:r>
                        <a:rPr lang="es-ES" sz="1600" dirty="0" smtClean="0"/>
                        <a:t> </a:t>
                      </a:r>
                      <a:r>
                        <a:rPr lang="es-ES" sz="1600" baseline="0" dirty="0" smtClean="0">
                          <a:solidFill>
                            <a:schemeClr val="tx1"/>
                          </a:solidFill>
                        </a:rPr>
                        <a:t>+</a:t>
                      </a:r>
                      <a:r>
                        <a:rPr lang="es-ES" sz="1600" baseline="30000" dirty="0" smtClean="0">
                          <a:solidFill>
                            <a:schemeClr val="tx1"/>
                          </a:solidFill>
                        </a:rPr>
                        <a:t> </a:t>
                      </a:r>
                      <a:r>
                        <a:rPr lang="es-ES" sz="1600" dirty="0" smtClean="0">
                          <a:solidFill>
                            <a:schemeClr val="tx1"/>
                          </a:solidFill>
                        </a:rPr>
                        <a:t>½ </a:t>
                      </a:r>
                      <a:r>
                        <a:rPr lang="es-ES" sz="1600" dirty="0" err="1" smtClean="0">
                          <a:solidFill>
                            <a:schemeClr val="tx1"/>
                          </a:solidFill>
                        </a:rPr>
                        <a:t>a</a:t>
                      </a:r>
                      <a:r>
                        <a:rPr lang="es-ES" sz="1600" baseline="30000" dirty="0" err="1" smtClean="0">
                          <a:solidFill>
                            <a:schemeClr val="tx1"/>
                          </a:solidFill>
                        </a:rPr>
                        <a:t>n</a:t>
                      </a:r>
                      <a:r>
                        <a:rPr lang="es-ES" sz="1600" baseline="30000" dirty="0" smtClean="0">
                          <a:solidFill>
                            <a:schemeClr val="tx1"/>
                          </a:solidFill>
                        </a:rPr>
                        <a:t>  </a:t>
                      </a:r>
                      <a:r>
                        <a:rPr lang="es-ES" sz="1600" baseline="0" dirty="0" smtClean="0">
                          <a:solidFill>
                            <a:schemeClr val="tx1"/>
                          </a:solidFill>
                        </a:rPr>
                        <a:t>+</a:t>
                      </a:r>
                      <a:r>
                        <a:rPr lang="es-ES" sz="1600" baseline="30000" dirty="0" smtClean="0">
                          <a:solidFill>
                            <a:schemeClr val="tx1"/>
                          </a:solidFill>
                        </a:rPr>
                        <a:t> </a:t>
                      </a:r>
                      <a:r>
                        <a:rPr lang="es-ES" sz="1600" dirty="0" smtClean="0">
                          <a:solidFill>
                            <a:schemeClr val="tx1"/>
                          </a:solidFill>
                        </a:rPr>
                        <a:t>¼ a</a:t>
                      </a:r>
                      <a:r>
                        <a:rPr lang="es-ES" sz="1600" baseline="30000" dirty="0" smtClean="0">
                          <a:solidFill>
                            <a:schemeClr val="tx1"/>
                          </a:solidFill>
                        </a:rPr>
                        <a:t>n+1</a:t>
                      </a:r>
                      <a:endParaRPr lang="es-ES" sz="16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solidFill>
                            <a:schemeClr val="tx1"/>
                          </a:solidFill>
                        </a:rPr>
                        <a:t>Respuesta: </a:t>
                      </a:r>
                      <a:r>
                        <a:rPr lang="es-ES" sz="1600" dirty="0" smtClean="0"/>
                        <a:t>¼ a</a:t>
                      </a:r>
                      <a:r>
                        <a:rPr lang="es-ES" sz="1600" baseline="30000" dirty="0" smtClean="0"/>
                        <a:t>n-1</a:t>
                      </a:r>
                      <a:r>
                        <a:rPr lang="es-ES" sz="1600" dirty="0" smtClean="0"/>
                        <a:t> </a:t>
                      </a:r>
                      <a:r>
                        <a:rPr lang="es-ES" sz="1600" baseline="0" dirty="0" smtClean="0">
                          <a:solidFill>
                            <a:schemeClr val="tx1"/>
                          </a:solidFill>
                        </a:rPr>
                        <a:t>+</a:t>
                      </a:r>
                      <a:r>
                        <a:rPr lang="es-ES" sz="1600" baseline="30000" dirty="0" smtClean="0">
                          <a:solidFill>
                            <a:schemeClr val="tx1"/>
                          </a:solidFill>
                        </a:rPr>
                        <a:t> </a:t>
                      </a:r>
                      <a:r>
                        <a:rPr lang="es-ES" sz="1600" dirty="0" smtClean="0">
                          <a:solidFill>
                            <a:schemeClr val="tx1"/>
                          </a:solidFill>
                        </a:rPr>
                        <a:t>½ </a:t>
                      </a:r>
                      <a:r>
                        <a:rPr lang="es-ES" sz="1600" dirty="0" err="1" smtClean="0">
                          <a:solidFill>
                            <a:schemeClr val="tx1"/>
                          </a:solidFill>
                        </a:rPr>
                        <a:t>a</a:t>
                      </a:r>
                      <a:r>
                        <a:rPr lang="es-ES" sz="1600" baseline="30000" dirty="0" err="1" smtClean="0">
                          <a:solidFill>
                            <a:schemeClr val="tx1"/>
                          </a:solidFill>
                        </a:rPr>
                        <a:t>n</a:t>
                      </a:r>
                      <a:r>
                        <a:rPr lang="es-ES" sz="1600" baseline="30000" dirty="0" smtClean="0">
                          <a:solidFill>
                            <a:schemeClr val="tx1"/>
                          </a:solidFill>
                        </a:rPr>
                        <a:t>  </a:t>
                      </a:r>
                      <a:r>
                        <a:rPr lang="es-ES" sz="1600" baseline="0" dirty="0" smtClean="0">
                          <a:solidFill>
                            <a:schemeClr val="tx1"/>
                          </a:solidFill>
                        </a:rPr>
                        <a:t>+</a:t>
                      </a:r>
                      <a:r>
                        <a:rPr lang="es-ES" sz="1600" baseline="30000" dirty="0" smtClean="0">
                          <a:solidFill>
                            <a:schemeClr val="tx1"/>
                          </a:solidFill>
                        </a:rPr>
                        <a:t> </a:t>
                      </a:r>
                      <a:r>
                        <a:rPr lang="es-ES" sz="1600" dirty="0" smtClean="0">
                          <a:solidFill>
                            <a:schemeClr val="tx1"/>
                          </a:solidFill>
                        </a:rPr>
                        <a:t>¼ a</a:t>
                      </a:r>
                      <a:r>
                        <a:rPr lang="es-ES" sz="1600" baseline="30000" dirty="0" smtClean="0">
                          <a:solidFill>
                            <a:schemeClr val="tx1"/>
                          </a:solidFill>
                        </a:rPr>
                        <a:t>n+1</a:t>
                      </a:r>
                      <a:endParaRPr lang="es-ES" sz="1600" dirty="0" smtClean="0"/>
                    </a:p>
                  </a:txBody>
                  <a:tcPr/>
                </a:tc>
              </a:tr>
            </a:tbl>
          </a:graphicData>
        </a:graphic>
      </p:graphicFrame>
      <p:cxnSp>
        <p:nvCxnSpPr>
          <p:cNvPr id="9" name="Conector recto 8"/>
          <p:cNvCxnSpPr/>
          <p:nvPr/>
        </p:nvCxnSpPr>
        <p:spPr>
          <a:xfrm>
            <a:off x="7124131" y="1924334"/>
            <a:ext cx="1733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flipV="1">
            <a:off x="6948985" y="4299045"/>
            <a:ext cx="1908412" cy="22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ángulo 1"/>
          <p:cNvSpPr/>
          <p:nvPr/>
        </p:nvSpPr>
        <p:spPr>
          <a:xfrm>
            <a:off x="237699" y="4977669"/>
            <a:ext cx="3272178" cy="307777"/>
          </a:xfrm>
          <a:prstGeom prst="rect">
            <a:avLst/>
          </a:prstGeom>
        </p:spPr>
        <p:txBody>
          <a:bodyPr wrap="none">
            <a:spAutoFit/>
          </a:bodyPr>
          <a:lstStyle/>
          <a:p>
            <a:r>
              <a:rPr lang="es-ES" sz="1400" dirty="0"/>
              <a:t>21. Adicionar 5m + 3n – 8 con – 2m + n – 1</a:t>
            </a:r>
          </a:p>
        </p:txBody>
      </p:sp>
      <p:graphicFrame>
        <p:nvGraphicFramePr>
          <p:cNvPr id="3" name="Tabla 2"/>
          <p:cNvGraphicFramePr>
            <a:graphicFrameLocks noGrp="1"/>
          </p:cNvGraphicFramePr>
          <p:nvPr>
            <p:extLst>
              <p:ext uri="{D42A27DB-BD31-4B8C-83A1-F6EECF244321}">
                <p14:modId xmlns:p14="http://schemas.microsoft.com/office/powerpoint/2010/main" val="1454092692"/>
              </p:ext>
            </p:extLst>
          </p:nvPr>
        </p:nvGraphicFramePr>
        <p:xfrm>
          <a:off x="0" y="5285446"/>
          <a:ext cx="12010030" cy="1742440"/>
        </p:xfrm>
        <a:graphic>
          <a:graphicData uri="http://schemas.openxmlformats.org/drawingml/2006/table">
            <a:tbl>
              <a:tblPr firstRow="1" bandRow="1">
                <a:tableStyleId>{5C22544A-7EE6-4342-B048-85BDC9FD1C3A}</a:tableStyleId>
              </a:tblPr>
              <a:tblGrid>
                <a:gridCol w="5745707"/>
                <a:gridCol w="6264323"/>
              </a:tblGrid>
              <a:tr h="370840">
                <a:tc>
                  <a:txBody>
                    <a:bodyPr/>
                    <a:lstStyle/>
                    <a:p>
                      <a:pPr algn="ctr"/>
                      <a:r>
                        <a:rPr lang="es-ES" sz="1600" dirty="0" smtClean="0"/>
                        <a:t>FORMA</a:t>
                      </a:r>
                      <a:r>
                        <a:rPr lang="es-ES" sz="1600" baseline="0" dirty="0" smtClean="0"/>
                        <a:t> HORIZONTAL</a:t>
                      </a:r>
                      <a:endParaRPr lang="es-ES" sz="1600" dirty="0"/>
                    </a:p>
                  </a:txBody>
                  <a:tcPr/>
                </a:tc>
                <a:tc>
                  <a:txBody>
                    <a:bodyPr/>
                    <a:lstStyle/>
                    <a:p>
                      <a:pPr algn="ctr"/>
                      <a:r>
                        <a:rPr lang="es-ES" sz="1600" dirty="0" smtClean="0"/>
                        <a:t>FORMA VERTICAL</a:t>
                      </a:r>
                      <a:endParaRPr lang="es-ES" sz="1600" dirty="0"/>
                    </a:p>
                  </a:txBody>
                  <a:tcPr/>
                </a:tc>
              </a:tr>
              <a:tr h="370840">
                <a:tc>
                  <a:txBody>
                    <a:bodyPr/>
                    <a:lstStyle/>
                    <a:p>
                      <a:r>
                        <a:rPr lang="es-ES" sz="1400" dirty="0" smtClean="0"/>
                        <a:t>Se</a:t>
                      </a:r>
                      <a:r>
                        <a:rPr lang="es-ES" sz="1400" baseline="0" dirty="0" smtClean="0"/>
                        <a:t> escribe un polinomio al lado del otro coloreando por términos semejantes: </a:t>
                      </a:r>
                      <a:r>
                        <a:rPr lang="es-ES" sz="1400" dirty="0" smtClean="0">
                          <a:solidFill>
                            <a:srgbClr val="FF0000"/>
                          </a:solidFill>
                        </a:rPr>
                        <a:t>5m</a:t>
                      </a:r>
                      <a:r>
                        <a:rPr lang="es-ES" sz="1400" dirty="0" smtClean="0"/>
                        <a:t> </a:t>
                      </a:r>
                      <a:r>
                        <a:rPr lang="es-ES" sz="1400" dirty="0" smtClean="0">
                          <a:solidFill>
                            <a:srgbClr val="00B050"/>
                          </a:solidFill>
                        </a:rPr>
                        <a:t>+ 3n </a:t>
                      </a:r>
                      <a:r>
                        <a:rPr lang="es-ES" sz="1400" dirty="0" smtClean="0"/>
                        <a:t>– 8 </a:t>
                      </a:r>
                      <a:r>
                        <a:rPr lang="es-ES" sz="1400" dirty="0" smtClean="0">
                          <a:solidFill>
                            <a:srgbClr val="FF0000"/>
                          </a:solidFill>
                        </a:rPr>
                        <a:t>– 2m </a:t>
                      </a:r>
                      <a:r>
                        <a:rPr lang="es-ES" sz="1400" dirty="0" smtClean="0">
                          <a:solidFill>
                            <a:srgbClr val="00B050"/>
                          </a:solidFill>
                        </a:rPr>
                        <a:t>+ n </a:t>
                      </a:r>
                      <a:r>
                        <a:rPr lang="es-ES" sz="1400" dirty="0" smtClean="0"/>
                        <a:t>– 1</a:t>
                      </a:r>
                    </a:p>
                    <a:p>
                      <a:r>
                        <a:rPr lang="es-ES" sz="1400" dirty="0" smtClean="0"/>
                        <a:t>Reducción de </a:t>
                      </a:r>
                      <a:r>
                        <a:rPr lang="es-ES" sz="1400" dirty="0" smtClean="0">
                          <a:solidFill>
                            <a:srgbClr val="FF0000"/>
                          </a:solidFill>
                        </a:rPr>
                        <a:t>m</a:t>
                      </a:r>
                      <a:r>
                        <a:rPr lang="es-ES" sz="1400" baseline="30000" dirty="0" smtClean="0">
                          <a:solidFill>
                            <a:srgbClr val="00B050"/>
                          </a:solidFill>
                        </a:rPr>
                        <a:t> </a:t>
                      </a:r>
                      <a:r>
                        <a:rPr lang="es-ES" sz="1400" dirty="0" smtClean="0"/>
                        <a:t>: </a:t>
                      </a:r>
                      <a:r>
                        <a:rPr lang="es-ES" sz="1400" dirty="0" smtClean="0">
                          <a:solidFill>
                            <a:srgbClr val="FF0000"/>
                          </a:solidFill>
                        </a:rPr>
                        <a:t>5m</a:t>
                      </a:r>
                      <a:r>
                        <a:rPr lang="es-ES" sz="1400" baseline="0" dirty="0" smtClean="0">
                          <a:solidFill>
                            <a:srgbClr val="FF0000"/>
                          </a:solidFill>
                        </a:rPr>
                        <a:t> </a:t>
                      </a:r>
                      <a:r>
                        <a:rPr lang="es-ES" sz="1400" dirty="0" smtClean="0">
                          <a:solidFill>
                            <a:srgbClr val="FF0000"/>
                          </a:solidFill>
                        </a:rPr>
                        <a:t>– 2m </a:t>
                      </a:r>
                      <a:r>
                        <a:rPr lang="es-ES" sz="1400" dirty="0" smtClean="0"/>
                        <a:t> = </a:t>
                      </a:r>
                      <a:r>
                        <a:rPr lang="es-ES" sz="1400" dirty="0" smtClean="0">
                          <a:solidFill>
                            <a:srgbClr val="FF0000"/>
                          </a:solidFill>
                        </a:rPr>
                        <a:t>3m</a:t>
                      </a:r>
                      <a:endParaRPr lang="es-ES" sz="1400" baseline="0" dirty="0" smtClean="0">
                        <a:solidFill>
                          <a:srgbClr val="FF0000"/>
                        </a:solidFill>
                      </a:endParaRPr>
                    </a:p>
                    <a:p>
                      <a:r>
                        <a:rPr lang="es-ES" sz="1400" dirty="0" smtClean="0">
                          <a:solidFill>
                            <a:schemeClr val="tx1"/>
                          </a:solidFill>
                        </a:rPr>
                        <a:t>Reducción de </a:t>
                      </a:r>
                      <a:r>
                        <a:rPr lang="es-ES" sz="1400" dirty="0" smtClean="0">
                          <a:solidFill>
                            <a:srgbClr val="00B050"/>
                          </a:solidFill>
                        </a:rPr>
                        <a:t>n</a:t>
                      </a:r>
                      <a:r>
                        <a:rPr lang="es-ES" sz="1400" baseline="30000" dirty="0" smtClean="0">
                          <a:solidFill>
                            <a:srgbClr val="FF0000"/>
                          </a:solidFill>
                        </a:rPr>
                        <a:t> </a:t>
                      </a:r>
                      <a:r>
                        <a:rPr lang="es-ES" sz="1400" dirty="0" smtClean="0">
                          <a:solidFill>
                            <a:schemeClr val="tx1"/>
                          </a:solidFill>
                        </a:rPr>
                        <a:t>: </a:t>
                      </a:r>
                      <a:r>
                        <a:rPr lang="es-ES" sz="1400" dirty="0" smtClean="0">
                          <a:solidFill>
                            <a:srgbClr val="00B050"/>
                          </a:solidFill>
                        </a:rPr>
                        <a:t>3n</a:t>
                      </a:r>
                      <a:r>
                        <a:rPr lang="es-ES" sz="1400" baseline="0" dirty="0" smtClean="0">
                          <a:solidFill>
                            <a:srgbClr val="00B050"/>
                          </a:solidFill>
                        </a:rPr>
                        <a:t> </a:t>
                      </a:r>
                      <a:r>
                        <a:rPr lang="es-ES" sz="1400" dirty="0" smtClean="0">
                          <a:solidFill>
                            <a:srgbClr val="00B050"/>
                          </a:solidFill>
                        </a:rPr>
                        <a:t>+ n </a:t>
                      </a:r>
                      <a:r>
                        <a:rPr lang="es-ES" sz="1400" dirty="0" smtClean="0">
                          <a:solidFill>
                            <a:schemeClr val="tx1"/>
                          </a:solidFill>
                        </a:rPr>
                        <a:t>=</a:t>
                      </a:r>
                      <a:r>
                        <a:rPr lang="es-ES" sz="1400" dirty="0" smtClean="0">
                          <a:solidFill>
                            <a:srgbClr val="00B050"/>
                          </a:solidFill>
                        </a:rPr>
                        <a:t> 4n</a:t>
                      </a:r>
                      <a:endParaRPr lang="es-ES" sz="1400" baseline="30000" dirty="0" smtClean="0">
                        <a:solidFill>
                          <a:srgbClr val="00B050"/>
                        </a:solidFill>
                      </a:endParaRPr>
                    </a:p>
                    <a:p>
                      <a:r>
                        <a:rPr lang="es-ES" sz="1400" baseline="0" dirty="0" smtClean="0">
                          <a:solidFill>
                            <a:schemeClr val="tx1"/>
                          </a:solidFill>
                        </a:rPr>
                        <a:t>Reducción de </a:t>
                      </a:r>
                      <a:r>
                        <a:rPr lang="es-ES" sz="1400" dirty="0" smtClean="0">
                          <a:solidFill>
                            <a:schemeClr val="tx1"/>
                          </a:solidFill>
                        </a:rPr>
                        <a:t>términos independientes</a:t>
                      </a:r>
                      <a:r>
                        <a:rPr lang="es-ES" sz="1400" baseline="30000" dirty="0" smtClean="0">
                          <a:solidFill>
                            <a:schemeClr val="tx1"/>
                          </a:solidFill>
                        </a:rPr>
                        <a:t> </a:t>
                      </a:r>
                      <a:r>
                        <a:rPr lang="es-ES" sz="1400" baseline="0" dirty="0" smtClean="0">
                          <a:solidFill>
                            <a:schemeClr val="tx1"/>
                          </a:solidFill>
                        </a:rPr>
                        <a:t>:</a:t>
                      </a:r>
                      <a:r>
                        <a:rPr lang="es-ES" sz="1400" baseline="30000" dirty="0" smtClean="0">
                          <a:solidFill>
                            <a:schemeClr val="tx1"/>
                          </a:solidFill>
                        </a:rPr>
                        <a:t> </a:t>
                      </a:r>
                      <a:r>
                        <a:rPr lang="es-ES" sz="1400" baseline="30000" dirty="0" smtClean="0">
                          <a:solidFill>
                            <a:schemeClr val="bg1">
                              <a:lumMod val="50000"/>
                            </a:schemeClr>
                          </a:solidFill>
                        </a:rPr>
                        <a:t> </a:t>
                      </a:r>
                      <a:r>
                        <a:rPr lang="es-ES" sz="1400" dirty="0" smtClean="0">
                          <a:solidFill>
                            <a:schemeClr val="tx1"/>
                          </a:solidFill>
                        </a:rPr>
                        <a:t>- 8 – 1 = - 9</a:t>
                      </a:r>
                      <a:endParaRPr lang="es-ES" sz="1400" baseline="0" dirty="0" smtClean="0">
                        <a:solidFill>
                          <a:schemeClr val="tx1"/>
                        </a:solidFill>
                      </a:endParaRPr>
                    </a:p>
                    <a:p>
                      <a:r>
                        <a:rPr lang="es-ES" sz="1400" dirty="0" smtClean="0"/>
                        <a:t>Respuesta: </a:t>
                      </a:r>
                      <a:r>
                        <a:rPr lang="es-ES" sz="1400" dirty="0" smtClean="0">
                          <a:solidFill>
                            <a:srgbClr val="FF0000"/>
                          </a:solidFill>
                        </a:rPr>
                        <a:t>3m</a:t>
                      </a:r>
                      <a:r>
                        <a:rPr lang="es-ES" sz="1400" baseline="0" dirty="0" smtClean="0">
                          <a:solidFill>
                            <a:srgbClr val="FF0000"/>
                          </a:solidFill>
                        </a:rPr>
                        <a:t> </a:t>
                      </a:r>
                      <a:r>
                        <a:rPr lang="es-ES" sz="1400" baseline="0" dirty="0" smtClean="0">
                          <a:solidFill>
                            <a:srgbClr val="00B050"/>
                          </a:solidFill>
                        </a:rPr>
                        <a:t>+</a:t>
                      </a:r>
                      <a:r>
                        <a:rPr lang="es-ES" sz="1400" baseline="0" dirty="0" smtClean="0">
                          <a:solidFill>
                            <a:srgbClr val="FF0000"/>
                          </a:solidFill>
                        </a:rPr>
                        <a:t> </a:t>
                      </a:r>
                      <a:r>
                        <a:rPr lang="es-ES" sz="1400" dirty="0" smtClean="0">
                          <a:solidFill>
                            <a:srgbClr val="00B050"/>
                          </a:solidFill>
                        </a:rPr>
                        <a:t>4n</a:t>
                      </a:r>
                      <a:r>
                        <a:rPr lang="es-ES" sz="1400" baseline="30000" dirty="0" smtClean="0">
                          <a:solidFill>
                            <a:srgbClr val="00B050"/>
                          </a:solidFill>
                        </a:rPr>
                        <a:t> </a:t>
                      </a:r>
                      <a:r>
                        <a:rPr lang="es-ES" sz="1400" dirty="0" smtClean="0">
                          <a:solidFill>
                            <a:schemeClr val="tx1"/>
                          </a:solidFill>
                        </a:rPr>
                        <a:t>- 9</a:t>
                      </a:r>
                      <a:endParaRPr lang="es-ES" sz="1400" baseline="30000" dirty="0" smtClean="0">
                        <a:solidFill>
                          <a:schemeClr val="bg1">
                            <a:lumMod val="50000"/>
                          </a:schemeClr>
                        </a:solidFill>
                      </a:endParaRPr>
                    </a:p>
                  </a:txBody>
                  <a:tcPr/>
                </a:tc>
                <a:tc>
                  <a:txBody>
                    <a:bodyPr/>
                    <a:lstStyle/>
                    <a:p>
                      <a:r>
                        <a:rPr lang="es-ES" sz="1400" dirty="0" smtClean="0"/>
                        <a:t>Escribe un polinomio debajo del otro formando columnas de términos semejantes:</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5m + 3n – 8 </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 2m + n – 1</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Resuelvo:    </a:t>
                      </a:r>
                      <a:r>
                        <a:rPr lang="es-ES" sz="1400" baseline="0" dirty="0" smtClean="0"/>
                        <a:t>      </a:t>
                      </a:r>
                      <a:r>
                        <a:rPr lang="es-ES" sz="1400" dirty="0" smtClean="0"/>
                        <a:t>3m + 4n - 9</a:t>
                      </a:r>
                      <a:endParaRPr lang="es-ES" sz="14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solidFill>
                            <a:schemeClr val="tx1"/>
                          </a:solidFill>
                        </a:rPr>
                        <a:t>Respuesta: </a:t>
                      </a:r>
                      <a:r>
                        <a:rPr lang="es-ES" sz="1400" dirty="0" smtClean="0"/>
                        <a:t>3m + 4n - 9</a:t>
                      </a:r>
                      <a:endParaRPr lang="es-ES" sz="14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 sz="1400" dirty="0" smtClean="0"/>
                    </a:p>
                  </a:txBody>
                  <a:tcPr/>
                </a:tc>
              </a:tr>
            </a:tbl>
          </a:graphicData>
        </a:graphic>
      </p:graphicFrame>
      <p:cxnSp>
        <p:nvCxnSpPr>
          <p:cNvPr id="11" name="Conector recto 10"/>
          <p:cNvCxnSpPr/>
          <p:nvPr/>
        </p:nvCxnSpPr>
        <p:spPr>
          <a:xfrm>
            <a:off x="6673755" y="6346209"/>
            <a:ext cx="122943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314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48428" y="214530"/>
            <a:ext cx="3272178" cy="307777"/>
          </a:xfrm>
          <a:prstGeom prst="rect">
            <a:avLst/>
          </a:prstGeom>
        </p:spPr>
        <p:txBody>
          <a:bodyPr wrap="none">
            <a:spAutoFit/>
          </a:bodyPr>
          <a:lstStyle/>
          <a:p>
            <a:r>
              <a:rPr lang="es-ES" sz="1400" dirty="0"/>
              <a:t>22. Adicionar – 5m – 3n + 8 con 2m – n + 1</a:t>
            </a:r>
          </a:p>
        </p:txBody>
      </p:sp>
      <p:graphicFrame>
        <p:nvGraphicFramePr>
          <p:cNvPr id="3" name="Tabla 2"/>
          <p:cNvGraphicFramePr>
            <a:graphicFrameLocks noGrp="1"/>
          </p:cNvGraphicFramePr>
          <p:nvPr>
            <p:extLst>
              <p:ext uri="{D42A27DB-BD31-4B8C-83A1-F6EECF244321}">
                <p14:modId xmlns:p14="http://schemas.microsoft.com/office/powerpoint/2010/main" val="2552291244"/>
              </p:ext>
            </p:extLst>
          </p:nvPr>
        </p:nvGraphicFramePr>
        <p:xfrm>
          <a:off x="181970" y="522307"/>
          <a:ext cx="12010030" cy="1925320"/>
        </p:xfrm>
        <a:graphic>
          <a:graphicData uri="http://schemas.openxmlformats.org/drawingml/2006/table">
            <a:tbl>
              <a:tblPr firstRow="1" bandRow="1">
                <a:tableStyleId>{5C22544A-7EE6-4342-B048-85BDC9FD1C3A}</a:tableStyleId>
              </a:tblPr>
              <a:tblGrid>
                <a:gridCol w="5745707"/>
                <a:gridCol w="6264323"/>
              </a:tblGrid>
              <a:tr h="370840">
                <a:tc>
                  <a:txBody>
                    <a:bodyPr/>
                    <a:lstStyle/>
                    <a:p>
                      <a:pPr algn="ctr"/>
                      <a:r>
                        <a:rPr lang="es-ES" sz="1600" dirty="0" smtClean="0"/>
                        <a:t>FORMA</a:t>
                      </a:r>
                      <a:r>
                        <a:rPr lang="es-ES" sz="1600" baseline="0" dirty="0" smtClean="0"/>
                        <a:t> HORIZONTAL</a:t>
                      </a:r>
                      <a:endParaRPr lang="es-ES" sz="1600" dirty="0"/>
                    </a:p>
                  </a:txBody>
                  <a:tcPr/>
                </a:tc>
                <a:tc>
                  <a:txBody>
                    <a:bodyPr/>
                    <a:lstStyle/>
                    <a:p>
                      <a:pPr algn="ctr"/>
                      <a:r>
                        <a:rPr lang="es-ES" sz="1600" dirty="0" smtClean="0"/>
                        <a:t>FORMA VERTICAL</a:t>
                      </a:r>
                      <a:endParaRPr lang="es-ES" sz="1600" dirty="0"/>
                    </a:p>
                  </a:txBody>
                  <a:tcPr/>
                </a:tc>
              </a:tr>
              <a:tr h="370840">
                <a:tc>
                  <a:txBody>
                    <a:bodyPr/>
                    <a:lstStyle/>
                    <a:p>
                      <a:r>
                        <a:rPr lang="es-ES" sz="1600" dirty="0" smtClean="0"/>
                        <a:t>Se</a:t>
                      </a:r>
                      <a:r>
                        <a:rPr lang="es-ES" sz="1600" baseline="0" dirty="0" smtClean="0"/>
                        <a:t> escribe un polinomio al lado del otro coloreando por términos semejantes: </a:t>
                      </a:r>
                      <a:r>
                        <a:rPr lang="es-ES" sz="1600" dirty="0" smtClean="0">
                          <a:solidFill>
                            <a:srgbClr val="00B050"/>
                          </a:solidFill>
                        </a:rPr>
                        <a:t>– 5m </a:t>
                      </a:r>
                      <a:r>
                        <a:rPr lang="es-ES" sz="1600" dirty="0" smtClean="0">
                          <a:solidFill>
                            <a:srgbClr val="FF0000"/>
                          </a:solidFill>
                        </a:rPr>
                        <a:t>– 3n </a:t>
                      </a:r>
                      <a:r>
                        <a:rPr lang="es-ES" sz="1600" dirty="0" smtClean="0"/>
                        <a:t>+ 8 </a:t>
                      </a:r>
                      <a:r>
                        <a:rPr lang="es-ES" sz="1600" dirty="0" smtClean="0">
                          <a:solidFill>
                            <a:srgbClr val="00B050"/>
                          </a:solidFill>
                        </a:rPr>
                        <a:t>+ 2m </a:t>
                      </a:r>
                      <a:r>
                        <a:rPr lang="es-ES" sz="1600" dirty="0" smtClean="0">
                          <a:solidFill>
                            <a:srgbClr val="FF0000"/>
                          </a:solidFill>
                        </a:rPr>
                        <a:t>– n </a:t>
                      </a:r>
                      <a:r>
                        <a:rPr lang="es-ES" sz="1600" dirty="0" smtClean="0"/>
                        <a:t>+ 1</a:t>
                      </a:r>
                    </a:p>
                    <a:p>
                      <a:r>
                        <a:rPr lang="es-ES" sz="1600" dirty="0" smtClean="0"/>
                        <a:t>Reducción de </a:t>
                      </a:r>
                      <a:r>
                        <a:rPr lang="es-ES" sz="1600" dirty="0" smtClean="0">
                          <a:solidFill>
                            <a:srgbClr val="00B050"/>
                          </a:solidFill>
                        </a:rPr>
                        <a:t>m</a:t>
                      </a:r>
                      <a:r>
                        <a:rPr lang="es-ES" sz="1600" baseline="30000" dirty="0" smtClean="0">
                          <a:solidFill>
                            <a:srgbClr val="00B050"/>
                          </a:solidFill>
                        </a:rPr>
                        <a:t> </a:t>
                      </a:r>
                      <a:r>
                        <a:rPr lang="es-ES" sz="1600" dirty="0" smtClean="0"/>
                        <a:t>: </a:t>
                      </a:r>
                      <a:r>
                        <a:rPr lang="es-ES" sz="1600" dirty="0" smtClean="0">
                          <a:solidFill>
                            <a:srgbClr val="00B050"/>
                          </a:solidFill>
                        </a:rPr>
                        <a:t>+ 2m – 5m </a:t>
                      </a:r>
                      <a:r>
                        <a:rPr lang="es-ES" sz="1600" dirty="0" smtClean="0"/>
                        <a:t> = </a:t>
                      </a:r>
                      <a:r>
                        <a:rPr lang="es-ES" sz="1600" dirty="0" smtClean="0">
                          <a:solidFill>
                            <a:srgbClr val="00B050"/>
                          </a:solidFill>
                        </a:rPr>
                        <a:t>- 3m</a:t>
                      </a:r>
                      <a:endParaRPr lang="es-ES" sz="1600" baseline="0" dirty="0" smtClean="0">
                        <a:solidFill>
                          <a:srgbClr val="00B050"/>
                        </a:solidFill>
                      </a:endParaRPr>
                    </a:p>
                    <a:p>
                      <a:r>
                        <a:rPr lang="es-ES" sz="1600" dirty="0" smtClean="0">
                          <a:solidFill>
                            <a:schemeClr val="tx1"/>
                          </a:solidFill>
                        </a:rPr>
                        <a:t>Reducción de </a:t>
                      </a:r>
                      <a:r>
                        <a:rPr lang="es-ES" sz="1600" dirty="0" smtClean="0">
                          <a:solidFill>
                            <a:srgbClr val="FF0000"/>
                          </a:solidFill>
                        </a:rPr>
                        <a:t>n</a:t>
                      </a:r>
                      <a:r>
                        <a:rPr lang="es-ES" sz="1600" baseline="30000" dirty="0" smtClean="0">
                          <a:solidFill>
                            <a:srgbClr val="FF0000"/>
                          </a:solidFill>
                        </a:rPr>
                        <a:t> </a:t>
                      </a:r>
                      <a:r>
                        <a:rPr lang="es-ES" sz="1600" dirty="0" smtClean="0">
                          <a:solidFill>
                            <a:schemeClr val="tx1"/>
                          </a:solidFill>
                        </a:rPr>
                        <a:t>: </a:t>
                      </a:r>
                      <a:r>
                        <a:rPr lang="es-ES" sz="1600" dirty="0" smtClean="0">
                          <a:solidFill>
                            <a:srgbClr val="FF0000"/>
                          </a:solidFill>
                        </a:rPr>
                        <a:t>– 3n – n = - 4n</a:t>
                      </a:r>
                      <a:endParaRPr lang="es-ES" sz="1600" baseline="30000" dirty="0" smtClean="0">
                        <a:solidFill>
                          <a:srgbClr val="00B050"/>
                        </a:solidFill>
                      </a:endParaRPr>
                    </a:p>
                    <a:p>
                      <a:r>
                        <a:rPr lang="es-ES" sz="1600" baseline="0" dirty="0" smtClean="0">
                          <a:solidFill>
                            <a:schemeClr val="tx1"/>
                          </a:solidFill>
                        </a:rPr>
                        <a:t>Reducción de </a:t>
                      </a:r>
                      <a:r>
                        <a:rPr lang="es-ES" sz="1600" dirty="0" smtClean="0">
                          <a:solidFill>
                            <a:schemeClr val="tx1"/>
                          </a:solidFill>
                        </a:rPr>
                        <a:t>términos independientes</a:t>
                      </a:r>
                      <a:r>
                        <a:rPr lang="es-ES" sz="1600" baseline="30000" dirty="0" smtClean="0">
                          <a:solidFill>
                            <a:schemeClr val="tx1"/>
                          </a:solidFill>
                        </a:rPr>
                        <a:t> </a:t>
                      </a:r>
                      <a:r>
                        <a:rPr lang="es-ES" sz="1600" baseline="0" dirty="0" smtClean="0">
                          <a:solidFill>
                            <a:schemeClr val="tx1"/>
                          </a:solidFill>
                        </a:rPr>
                        <a:t>:</a:t>
                      </a:r>
                      <a:r>
                        <a:rPr lang="es-ES" sz="1600" baseline="30000" dirty="0" smtClean="0">
                          <a:solidFill>
                            <a:schemeClr val="tx1"/>
                          </a:solidFill>
                        </a:rPr>
                        <a:t> </a:t>
                      </a:r>
                      <a:r>
                        <a:rPr lang="es-ES" sz="1600" baseline="30000" dirty="0" smtClean="0">
                          <a:solidFill>
                            <a:schemeClr val="bg1">
                              <a:lumMod val="50000"/>
                            </a:schemeClr>
                          </a:solidFill>
                        </a:rPr>
                        <a:t> </a:t>
                      </a:r>
                      <a:r>
                        <a:rPr lang="es-ES" sz="1600" dirty="0" smtClean="0">
                          <a:solidFill>
                            <a:schemeClr val="tx1"/>
                          </a:solidFill>
                        </a:rPr>
                        <a:t>8 + 1 = 9</a:t>
                      </a:r>
                      <a:endParaRPr lang="es-ES" sz="1600" baseline="0" dirty="0" smtClean="0">
                        <a:solidFill>
                          <a:schemeClr val="tx1"/>
                        </a:solidFill>
                      </a:endParaRPr>
                    </a:p>
                    <a:p>
                      <a:r>
                        <a:rPr lang="es-ES" sz="1600" dirty="0" smtClean="0"/>
                        <a:t>Respuesta: </a:t>
                      </a:r>
                      <a:r>
                        <a:rPr lang="es-ES" sz="1600" dirty="0" smtClean="0">
                          <a:solidFill>
                            <a:srgbClr val="00B050"/>
                          </a:solidFill>
                        </a:rPr>
                        <a:t>- 3m</a:t>
                      </a:r>
                      <a:r>
                        <a:rPr lang="es-ES" sz="1600" baseline="0" dirty="0" smtClean="0">
                          <a:solidFill>
                            <a:srgbClr val="00B050"/>
                          </a:solidFill>
                        </a:rPr>
                        <a:t> </a:t>
                      </a:r>
                      <a:r>
                        <a:rPr lang="es-ES" sz="1600" dirty="0" smtClean="0">
                          <a:solidFill>
                            <a:srgbClr val="FF0000"/>
                          </a:solidFill>
                        </a:rPr>
                        <a:t>- 4n </a:t>
                      </a:r>
                      <a:r>
                        <a:rPr lang="es-ES" sz="1600" dirty="0" smtClean="0">
                          <a:solidFill>
                            <a:schemeClr val="tx1"/>
                          </a:solidFill>
                        </a:rPr>
                        <a:t>+</a:t>
                      </a:r>
                      <a:r>
                        <a:rPr lang="es-ES" sz="1600" dirty="0" smtClean="0">
                          <a:solidFill>
                            <a:srgbClr val="FF0000"/>
                          </a:solidFill>
                        </a:rPr>
                        <a:t> </a:t>
                      </a:r>
                      <a:r>
                        <a:rPr lang="es-ES" sz="1600" baseline="30000" dirty="0" smtClean="0">
                          <a:solidFill>
                            <a:srgbClr val="00B050"/>
                          </a:solidFill>
                        </a:rPr>
                        <a:t> </a:t>
                      </a:r>
                      <a:r>
                        <a:rPr lang="es-ES" sz="1600" dirty="0" smtClean="0">
                          <a:solidFill>
                            <a:schemeClr val="tx1"/>
                          </a:solidFill>
                        </a:rPr>
                        <a:t>9</a:t>
                      </a:r>
                      <a:endParaRPr lang="es-ES" sz="1600" baseline="30000" dirty="0" smtClean="0">
                        <a:solidFill>
                          <a:schemeClr val="bg1">
                            <a:lumMod val="50000"/>
                          </a:schemeClr>
                        </a:solidFill>
                      </a:endParaRPr>
                    </a:p>
                  </a:txBody>
                  <a:tcPr/>
                </a:tc>
                <a:tc>
                  <a:txBody>
                    <a:bodyPr/>
                    <a:lstStyle/>
                    <a:p>
                      <a:r>
                        <a:rPr lang="es-ES" sz="1600" dirty="0" smtClean="0"/>
                        <a:t>Escribe un polinomio debajo del otro formando columnas de términos semejantes:</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                           – 5m – 3n + 8</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                              2m – n + 1</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Resuelvo:    </a:t>
                      </a:r>
                      <a:r>
                        <a:rPr lang="es-ES" sz="1600" baseline="0" dirty="0" smtClean="0"/>
                        <a:t>       </a:t>
                      </a:r>
                      <a:r>
                        <a:rPr lang="es-ES" sz="1600" dirty="0" smtClean="0"/>
                        <a:t>- 3m – 4n + 9</a:t>
                      </a:r>
                      <a:endParaRPr lang="es-ES" sz="16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solidFill>
                            <a:schemeClr val="tx1"/>
                          </a:solidFill>
                        </a:rPr>
                        <a:t>Respuesta: </a:t>
                      </a:r>
                      <a:r>
                        <a:rPr lang="es-ES" sz="1600" dirty="0" smtClean="0"/>
                        <a:t>- 3m – 4n + 9</a:t>
                      </a:r>
                      <a:endParaRPr lang="es-ES" sz="1600" dirty="0" smtClean="0">
                        <a:solidFill>
                          <a:schemeClr val="tx1"/>
                        </a:solidFill>
                      </a:endParaRPr>
                    </a:p>
                  </a:txBody>
                  <a:tcPr/>
                </a:tc>
              </a:tr>
            </a:tbl>
          </a:graphicData>
        </a:graphic>
      </p:graphicFrame>
      <p:sp>
        <p:nvSpPr>
          <p:cNvPr id="4" name="Rectángulo 3"/>
          <p:cNvSpPr/>
          <p:nvPr/>
        </p:nvSpPr>
        <p:spPr>
          <a:xfrm>
            <a:off x="451634" y="2452763"/>
            <a:ext cx="3268972" cy="307777"/>
          </a:xfrm>
          <a:prstGeom prst="rect">
            <a:avLst/>
          </a:prstGeom>
        </p:spPr>
        <p:txBody>
          <a:bodyPr wrap="none">
            <a:spAutoFit/>
          </a:bodyPr>
          <a:lstStyle/>
          <a:p>
            <a:r>
              <a:rPr lang="es-ES" sz="1400" dirty="0"/>
              <a:t>23. Adicionar 6m</a:t>
            </a:r>
            <a:r>
              <a:rPr lang="es-ES" sz="1400" baseline="30000" dirty="0"/>
              <a:t>2</a:t>
            </a:r>
            <a:r>
              <a:rPr lang="es-ES" sz="1400" dirty="0"/>
              <a:t> – 4m + 7 con m</a:t>
            </a:r>
            <a:r>
              <a:rPr lang="es-ES" sz="1400" baseline="30000" dirty="0"/>
              <a:t>2</a:t>
            </a:r>
            <a:r>
              <a:rPr lang="es-ES" sz="1400" dirty="0"/>
              <a:t> – m + 2</a:t>
            </a:r>
          </a:p>
        </p:txBody>
      </p:sp>
      <p:graphicFrame>
        <p:nvGraphicFramePr>
          <p:cNvPr id="5" name="Tabla 4"/>
          <p:cNvGraphicFramePr>
            <a:graphicFrameLocks noGrp="1"/>
          </p:cNvGraphicFramePr>
          <p:nvPr>
            <p:extLst>
              <p:ext uri="{D42A27DB-BD31-4B8C-83A1-F6EECF244321}">
                <p14:modId xmlns:p14="http://schemas.microsoft.com/office/powerpoint/2010/main" val="2669544255"/>
              </p:ext>
            </p:extLst>
          </p:nvPr>
        </p:nvGraphicFramePr>
        <p:xfrm>
          <a:off x="181970" y="2760540"/>
          <a:ext cx="12010030" cy="1925320"/>
        </p:xfrm>
        <a:graphic>
          <a:graphicData uri="http://schemas.openxmlformats.org/drawingml/2006/table">
            <a:tbl>
              <a:tblPr firstRow="1" bandRow="1">
                <a:tableStyleId>{5C22544A-7EE6-4342-B048-85BDC9FD1C3A}</a:tableStyleId>
              </a:tblPr>
              <a:tblGrid>
                <a:gridCol w="5745707"/>
                <a:gridCol w="6264323"/>
              </a:tblGrid>
              <a:tr h="370840">
                <a:tc>
                  <a:txBody>
                    <a:bodyPr/>
                    <a:lstStyle/>
                    <a:p>
                      <a:pPr algn="ctr"/>
                      <a:r>
                        <a:rPr lang="es-ES" sz="1600" dirty="0" smtClean="0"/>
                        <a:t>FORMA</a:t>
                      </a:r>
                      <a:r>
                        <a:rPr lang="es-ES" sz="1600" baseline="0" dirty="0" smtClean="0"/>
                        <a:t> HORIZONTAL</a:t>
                      </a:r>
                      <a:endParaRPr lang="es-ES" sz="1600" dirty="0"/>
                    </a:p>
                  </a:txBody>
                  <a:tcPr/>
                </a:tc>
                <a:tc>
                  <a:txBody>
                    <a:bodyPr/>
                    <a:lstStyle/>
                    <a:p>
                      <a:pPr algn="ctr"/>
                      <a:r>
                        <a:rPr lang="es-ES" sz="1600" dirty="0" smtClean="0"/>
                        <a:t>FORMA VERTICAL</a:t>
                      </a:r>
                      <a:endParaRPr lang="es-ES" sz="1600" dirty="0"/>
                    </a:p>
                  </a:txBody>
                  <a:tcPr/>
                </a:tc>
              </a:tr>
              <a:tr h="370840">
                <a:tc>
                  <a:txBody>
                    <a:bodyPr/>
                    <a:lstStyle/>
                    <a:p>
                      <a:r>
                        <a:rPr lang="es-ES" sz="1600" dirty="0" smtClean="0"/>
                        <a:t>Se</a:t>
                      </a:r>
                      <a:r>
                        <a:rPr lang="es-ES" sz="1600" baseline="0" dirty="0" smtClean="0"/>
                        <a:t> escribe un polinomio al lado del otro coloreando por términos semejantes: </a:t>
                      </a:r>
                      <a:r>
                        <a:rPr lang="es-ES" sz="1600" dirty="0" smtClean="0"/>
                        <a:t>6m</a:t>
                      </a:r>
                      <a:r>
                        <a:rPr lang="es-ES" sz="1600" baseline="30000" dirty="0" smtClean="0"/>
                        <a:t>2</a:t>
                      </a:r>
                      <a:r>
                        <a:rPr lang="es-ES" sz="1600" dirty="0" smtClean="0"/>
                        <a:t> </a:t>
                      </a:r>
                      <a:r>
                        <a:rPr lang="es-ES" sz="1600" dirty="0" smtClean="0">
                          <a:solidFill>
                            <a:srgbClr val="FF0000"/>
                          </a:solidFill>
                        </a:rPr>
                        <a:t>– 4m </a:t>
                      </a:r>
                      <a:r>
                        <a:rPr lang="es-ES" sz="1600" dirty="0" smtClean="0">
                          <a:solidFill>
                            <a:srgbClr val="00B050"/>
                          </a:solidFill>
                        </a:rPr>
                        <a:t>+ 7</a:t>
                      </a:r>
                      <a:r>
                        <a:rPr lang="es-ES" sz="1600" dirty="0" smtClean="0"/>
                        <a:t> + m</a:t>
                      </a:r>
                      <a:r>
                        <a:rPr lang="es-ES" sz="1600" baseline="30000" dirty="0" smtClean="0"/>
                        <a:t>2</a:t>
                      </a:r>
                      <a:r>
                        <a:rPr lang="es-ES" sz="1600" dirty="0" smtClean="0"/>
                        <a:t> </a:t>
                      </a:r>
                      <a:r>
                        <a:rPr lang="es-ES" sz="1600" dirty="0" smtClean="0">
                          <a:solidFill>
                            <a:srgbClr val="FF0000"/>
                          </a:solidFill>
                        </a:rPr>
                        <a:t>– m </a:t>
                      </a:r>
                      <a:r>
                        <a:rPr lang="es-ES" sz="1600" dirty="0" smtClean="0">
                          <a:solidFill>
                            <a:srgbClr val="00B050"/>
                          </a:solidFill>
                        </a:rPr>
                        <a:t>+ 2</a:t>
                      </a:r>
                    </a:p>
                    <a:p>
                      <a:r>
                        <a:rPr lang="es-ES" sz="1600" dirty="0" smtClean="0"/>
                        <a:t>Reducción de m</a:t>
                      </a:r>
                      <a:r>
                        <a:rPr lang="es-ES" sz="1600" baseline="30000" dirty="0" smtClean="0"/>
                        <a:t>2</a:t>
                      </a:r>
                      <a:r>
                        <a:rPr lang="es-ES" sz="1600" baseline="30000" dirty="0" smtClean="0">
                          <a:solidFill>
                            <a:srgbClr val="00B050"/>
                          </a:solidFill>
                        </a:rPr>
                        <a:t> </a:t>
                      </a:r>
                      <a:r>
                        <a:rPr lang="es-ES" sz="1600" dirty="0" smtClean="0"/>
                        <a:t>: 6m</a:t>
                      </a:r>
                      <a:r>
                        <a:rPr lang="es-ES" sz="1600" baseline="30000" dirty="0" smtClean="0"/>
                        <a:t>2</a:t>
                      </a:r>
                      <a:r>
                        <a:rPr lang="es-ES" sz="1600" baseline="0" dirty="0" smtClean="0"/>
                        <a:t> </a:t>
                      </a:r>
                      <a:r>
                        <a:rPr lang="es-ES" sz="1600" dirty="0" smtClean="0"/>
                        <a:t>+ m</a:t>
                      </a:r>
                      <a:r>
                        <a:rPr lang="es-ES" sz="1600" baseline="30000" dirty="0" smtClean="0"/>
                        <a:t>2 </a:t>
                      </a:r>
                      <a:r>
                        <a:rPr lang="es-ES" sz="1600" dirty="0" smtClean="0"/>
                        <a:t>= 7m</a:t>
                      </a:r>
                      <a:r>
                        <a:rPr lang="es-ES" sz="1600" baseline="30000" dirty="0" smtClean="0"/>
                        <a:t>2</a:t>
                      </a:r>
                      <a:endParaRPr lang="es-ES" sz="1600" baseline="0" dirty="0" smtClean="0">
                        <a:solidFill>
                          <a:srgbClr val="00B050"/>
                        </a:solidFill>
                      </a:endParaRPr>
                    </a:p>
                    <a:p>
                      <a:r>
                        <a:rPr lang="es-ES" sz="1600" dirty="0" smtClean="0">
                          <a:solidFill>
                            <a:schemeClr val="tx1"/>
                          </a:solidFill>
                        </a:rPr>
                        <a:t>Reducción de </a:t>
                      </a:r>
                      <a:r>
                        <a:rPr lang="es-ES" sz="1600" dirty="0" smtClean="0">
                          <a:solidFill>
                            <a:srgbClr val="FF0000"/>
                          </a:solidFill>
                        </a:rPr>
                        <a:t>m</a:t>
                      </a:r>
                      <a:r>
                        <a:rPr lang="es-ES" sz="1600" dirty="0" smtClean="0">
                          <a:solidFill>
                            <a:schemeClr val="tx1"/>
                          </a:solidFill>
                        </a:rPr>
                        <a:t>: </a:t>
                      </a:r>
                      <a:r>
                        <a:rPr lang="es-ES" sz="1600" dirty="0" smtClean="0">
                          <a:solidFill>
                            <a:srgbClr val="FF0000"/>
                          </a:solidFill>
                        </a:rPr>
                        <a:t>– 4m – m </a:t>
                      </a:r>
                      <a:r>
                        <a:rPr lang="es-ES" sz="1600" dirty="0" smtClean="0">
                          <a:solidFill>
                            <a:schemeClr val="tx1"/>
                          </a:solidFill>
                        </a:rPr>
                        <a:t>=</a:t>
                      </a:r>
                      <a:r>
                        <a:rPr lang="es-ES" sz="1600" dirty="0" smtClean="0">
                          <a:solidFill>
                            <a:srgbClr val="FF0000"/>
                          </a:solidFill>
                        </a:rPr>
                        <a:t> - 5m</a:t>
                      </a:r>
                      <a:endParaRPr lang="es-ES" sz="1600" baseline="30000" dirty="0" smtClean="0">
                        <a:solidFill>
                          <a:srgbClr val="00B050"/>
                        </a:solidFill>
                      </a:endParaRPr>
                    </a:p>
                    <a:p>
                      <a:r>
                        <a:rPr lang="es-ES" sz="1600" baseline="0" dirty="0" smtClean="0">
                          <a:solidFill>
                            <a:schemeClr val="tx1"/>
                          </a:solidFill>
                        </a:rPr>
                        <a:t>Reducción de </a:t>
                      </a:r>
                      <a:r>
                        <a:rPr lang="es-ES" sz="1600" dirty="0" smtClean="0">
                          <a:solidFill>
                            <a:srgbClr val="00B050"/>
                          </a:solidFill>
                        </a:rPr>
                        <a:t>términos independientes</a:t>
                      </a:r>
                      <a:r>
                        <a:rPr lang="es-ES" sz="1600" baseline="30000" dirty="0" smtClean="0">
                          <a:solidFill>
                            <a:srgbClr val="00B050"/>
                          </a:solidFill>
                        </a:rPr>
                        <a:t> </a:t>
                      </a:r>
                      <a:r>
                        <a:rPr lang="es-ES" sz="1600" baseline="0" dirty="0" smtClean="0">
                          <a:solidFill>
                            <a:schemeClr val="tx1"/>
                          </a:solidFill>
                        </a:rPr>
                        <a:t>:</a:t>
                      </a:r>
                      <a:r>
                        <a:rPr lang="es-ES" sz="1600" baseline="30000" dirty="0" smtClean="0">
                          <a:solidFill>
                            <a:schemeClr val="tx1"/>
                          </a:solidFill>
                        </a:rPr>
                        <a:t> </a:t>
                      </a:r>
                      <a:r>
                        <a:rPr lang="es-ES" sz="1600" baseline="30000" dirty="0" smtClean="0">
                          <a:solidFill>
                            <a:schemeClr val="bg1">
                              <a:lumMod val="50000"/>
                            </a:schemeClr>
                          </a:solidFill>
                        </a:rPr>
                        <a:t> </a:t>
                      </a:r>
                      <a:r>
                        <a:rPr lang="es-ES" sz="1600" dirty="0" smtClean="0">
                          <a:solidFill>
                            <a:srgbClr val="00B050"/>
                          </a:solidFill>
                        </a:rPr>
                        <a:t>7</a:t>
                      </a:r>
                      <a:r>
                        <a:rPr lang="es-ES" sz="1600" baseline="0" dirty="0" smtClean="0">
                          <a:solidFill>
                            <a:srgbClr val="00B050"/>
                          </a:solidFill>
                        </a:rPr>
                        <a:t> </a:t>
                      </a:r>
                      <a:r>
                        <a:rPr lang="es-ES" sz="1600" dirty="0" smtClean="0">
                          <a:solidFill>
                            <a:srgbClr val="00B050"/>
                          </a:solidFill>
                        </a:rPr>
                        <a:t>+ 2 </a:t>
                      </a:r>
                      <a:r>
                        <a:rPr lang="es-ES" sz="1600" dirty="0" smtClean="0">
                          <a:solidFill>
                            <a:schemeClr val="tx1"/>
                          </a:solidFill>
                        </a:rPr>
                        <a:t>= </a:t>
                      </a:r>
                      <a:r>
                        <a:rPr lang="es-ES" sz="1600" dirty="0" smtClean="0">
                          <a:solidFill>
                            <a:srgbClr val="00B050"/>
                          </a:solidFill>
                        </a:rPr>
                        <a:t>9</a:t>
                      </a:r>
                      <a:endParaRPr lang="es-ES" sz="1600" baseline="0" dirty="0" smtClean="0">
                        <a:solidFill>
                          <a:srgbClr val="00B050"/>
                        </a:solidFill>
                      </a:endParaRPr>
                    </a:p>
                    <a:p>
                      <a:r>
                        <a:rPr lang="es-ES" sz="1600" dirty="0" smtClean="0"/>
                        <a:t>Respuesta: 7m</a:t>
                      </a:r>
                      <a:r>
                        <a:rPr lang="es-ES" sz="1600" baseline="30000" dirty="0" smtClean="0"/>
                        <a:t>2</a:t>
                      </a:r>
                      <a:r>
                        <a:rPr lang="es-ES" sz="1600" baseline="0" dirty="0" smtClean="0">
                          <a:solidFill>
                            <a:srgbClr val="00B050"/>
                          </a:solidFill>
                        </a:rPr>
                        <a:t> </a:t>
                      </a:r>
                      <a:r>
                        <a:rPr lang="es-ES" sz="1600" dirty="0" smtClean="0">
                          <a:solidFill>
                            <a:srgbClr val="FF0000"/>
                          </a:solidFill>
                        </a:rPr>
                        <a:t>- 5m </a:t>
                      </a:r>
                      <a:r>
                        <a:rPr lang="es-ES" sz="1600" dirty="0" smtClean="0">
                          <a:solidFill>
                            <a:srgbClr val="00B050"/>
                          </a:solidFill>
                        </a:rPr>
                        <a:t>+</a:t>
                      </a:r>
                      <a:r>
                        <a:rPr lang="es-ES" sz="1600" dirty="0" smtClean="0">
                          <a:solidFill>
                            <a:srgbClr val="FF0000"/>
                          </a:solidFill>
                        </a:rPr>
                        <a:t> </a:t>
                      </a:r>
                      <a:r>
                        <a:rPr lang="es-ES" sz="1600" dirty="0" smtClean="0">
                          <a:solidFill>
                            <a:srgbClr val="00B050"/>
                          </a:solidFill>
                        </a:rPr>
                        <a:t>9</a:t>
                      </a:r>
                      <a:endParaRPr lang="es-ES" sz="1600" baseline="0" dirty="0" smtClean="0">
                        <a:solidFill>
                          <a:srgbClr val="00B050"/>
                        </a:solidFill>
                      </a:endParaRPr>
                    </a:p>
                  </a:txBody>
                  <a:tcPr/>
                </a:tc>
                <a:tc>
                  <a:txBody>
                    <a:bodyPr/>
                    <a:lstStyle/>
                    <a:p>
                      <a:r>
                        <a:rPr lang="es-ES" sz="1600" dirty="0" smtClean="0"/>
                        <a:t>Escribe un polinomio debajo del otro formando columnas de términos semejantes:</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                           6m</a:t>
                      </a:r>
                      <a:r>
                        <a:rPr lang="es-ES" sz="1600" baseline="30000" dirty="0" smtClean="0"/>
                        <a:t>2</a:t>
                      </a:r>
                      <a:r>
                        <a:rPr lang="es-ES" sz="1600" dirty="0" smtClean="0"/>
                        <a:t> – 4m + 7                               </a:t>
                      </a:r>
                    </a:p>
                    <a:p>
                      <a:r>
                        <a:rPr lang="es-ES" sz="1600" dirty="0" smtClean="0"/>
                        <a:t>                             m</a:t>
                      </a:r>
                      <a:r>
                        <a:rPr lang="es-ES" sz="1600" baseline="30000" dirty="0" smtClean="0"/>
                        <a:t>2</a:t>
                      </a:r>
                      <a:r>
                        <a:rPr lang="es-ES" sz="1600" dirty="0" smtClean="0"/>
                        <a:t> – m + 2</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Resuelvo:    </a:t>
                      </a:r>
                      <a:r>
                        <a:rPr lang="es-ES" sz="1600" baseline="0" dirty="0" smtClean="0"/>
                        <a:t>      </a:t>
                      </a:r>
                      <a:r>
                        <a:rPr lang="es-ES" sz="1600" dirty="0" smtClean="0"/>
                        <a:t>7m</a:t>
                      </a:r>
                      <a:r>
                        <a:rPr lang="es-ES" sz="1600" baseline="30000" dirty="0" smtClean="0"/>
                        <a:t>2 </a:t>
                      </a:r>
                      <a:r>
                        <a:rPr lang="es-ES" sz="1600" baseline="0" dirty="0" smtClean="0"/>
                        <a:t>- 5m + 9</a:t>
                      </a:r>
                      <a:endParaRPr lang="es-ES" sz="1600"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solidFill>
                            <a:schemeClr val="tx1"/>
                          </a:solidFill>
                        </a:rPr>
                        <a:t>Respuesta: </a:t>
                      </a:r>
                      <a:r>
                        <a:rPr lang="es-ES" sz="1600" dirty="0" smtClean="0"/>
                        <a:t>7m</a:t>
                      </a:r>
                      <a:r>
                        <a:rPr lang="es-ES" sz="1600" baseline="30000" dirty="0" smtClean="0"/>
                        <a:t>2 </a:t>
                      </a:r>
                      <a:r>
                        <a:rPr lang="es-ES" sz="1600" baseline="0" dirty="0" smtClean="0"/>
                        <a:t>- 5m + 9</a:t>
                      </a:r>
                      <a:endParaRPr lang="es-ES" sz="1600" baseline="0" dirty="0" smtClean="0">
                        <a:solidFill>
                          <a:schemeClr val="tx1"/>
                        </a:solidFill>
                      </a:endParaRPr>
                    </a:p>
                  </a:txBody>
                  <a:tcPr/>
                </a:tc>
              </a:tr>
            </a:tbl>
          </a:graphicData>
        </a:graphic>
      </p:graphicFrame>
      <p:sp>
        <p:nvSpPr>
          <p:cNvPr id="6" name="Rectángulo 5"/>
          <p:cNvSpPr/>
          <p:nvPr/>
        </p:nvSpPr>
        <p:spPr>
          <a:xfrm>
            <a:off x="448428" y="4690996"/>
            <a:ext cx="3387594" cy="307777"/>
          </a:xfrm>
          <a:prstGeom prst="rect">
            <a:avLst/>
          </a:prstGeom>
        </p:spPr>
        <p:txBody>
          <a:bodyPr wrap="none">
            <a:spAutoFit/>
          </a:bodyPr>
          <a:lstStyle/>
          <a:p>
            <a:r>
              <a:rPr lang="es-ES" sz="1400" dirty="0"/>
              <a:t>24. Adicionar - 6m</a:t>
            </a:r>
            <a:r>
              <a:rPr lang="es-ES" sz="1400" baseline="30000" dirty="0"/>
              <a:t>2</a:t>
            </a:r>
            <a:r>
              <a:rPr lang="es-ES" sz="1400" dirty="0"/>
              <a:t> + 4m - 7 con - m</a:t>
            </a:r>
            <a:r>
              <a:rPr lang="es-ES" sz="1400" baseline="30000" dirty="0"/>
              <a:t>2</a:t>
            </a:r>
            <a:r>
              <a:rPr lang="es-ES" sz="1400" dirty="0"/>
              <a:t> + m - 2</a:t>
            </a:r>
          </a:p>
        </p:txBody>
      </p:sp>
      <p:graphicFrame>
        <p:nvGraphicFramePr>
          <p:cNvPr id="7" name="Tabla 6"/>
          <p:cNvGraphicFramePr>
            <a:graphicFrameLocks noGrp="1"/>
          </p:cNvGraphicFramePr>
          <p:nvPr>
            <p:extLst>
              <p:ext uri="{D42A27DB-BD31-4B8C-83A1-F6EECF244321}">
                <p14:modId xmlns:p14="http://schemas.microsoft.com/office/powerpoint/2010/main" val="3419116358"/>
              </p:ext>
            </p:extLst>
          </p:nvPr>
        </p:nvGraphicFramePr>
        <p:xfrm>
          <a:off x="181970" y="4936372"/>
          <a:ext cx="12010030" cy="1925320"/>
        </p:xfrm>
        <a:graphic>
          <a:graphicData uri="http://schemas.openxmlformats.org/drawingml/2006/table">
            <a:tbl>
              <a:tblPr firstRow="1" bandRow="1">
                <a:tableStyleId>{5C22544A-7EE6-4342-B048-85BDC9FD1C3A}</a:tableStyleId>
              </a:tblPr>
              <a:tblGrid>
                <a:gridCol w="5745707"/>
                <a:gridCol w="6264323"/>
              </a:tblGrid>
              <a:tr h="370840">
                <a:tc>
                  <a:txBody>
                    <a:bodyPr/>
                    <a:lstStyle/>
                    <a:p>
                      <a:pPr algn="ctr"/>
                      <a:r>
                        <a:rPr lang="es-ES" sz="1600" dirty="0" smtClean="0"/>
                        <a:t>FORMA</a:t>
                      </a:r>
                      <a:r>
                        <a:rPr lang="es-ES" sz="1600" baseline="0" dirty="0" smtClean="0"/>
                        <a:t> HORIZONTAL</a:t>
                      </a:r>
                      <a:endParaRPr lang="es-ES" sz="1600" dirty="0"/>
                    </a:p>
                  </a:txBody>
                  <a:tcPr/>
                </a:tc>
                <a:tc>
                  <a:txBody>
                    <a:bodyPr/>
                    <a:lstStyle/>
                    <a:p>
                      <a:pPr algn="ctr"/>
                      <a:r>
                        <a:rPr lang="es-ES" sz="1600" dirty="0" smtClean="0"/>
                        <a:t>FORMA VERTICAL</a:t>
                      </a:r>
                      <a:endParaRPr lang="es-ES" sz="1600" dirty="0"/>
                    </a:p>
                  </a:txBody>
                  <a:tcPr/>
                </a:tc>
              </a:tr>
              <a:tr h="370840">
                <a:tc>
                  <a:txBody>
                    <a:bodyPr/>
                    <a:lstStyle/>
                    <a:p>
                      <a:r>
                        <a:rPr lang="es-ES" sz="1600" dirty="0" smtClean="0"/>
                        <a:t>Se</a:t>
                      </a:r>
                      <a:r>
                        <a:rPr lang="es-ES" sz="1600" baseline="0" dirty="0" smtClean="0"/>
                        <a:t> escribe un polinomio al lado del otro coloreando por términos semejantes: </a:t>
                      </a:r>
                      <a:r>
                        <a:rPr lang="es-ES" sz="1600" dirty="0" smtClean="0"/>
                        <a:t>- 6m</a:t>
                      </a:r>
                      <a:r>
                        <a:rPr lang="es-ES" sz="1600" baseline="30000" dirty="0" smtClean="0"/>
                        <a:t>2</a:t>
                      </a:r>
                      <a:r>
                        <a:rPr lang="es-ES" sz="1600" dirty="0" smtClean="0"/>
                        <a:t> + 4m - 7 - m</a:t>
                      </a:r>
                      <a:r>
                        <a:rPr lang="es-ES" sz="1600" baseline="30000" dirty="0" smtClean="0"/>
                        <a:t>2</a:t>
                      </a:r>
                      <a:r>
                        <a:rPr lang="es-ES" sz="1600" dirty="0" smtClean="0"/>
                        <a:t> + m - 2</a:t>
                      </a:r>
                    </a:p>
                    <a:p>
                      <a:r>
                        <a:rPr lang="es-ES" sz="1600" dirty="0" smtClean="0"/>
                        <a:t>Reducción de m</a:t>
                      </a:r>
                      <a:r>
                        <a:rPr lang="es-ES" sz="1600" baseline="30000" dirty="0" smtClean="0"/>
                        <a:t>2</a:t>
                      </a:r>
                      <a:r>
                        <a:rPr lang="es-ES" sz="1600" baseline="30000" dirty="0" smtClean="0">
                          <a:solidFill>
                            <a:srgbClr val="00B050"/>
                          </a:solidFill>
                        </a:rPr>
                        <a:t> </a:t>
                      </a:r>
                      <a:r>
                        <a:rPr lang="es-ES" sz="1600" dirty="0" smtClean="0"/>
                        <a:t>: - 6m</a:t>
                      </a:r>
                      <a:r>
                        <a:rPr lang="es-ES" sz="1600" baseline="30000" dirty="0" smtClean="0"/>
                        <a:t>2</a:t>
                      </a:r>
                      <a:r>
                        <a:rPr lang="es-ES" sz="1600" baseline="0" dirty="0" smtClean="0"/>
                        <a:t> </a:t>
                      </a:r>
                      <a:r>
                        <a:rPr lang="es-ES" sz="1600" dirty="0" smtClean="0"/>
                        <a:t>- m</a:t>
                      </a:r>
                      <a:r>
                        <a:rPr lang="es-ES" sz="1600" baseline="30000" dirty="0" smtClean="0"/>
                        <a:t>2 </a:t>
                      </a:r>
                      <a:r>
                        <a:rPr lang="es-ES" sz="1600" dirty="0" smtClean="0"/>
                        <a:t>= - 7m</a:t>
                      </a:r>
                      <a:r>
                        <a:rPr lang="es-ES" sz="1600" baseline="30000" dirty="0" smtClean="0"/>
                        <a:t>2</a:t>
                      </a:r>
                      <a:endParaRPr lang="es-ES" sz="1600" baseline="0" dirty="0" smtClean="0">
                        <a:solidFill>
                          <a:srgbClr val="00B050"/>
                        </a:solidFill>
                      </a:endParaRPr>
                    </a:p>
                    <a:p>
                      <a:r>
                        <a:rPr lang="es-ES" sz="1600" dirty="0" smtClean="0">
                          <a:solidFill>
                            <a:schemeClr val="tx1"/>
                          </a:solidFill>
                        </a:rPr>
                        <a:t>Reducción de </a:t>
                      </a:r>
                      <a:r>
                        <a:rPr lang="es-ES" sz="1600" dirty="0" smtClean="0">
                          <a:solidFill>
                            <a:srgbClr val="FF0000"/>
                          </a:solidFill>
                        </a:rPr>
                        <a:t>m</a:t>
                      </a:r>
                      <a:r>
                        <a:rPr lang="es-ES" sz="1600" dirty="0" smtClean="0">
                          <a:solidFill>
                            <a:schemeClr val="tx1"/>
                          </a:solidFill>
                        </a:rPr>
                        <a:t>: </a:t>
                      </a:r>
                      <a:r>
                        <a:rPr lang="es-ES" sz="1600" dirty="0" smtClean="0">
                          <a:solidFill>
                            <a:srgbClr val="FF0000"/>
                          </a:solidFill>
                        </a:rPr>
                        <a:t>4m + m </a:t>
                      </a:r>
                      <a:r>
                        <a:rPr lang="es-ES" sz="1600" dirty="0" smtClean="0">
                          <a:solidFill>
                            <a:schemeClr val="tx1"/>
                          </a:solidFill>
                        </a:rPr>
                        <a:t>=</a:t>
                      </a:r>
                      <a:r>
                        <a:rPr lang="es-ES" sz="1600" dirty="0" smtClean="0">
                          <a:solidFill>
                            <a:srgbClr val="FF0000"/>
                          </a:solidFill>
                        </a:rPr>
                        <a:t> 5m</a:t>
                      </a:r>
                      <a:endParaRPr lang="es-ES" sz="1600" baseline="30000" dirty="0" smtClean="0">
                        <a:solidFill>
                          <a:srgbClr val="00B050"/>
                        </a:solidFill>
                      </a:endParaRPr>
                    </a:p>
                    <a:p>
                      <a:r>
                        <a:rPr lang="es-ES" sz="1600" baseline="0" dirty="0" smtClean="0">
                          <a:solidFill>
                            <a:schemeClr val="tx1"/>
                          </a:solidFill>
                        </a:rPr>
                        <a:t>Reducción de </a:t>
                      </a:r>
                      <a:r>
                        <a:rPr lang="es-ES" sz="1600" dirty="0" smtClean="0">
                          <a:solidFill>
                            <a:srgbClr val="00B050"/>
                          </a:solidFill>
                        </a:rPr>
                        <a:t>términos independientes</a:t>
                      </a:r>
                      <a:r>
                        <a:rPr lang="es-ES" sz="1600" baseline="30000" dirty="0" smtClean="0">
                          <a:solidFill>
                            <a:srgbClr val="00B050"/>
                          </a:solidFill>
                        </a:rPr>
                        <a:t> </a:t>
                      </a:r>
                      <a:r>
                        <a:rPr lang="es-ES" sz="1600" baseline="0" dirty="0" smtClean="0">
                          <a:solidFill>
                            <a:schemeClr val="tx1"/>
                          </a:solidFill>
                        </a:rPr>
                        <a:t>: </a:t>
                      </a:r>
                      <a:r>
                        <a:rPr lang="es-ES" sz="1600" baseline="0" dirty="0" smtClean="0">
                          <a:solidFill>
                            <a:srgbClr val="00B050"/>
                          </a:solidFill>
                        </a:rPr>
                        <a:t>-</a:t>
                      </a:r>
                      <a:r>
                        <a:rPr lang="es-ES" sz="1600" baseline="0" dirty="0" smtClean="0">
                          <a:solidFill>
                            <a:schemeClr val="tx1"/>
                          </a:solidFill>
                        </a:rPr>
                        <a:t> </a:t>
                      </a:r>
                      <a:r>
                        <a:rPr lang="es-ES" sz="1600" baseline="30000" dirty="0" smtClean="0">
                          <a:solidFill>
                            <a:schemeClr val="bg1">
                              <a:lumMod val="50000"/>
                            </a:schemeClr>
                          </a:solidFill>
                        </a:rPr>
                        <a:t> </a:t>
                      </a:r>
                      <a:r>
                        <a:rPr lang="es-ES" sz="1600" dirty="0" smtClean="0">
                          <a:solidFill>
                            <a:srgbClr val="00B050"/>
                          </a:solidFill>
                        </a:rPr>
                        <a:t>7</a:t>
                      </a:r>
                      <a:r>
                        <a:rPr lang="es-ES" sz="1600" baseline="0" dirty="0" smtClean="0">
                          <a:solidFill>
                            <a:srgbClr val="00B050"/>
                          </a:solidFill>
                        </a:rPr>
                        <a:t> -</a:t>
                      </a:r>
                      <a:r>
                        <a:rPr lang="es-ES" sz="1600" dirty="0" smtClean="0">
                          <a:solidFill>
                            <a:srgbClr val="00B050"/>
                          </a:solidFill>
                        </a:rPr>
                        <a:t> 2 </a:t>
                      </a:r>
                      <a:r>
                        <a:rPr lang="es-ES" sz="1600" dirty="0" smtClean="0">
                          <a:solidFill>
                            <a:schemeClr val="tx1"/>
                          </a:solidFill>
                        </a:rPr>
                        <a:t>= </a:t>
                      </a:r>
                      <a:r>
                        <a:rPr lang="es-ES" sz="1600" dirty="0" smtClean="0">
                          <a:solidFill>
                            <a:srgbClr val="00B050"/>
                          </a:solidFill>
                        </a:rPr>
                        <a:t>-</a:t>
                      </a:r>
                      <a:r>
                        <a:rPr lang="es-ES" sz="1600" dirty="0" smtClean="0">
                          <a:solidFill>
                            <a:schemeClr val="tx1"/>
                          </a:solidFill>
                        </a:rPr>
                        <a:t> </a:t>
                      </a:r>
                      <a:r>
                        <a:rPr lang="es-ES" sz="1600" dirty="0" smtClean="0">
                          <a:solidFill>
                            <a:srgbClr val="00B050"/>
                          </a:solidFill>
                        </a:rPr>
                        <a:t>9</a:t>
                      </a:r>
                      <a:endParaRPr lang="es-ES" sz="1600" baseline="0" dirty="0" smtClean="0">
                        <a:solidFill>
                          <a:srgbClr val="00B050"/>
                        </a:solidFill>
                      </a:endParaRPr>
                    </a:p>
                    <a:p>
                      <a:r>
                        <a:rPr lang="es-ES" sz="1600" dirty="0" smtClean="0"/>
                        <a:t>Respuesta: - 7m</a:t>
                      </a:r>
                      <a:r>
                        <a:rPr lang="es-ES" sz="1600" baseline="30000" dirty="0" smtClean="0"/>
                        <a:t>2</a:t>
                      </a:r>
                      <a:r>
                        <a:rPr lang="es-ES" sz="1600" baseline="0" dirty="0" smtClean="0">
                          <a:solidFill>
                            <a:srgbClr val="00B050"/>
                          </a:solidFill>
                        </a:rPr>
                        <a:t> </a:t>
                      </a:r>
                      <a:r>
                        <a:rPr lang="es-ES" sz="1600" dirty="0" smtClean="0">
                          <a:solidFill>
                            <a:srgbClr val="FF0000"/>
                          </a:solidFill>
                        </a:rPr>
                        <a:t>+ 5m </a:t>
                      </a:r>
                      <a:r>
                        <a:rPr lang="es-ES" sz="1600" dirty="0" smtClean="0">
                          <a:solidFill>
                            <a:srgbClr val="00B050"/>
                          </a:solidFill>
                        </a:rPr>
                        <a:t>-</a:t>
                      </a:r>
                      <a:r>
                        <a:rPr lang="es-ES" sz="1600" dirty="0" smtClean="0">
                          <a:solidFill>
                            <a:srgbClr val="FF0000"/>
                          </a:solidFill>
                        </a:rPr>
                        <a:t> </a:t>
                      </a:r>
                      <a:r>
                        <a:rPr lang="es-ES" sz="1600" dirty="0" smtClean="0">
                          <a:solidFill>
                            <a:srgbClr val="00B050"/>
                          </a:solidFill>
                        </a:rPr>
                        <a:t>9</a:t>
                      </a:r>
                      <a:endParaRPr lang="es-ES" sz="1600" baseline="0" dirty="0" smtClean="0">
                        <a:solidFill>
                          <a:srgbClr val="00B050"/>
                        </a:solidFill>
                      </a:endParaRPr>
                    </a:p>
                  </a:txBody>
                  <a:tcPr/>
                </a:tc>
                <a:tc>
                  <a:txBody>
                    <a:bodyPr/>
                    <a:lstStyle/>
                    <a:p>
                      <a:r>
                        <a:rPr lang="es-ES" sz="1600" dirty="0" smtClean="0"/>
                        <a:t>Escribe un polinomio debajo del otro formando columnas de términos semejantes:</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                           - 6m</a:t>
                      </a:r>
                      <a:r>
                        <a:rPr lang="es-ES" sz="1600" baseline="30000" dirty="0" smtClean="0"/>
                        <a:t>2</a:t>
                      </a:r>
                      <a:r>
                        <a:rPr lang="es-ES" sz="1600" dirty="0" smtClean="0"/>
                        <a:t> + 4m - 7 </a:t>
                      </a:r>
                    </a:p>
                    <a:p>
                      <a:r>
                        <a:rPr lang="es-ES" sz="1600" dirty="0" smtClean="0"/>
                        <a:t>                             - m</a:t>
                      </a:r>
                      <a:r>
                        <a:rPr lang="es-ES" sz="1600" baseline="30000" dirty="0" smtClean="0"/>
                        <a:t>2</a:t>
                      </a:r>
                      <a:r>
                        <a:rPr lang="es-ES" sz="1600" dirty="0" smtClean="0"/>
                        <a:t> + m - 2</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Resuelvo:    </a:t>
                      </a:r>
                      <a:r>
                        <a:rPr lang="es-ES" sz="1600" baseline="0" dirty="0" smtClean="0"/>
                        <a:t>      - </a:t>
                      </a:r>
                      <a:r>
                        <a:rPr lang="es-ES" sz="1600" dirty="0" smtClean="0"/>
                        <a:t>7m</a:t>
                      </a:r>
                      <a:r>
                        <a:rPr lang="es-ES" sz="1600" baseline="30000" dirty="0" smtClean="0"/>
                        <a:t>2 </a:t>
                      </a:r>
                      <a:r>
                        <a:rPr lang="es-ES" sz="1600" baseline="0" dirty="0" smtClean="0"/>
                        <a:t>+ 5m - 9</a:t>
                      </a:r>
                      <a:endParaRPr lang="es-ES" sz="1600"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solidFill>
                            <a:schemeClr val="tx1"/>
                          </a:solidFill>
                        </a:rPr>
                        <a:t>Respuesta: - </a:t>
                      </a:r>
                      <a:r>
                        <a:rPr lang="es-ES" sz="1600" dirty="0" smtClean="0"/>
                        <a:t>7m</a:t>
                      </a:r>
                      <a:r>
                        <a:rPr lang="es-ES" sz="1600" baseline="30000" dirty="0" smtClean="0"/>
                        <a:t>2 </a:t>
                      </a:r>
                      <a:r>
                        <a:rPr lang="es-ES" sz="1600" baseline="0" dirty="0" smtClean="0"/>
                        <a:t>+ 5m - 9</a:t>
                      </a:r>
                      <a:endParaRPr lang="es-ES" sz="1600" baseline="0" dirty="0" smtClean="0">
                        <a:solidFill>
                          <a:schemeClr val="tx1"/>
                        </a:solidFill>
                      </a:endParaRPr>
                    </a:p>
                  </a:txBody>
                  <a:tcPr/>
                </a:tc>
              </a:tr>
            </a:tbl>
          </a:graphicData>
        </a:graphic>
      </p:graphicFrame>
      <p:cxnSp>
        <p:nvCxnSpPr>
          <p:cNvPr id="9" name="Conector recto 8"/>
          <p:cNvCxnSpPr/>
          <p:nvPr/>
        </p:nvCxnSpPr>
        <p:spPr>
          <a:xfrm>
            <a:off x="7315200" y="1924334"/>
            <a:ext cx="10918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7208293" y="4137546"/>
            <a:ext cx="10918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7315200" y="6350758"/>
            <a:ext cx="10918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42512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42415" y="232011"/>
            <a:ext cx="3160594" cy="286603"/>
          </a:xfrm>
        </p:spPr>
        <p:txBody>
          <a:bodyPr>
            <a:normAutofit/>
          </a:bodyPr>
          <a:lstStyle/>
          <a:p>
            <a:pPr marL="0" indent="0">
              <a:buNone/>
            </a:pPr>
            <a:r>
              <a:rPr lang="es-ES" sz="1400" dirty="0"/>
              <a:t>25. Adicionar 9x</a:t>
            </a:r>
            <a:r>
              <a:rPr lang="es-ES" sz="1400" baseline="30000" dirty="0"/>
              <a:t>2</a:t>
            </a:r>
            <a:r>
              <a:rPr lang="es-ES" sz="1400" dirty="0"/>
              <a:t>y – 8xy</a:t>
            </a:r>
            <a:r>
              <a:rPr lang="es-ES" sz="1400" baseline="30000" dirty="0"/>
              <a:t>2</a:t>
            </a:r>
            <a:r>
              <a:rPr lang="es-ES" sz="1400" dirty="0"/>
              <a:t> con – 4x</a:t>
            </a:r>
            <a:r>
              <a:rPr lang="es-ES" sz="1400" baseline="30000" dirty="0"/>
              <a:t>2</a:t>
            </a:r>
            <a:r>
              <a:rPr lang="es-ES" sz="1400" dirty="0"/>
              <a:t>y + xy</a:t>
            </a:r>
            <a:r>
              <a:rPr lang="es-ES" sz="1400" baseline="30000" dirty="0"/>
              <a:t>2</a:t>
            </a:r>
            <a:endParaRPr lang="es-ES" sz="1400" dirty="0"/>
          </a:p>
        </p:txBody>
      </p:sp>
      <p:graphicFrame>
        <p:nvGraphicFramePr>
          <p:cNvPr id="4" name="Tabla 3"/>
          <p:cNvGraphicFramePr>
            <a:graphicFrameLocks noGrp="1"/>
          </p:cNvGraphicFramePr>
          <p:nvPr>
            <p:extLst>
              <p:ext uri="{D42A27DB-BD31-4B8C-83A1-F6EECF244321}">
                <p14:modId xmlns:p14="http://schemas.microsoft.com/office/powerpoint/2010/main" val="4240207471"/>
              </p:ext>
            </p:extLst>
          </p:nvPr>
        </p:nvGraphicFramePr>
        <p:xfrm>
          <a:off x="181970" y="518614"/>
          <a:ext cx="12010030" cy="1925320"/>
        </p:xfrm>
        <a:graphic>
          <a:graphicData uri="http://schemas.openxmlformats.org/drawingml/2006/table">
            <a:tbl>
              <a:tblPr firstRow="1" bandRow="1">
                <a:tableStyleId>{5C22544A-7EE6-4342-B048-85BDC9FD1C3A}</a:tableStyleId>
              </a:tblPr>
              <a:tblGrid>
                <a:gridCol w="5745707"/>
                <a:gridCol w="6264323"/>
              </a:tblGrid>
              <a:tr h="370840">
                <a:tc>
                  <a:txBody>
                    <a:bodyPr/>
                    <a:lstStyle/>
                    <a:p>
                      <a:pPr algn="ctr"/>
                      <a:r>
                        <a:rPr lang="es-ES" sz="1600" dirty="0" smtClean="0"/>
                        <a:t>FORMA</a:t>
                      </a:r>
                      <a:r>
                        <a:rPr lang="es-ES" sz="1600" baseline="0" dirty="0" smtClean="0"/>
                        <a:t> HORIZONTAL</a:t>
                      </a:r>
                      <a:endParaRPr lang="es-ES" sz="1600" dirty="0"/>
                    </a:p>
                  </a:txBody>
                  <a:tcPr/>
                </a:tc>
                <a:tc>
                  <a:txBody>
                    <a:bodyPr/>
                    <a:lstStyle/>
                    <a:p>
                      <a:pPr algn="ctr"/>
                      <a:r>
                        <a:rPr lang="es-ES" sz="1600" dirty="0" smtClean="0"/>
                        <a:t>FORMA VERTICAL</a:t>
                      </a:r>
                      <a:endParaRPr lang="es-ES" sz="1600" dirty="0"/>
                    </a:p>
                  </a:txBody>
                  <a:tcPr/>
                </a:tc>
              </a:tr>
              <a:tr h="370840">
                <a:tc>
                  <a:txBody>
                    <a:bodyPr/>
                    <a:lstStyle/>
                    <a:p>
                      <a:r>
                        <a:rPr lang="es-ES" sz="1600" dirty="0" smtClean="0"/>
                        <a:t>Se</a:t>
                      </a:r>
                      <a:r>
                        <a:rPr lang="es-ES" sz="1600" baseline="0" dirty="0" smtClean="0"/>
                        <a:t> escribe un polinomio al lado del otro coloreando por términos semejantes: </a:t>
                      </a:r>
                      <a:r>
                        <a:rPr lang="es-ES" sz="1600" dirty="0" smtClean="0"/>
                        <a:t>9x</a:t>
                      </a:r>
                      <a:r>
                        <a:rPr lang="es-ES" sz="1600" baseline="30000" dirty="0" smtClean="0"/>
                        <a:t>2</a:t>
                      </a:r>
                      <a:r>
                        <a:rPr lang="es-ES" sz="1600" dirty="0" smtClean="0"/>
                        <a:t>y </a:t>
                      </a:r>
                      <a:r>
                        <a:rPr lang="es-ES" sz="1600" dirty="0" smtClean="0">
                          <a:solidFill>
                            <a:srgbClr val="FF0000"/>
                          </a:solidFill>
                        </a:rPr>
                        <a:t>– 8xy</a:t>
                      </a:r>
                      <a:r>
                        <a:rPr lang="es-ES" sz="1600" baseline="30000" dirty="0" smtClean="0">
                          <a:solidFill>
                            <a:srgbClr val="FF0000"/>
                          </a:solidFill>
                        </a:rPr>
                        <a:t>2</a:t>
                      </a:r>
                      <a:r>
                        <a:rPr lang="es-ES" sz="1600" dirty="0" smtClean="0">
                          <a:solidFill>
                            <a:srgbClr val="FF0000"/>
                          </a:solidFill>
                        </a:rPr>
                        <a:t> </a:t>
                      </a:r>
                      <a:r>
                        <a:rPr lang="es-ES" sz="1600" dirty="0" smtClean="0"/>
                        <a:t>– 4x</a:t>
                      </a:r>
                      <a:r>
                        <a:rPr lang="es-ES" sz="1600" baseline="30000" dirty="0" smtClean="0"/>
                        <a:t>2</a:t>
                      </a:r>
                      <a:r>
                        <a:rPr lang="es-ES" sz="1600" dirty="0" smtClean="0"/>
                        <a:t>y </a:t>
                      </a:r>
                      <a:r>
                        <a:rPr lang="es-ES" sz="1600" dirty="0" smtClean="0">
                          <a:solidFill>
                            <a:srgbClr val="FF0000"/>
                          </a:solidFill>
                        </a:rPr>
                        <a:t>+ xy</a:t>
                      </a:r>
                      <a:r>
                        <a:rPr lang="es-ES" sz="1600" baseline="30000" dirty="0" smtClean="0">
                          <a:solidFill>
                            <a:srgbClr val="FF0000"/>
                          </a:solidFill>
                        </a:rPr>
                        <a:t>2</a:t>
                      </a:r>
                    </a:p>
                    <a:p>
                      <a:r>
                        <a:rPr lang="es-ES" sz="1600" dirty="0" smtClean="0"/>
                        <a:t>Reducción de x</a:t>
                      </a:r>
                      <a:r>
                        <a:rPr lang="es-ES" sz="1600" baseline="30000" dirty="0" smtClean="0"/>
                        <a:t>2</a:t>
                      </a:r>
                      <a:r>
                        <a:rPr lang="es-ES" sz="1600" dirty="0" smtClean="0"/>
                        <a:t>y</a:t>
                      </a:r>
                      <a:r>
                        <a:rPr lang="es-ES" sz="1600" baseline="30000" dirty="0" smtClean="0">
                          <a:solidFill>
                            <a:srgbClr val="00B050"/>
                          </a:solidFill>
                        </a:rPr>
                        <a:t> </a:t>
                      </a:r>
                      <a:r>
                        <a:rPr lang="es-ES" sz="1600" dirty="0" smtClean="0"/>
                        <a:t>: 9x</a:t>
                      </a:r>
                      <a:r>
                        <a:rPr lang="es-ES" sz="1600" baseline="30000" dirty="0" smtClean="0"/>
                        <a:t>2</a:t>
                      </a:r>
                      <a:r>
                        <a:rPr lang="es-ES" sz="1600" dirty="0" smtClean="0"/>
                        <a:t>y</a:t>
                      </a:r>
                      <a:r>
                        <a:rPr lang="es-ES" sz="1600" baseline="0" dirty="0" smtClean="0"/>
                        <a:t> </a:t>
                      </a:r>
                      <a:r>
                        <a:rPr lang="es-ES" sz="1600" dirty="0" smtClean="0"/>
                        <a:t>– 4x</a:t>
                      </a:r>
                      <a:r>
                        <a:rPr lang="es-ES" sz="1600" baseline="30000" dirty="0" smtClean="0"/>
                        <a:t>2</a:t>
                      </a:r>
                      <a:r>
                        <a:rPr lang="es-ES" sz="1600" dirty="0" smtClean="0"/>
                        <a:t>y = 5x</a:t>
                      </a:r>
                      <a:r>
                        <a:rPr lang="es-ES" sz="1600" baseline="30000" dirty="0" smtClean="0"/>
                        <a:t>2</a:t>
                      </a:r>
                      <a:r>
                        <a:rPr lang="es-ES" sz="1600" dirty="0" smtClean="0"/>
                        <a:t>y</a:t>
                      </a:r>
                      <a:endParaRPr lang="es-ES" sz="1600" baseline="0" dirty="0" smtClean="0">
                        <a:solidFill>
                          <a:srgbClr val="00B050"/>
                        </a:solidFill>
                      </a:endParaRPr>
                    </a:p>
                    <a:p>
                      <a:r>
                        <a:rPr lang="es-ES" sz="1600" dirty="0" smtClean="0">
                          <a:solidFill>
                            <a:schemeClr val="tx1"/>
                          </a:solidFill>
                        </a:rPr>
                        <a:t>Reducción de </a:t>
                      </a:r>
                      <a:r>
                        <a:rPr lang="es-ES" sz="1600" dirty="0" smtClean="0">
                          <a:solidFill>
                            <a:srgbClr val="FF0000"/>
                          </a:solidFill>
                        </a:rPr>
                        <a:t>xy</a:t>
                      </a:r>
                      <a:r>
                        <a:rPr lang="es-ES" sz="1600" baseline="30000" dirty="0" smtClean="0">
                          <a:solidFill>
                            <a:srgbClr val="FF0000"/>
                          </a:solidFill>
                        </a:rPr>
                        <a:t>2</a:t>
                      </a:r>
                      <a:r>
                        <a:rPr lang="es-ES" sz="1600" dirty="0" smtClean="0">
                          <a:solidFill>
                            <a:schemeClr val="tx1"/>
                          </a:solidFill>
                        </a:rPr>
                        <a:t>: </a:t>
                      </a:r>
                      <a:r>
                        <a:rPr lang="es-ES" sz="1600" dirty="0" smtClean="0">
                          <a:solidFill>
                            <a:srgbClr val="FF0000"/>
                          </a:solidFill>
                        </a:rPr>
                        <a:t>– 8xy</a:t>
                      </a:r>
                      <a:r>
                        <a:rPr lang="es-ES" sz="1600" baseline="30000" dirty="0" smtClean="0">
                          <a:solidFill>
                            <a:srgbClr val="FF0000"/>
                          </a:solidFill>
                        </a:rPr>
                        <a:t>2</a:t>
                      </a:r>
                      <a:r>
                        <a:rPr lang="es-ES" sz="1600" dirty="0" smtClean="0">
                          <a:solidFill>
                            <a:srgbClr val="FF0000"/>
                          </a:solidFill>
                        </a:rPr>
                        <a:t> + xy</a:t>
                      </a:r>
                      <a:r>
                        <a:rPr lang="es-ES" sz="1600" baseline="30000" dirty="0" smtClean="0">
                          <a:solidFill>
                            <a:srgbClr val="FF0000"/>
                          </a:solidFill>
                        </a:rPr>
                        <a:t>2 </a:t>
                      </a:r>
                      <a:r>
                        <a:rPr lang="es-ES" sz="1600" dirty="0" smtClean="0">
                          <a:solidFill>
                            <a:schemeClr val="tx1"/>
                          </a:solidFill>
                        </a:rPr>
                        <a:t>=</a:t>
                      </a:r>
                      <a:r>
                        <a:rPr lang="es-ES" sz="1600" dirty="0" smtClean="0">
                          <a:solidFill>
                            <a:srgbClr val="FF0000"/>
                          </a:solidFill>
                        </a:rPr>
                        <a:t> - 7xy</a:t>
                      </a:r>
                      <a:r>
                        <a:rPr lang="es-ES" sz="1600" baseline="30000" dirty="0" smtClean="0">
                          <a:solidFill>
                            <a:srgbClr val="FF0000"/>
                          </a:solidFill>
                        </a:rPr>
                        <a:t>2</a:t>
                      </a:r>
                      <a:endParaRPr lang="es-ES" sz="1600" baseline="30000" dirty="0" smtClean="0">
                        <a:solidFill>
                          <a:srgbClr val="00B050"/>
                        </a:solidFill>
                      </a:endParaRPr>
                    </a:p>
                    <a:p>
                      <a:r>
                        <a:rPr lang="es-ES" sz="1600" dirty="0" smtClean="0"/>
                        <a:t>Respuesta: 5x</a:t>
                      </a:r>
                      <a:r>
                        <a:rPr lang="es-ES" sz="1600" baseline="30000" dirty="0" smtClean="0"/>
                        <a:t>2</a:t>
                      </a:r>
                      <a:r>
                        <a:rPr lang="es-ES" sz="1600" dirty="0" smtClean="0"/>
                        <a:t>y</a:t>
                      </a:r>
                      <a:r>
                        <a:rPr lang="es-ES" sz="1600" baseline="0" dirty="0" smtClean="0">
                          <a:solidFill>
                            <a:srgbClr val="00B050"/>
                          </a:solidFill>
                        </a:rPr>
                        <a:t> </a:t>
                      </a:r>
                      <a:r>
                        <a:rPr lang="es-ES" sz="1600" dirty="0" smtClean="0">
                          <a:solidFill>
                            <a:srgbClr val="FF0000"/>
                          </a:solidFill>
                        </a:rPr>
                        <a:t>- 7xy</a:t>
                      </a:r>
                      <a:r>
                        <a:rPr lang="es-ES" sz="1600" baseline="30000" dirty="0" smtClean="0">
                          <a:solidFill>
                            <a:srgbClr val="FF0000"/>
                          </a:solidFill>
                        </a:rPr>
                        <a:t>2</a:t>
                      </a:r>
                      <a:endParaRPr lang="es-ES" sz="1600" baseline="0" dirty="0" smtClean="0">
                        <a:solidFill>
                          <a:srgbClr val="00B050"/>
                        </a:solidFill>
                      </a:endParaRPr>
                    </a:p>
                  </a:txBody>
                  <a:tcPr/>
                </a:tc>
                <a:tc>
                  <a:txBody>
                    <a:bodyPr/>
                    <a:lstStyle/>
                    <a:p>
                      <a:r>
                        <a:rPr lang="es-ES" sz="1600" dirty="0" smtClean="0"/>
                        <a:t>Escribe un polinomio debajo del otro formando columnas de términos semejantes:</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                           9x</a:t>
                      </a:r>
                      <a:r>
                        <a:rPr lang="es-ES" sz="1600" baseline="30000" dirty="0" smtClean="0"/>
                        <a:t>2</a:t>
                      </a:r>
                      <a:r>
                        <a:rPr lang="es-ES" sz="1600" dirty="0" smtClean="0"/>
                        <a:t>y – 8xy</a:t>
                      </a:r>
                      <a:r>
                        <a:rPr lang="es-ES" sz="1600" baseline="30000" dirty="0" smtClean="0"/>
                        <a:t>2</a:t>
                      </a:r>
                      <a:r>
                        <a:rPr lang="es-E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baseline="0" dirty="0" smtClean="0"/>
                        <a:t>                        </a:t>
                      </a:r>
                      <a:r>
                        <a:rPr lang="es-ES" sz="1600" dirty="0" smtClean="0"/>
                        <a:t>– 4x</a:t>
                      </a:r>
                      <a:r>
                        <a:rPr lang="es-ES" sz="1600" baseline="30000" dirty="0" smtClean="0"/>
                        <a:t>2</a:t>
                      </a:r>
                      <a:r>
                        <a:rPr lang="es-ES" sz="1600" dirty="0" smtClean="0"/>
                        <a:t>y + xy</a:t>
                      </a:r>
                      <a:r>
                        <a:rPr lang="es-ES" sz="1600" baseline="30000" dirty="0" smtClean="0"/>
                        <a:t>2</a:t>
                      </a:r>
                      <a:endParaRPr lang="es-E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Resuelvo:    </a:t>
                      </a:r>
                      <a:r>
                        <a:rPr lang="es-ES" sz="1600" baseline="0" dirty="0" smtClean="0"/>
                        <a:t>      5</a:t>
                      </a:r>
                      <a:r>
                        <a:rPr lang="es-ES" sz="1600" dirty="0" smtClean="0"/>
                        <a:t>x</a:t>
                      </a:r>
                      <a:r>
                        <a:rPr lang="es-ES" sz="1600" baseline="30000" dirty="0" smtClean="0"/>
                        <a:t>2</a:t>
                      </a:r>
                      <a:r>
                        <a:rPr lang="es-ES" sz="1600" dirty="0" smtClean="0"/>
                        <a:t>y</a:t>
                      </a:r>
                      <a:r>
                        <a:rPr lang="es-ES" sz="1600" baseline="0" dirty="0" smtClean="0"/>
                        <a:t> - 7</a:t>
                      </a:r>
                      <a:r>
                        <a:rPr lang="es-ES" sz="1600" dirty="0" smtClean="0"/>
                        <a:t>xy</a:t>
                      </a:r>
                      <a:r>
                        <a:rPr lang="es-ES" sz="1600" baseline="30000" dirty="0" smtClean="0"/>
                        <a:t>2</a:t>
                      </a:r>
                      <a:endParaRPr lang="es-E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solidFill>
                            <a:schemeClr val="tx1"/>
                          </a:solidFill>
                        </a:rPr>
                        <a:t>Respuesta: </a:t>
                      </a:r>
                      <a:r>
                        <a:rPr lang="es-ES" sz="1600" baseline="0" dirty="0" smtClean="0"/>
                        <a:t>5</a:t>
                      </a:r>
                      <a:r>
                        <a:rPr lang="es-ES" sz="1600" dirty="0" smtClean="0"/>
                        <a:t>x</a:t>
                      </a:r>
                      <a:r>
                        <a:rPr lang="es-ES" sz="1600" baseline="30000" dirty="0" smtClean="0"/>
                        <a:t>2</a:t>
                      </a:r>
                      <a:r>
                        <a:rPr lang="es-ES" sz="1600" dirty="0" smtClean="0"/>
                        <a:t>y</a:t>
                      </a:r>
                      <a:r>
                        <a:rPr lang="es-ES" sz="1600" baseline="0" dirty="0" smtClean="0"/>
                        <a:t> - 7</a:t>
                      </a:r>
                      <a:r>
                        <a:rPr lang="es-ES" sz="1600" dirty="0" smtClean="0"/>
                        <a:t>xy</a:t>
                      </a:r>
                      <a:r>
                        <a:rPr lang="es-ES" sz="1600" baseline="30000" dirty="0" smtClean="0"/>
                        <a:t>2</a:t>
                      </a:r>
                      <a:endParaRPr lang="es-ES" sz="1600" baseline="0" dirty="0" smtClean="0">
                        <a:solidFill>
                          <a:schemeClr val="tx1"/>
                        </a:solidFill>
                      </a:endParaRPr>
                    </a:p>
                  </a:txBody>
                  <a:tcPr/>
                </a:tc>
              </a:tr>
            </a:tbl>
          </a:graphicData>
        </a:graphic>
      </p:graphicFrame>
      <p:cxnSp>
        <p:nvCxnSpPr>
          <p:cNvPr id="5" name="Conector recto 4"/>
          <p:cNvCxnSpPr/>
          <p:nvPr/>
        </p:nvCxnSpPr>
        <p:spPr>
          <a:xfrm>
            <a:off x="7069541" y="1942532"/>
            <a:ext cx="10918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ángulo 5"/>
          <p:cNvSpPr/>
          <p:nvPr/>
        </p:nvSpPr>
        <p:spPr>
          <a:xfrm>
            <a:off x="442415" y="2439115"/>
            <a:ext cx="3254545" cy="307777"/>
          </a:xfrm>
          <a:prstGeom prst="rect">
            <a:avLst/>
          </a:prstGeom>
        </p:spPr>
        <p:txBody>
          <a:bodyPr wrap="none">
            <a:spAutoFit/>
          </a:bodyPr>
          <a:lstStyle/>
          <a:p>
            <a:r>
              <a:rPr lang="es-ES" sz="1400" dirty="0"/>
              <a:t>26. Adicionar - 9x</a:t>
            </a:r>
            <a:r>
              <a:rPr lang="es-ES" sz="1400" baseline="30000" dirty="0"/>
              <a:t>2</a:t>
            </a:r>
            <a:r>
              <a:rPr lang="es-ES" sz="1400" dirty="0"/>
              <a:t>y + 8xy</a:t>
            </a:r>
            <a:r>
              <a:rPr lang="es-ES" sz="1400" baseline="30000" dirty="0"/>
              <a:t>2</a:t>
            </a:r>
            <a:r>
              <a:rPr lang="es-ES" sz="1400" dirty="0"/>
              <a:t> con – 4x</a:t>
            </a:r>
            <a:r>
              <a:rPr lang="es-ES" sz="1400" baseline="30000" dirty="0"/>
              <a:t>2</a:t>
            </a:r>
            <a:r>
              <a:rPr lang="es-ES" sz="1400" dirty="0"/>
              <a:t>y + xy</a:t>
            </a:r>
            <a:r>
              <a:rPr lang="es-ES" sz="1400" baseline="30000" dirty="0"/>
              <a:t>2</a:t>
            </a:r>
            <a:endParaRPr lang="es-ES" sz="1400" dirty="0"/>
          </a:p>
        </p:txBody>
      </p:sp>
      <p:graphicFrame>
        <p:nvGraphicFramePr>
          <p:cNvPr id="7" name="Tabla 6"/>
          <p:cNvGraphicFramePr>
            <a:graphicFrameLocks noGrp="1"/>
          </p:cNvGraphicFramePr>
          <p:nvPr>
            <p:extLst>
              <p:ext uri="{D42A27DB-BD31-4B8C-83A1-F6EECF244321}">
                <p14:modId xmlns:p14="http://schemas.microsoft.com/office/powerpoint/2010/main" val="3808928165"/>
              </p:ext>
            </p:extLst>
          </p:nvPr>
        </p:nvGraphicFramePr>
        <p:xfrm>
          <a:off x="181970" y="2746892"/>
          <a:ext cx="12010030" cy="1889760"/>
        </p:xfrm>
        <a:graphic>
          <a:graphicData uri="http://schemas.openxmlformats.org/drawingml/2006/table">
            <a:tbl>
              <a:tblPr firstRow="1" bandRow="1">
                <a:tableStyleId>{5C22544A-7EE6-4342-B048-85BDC9FD1C3A}</a:tableStyleId>
              </a:tblPr>
              <a:tblGrid>
                <a:gridCol w="5745707"/>
                <a:gridCol w="6264323"/>
              </a:tblGrid>
              <a:tr h="0">
                <a:tc>
                  <a:txBody>
                    <a:bodyPr/>
                    <a:lstStyle/>
                    <a:p>
                      <a:pPr algn="ctr"/>
                      <a:r>
                        <a:rPr lang="es-ES" sz="1600" dirty="0" smtClean="0"/>
                        <a:t>FORMA</a:t>
                      </a:r>
                      <a:r>
                        <a:rPr lang="es-ES" sz="1600" baseline="0" dirty="0" smtClean="0"/>
                        <a:t> HORIZONTAL</a:t>
                      </a:r>
                      <a:endParaRPr lang="es-ES" sz="1600" dirty="0"/>
                    </a:p>
                  </a:txBody>
                  <a:tcPr/>
                </a:tc>
                <a:tc>
                  <a:txBody>
                    <a:bodyPr/>
                    <a:lstStyle/>
                    <a:p>
                      <a:pPr algn="ctr"/>
                      <a:r>
                        <a:rPr lang="es-ES" sz="1600" dirty="0" smtClean="0"/>
                        <a:t>FORMA VERTICAL</a:t>
                      </a:r>
                      <a:endParaRPr lang="es-ES" sz="1600" dirty="0"/>
                    </a:p>
                  </a:txBody>
                  <a:tcPr/>
                </a:tc>
              </a:tr>
              <a:tr h="370840">
                <a:tc>
                  <a:txBody>
                    <a:bodyPr/>
                    <a:lstStyle/>
                    <a:p>
                      <a:r>
                        <a:rPr lang="es-ES" sz="1600" dirty="0" smtClean="0"/>
                        <a:t>Se</a:t>
                      </a:r>
                      <a:r>
                        <a:rPr lang="es-ES" sz="1600" baseline="0" dirty="0" smtClean="0"/>
                        <a:t> escribe un polinomio al lado del otro coloreando por términos semejantes: - </a:t>
                      </a:r>
                      <a:r>
                        <a:rPr lang="es-ES" sz="1600" dirty="0" smtClean="0"/>
                        <a:t>9x</a:t>
                      </a:r>
                      <a:r>
                        <a:rPr lang="es-ES" sz="1600" baseline="30000" dirty="0" smtClean="0"/>
                        <a:t>2</a:t>
                      </a:r>
                      <a:r>
                        <a:rPr lang="es-ES" sz="1600" dirty="0" smtClean="0"/>
                        <a:t>y </a:t>
                      </a:r>
                      <a:r>
                        <a:rPr lang="es-ES" sz="1600" dirty="0" smtClean="0">
                          <a:solidFill>
                            <a:srgbClr val="FF0000"/>
                          </a:solidFill>
                        </a:rPr>
                        <a:t>+ 8xy</a:t>
                      </a:r>
                      <a:r>
                        <a:rPr lang="es-ES" sz="1600" baseline="30000" dirty="0" smtClean="0">
                          <a:solidFill>
                            <a:srgbClr val="FF0000"/>
                          </a:solidFill>
                        </a:rPr>
                        <a:t>2</a:t>
                      </a:r>
                      <a:r>
                        <a:rPr lang="es-ES" sz="1600" dirty="0" smtClean="0">
                          <a:solidFill>
                            <a:srgbClr val="FF0000"/>
                          </a:solidFill>
                        </a:rPr>
                        <a:t> </a:t>
                      </a:r>
                      <a:r>
                        <a:rPr lang="es-ES" sz="1600" dirty="0" smtClean="0"/>
                        <a:t>– 4x</a:t>
                      </a:r>
                      <a:r>
                        <a:rPr lang="es-ES" sz="1600" baseline="30000" dirty="0" smtClean="0"/>
                        <a:t>2</a:t>
                      </a:r>
                      <a:r>
                        <a:rPr lang="es-ES" sz="1600" dirty="0" smtClean="0"/>
                        <a:t>y </a:t>
                      </a:r>
                      <a:r>
                        <a:rPr lang="es-ES" sz="1600" dirty="0" smtClean="0">
                          <a:solidFill>
                            <a:srgbClr val="FF0000"/>
                          </a:solidFill>
                        </a:rPr>
                        <a:t>+ xy</a:t>
                      </a:r>
                      <a:r>
                        <a:rPr lang="es-ES" sz="1600" baseline="30000" dirty="0" smtClean="0">
                          <a:solidFill>
                            <a:srgbClr val="FF0000"/>
                          </a:solidFill>
                        </a:rPr>
                        <a:t>2</a:t>
                      </a:r>
                    </a:p>
                    <a:p>
                      <a:r>
                        <a:rPr lang="es-ES" sz="1600" dirty="0" smtClean="0"/>
                        <a:t>Reducción de x</a:t>
                      </a:r>
                      <a:r>
                        <a:rPr lang="es-ES" sz="1600" baseline="30000" dirty="0" smtClean="0"/>
                        <a:t>2</a:t>
                      </a:r>
                      <a:r>
                        <a:rPr lang="es-ES" sz="1600" dirty="0" smtClean="0"/>
                        <a:t>y: - 9x</a:t>
                      </a:r>
                      <a:r>
                        <a:rPr lang="es-ES" sz="1600" baseline="30000" dirty="0" smtClean="0"/>
                        <a:t>2</a:t>
                      </a:r>
                      <a:r>
                        <a:rPr lang="es-ES" sz="1600" dirty="0" smtClean="0"/>
                        <a:t>y</a:t>
                      </a:r>
                      <a:r>
                        <a:rPr lang="es-ES" sz="1600" baseline="0" dirty="0" smtClean="0"/>
                        <a:t> </a:t>
                      </a:r>
                      <a:r>
                        <a:rPr lang="es-ES" sz="1600" dirty="0" smtClean="0"/>
                        <a:t>– 4x</a:t>
                      </a:r>
                      <a:r>
                        <a:rPr lang="es-ES" sz="1600" baseline="30000" dirty="0" smtClean="0"/>
                        <a:t>2</a:t>
                      </a:r>
                      <a:r>
                        <a:rPr lang="es-ES" sz="1600" dirty="0" smtClean="0"/>
                        <a:t>y = - 13x</a:t>
                      </a:r>
                      <a:r>
                        <a:rPr lang="es-ES" sz="1600" baseline="30000" dirty="0" smtClean="0"/>
                        <a:t>2</a:t>
                      </a:r>
                      <a:r>
                        <a:rPr lang="es-ES" sz="1600" dirty="0" smtClean="0"/>
                        <a:t>y</a:t>
                      </a:r>
                      <a:endParaRPr lang="es-ES" sz="1600" baseline="0" dirty="0" smtClean="0">
                        <a:solidFill>
                          <a:srgbClr val="00B050"/>
                        </a:solidFill>
                      </a:endParaRPr>
                    </a:p>
                    <a:p>
                      <a:r>
                        <a:rPr lang="es-ES" sz="1600" dirty="0" smtClean="0">
                          <a:solidFill>
                            <a:schemeClr val="tx1"/>
                          </a:solidFill>
                        </a:rPr>
                        <a:t>Reducción de </a:t>
                      </a:r>
                      <a:r>
                        <a:rPr lang="es-ES" sz="1600" dirty="0" smtClean="0">
                          <a:solidFill>
                            <a:srgbClr val="FF0000"/>
                          </a:solidFill>
                        </a:rPr>
                        <a:t>xy</a:t>
                      </a:r>
                      <a:r>
                        <a:rPr lang="es-ES" sz="1600" baseline="30000" dirty="0" smtClean="0">
                          <a:solidFill>
                            <a:srgbClr val="FF0000"/>
                          </a:solidFill>
                        </a:rPr>
                        <a:t>2</a:t>
                      </a:r>
                      <a:r>
                        <a:rPr lang="es-ES" sz="1600" dirty="0" smtClean="0">
                          <a:solidFill>
                            <a:schemeClr val="tx1"/>
                          </a:solidFill>
                        </a:rPr>
                        <a:t>: </a:t>
                      </a:r>
                      <a:r>
                        <a:rPr lang="es-ES" sz="1600" dirty="0" smtClean="0">
                          <a:solidFill>
                            <a:srgbClr val="FF0000"/>
                          </a:solidFill>
                        </a:rPr>
                        <a:t>8xy</a:t>
                      </a:r>
                      <a:r>
                        <a:rPr lang="es-ES" sz="1600" baseline="30000" dirty="0" smtClean="0">
                          <a:solidFill>
                            <a:srgbClr val="FF0000"/>
                          </a:solidFill>
                        </a:rPr>
                        <a:t>2</a:t>
                      </a:r>
                      <a:r>
                        <a:rPr lang="es-ES" sz="1600" dirty="0" smtClean="0">
                          <a:solidFill>
                            <a:srgbClr val="FF0000"/>
                          </a:solidFill>
                        </a:rPr>
                        <a:t> + xy</a:t>
                      </a:r>
                      <a:r>
                        <a:rPr lang="es-ES" sz="1600" baseline="30000" dirty="0" smtClean="0">
                          <a:solidFill>
                            <a:srgbClr val="FF0000"/>
                          </a:solidFill>
                        </a:rPr>
                        <a:t>2 </a:t>
                      </a:r>
                      <a:r>
                        <a:rPr lang="es-ES" sz="1600" dirty="0" smtClean="0">
                          <a:solidFill>
                            <a:schemeClr val="tx1"/>
                          </a:solidFill>
                        </a:rPr>
                        <a:t>=</a:t>
                      </a:r>
                      <a:r>
                        <a:rPr lang="es-ES" sz="1600" dirty="0" smtClean="0">
                          <a:solidFill>
                            <a:srgbClr val="FF0000"/>
                          </a:solidFill>
                        </a:rPr>
                        <a:t> 9xy</a:t>
                      </a:r>
                      <a:r>
                        <a:rPr lang="es-ES" sz="1600" baseline="30000" dirty="0" smtClean="0">
                          <a:solidFill>
                            <a:srgbClr val="FF0000"/>
                          </a:solidFill>
                        </a:rPr>
                        <a:t>2</a:t>
                      </a:r>
                      <a:endParaRPr lang="es-ES" sz="1600" baseline="30000" dirty="0" smtClean="0">
                        <a:solidFill>
                          <a:srgbClr val="00B050"/>
                        </a:solidFill>
                      </a:endParaRPr>
                    </a:p>
                    <a:p>
                      <a:r>
                        <a:rPr lang="es-ES" sz="1600" dirty="0" smtClean="0"/>
                        <a:t>Respuesta: -</a:t>
                      </a:r>
                      <a:r>
                        <a:rPr lang="es-ES" sz="1600" baseline="0" dirty="0" smtClean="0"/>
                        <a:t> 13</a:t>
                      </a:r>
                      <a:r>
                        <a:rPr lang="es-ES" sz="1600" dirty="0" smtClean="0"/>
                        <a:t>x</a:t>
                      </a:r>
                      <a:r>
                        <a:rPr lang="es-ES" sz="1600" baseline="30000" dirty="0" smtClean="0"/>
                        <a:t>2</a:t>
                      </a:r>
                      <a:r>
                        <a:rPr lang="es-ES" sz="1600" dirty="0" smtClean="0"/>
                        <a:t>y</a:t>
                      </a:r>
                      <a:r>
                        <a:rPr lang="es-ES" sz="1600" baseline="0" dirty="0" smtClean="0">
                          <a:solidFill>
                            <a:srgbClr val="00B050"/>
                          </a:solidFill>
                        </a:rPr>
                        <a:t> </a:t>
                      </a:r>
                      <a:r>
                        <a:rPr lang="es-ES" sz="1600" dirty="0" smtClean="0">
                          <a:solidFill>
                            <a:srgbClr val="FF0000"/>
                          </a:solidFill>
                        </a:rPr>
                        <a:t>+ 9xy</a:t>
                      </a:r>
                      <a:r>
                        <a:rPr lang="es-ES" sz="1600" baseline="30000" dirty="0" smtClean="0">
                          <a:solidFill>
                            <a:srgbClr val="FF0000"/>
                          </a:solidFill>
                        </a:rPr>
                        <a:t>2</a:t>
                      </a:r>
                      <a:endParaRPr lang="es-ES" sz="1600" baseline="0" dirty="0" smtClean="0">
                        <a:solidFill>
                          <a:srgbClr val="00B050"/>
                        </a:solidFill>
                      </a:endParaRPr>
                    </a:p>
                  </a:txBody>
                  <a:tcPr/>
                </a:tc>
                <a:tc>
                  <a:txBody>
                    <a:bodyPr/>
                    <a:lstStyle/>
                    <a:p>
                      <a:r>
                        <a:rPr lang="es-ES" sz="1600" dirty="0" smtClean="0"/>
                        <a:t>Escribe un polinomio debajo del otro formando columnas de términos semejantes:</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                         - 9x</a:t>
                      </a:r>
                      <a:r>
                        <a:rPr lang="es-ES" sz="1600" baseline="30000" dirty="0" smtClean="0"/>
                        <a:t>2</a:t>
                      </a:r>
                      <a:r>
                        <a:rPr lang="es-ES" sz="1600" dirty="0" smtClean="0"/>
                        <a:t>y + 8xy</a:t>
                      </a:r>
                      <a:r>
                        <a:rPr lang="es-ES" sz="1600" baseline="30000" dirty="0" smtClean="0"/>
                        <a:t>2</a:t>
                      </a:r>
                      <a:r>
                        <a:rPr lang="es-E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baseline="0" dirty="0" smtClean="0"/>
                        <a:t>                        </a:t>
                      </a:r>
                      <a:r>
                        <a:rPr lang="es-ES" sz="1600" dirty="0" smtClean="0"/>
                        <a:t>– 4x</a:t>
                      </a:r>
                      <a:r>
                        <a:rPr lang="es-ES" sz="1600" baseline="30000" dirty="0" smtClean="0"/>
                        <a:t>2</a:t>
                      </a:r>
                      <a:r>
                        <a:rPr lang="es-ES" sz="1600" dirty="0" smtClean="0"/>
                        <a:t>y + xy</a:t>
                      </a:r>
                      <a:r>
                        <a:rPr lang="es-ES" sz="1600" baseline="30000" dirty="0" smtClean="0"/>
                        <a:t>2</a:t>
                      </a:r>
                      <a:endParaRPr lang="es-E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Resuelvo:    </a:t>
                      </a:r>
                      <a:r>
                        <a:rPr lang="es-ES" sz="1600" baseline="0" dirty="0" smtClean="0"/>
                        <a:t>  - 13</a:t>
                      </a:r>
                      <a:r>
                        <a:rPr lang="es-ES" sz="1600" dirty="0" smtClean="0"/>
                        <a:t>x</a:t>
                      </a:r>
                      <a:r>
                        <a:rPr lang="es-ES" sz="1600" baseline="30000" dirty="0" smtClean="0"/>
                        <a:t>2</a:t>
                      </a:r>
                      <a:r>
                        <a:rPr lang="es-ES" sz="1600" dirty="0" smtClean="0"/>
                        <a:t>y</a:t>
                      </a:r>
                      <a:r>
                        <a:rPr lang="es-ES" sz="1600" baseline="0" dirty="0" smtClean="0"/>
                        <a:t> + 9</a:t>
                      </a:r>
                      <a:r>
                        <a:rPr lang="es-ES" sz="1600" dirty="0" smtClean="0"/>
                        <a:t>xy</a:t>
                      </a:r>
                      <a:r>
                        <a:rPr lang="es-ES" sz="1600" baseline="30000" dirty="0" smtClean="0"/>
                        <a:t>2</a:t>
                      </a:r>
                      <a:endParaRPr lang="es-E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solidFill>
                            <a:schemeClr val="tx1"/>
                          </a:solidFill>
                        </a:rPr>
                        <a:t>Respuesta: </a:t>
                      </a:r>
                      <a:r>
                        <a:rPr lang="es-ES" sz="1600" baseline="0" dirty="0" smtClean="0"/>
                        <a:t>- 13</a:t>
                      </a:r>
                      <a:r>
                        <a:rPr lang="es-ES" sz="1600" dirty="0" smtClean="0"/>
                        <a:t>x</a:t>
                      </a:r>
                      <a:r>
                        <a:rPr lang="es-ES" sz="1600" baseline="30000" dirty="0" smtClean="0"/>
                        <a:t>2</a:t>
                      </a:r>
                      <a:r>
                        <a:rPr lang="es-ES" sz="1600" dirty="0" smtClean="0"/>
                        <a:t>y</a:t>
                      </a:r>
                      <a:r>
                        <a:rPr lang="es-ES" sz="1600" baseline="0" dirty="0" smtClean="0"/>
                        <a:t> + 9</a:t>
                      </a:r>
                      <a:r>
                        <a:rPr lang="es-ES" sz="1600" dirty="0" smtClean="0"/>
                        <a:t>xy</a:t>
                      </a:r>
                      <a:r>
                        <a:rPr lang="es-ES" sz="1600" baseline="30000" dirty="0" smtClean="0"/>
                        <a:t>2</a:t>
                      </a:r>
                      <a:endParaRPr lang="es-ES" sz="1600" baseline="0" dirty="0" smtClean="0">
                        <a:solidFill>
                          <a:schemeClr val="tx1"/>
                        </a:solidFill>
                      </a:endParaRPr>
                    </a:p>
                  </a:txBody>
                  <a:tcPr/>
                </a:tc>
              </a:tr>
            </a:tbl>
          </a:graphicData>
        </a:graphic>
      </p:graphicFrame>
      <p:sp>
        <p:nvSpPr>
          <p:cNvPr id="8" name="Rectángulo 7"/>
          <p:cNvSpPr/>
          <p:nvPr/>
        </p:nvSpPr>
        <p:spPr>
          <a:xfrm>
            <a:off x="442415" y="4667393"/>
            <a:ext cx="2985241" cy="307777"/>
          </a:xfrm>
          <a:prstGeom prst="rect">
            <a:avLst/>
          </a:prstGeom>
        </p:spPr>
        <p:txBody>
          <a:bodyPr wrap="none">
            <a:spAutoFit/>
          </a:bodyPr>
          <a:lstStyle/>
          <a:p>
            <a:r>
              <a:rPr lang="es-ES" sz="1400" dirty="0"/>
              <a:t>27. Adicionar 10x</a:t>
            </a:r>
            <a:r>
              <a:rPr lang="es-ES" sz="1400" baseline="30000" dirty="0"/>
              <a:t>2</a:t>
            </a:r>
            <a:r>
              <a:rPr lang="es-ES" sz="1400" dirty="0"/>
              <a:t> – x + 3 con – 4x</a:t>
            </a:r>
            <a:r>
              <a:rPr lang="es-ES" sz="1400" baseline="30000" dirty="0"/>
              <a:t>2</a:t>
            </a:r>
            <a:r>
              <a:rPr lang="es-ES" sz="1400" dirty="0"/>
              <a:t> – 1</a:t>
            </a:r>
          </a:p>
        </p:txBody>
      </p:sp>
      <p:graphicFrame>
        <p:nvGraphicFramePr>
          <p:cNvPr id="9" name="Tabla 8"/>
          <p:cNvGraphicFramePr>
            <a:graphicFrameLocks noGrp="1"/>
          </p:cNvGraphicFramePr>
          <p:nvPr>
            <p:extLst>
              <p:ext uri="{D42A27DB-BD31-4B8C-83A1-F6EECF244321}">
                <p14:modId xmlns:p14="http://schemas.microsoft.com/office/powerpoint/2010/main" val="2371805942"/>
              </p:ext>
            </p:extLst>
          </p:nvPr>
        </p:nvGraphicFramePr>
        <p:xfrm>
          <a:off x="181970" y="4968240"/>
          <a:ext cx="12010030" cy="1889760"/>
        </p:xfrm>
        <a:graphic>
          <a:graphicData uri="http://schemas.openxmlformats.org/drawingml/2006/table">
            <a:tbl>
              <a:tblPr firstRow="1" bandRow="1">
                <a:tableStyleId>{5C22544A-7EE6-4342-B048-85BDC9FD1C3A}</a:tableStyleId>
              </a:tblPr>
              <a:tblGrid>
                <a:gridCol w="5745707"/>
                <a:gridCol w="6264323"/>
              </a:tblGrid>
              <a:tr h="0">
                <a:tc>
                  <a:txBody>
                    <a:bodyPr/>
                    <a:lstStyle/>
                    <a:p>
                      <a:pPr algn="ctr"/>
                      <a:r>
                        <a:rPr lang="es-ES" sz="1600" dirty="0" smtClean="0"/>
                        <a:t>FORMA</a:t>
                      </a:r>
                      <a:r>
                        <a:rPr lang="es-ES" sz="1600" baseline="0" dirty="0" smtClean="0"/>
                        <a:t> HORIZONTAL</a:t>
                      </a:r>
                      <a:endParaRPr lang="es-ES" sz="1600" dirty="0"/>
                    </a:p>
                  </a:txBody>
                  <a:tcPr/>
                </a:tc>
                <a:tc>
                  <a:txBody>
                    <a:bodyPr/>
                    <a:lstStyle/>
                    <a:p>
                      <a:pPr algn="ctr"/>
                      <a:r>
                        <a:rPr lang="es-ES" sz="1600" dirty="0" smtClean="0"/>
                        <a:t>FORMA VERTICAL</a:t>
                      </a:r>
                      <a:endParaRPr lang="es-ES" sz="1600" dirty="0"/>
                    </a:p>
                  </a:txBody>
                  <a:tcPr/>
                </a:tc>
              </a:tr>
              <a:tr h="370840">
                <a:tc>
                  <a:txBody>
                    <a:bodyPr/>
                    <a:lstStyle/>
                    <a:p>
                      <a:r>
                        <a:rPr lang="es-ES" sz="1600" dirty="0" smtClean="0"/>
                        <a:t>Se</a:t>
                      </a:r>
                      <a:r>
                        <a:rPr lang="es-ES" sz="1600" baseline="0" dirty="0" smtClean="0"/>
                        <a:t> escribe un polinomio al lado del otro coloreando por términos semejantes: </a:t>
                      </a:r>
                      <a:r>
                        <a:rPr lang="es-ES" sz="1600" dirty="0" smtClean="0"/>
                        <a:t>10x</a:t>
                      </a:r>
                      <a:r>
                        <a:rPr lang="es-ES" sz="1600" baseline="30000" dirty="0" smtClean="0"/>
                        <a:t>2</a:t>
                      </a:r>
                      <a:r>
                        <a:rPr lang="es-ES" sz="1600" dirty="0" smtClean="0"/>
                        <a:t> </a:t>
                      </a:r>
                      <a:r>
                        <a:rPr lang="es-ES" sz="1600" dirty="0" smtClean="0">
                          <a:solidFill>
                            <a:srgbClr val="00B050"/>
                          </a:solidFill>
                        </a:rPr>
                        <a:t>– x</a:t>
                      </a:r>
                      <a:r>
                        <a:rPr lang="es-ES" sz="1600" dirty="0" smtClean="0"/>
                        <a:t> + 3 – 4x</a:t>
                      </a:r>
                      <a:r>
                        <a:rPr lang="es-ES" sz="1600" baseline="30000" dirty="0" smtClean="0"/>
                        <a:t>2</a:t>
                      </a:r>
                      <a:r>
                        <a:rPr lang="es-ES" sz="1600" dirty="0" smtClean="0"/>
                        <a:t> – 1</a:t>
                      </a:r>
                    </a:p>
                    <a:p>
                      <a:r>
                        <a:rPr lang="es-ES" sz="1600" dirty="0" smtClean="0"/>
                        <a:t>Reducción de x</a:t>
                      </a:r>
                      <a:r>
                        <a:rPr lang="es-ES" sz="1600" baseline="30000" dirty="0" smtClean="0"/>
                        <a:t>2</a:t>
                      </a:r>
                      <a:r>
                        <a:rPr lang="es-ES" sz="1600" dirty="0" smtClean="0"/>
                        <a:t>: 10x</a:t>
                      </a:r>
                      <a:r>
                        <a:rPr lang="es-ES" sz="1600" baseline="30000" dirty="0" smtClean="0"/>
                        <a:t>2</a:t>
                      </a:r>
                      <a:r>
                        <a:rPr lang="es-ES" sz="1600" baseline="0" dirty="0" smtClean="0"/>
                        <a:t> </a:t>
                      </a:r>
                      <a:r>
                        <a:rPr lang="es-ES" sz="1600" dirty="0" smtClean="0"/>
                        <a:t>– 4x</a:t>
                      </a:r>
                      <a:r>
                        <a:rPr lang="es-ES" sz="1600" baseline="30000" dirty="0" smtClean="0"/>
                        <a:t>2</a:t>
                      </a:r>
                      <a:r>
                        <a:rPr lang="es-ES" sz="1600" dirty="0" smtClean="0"/>
                        <a:t> = 6x</a:t>
                      </a:r>
                      <a:r>
                        <a:rPr lang="es-ES" sz="1600" baseline="30000" dirty="0" smtClean="0"/>
                        <a:t>2</a:t>
                      </a:r>
                      <a:endParaRPr lang="es-ES" sz="1600" baseline="0" dirty="0" smtClean="0">
                        <a:solidFill>
                          <a:srgbClr val="00B050"/>
                        </a:solidFill>
                      </a:endParaRPr>
                    </a:p>
                    <a:p>
                      <a:r>
                        <a:rPr lang="es-ES" sz="1600" dirty="0" smtClean="0">
                          <a:solidFill>
                            <a:schemeClr val="tx1"/>
                          </a:solidFill>
                        </a:rPr>
                        <a:t>Reducción de </a:t>
                      </a:r>
                      <a:r>
                        <a:rPr lang="es-ES" sz="1600" dirty="0" smtClean="0">
                          <a:solidFill>
                            <a:srgbClr val="00B050"/>
                          </a:solidFill>
                        </a:rPr>
                        <a:t>x</a:t>
                      </a:r>
                      <a:r>
                        <a:rPr lang="es-ES" sz="1600" dirty="0" smtClean="0">
                          <a:solidFill>
                            <a:schemeClr val="tx1"/>
                          </a:solidFill>
                        </a:rPr>
                        <a:t>: </a:t>
                      </a:r>
                      <a:r>
                        <a:rPr lang="es-ES" sz="1600" dirty="0" smtClean="0">
                          <a:solidFill>
                            <a:srgbClr val="00B050"/>
                          </a:solidFill>
                        </a:rPr>
                        <a:t>- x</a:t>
                      </a:r>
                    </a:p>
                    <a:p>
                      <a:r>
                        <a:rPr lang="es-ES" sz="1600" dirty="0" smtClean="0">
                          <a:solidFill>
                            <a:schemeClr val="tx1"/>
                          </a:solidFill>
                        </a:rPr>
                        <a:t>Reducción de </a:t>
                      </a:r>
                      <a:r>
                        <a:rPr lang="es-ES" sz="1600" dirty="0" smtClean="0">
                          <a:solidFill>
                            <a:srgbClr val="FF0000"/>
                          </a:solidFill>
                        </a:rPr>
                        <a:t>términos independientes</a:t>
                      </a:r>
                      <a:r>
                        <a:rPr lang="es-ES" sz="1600" dirty="0" smtClean="0">
                          <a:solidFill>
                            <a:schemeClr val="tx1"/>
                          </a:solidFill>
                        </a:rPr>
                        <a:t>:</a:t>
                      </a:r>
                      <a:r>
                        <a:rPr lang="es-ES" sz="1600" baseline="0" dirty="0" smtClean="0">
                          <a:solidFill>
                            <a:srgbClr val="FF0000"/>
                          </a:solidFill>
                        </a:rPr>
                        <a:t> 3 – 1 </a:t>
                      </a:r>
                      <a:r>
                        <a:rPr lang="es-ES" sz="1600" baseline="0" dirty="0" smtClean="0">
                          <a:solidFill>
                            <a:schemeClr val="tx1"/>
                          </a:solidFill>
                        </a:rPr>
                        <a:t>=</a:t>
                      </a:r>
                      <a:r>
                        <a:rPr lang="es-ES" sz="1600" baseline="0" dirty="0" smtClean="0">
                          <a:solidFill>
                            <a:srgbClr val="FF0000"/>
                          </a:solidFill>
                        </a:rPr>
                        <a:t> 2</a:t>
                      </a:r>
                      <a:endParaRPr lang="es-ES" sz="1600" dirty="0" smtClean="0">
                        <a:solidFill>
                          <a:srgbClr val="FF0000"/>
                        </a:solidFill>
                      </a:endParaRPr>
                    </a:p>
                    <a:p>
                      <a:r>
                        <a:rPr lang="es-ES" sz="1600" dirty="0" smtClean="0"/>
                        <a:t>Respuesta: 6x</a:t>
                      </a:r>
                      <a:r>
                        <a:rPr lang="es-ES" sz="1600" baseline="30000" dirty="0" smtClean="0"/>
                        <a:t>2</a:t>
                      </a:r>
                      <a:r>
                        <a:rPr lang="es-ES" sz="1600" baseline="0" dirty="0" smtClean="0">
                          <a:solidFill>
                            <a:srgbClr val="00B050"/>
                          </a:solidFill>
                        </a:rPr>
                        <a:t> </a:t>
                      </a:r>
                      <a:r>
                        <a:rPr lang="es-ES" sz="1600" dirty="0" smtClean="0">
                          <a:solidFill>
                            <a:srgbClr val="00B050"/>
                          </a:solidFill>
                        </a:rPr>
                        <a:t>– x </a:t>
                      </a:r>
                      <a:r>
                        <a:rPr lang="es-ES" sz="1600" dirty="0" smtClean="0">
                          <a:solidFill>
                            <a:srgbClr val="FF0000"/>
                          </a:solidFill>
                        </a:rPr>
                        <a:t>+</a:t>
                      </a:r>
                      <a:r>
                        <a:rPr lang="es-ES" sz="1600" dirty="0" smtClean="0">
                          <a:solidFill>
                            <a:srgbClr val="00B050"/>
                          </a:solidFill>
                        </a:rPr>
                        <a:t> </a:t>
                      </a:r>
                      <a:r>
                        <a:rPr lang="es-ES" sz="1600" baseline="0" dirty="0" smtClean="0">
                          <a:solidFill>
                            <a:srgbClr val="FF0000"/>
                          </a:solidFill>
                        </a:rPr>
                        <a:t>2</a:t>
                      </a:r>
                      <a:endParaRPr lang="es-ES" sz="1600" baseline="0" dirty="0" smtClean="0">
                        <a:solidFill>
                          <a:srgbClr val="00B050"/>
                        </a:solidFill>
                      </a:endParaRPr>
                    </a:p>
                  </a:txBody>
                  <a:tcPr/>
                </a:tc>
                <a:tc>
                  <a:txBody>
                    <a:bodyPr/>
                    <a:lstStyle/>
                    <a:p>
                      <a:r>
                        <a:rPr lang="es-ES" sz="1600" dirty="0" smtClean="0"/>
                        <a:t>Escribe un polinomio debajo del otro formando columnas de términos semejantes:</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                         10x</a:t>
                      </a:r>
                      <a:r>
                        <a:rPr lang="es-ES" sz="1600" baseline="30000" dirty="0" smtClean="0"/>
                        <a:t>2</a:t>
                      </a:r>
                      <a:r>
                        <a:rPr lang="es-ES" sz="1600" dirty="0" smtClean="0"/>
                        <a:t> – x + 3 </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baseline="0" dirty="0" smtClean="0"/>
                        <a:t>                        </a:t>
                      </a:r>
                      <a:r>
                        <a:rPr lang="es-ES" sz="1600" dirty="0" smtClean="0"/>
                        <a:t>– 4x</a:t>
                      </a:r>
                      <a:r>
                        <a:rPr lang="es-ES" sz="1600" baseline="30000" dirty="0" smtClean="0"/>
                        <a:t>2</a:t>
                      </a:r>
                      <a:r>
                        <a:rPr lang="es-ES" sz="1600" dirty="0" smtClean="0"/>
                        <a:t>       – 1</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Resuelvo:    </a:t>
                      </a:r>
                      <a:r>
                        <a:rPr lang="es-ES" sz="1600" baseline="0" dirty="0" smtClean="0"/>
                        <a:t>      6</a:t>
                      </a:r>
                      <a:r>
                        <a:rPr lang="es-ES" sz="1600" dirty="0" smtClean="0"/>
                        <a:t>x</a:t>
                      </a:r>
                      <a:r>
                        <a:rPr lang="es-ES" sz="1600" baseline="30000" dirty="0" smtClean="0"/>
                        <a:t>2</a:t>
                      </a:r>
                      <a:r>
                        <a:rPr lang="es-ES" sz="1600" baseline="0" dirty="0" smtClean="0"/>
                        <a:t> – </a:t>
                      </a:r>
                      <a:r>
                        <a:rPr lang="es-ES" sz="1600" dirty="0" smtClean="0"/>
                        <a:t>x + 2</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solidFill>
                            <a:schemeClr val="tx1"/>
                          </a:solidFill>
                        </a:rPr>
                        <a:t>Respuesta: </a:t>
                      </a:r>
                      <a:r>
                        <a:rPr lang="es-ES" sz="1600" baseline="0" dirty="0" smtClean="0"/>
                        <a:t>6</a:t>
                      </a:r>
                      <a:r>
                        <a:rPr lang="es-ES" sz="1600" dirty="0" smtClean="0"/>
                        <a:t>x</a:t>
                      </a:r>
                      <a:r>
                        <a:rPr lang="es-ES" sz="1600" baseline="30000" dirty="0" smtClean="0"/>
                        <a:t>2</a:t>
                      </a:r>
                      <a:r>
                        <a:rPr lang="es-ES" sz="1600" baseline="0" dirty="0" smtClean="0"/>
                        <a:t> – </a:t>
                      </a:r>
                      <a:r>
                        <a:rPr lang="es-ES" sz="1600" dirty="0" smtClean="0"/>
                        <a:t>x + 2</a:t>
                      </a:r>
                    </a:p>
                  </a:txBody>
                  <a:tcPr/>
                </a:tc>
              </a:tr>
            </a:tbl>
          </a:graphicData>
        </a:graphic>
      </p:graphicFrame>
      <p:cxnSp>
        <p:nvCxnSpPr>
          <p:cNvPr id="10" name="Conector recto 9"/>
          <p:cNvCxnSpPr/>
          <p:nvPr/>
        </p:nvCxnSpPr>
        <p:spPr>
          <a:xfrm>
            <a:off x="7069541" y="4101153"/>
            <a:ext cx="10918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7069540" y="6314365"/>
            <a:ext cx="10918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430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37949" y="191067"/>
            <a:ext cx="2983173" cy="286603"/>
          </a:xfrm>
        </p:spPr>
        <p:txBody>
          <a:bodyPr>
            <a:normAutofit/>
          </a:bodyPr>
          <a:lstStyle/>
          <a:p>
            <a:pPr marL="0" indent="0">
              <a:buNone/>
            </a:pPr>
            <a:r>
              <a:rPr lang="es-ES" sz="1400" dirty="0"/>
              <a:t>28. Adicionar - 10x</a:t>
            </a:r>
            <a:r>
              <a:rPr lang="es-ES" sz="1400" baseline="30000" dirty="0"/>
              <a:t>2</a:t>
            </a:r>
            <a:r>
              <a:rPr lang="es-ES" sz="1400" dirty="0"/>
              <a:t> + x - 3 con 4x</a:t>
            </a:r>
            <a:r>
              <a:rPr lang="es-ES" sz="1400" baseline="30000" dirty="0"/>
              <a:t>2</a:t>
            </a:r>
            <a:r>
              <a:rPr lang="es-ES" sz="1400" dirty="0"/>
              <a:t> + 1</a:t>
            </a:r>
          </a:p>
        </p:txBody>
      </p:sp>
      <p:graphicFrame>
        <p:nvGraphicFramePr>
          <p:cNvPr id="4" name="Tabla 3"/>
          <p:cNvGraphicFramePr>
            <a:graphicFrameLocks noGrp="1"/>
          </p:cNvGraphicFramePr>
          <p:nvPr>
            <p:extLst>
              <p:ext uri="{D42A27DB-BD31-4B8C-83A1-F6EECF244321}">
                <p14:modId xmlns:p14="http://schemas.microsoft.com/office/powerpoint/2010/main" val="417902033"/>
              </p:ext>
            </p:extLst>
          </p:nvPr>
        </p:nvGraphicFramePr>
        <p:xfrm>
          <a:off x="181970" y="477670"/>
          <a:ext cx="12010030" cy="1889760"/>
        </p:xfrm>
        <a:graphic>
          <a:graphicData uri="http://schemas.openxmlformats.org/drawingml/2006/table">
            <a:tbl>
              <a:tblPr firstRow="1" bandRow="1">
                <a:tableStyleId>{5C22544A-7EE6-4342-B048-85BDC9FD1C3A}</a:tableStyleId>
              </a:tblPr>
              <a:tblGrid>
                <a:gridCol w="5745707"/>
                <a:gridCol w="6264323"/>
              </a:tblGrid>
              <a:tr h="0">
                <a:tc>
                  <a:txBody>
                    <a:bodyPr/>
                    <a:lstStyle/>
                    <a:p>
                      <a:pPr algn="ctr"/>
                      <a:r>
                        <a:rPr lang="es-ES" sz="1600" dirty="0" smtClean="0"/>
                        <a:t>FORMA</a:t>
                      </a:r>
                      <a:r>
                        <a:rPr lang="es-ES" sz="1600" baseline="0" dirty="0" smtClean="0"/>
                        <a:t> HORIZONTAL</a:t>
                      </a:r>
                      <a:endParaRPr lang="es-ES" sz="1600" dirty="0"/>
                    </a:p>
                  </a:txBody>
                  <a:tcPr/>
                </a:tc>
                <a:tc>
                  <a:txBody>
                    <a:bodyPr/>
                    <a:lstStyle/>
                    <a:p>
                      <a:pPr algn="ctr"/>
                      <a:r>
                        <a:rPr lang="es-ES" sz="1600" dirty="0" smtClean="0"/>
                        <a:t>FORMA VERTICAL</a:t>
                      </a:r>
                      <a:endParaRPr lang="es-ES" sz="1600" dirty="0"/>
                    </a:p>
                  </a:txBody>
                  <a:tcPr/>
                </a:tc>
              </a:tr>
              <a:tr h="370840">
                <a:tc>
                  <a:txBody>
                    <a:bodyPr/>
                    <a:lstStyle/>
                    <a:p>
                      <a:pPr marL="0" indent="0">
                        <a:buNone/>
                      </a:pPr>
                      <a:r>
                        <a:rPr lang="es-ES" sz="1600" dirty="0" smtClean="0"/>
                        <a:t>Se</a:t>
                      </a:r>
                      <a:r>
                        <a:rPr lang="es-ES" sz="1600" baseline="0" dirty="0" smtClean="0"/>
                        <a:t> escribe un polinomio al lado del otro coloreando por términos semejantes: </a:t>
                      </a:r>
                      <a:r>
                        <a:rPr lang="es-ES" sz="1600" dirty="0" smtClean="0"/>
                        <a:t>- 10x</a:t>
                      </a:r>
                      <a:r>
                        <a:rPr lang="es-ES" sz="1600" baseline="30000" dirty="0" smtClean="0"/>
                        <a:t>2</a:t>
                      </a:r>
                      <a:r>
                        <a:rPr lang="es-ES" sz="1600" dirty="0" smtClean="0"/>
                        <a:t> </a:t>
                      </a:r>
                      <a:r>
                        <a:rPr lang="es-ES" sz="1600" dirty="0" smtClean="0">
                          <a:solidFill>
                            <a:srgbClr val="00B050"/>
                          </a:solidFill>
                        </a:rPr>
                        <a:t>+ x</a:t>
                      </a:r>
                      <a:r>
                        <a:rPr lang="es-ES" sz="1600" dirty="0" smtClean="0"/>
                        <a:t> </a:t>
                      </a:r>
                      <a:r>
                        <a:rPr lang="es-ES" sz="1600" dirty="0" smtClean="0">
                          <a:solidFill>
                            <a:srgbClr val="FF0000"/>
                          </a:solidFill>
                        </a:rPr>
                        <a:t>– 3</a:t>
                      </a:r>
                      <a:r>
                        <a:rPr lang="es-ES" sz="1600" baseline="0" dirty="0" smtClean="0"/>
                        <a:t> +</a:t>
                      </a:r>
                      <a:r>
                        <a:rPr lang="es-ES" sz="1600" dirty="0" smtClean="0"/>
                        <a:t> 4x</a:t>
                      </a:r>
                      <a:r>
                        <a:rPr lang="es-ES" sz="1600" baseline="30000" dirty="0" smtClean="0"/>
                        <a:t>2</a:t>
                      </a:r>
                      <a:r>
                        <a:rPr lang="es-ES" sz="1600" dirty="0" smtClean="0"/>
                        <a:t> </a:t>
                      </a:r>
                      <a:r>
                        <a:rPr lang="es-ES" sz="1600" dirty="0" smtClean="0">
                          <a:solidFill>
                            <a:srgbClr val="FF0000"/>
                          </a:solidFill>
                        </a:rPr>
                        <a:t>+ 1</a:t>
                      </a:r>
                    </a:p>
                    <a:p>
                      <a:r>
                        <a:rPr lang="es-ES" sz="1600" dirty="0" smtClean="0"/>
                        <a:t>Reducción de x</a:t>
                      </a:r>
                      <a:r>
                        <a:rPr lang="es-ES" sz="1600" baseline="30000" dirty="0" smtClean="0"/>
                        <a:t>2</a:t>
                      </a:r>
                      <a:r>
                        <a:rPr lang="es-ES" sz="1600" dirty="0" smtClean="0"/>
                        <a:t>: - 10x</a:t>
                      </a:r>
                      <a:r>
                        <a:rPr lang="es-ES" sz="1600" baseline="30000" dirty="0" smtClean="0"/>
                        <a:t>2</a:t>
                      </a:r>
                      <a:r>
                        <a:rPr lang="es-ES" sz="1600" baseline="0" dirty="0" smtClean="0"/>
                        <a:t> +</a:t>
                      </a:r>
                      <a:r>
                        <a:rPr lang="es-ES" sz="1600" dirty="0" smtClean="0"/>
                        <a:t> 4x</a:t>
                      </a:r>
                      <a:r>
                        <a:rPr lang="es-ES" sz="1600" baseline="30000" dirty="0" smtClean="0"/>
                        <a:t>2</a:t>
                      </a:r>
                      <a:r>
                        <a:rPr lang="es-ES" sz="1600" dirty="0" smtClean="0"/>
                        <a:t> = - 6x</a:t>
                      </a:r>
                      <a:r>
                        <a:rPr lang="es-ES" sz="1600" baseline="30000" dirty="0" smtClean="0"/>
                        <a:t>2</a:t>
                      </a:r>
                      <a:endParaRPr lang="es-ES" sz="1600" baseline="0" dirty="0" smtClean="0">
                        <a:solidFill>
                          <a:srgbClr val="00B050"/>
                        </a:solidFill>
                      </a:endParaRPr>
                    </a:p>
                    <a:p>
                      <a:r>
                        <a:rPr lang="es-ES" sz="1600" dirty="0" smtClean="0">
                          <a:solidFill>
                            <a:schemeClr val="tx1"/>
                          </a:solidFill>
                        </a:rPr>
                        <a:t>Reducción de </a:t>
                      </a:r>
                      <a:r>
                        <a:rPr lang="es-ES" sz="1600" dirty="0" smtClean="0">
                          <a:solidFill>
                            <a:srgbClr val="00B050"/>
                          </a:solidFill>
                        </a:rPr>
                        <a:t>x</a:t>
                      </a:r>
                      <a:r>
                        <a:rPr lang="es-ES" sz="1600" dirty="0" smtClean="0">
                          <a:solidFill>
                            <a:schemeClr val="tx1"/>
                          </a:solidFill>
                        </a:rPr>
                        <a:t>: </a:t>
                      </a:r>
                      <a:r>
                        <a:rPr lang="es-ES" sz="1600" dirty="0" smtClean="0">
                          <a:solidFill>
                            <a:srgbClr val="00B050"/>
                          </a:solidFill>
                        </a:rPr>
                        <a:t>x</a:t>
                      </a:r>
                    </a:p>
                    <a:p>
                      <a:r>
                        <a:rPr lang="es-ES" sz="1600" dirty="0" smtClean="0">
                          <a:solidFill>
                            <a:schemeClr val="tx1"/>
                          </a:solidFill>
                        </a:rPr>
                        <a:t>Reducción de </a:t>
                      </a:r>
                      <a:r>
                        <a:rPr lang="es-ES" sz="1600" dirty="0" smtClean="0">
                          <a:solidFill>
                            <a:srgbClr val="FF0000"/>
                          </a:solidFill>
                        </a:rPr>
                        <a:t>términos independientes</a:t>
                      </a:r>
                      <a:r>
                        <a:rPr lang="es-ES" sz="1600" dirty="0" smtClean="0">
                          <a:solidFill>
                            <a:schemeClr val="tx1"/>
                          </a:solidFill>
                        </a:rPr>
                        <a:t>:</a:t>
                      </a:r>
                      <a:r>
                        <a:rPr lang="es-ES" sz="1600" baseline="0" dirty="0" smtClean="0">
                          <a:solidFill>
                            <a:srgbClr val="FF0000"/>
                          </a:solidFill>
                        </a:rPr>
                        <a:t> - 3 + 1 </a:t>
                      </a:r>
                      <a:r>
                        <a:rPr lang="es-ES" sz="1600" baseline="0" dirty="0" smtClean="0">
                          <a:solidFill>
                            <a:schemeClr val="tx1"/>
                          </a:solidFill>
                        </a:rPr>
                        <a:t>=</a:t>
                      </a:r>
                      <a:r>
                        <a:rPr lang="es-ES" sz="1600" baseline="0" dirty="0" smtClean="0">
                          <a:solidFill>
                            <a:srgbClr val="FF0000"/>
                          </a:solidFill>
                        </a:rPr>
                        <a:t> - 2</a:t>
                      </a:r>
                      <a:endParaRPr lang="es-ES" sz="1600" dirty="0" smtClean="0">
                        <a:solidFill>
                          <a:srgbClr val="FF0000"/>
                        </a:solidFill>
                      </a:endParaRPr>
                    </a:p>
                    <a:p>
                      <a:r>
                        <a:rPr lang="es-ES" sz="1600" dirty="0" smtClean="0"/>
                        <a:t>Respuesta: - 6x</a:t>
                      </a:r>
                      <a:r>
                        <a:rPr lang="es-ES" sz="1600" baseline="30000" dirty="0" smtClean="0"/>
                        <a:t>2</a:t>
                      </a:r>
                      <a:r>
                        <a:rPr lang="es-ES" sz="1600" baseline="0" dirty="0" smtClean="0">
                          <a:solidFill>
                            <a:srgbClr val="00B050"/>
                          </a:solidFill>
                        </a:rPr>
                        <a:t> </a:t>
                      </a:r>
                      <a:r>
                        <a:rPr lang="es-ES" sz="1600" dirty="0" smtClean="0">
                          <a:solidFill>
                            <a:srgbClr val="00B050"/>
                          </a:solidFill>
                        </a:rPr>
                        <a:t>+ x </a:t>
                      </a:r>
                      <a:r>
                        <a:rPr lang="es-ES" sz="1600" dirty="0" smtClean="0">
                          <a:solidFill>
                            <a:srgbClr val="FF0000"/>
                          </a:solidFill>
                        </a:rPr>
                        <a:t>-</a:t>
                      </a:r>
                      <a:r>
                        <a:rPr lang="es-ES" sz="1600" dirty="0" smtClean="0">
                          <a:solidFill>
                            <a:srgbClr val="00B050"/>
                          </a:solidFill>
                        </a:rPr>
                        <a:t> </a:t>
                      </a:r>
                      <a:r>
                        <a:rPr lang="es-ES" sz="1600" baseline="0" dirty="0" smtClean="0">
                          <a:solidFill>
                            <a:srgbClr val="FF0000"/>
                          </a:solidFill>
                        </a:rPr>
                        <a:t>2</a:t>
                      </a:r>
                      <a:endParaRPr lang="es-ES" sz="1600" baseline="0" dirty="0" smtClean="0">
                        <a:solidFill>
                          <a:srgbClr val="00B050"/>
                        </a:solidFill>
                      </a:endParaRPr>
                    </a:p>
                  </a:txBody>
                  <a:tcPr/>
                </a:tc>
                <a:tc>
                  <a:txBody>
                    <a:bodyPr/>
                    <a:lstStyle/>
                    <a:p>
                      <a:r>
                        <a:rPr lang="es-ES" sz="1600" dirty="0" smtClean="0"/>
                        <a:t>Escribe un polinomio debajo del otro formando columnas de términos semejantes:</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                        - 10x</a:t>
                      </a:r>
                      <a:r>
                        <a:rPr lang="es-ES" sz="1600" baseline="30000" dirty="0" smtClean="0"/>
                        <a:t>2</a:t>
                      </a:r>
                      <a:r>
                        <a:rPr lang="es-ES" sz="1600" dirty="0" smtClean="0"/>
                        <a:t> + x - 3 </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baseline="0" dirty="0" smtClean="0"/>
                        <a:t>                            </a:t>
                      </a:r>
                      <a:r>
                        <a:rPr lang="es-ES" sz="1600" dirty="0" smtClean="0"/>
                        <a:t> 4x</a:t>
                      </a:r>
                      <a:r>
                        <a:rPr lang="es-ES" sz="1600" baseline="30000" dirty="0" smtClean="0"/>
                        <a:t>2</a:t>
                      </a:r>
                      <a:r>
                        <a:rPr lang="es-ES" sz="1600" dirty="0" smtClean="0"/>
                        <a:t>      + 1</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Resuelvo:    </a:t>
                      </a:r>
                      <a:r>
                        <a:rPr lang="es-ES" sz="1600" baseline="0" dirty="0" smtClean="0"/>
                        <a:t>    - 6</a:t>
                      </a:r>
                      <a:r>
                        <a:rPr lang="es-ES" sz="1600" dirty="0" smtClean="0"/>
                        <a:t>x</a:t>
                      </a:r>
                      <a:r>
                        <a:rPr lang="es-ES" sz="1600" baseline="30000" dirty="0" smtClean="0"/>
                        <a:t>2</a:t>
                      </a:r>
                      <a:r>
                        <a:rPr lang="es-ES" sz="1600" baseline="0" dirty="0" smtClean="0"/>
                        <a:t> + </a:t>
                      </a:r>
                      <a:r>
                        <a:rPr lang="es-ES" sz="1600" dirty="0" smtClean="0"/>
                        <a:t>x - 2</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solidFill>
                            <a:schemeClr val="tx1"/>
                          </a:solidFill>
                        </a:rPr>
                        <a:t>Respuesta: - </a:t>
                      </a:r>
                      <a:r>
                        <a:rPr lang="es-ES" sz="1600" baseline="0" dirty="0" smtClean="0"/>
                        <a:t>6</a:t>
                      </a:r>
                      <a:r>
                        <a:rPr lang="es-ES" sz="1600" dirty="0" smtClean="0"/>
                        <a:t>x</a:t>
                      </a:r>
                      <a:r>
                        <a:rPr lang="es-ES" sz="1600" baseline="30000" dirty="0" smtClean="0"/>
                        <a:t>2</a:t>
                      </a:r>
                      <a:r>
                        <a:rPr lang="es-ES" sz="1600" baseline="0" dirty="0" smtClean="0"/>
                        <a:t> + </a:t>
                      </a:r>
                      <a:r>
                        <a:rPr lang="es-ES" sz="1600" dirty="0" smtClean="0"/>
                        <a:t>x - 2</a:t>
                      </a:r>
                    </a:p>
                  </a:txBody>
                  <a:tcPr/>
                </a:tc>
              </a:tr>
            </a:tbl>
          </a:graphicData>
        </a:graphic>
      </p:graphicFrame>
      <p:sp>
        <p:nvSpPr>
          <p:cNvPr id="5" name="Rectángulo 4"/>
          <p:cNvSpPr/>
          <p:nvPr/>
        </p:nvSpPr>
        <p:spPr>
          <a:xfrm>
            <a:off x="537949" y="2384526"/>
            <a:ext cx="3283399" cy="307777"/>
          </a:xfrm>
          <a:prstGeom prst="rect">
            <a:avLst/>
          </a:prstGeom>
        </p:spPr>
        <p:txBody>
          <a:bodyPr wrap="none">
            <a:spAutoFit/>
          </a:bodyPr>
          <a:lstStyle/>
          <a:p>
            <a:r>
              <a:rPr lang="es-ES" sz="1400" dirty="0"/>
              <a:t>29. Adicionar a</a:t>
            </a:r>
            <a:r>
              <a:rPr lang="es-ES" sz="1400" baseline="30000" dirty="0"/>
              <a:t>2</a:t>
            </a:r>
            <a:r>
              <a:rPr lang="es-ES" sz="1400" dirty="0"/>
              <a:t>b – ab</a:t>
            </a:r>
            <a:r>
              <a:rPr lang="es-ES" sz="1400" baseline="30000" dirty="0"/>
              <a:t>2</a:t>
            </a:r>
            <a:r>
              <a:rPr lang="es-ES" sz="1400" dirty="0"/>
              <a:t> + 7 con 6a</a:t>
            </a:r>
            <a:r>
              <a:rPr lang="es-ES" sz="1400" baseline="30000" dirty="0"/>
              <a:t>2</a:t>
            </a:r>
            <a:r>
              <a:rPr lang="es-ES" sz="1400" dirty="0"/>
              <a:t>b – 4ab</a:t>
            </a:r>
            <a:r>
              <a:rPr lang="es-ES" sz="1400" baseline="30000" dirty="0"/>
              <a:t>2</a:t>
            </a:r>
            <a:endParaRPr lang="es-ES" sz="1400" dirty="0"/>
          </a:p>
        </p:txBody>
      </p:sp>
      <p:graphicFrame>
        <p:nvGraphicFramePr>
          <p:cNvPr id="6" name="Tabla 5"/>
          <p:cNvGraphicFramePr>
            <a:graphicFrameLocks noGrp="1"/>
          </p:cNvGraphicFramePr>
          <p:nvPr>
            <p:extLst>
              <p:ext uri="{D42A27DB-BD31-4B8C-83A1-F6EECF244321}">
                <p14:modId xmlns:p14="http://schemas.microsoft.com/office/powerpoint/2010/main" val="575480188"/>
              </p:ext>
            </p:extLst>
          </p:nvPr>
        </p:nvGraphicFramePr>
        <p:xfrm>
          <a:off x="181970" y="2692303"/>
          <a:ext cx="12010030" cy="1889760"/>
        </p:xfrm>
        <a:graphic>
          <a:graphicData uri="http://schemas.openxmlformats.org/drawingml/2006/table">
            <a:tbl>
              <a:tblPr firstRow="1" bandRow="1">
                <a:tableStyleId>{5C22544A-7EE6-4342-B048-85BDC9FD1C3A}</a:tableStyleId>
              </a:tblPr>
              <a:tblGrid>
                <a:gridCol w="5745707"/>
                <a:gridCol w="6264323"/>
              </a:tblGrid>
              <a:tr h="0">
                <a:tc>
                  <a:txBody>
                    <a:bodyPr/>
                    <a:lstStyle/>
                    <a:p>
                      <a:pPr algn="ctr"/>
                      <a:r>
                        <a:rPr lang="es-ES" sz="1600" dirty="0" smtClean="0"/>
                        <a:t>FORMA</a:t>
                      </a:r>
                      <a:r>
                        <a:rPr lang="es-ES" sz="1600" baseline="0" dirty="0" smtClean="0"/>
                        <a:t> HORIZONTAL</a:t>
                      </a:r>
                      <a:endParaRPr lang="es-ES" sz="1600" dirty="0"/>
                    </a:p>
                  </a:txBody>
                  <a:tcPr/>
                </a:tc>
                <a:tc>
                  <a:txBody>
                    <a:bodyPr/>
                    <a:lstStyle/>
                    <a:p>
                      <a:pPr algn="ctr"/>
                      <a:r>
                        <a:rPr lang="es-ES" sz="1600" dirty="0" smtClean="0"/>
                        <a:t>FORMA VERTICAL</a:t>
                      </a:r>
                      <a:endParaRPr lang="es-ES" sz="1600" dirty="0"/>
                    </a:p>
                  </a:txBody>
                  <a:tcPr/>
                </a:tc>
              </a:tr>
              <a:tr h="370840">
                <a:tc>
                  <a:txBody>
                    <a:bodyPr/>
                    <a:lstStyle/>
                    <a:p>
                      <a:pPr marL="0" indent="0">
                        <a:buNone/>
                      </a:pPr>
                      <a:r>
                        <a:rPr lang="es-ES" sz="1600" dirty="0" smtClean="0"/>
                        <a:t>Se</a:t>
                      </a:r>
                      <a:r>
                        <a:rPr lang="es-ES" sz="1600" baseline="0" dirty="0" smtClean="0"/>
                        <a:t> escribe un polinomio al lado del otro coloreando por términos semejantes: </a:t>
                      </a:r>
                      <a:r>
                        <a:rPr lang="es-ES" sz="1600" dirty="0" smtClean="0"/>
                        <a:t>a</a:t>
                      </a:r>
                      <a:r>
                        <a:rPr lang="es-ES" sz="1600" baseline="30000" dirty="0" smtClean="0"/>
                        <a:t>2</a:t>
                      </a:r>
                      <a:r>
                        <a:rPr lang="es-ES" sz="1600" dirty="0" smtClean="0"/>
                        <a:t>b </a:t>
                      </a:r>
                      <a:r>
                        <a:rPr lang="es-ES" sz="1600" dirty="0" smtClean="0">
                          <a:solidFill>
                            <a:srgbClr val="00B050"/>
                          </a:solidFill>
                        </a:rPr>
                        <a:t>– ab</a:t>
                      </a:r>
                      <a:r>
                        <a:rPr lang="es-ES" sz="1600" baseline="30000" dirty="0" smtClean="0">
                          <a:solidFill>
                            <a:srgbClr val="00B050"/>
                          </a:solidFill>
                        </a:rPr>
                        <a:t>2</a:t>
                      </a:r>
                      <a:r>
                        <a:rPr lang="es-ES" sz="1600" dirty="0" smtClean="0"/>
                        <a:t> </a:t>
                      </a:r>
                      <a:r>
                        <a:rPr lang="es-ES" sz="1600" dirty="0" smtClean="0">
                          <a:solidFill>
                            <a:srgbClr val="FF0000"/>
                          </a:solidFill>
                        </a:rPr>
                        <a:t>+ 7</a:t>
                      </a:r>
                      <a:r>
                        <a:rPr lang="es-ES" sz="1600" dirty="0" smtClean="0"/>
                        <a:t> + 6a</a:t>
                      </a:r>
                      <a:r>
                        <a:rPr lang="es-ES" sz="1600" baseline="30000" dirty="0" smtClean="0"/>
                        <a:t>2</a:t>
                      </a:r>
                      <a:r>
                        <a:rPr lang="es-ES" sz="1600" dirty="0" smtClean="0"/>
                        <a:t>b </a:t>
                      </a:r>
                      <a:r>
                        <a:rPr lang="es-ES" sz="1600" dirty="0" smtClean="0">
                          <a:solidFill>
                            <a:srgbClr val="00B050"/>
                          </a:solidFill>
                        </a:rPr>
                        <a:t>– 4ab</a:t>
                      </a:r>
                      <a:r>
                        <a:rPr lang="es-ES" sz="1600" baseline="30000" dirty="0" smtClean="0">
                          <a:solidFill>
                            <a:srgbClr val="00B050"/>
                          </a:solidFill>
                        </a:rPr>
                        <a:t>2</a:t>
                      </a:r>
                    </a:p>
                    <a:p>
                      <a:r>
                        <a:rPr lang="es-ES" sz="1600" dirty="0" smtClean="0"/>
                        <a:t>Reducción de a</a:t>
                      </a:r>
                      <a:r>
                        <a:rPr lang="es-ES" sz="1600" baseline="30000" dirty="0" smtClean="0"/>
                        <a:t>2</a:t>
                      </a:r>
                      <a:r>
                        <a:rPr lang="es-ES" sz="1600" dirty="0" smtClean="0"/>
                        <a:t>b: a</a:t>
                      </a:r>
                      <a:r>
                        <a:rPr lang="es-ES" sz="1600" baseline="30000" dirty="0" smtClean="0"/>
                        <a:t>2</a:t>
                      </a:r>
                      <a:r>
                        <a:rPr lang="es-ES" sz="1600" dirty="0" smtClean="0"/>
                        <a:t>b</a:t>
                      </a:r>
                      <a:r>
                        <a:rPr lang="es-ES" sz="1600" baseline="0" dirty="0" smtClean="0"/>
                        <a:t> </a:t>
                      </a:r>
                      <a:r>
                        <a:rPr lang="es-ES" sz="1600" dirty="0" smtClean="0"/>
                        <a:t>+ 6a</a:t>
                      </a:r>
                      <a:r>
                        <a:rPr lang="es-ES" sz="1600" baseline="30000" dirty="0" smtClean="0"/>
                        <a:t>2</a:t>
                      </a:r>
                      <a:r>
                        <a:rPr lang="es-ES" sz="1600" dirty="0" smtClean="0"/>
                        <a:t>b = 7a</a:t>
                      </a:r>
                      <a:r>
                        <a:rPr lang="es-ES" sz="1600" baseline="30000" dirty="0" smtClean="0"/>
                        <a:t>2</a:t>
                      </a:r>
                      <a:r>
                        <a:rPr lang="es-ES" sz="1600" dirty="0" smtClean="0"/>
                        <a:t>b</a:t>
                      </a:r>
                      <a:endParaRPr lang="es-ES" sz="1600" baseline="0" dirty="0" smtClean="0">
                        <a:solidFill>
                          <a:srgbClr val="00B050"/>
                        </a:solidFill>
                      </a:endParaRPr>
                    </a:p>
                    <a:p>
                      <a:r>
                        <a:rPr lang="es-ES" sz="1600" dirty="0" smtClean="0">
                          <a:solidFill>
                            <a:schemeClr val="tx1"/>
                          </a:solidFill>
                        </a:rPr>
                        <a:t>Reducción de </a:t>
                      </a:r>
                      <a:r>
                        <a:rPr lang="es-ES" sz="1600" dirty="0" smtClean="0">
                          <a:solidFill>
                            <a:srgbClr val="00B050"/>
                          </a:solidFill>
                        </a:rPr>
                        <a:t>ab</a:t>
                      </a:r>
                      <a:r>
                        <a:rPr lang="es-ES" sz="1600" baseline="30000" dirty="0" smtClean="0">
                          <a:solidFill>
                            <a:srgbClr val="00B050"/>
                          </a:solidFill>
                        </a:rPr>
                        <a:t>2</a:t>
                      </a:r>
                      <a:r>
                        <a:rPr lang="es-ES" sz="1600" dirty="0" smtClean="0">
                          <a:solidFill>
                            <a:schemeClr val="tx1"/>
                          </a:solidFill>
                        </a:rPr>
                        <a:t>: </a:t>
                      </a:r>
                      <a:r>
                        <a:rPr lang="es-ES" sz="1600" dirty="0" smtClean="0">
                          <a:solidFill>
                            <a:srgbClr val="00B050"/>
                          </a:solidFill>
                        </a:rPr>
                        <a:t>– ab</a:t>
                      </a:r>
                      <a:r>
                        <a:rPr lang="es-ES" sz="1600" baseline="30000" dirty="0" smtClean="0">
                          <a:solidFill>
                            <a:srgbClr val="00B050"/>
                          </a:solidFill>
                        </a:rPr>
                        <a:t>2</a:t>
                      </a:r>
                      <a:r>
                        <a:rPr lang="es-ES" sz="1600" baseline="0" dirty="0" smtClean="0">
                          <a:solidFill>
                            <a:srgbClr val="00B050"/>
                          </a:solidFill>
                        </a:rPr>
                        <a:t> </a:t>
                      </a:r>
                      <a:r>
                        <a:rPr lang="es-ES" sz="1600" dirty="0" smtClean="0">
                          <a:solidFill>
                            <a:srgbClr val="00B050"/>
                          </a:solidFill>
                        </a:rPr>
                        <a:t>– 4ab</a:t>
                      </a:r>
                      <a:r>
                        <a:rPr lang="es-ES" sz="1600" baseline="30000" dirty="0" smtClean="0">
                          <a:solidFill>
                            <a:srgbClr val="00B050"/>
                          </a:solidFill>
                        </a:rPr>
                        <a:t>2 </a:t>
                      </a:r>
                      <a:r>
                        <a:rPr lang="es-ES" sz="1600" baseline="0" dirty="0" smtClean="0">
                          <a:solidFill>
                            <a:srgbClr val="00B050"/>
                          </a:solidFill>
                        </a:rPr>
                        <a:t> </a:t>
                      </a:r>
                      <a:r>
                        <a:rPr lang="es-ES" sz="1600" dirty="0" smtClean="0">
                          <a:solidFill>
                            <a:schemeClr val="tx1"/>
                          </a:solidFill>
                        </a:rPr>
                        <a:t>= </a:t>
                      </a:r>
                      <a:r>
                        <a:rPr lang="es-ES" sz="1600" dirty="0" smtClean="0">
                          <a:solidFill>
                            <a:srgbClr val="00B050"/>
                          </a:solidFill>
                        </a:rPr>
                        <a:t>- 5ab</a:t>
                      </a:r>
                      <a:r>
                        <a:rPr lang="es-ES" sz="1600" baseline="30000" dirty="0" smtClean="0">
                          <a:solidFill>
                            <a:srgbClr val="00B050"/>
                          </a:solidFill>
                        </a:rPr>
                        <a:t>2</a:t>
                      </a:r>
                      <a:endParaRPr lang="es-ES" sz="1600" dirty="0" smtClean="0">
                        <a:solidFill>
                          <a:schemeClr val="tx1"/>
                        </a:solidFill>
                      </a:endParaRPr>
                    </a:p>
                    <a:p>
                      <a:r>
                        <a:rPr lang="es-ES" sz="1600" dirty="0" smtClean="0">
                          <a:solidFill>
                            <a:schemeClr val="tx1"/>
                          </a:solidFill>
                        </a:rPr>
                        <a:t>Reducción de </a:t>
                      </a:r>
                      <a:r>
                        <a:rPr lang="es-ES" sz="1600" dirty="0" smtClean="0">
                          <a:solidFill>
                            <a:srgbClr val="FF0000"/>
                          </a:solidFill>
                        </a:rPr>
                        <a:t>términos independientes</a:t>
                      </a:r>
                      <a:r>
                        <a:rPr lang="es-ES" sz="1600" dirty="0" smtClean="0">
                          <a:solidFill>
                            <a:schemeClr val="tx1"/>
                          </a:solidFill>
                        </a:rPr>
                        <a:t>:</a:t>
                      </a:r>
                      <a:r>
                        <a:rPr lang="es-ES" sz="1600" baseline="0" dirty="0" smtClean="0">
                          <a:solidFill>
                            <a:srgbClr val="FF0000"/>
                          </a:solidFill>
                        </a:rPr>
                        <a:t> 7</a:t>
                      </a:r>
                      <a:endParaRPr lang="es-ES" sz="1600" dirty="0" smtClean="0">
                        <a:solidFill>
                          <a:srgbClr val="FF0000"/>
                        </a:solidFill>
                      </a:endParaRPr>
                    </a:p>
                    <a:p>
                      <a:r>
                        <a:rPr lang="es-ES" sz="1600" dirty="0" smtClean="0"/>
                        <a:t>Respuesta: 7a</a:t>
                      </a:r>
                      <a:r>
                        <a:rPr lang="es-ES" sz="1600" baseline="30000" dirty="0" smtClean="0"/>
                        <a:t>2</a:t>
                      </a:r>
                      <a:r>
                        <a:rPr lang="es-ES" sz="1600" dirty="0" smtClean="0"/>
                        <a:t>b</a:t>
                      </a:r>
                      <a:r>
                        <a:rPr lang="es-ES" sz="1600" baseline="0" dirty="0" smtClean="0">
                          <a:solidFill>
                            <a:srgbClr val="00B050"/>
                          </a:solidFill>
                        </a:rPr>
                        <a:t> </a:t>
                      </a:r>
                      <a:r>
                        <a:rPr lang="es-ES" sz="1600" dirty="0" smtClean="0">
                          <a:solidFill>
                            <a:srgbClr val="00B050"/>
                          </a:solidFill>
                        </a:rPr>
                        <a:t>- 5ab</a:t>
                      </a:r>
                      <a:r>
                        <a:rPr lang="es-ES" sz="1600" baseline="30000" dirty="0" smtClean="0">
                          <a:solidFill>
                            <a:srgbClr val="00B050"/>
                          </a:solidFill>
                        </a:rPr>
                        <a:t>2 </a:t>
                      </a:r>
                      <a:r>
                        <a:rPr lang="es-ES" sz="1600" baseline="0" dirty="0" smtClean="0">
                          <a:solidFill>
                            <a:srgbClr val="FF0000"/>
                          </a:solidFill>
                        </a:rPr>
                        <a:t>+</a:t>
                      </a:r>
                      <a:r>
                        <a:rPr lang="es-ES" sz="1600" baseline="30000" dirty="0" smtClean="0">
                          <a:solidFill>
                            <a:srgbClr val="00B050"/>
                          </a:solidFill>
                        </a:rPr>
                        <a:t>  </a:t>
                      </a:r>
                      <a:r>
                        <a:rPr lang="es-ES" sz="1600" baseline="0" dirty="0" smtClean="0">
                          <a:solidFill>
                            <a:srgbClr val="FF0000"/>
                          </a:solidFill>
                        </a:rPr>
                        <a:t>7</a:t>
                      </a:r>
                      <a:endParaRPr lang="es-ES" sz="1600" dirty="0" smtClean="0">
                        <a:solidFill>
                          <a:srgbClr val="FF0000"/>
                        </a:solidFill>
                      </a:endParaRPr>
                    </a:p>
                  </a:txBody>
                  <a:tcPr/>
                </a:tc>
                <a:tc>
                  <a:txBody>
                    <a:bodyPr/>
                    <a:lstStyle/>
                    <a:p>
                      <a:r>
                        <a:rPr lang="es-ES" sz="1600" dirty="0" smtClean="0"/>
                        <a:t>Escribe un polinomio debajo del otro formando columnas de términos semejantes:</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                               a</a:t>
                      </a:r>
                      <a:r>
                        <a:rPr lang="es-ES" sz="1600" baseline="30000" dirty="0" smtClean="0"/>
                        <a:t>2</a:t>
                      </a:r>
                      <a:r>
                        <a:rPr lang="es-ES" sz="1600" dirty="0" smtClean="0"/>
                        <a:t>b – ab</a:t>
                      </a:r>
                      <a:r>
                        <a:rPr lang="es-ES" sz="1600" baseline="30000" dirty="0" smtClean="0"/>
                        <a:t>2</a:t>
                      </a:r>
                      <a:r>
                        <a:rPr lang="es-ES" sz="1600" dirty="0" smtClean="0"/>
                        <a:t> + 7</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baseline="0" dirty="0" smtClean="0"/>
                        <a:t>                            </a:t>
                      </a:r>
                      <a:r>
                        <a:rPr lang="es-ES" sz="1600" dirty="0" smtClean="0"/>
                        <a:t> 6a</a:t>
                      </a:r>
                      <a:r>
                        <a:rPr lang="es-ES" sz="1600" baseline="30000" dirty="0" smtClean="0"/>
                        <a:t>2</a:t>
                      </a:r>
                      <a:r>
                        <a:rPr lang="es-ES" sz="1600" dirty="0" smtClean="0"/>
                        <a:t>b – 4ab</a:t>
                      </a:r>
                      <a:r>
                        <a:rPr lang="es-ES" sz="1600" baseline="30000" dirty="0" smtClean="0"/>
                        <a:t>2</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Resuelvo:    </a:t>
                      </a:r>
                      <a:r>
                        <a:rPr lang="es-ES" sz="1600" baseline="0" dirty="0" smtClean="0"/>
                        <a:t>       7a</a:t>
                      </a:r>
                      <a:r>
                        <a:rPr lang="es-ES" sz="1600" baseline="30000" dirty="0" smtClean="0"/>
                        <a:t>2</a:t>
                      </a:r>
                      <a:r>
                        <a:rPr lang="es-ES" sz="1600" dirty="0" smtClean="0"/>
                        <a:t>b</a:t>
                      </a:r>
                      <a:r>
                        <a:rPr lang="es-ES" sz="1600" baseline="0" dirty="0" smtClean="0"/>
                        <a:t> - 5</a:t>
                      </a:r>
                      <a:r>
                        <a:rPr lang="es-ES" sz="1600" dirty="0" smtClean="0"/>
                        <a:t>ab</a:t>
                      </a:r>
                      <a:r>
                        <a:rPr lang="es-ES" sz="1600" baseline="30000" dirty="0" smtClean="0"/>
                        <a:t>2</a:t>
                      </a:r>
                      <a:r>
                        <a:rPr lang="es-ES" sz="1600" dirty="0" smtClean="0"/>
                        <a:t> + 7</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solidFill>
                            <a:schemeClr val="tx1"/>
                          </a:solidFill>
                        </a:rPr>
                        <a:t>Respuesta: </a:t>
                      </a:r>
                      <a:r>
                        <a:rPr lang="es-ES" sz="1600" baseline="0" dirty="0" smtClean="0"/>
                        <a:t>7a</a:t>
                      </a:r>
                      <a:r>
                        <a:rPr lang="es-ES" sz="1600" baseline="30000" dirty="0" smtClean="0"/>
                        <a:t>2</a:t>
                      </a:r>
                      <a:r>
                        <a:rPr lang="es-ES" sz="1600" dirty="0" smtClean="0"/>
                        <a:t>b</a:t>
                      </a:r>
                      <a:r>
                        <a:rPr lang="es-ES" sz="1600" baseline="0" dirty="0" smtClean="0"/>
                        <a:t> - 5</a:t>
                      </a:r>
                      <a:r>
                        <a:rPr lang="es-ES" sz="1600" dirty="0" smtClean="0"/>
                        <a:t>ab</a:t>
                      </a:r>
                      <a:r>
                        <a:rPr lang="es-ES" sz="1600" baseline="30000" dirty="0" smtClean="0"/>
                        <a:t>2</a:t>
                      </a:r>
                      <a:r>
                        <a:rPr lang="es-ES" sz="1600" dirty="0" smtClean="0"/>
                        <a:t> + 7</a:t>
                      </a:r>
                    </a:p>
                  </a:txBody>
                  <a:tcPr/>
                </a:tc>
              </a:tr>
            </a:tbl>
          </a:graphicData>
        </a:graphic>
      </p:graphicFrame>
      <p:sp>
        <p:nvSpPr>
          <p:cNvPr id="7" name="Rectángulo 6"/>
          <p:cNvSpPr/>
          <p:nvPr/>
        </p:nvSpPr>
        <p:spPr>
          <a:xfrm>
            <a:off x="537949" y="4599159"/>
            <a:ext cx="3437288" cy="307777"/>
          </a:xfrm>
          <a:prstGeom prst="rect">
            <a:avLst/>
          </a:prstGeom>
        </p:spPr>
        <p:txBody>
          <a:bodyPr wrap="none">
            <a:spAutoFit/>
          </a:bodyPr>
          <a:lstStyle/>
          <a:p>
            <a:r>
              <a:rPr lang="es-ES" sz="1400" dirty="0"/>
              <a:t>30. Adicionar - a</a:t>
            </a:r>
            <a:r>
              <a:rPr lang="es-ES" sz="1400" baseline="30000" dirty="0"/>
              <a:t>2</a:t>
            </a:r>
            <a:r>
              <a:rPr lang="es-ES" sz="1400" dirty="0"/>
              <a:t>b + ab</a:t>
            </a:r>
            <a:r>
              <a:rPr lang="es-ES" sz="1400" baseline="30000" dirty="0"/>
              <a:t>2</a:t>
            </a:r>
            <a:r>
              <a:rPr lang="es-ES" sz="1400" dirty="0"/>
              <a:t> - 7 con - 6a</a:t>
            </a:r>
            <a:r>
              <a:rPr lang="es-ES" sz="1400" baseline="30000" dirty="0"/>
              <a:t>2</a:t>
            </a:r>
            <a:r>
              <a:rPr lang="es-ES" sz="1400" dirty="0"/>
              <a:t>b + 4ab</a:t>
            </a:r>
            <a:r>
              <a:rPr lang="es-ES" sz="1400" baseline="30000" dirty="0"/>
              <a:t>2</a:t>
            </a:r>
            <a:endParaRPr lang="es-ES" sz="1400" dirty="0"/>
          </a:p>
        </p:txBody>
      </p:sp>
      <p:graphicFrame>
        <p:nvGraphicFramePr>
          <p:cNvPr id="8" name="Tabla 7"/>
          <p:cNvGraphicFramePr>
            <a:graphicFrameLocks noGrp="1"/>
          </p:cNvGraphicFramePr>
          <p:nvPr>
            <p:extLst>
              <p:ext uri="{D42A27DB-BD31-4B8C-83A1-F6EECF244321}">
                <p14:modId xmlns:p14="http://schemas.microsoft.com/office/powerpoint/2010/main" val="2473627858"/>
              </p:ext>
            </p:extLst>
          </p:nvPr>
        </p:nvGraphicFramePr>
        <p:xfrm>
          <a:off x="81886" y="4906936"/>
          <a:ext cx="12010030" cy="1889760"/>
        </p:xfrm>
        <a:graphic>
          <a:graphicData uri="http://schemas.openxmlformats.org/drawingml/2006/table">
            <a:tbl>
              <a:tblPr firstRow="1" bandRow="1">
                <a:tableStyleId>{5C22544A-7EE6-4342-B048-85BDC9FD1C3A}</a:tableStyleId>
              </a:tblPr>
              <a:tblGrid>
                <a:gridCol w="5745707"/>
                <a:gridCol w="6264323"/>
              </a:tblGrid>
              <a:tr h="0">
                <a:tc>
                  <a:txBody>
                    <a:bodyPr/>
                    <a:lstStyle/>
                    <a:p>
                      <a:pPr algn="ctr"/>
                      <a:r>
                        <a:rPr lang="es-ES" sz="1600" dirty="0" smtClean="0"/>
                        <a:t>FORMA</a:t>
                      </a:r>
                      <a:r>
                        <a:rPr lang="es-ES" sz="1600" baseline="0" dirty="0" smtClean="0"/>
                        <a:t> HORIZONTAL</a:t>
                      </a:r>
                      <a:endParaRPr lang="es-ES" sz="1600" dirty="0"/>
                    </a:p>
                  </a:txBody>
                  <a:tcPr/>
                </a:tc>
                <a:tc>
                  <a:txBody>
                    <a:bodyPr/>
                    <a:lstStyle/>
                    <a:p>
                      <a:pPr algn="ctr"/>
                      <a:r>
                        <a:rPr lang="es-ES" sz="1600" dirty="0" smtClean="0"/>
                        <a:t>FORMA VERTICAL</a:t>
                      </a:r>
                      <a:endParaRPr lang="es-ES" sz="1600" dirty="0"/>
                    </a:p>
                  </a:txBody>
                  <a:tcPr/>
                </a:tc>
              </a:tr>
              <a:tr h="370840">
                <a:tc>
                  <a:txBody>
                    <a:bodyPr/>
                    <a:lstStyle/>
                    <a:p>
                      <a:pPr marL="0" indent="0">
                        <a:buNone/>
                      </a:pPr>
                      <a:r>
                        <a:rPr lang="es-ES" sz="1600" dirty="0" smtClean="0"/>
                        <a:t>Se</a:t>
                      </a:r>
                      <a:r>
                        <a:rPr lang="es-ES" sz="1600" baseline="0" dirty="0" smtClean="0"/>
                        <a:t> escribe un polinomio al lado del otro coloreando por términos semejantes: - </a:t>
                      </a:r>
                      <a:r>
                        <a:rPr lang="es-ES" sz="1600" dirty="0" smtClean="0"/>
                        <a:t>a</a:t>
                      </a:r>
                      <a:r>
                        <a:rPr lang="es-ES" sz="1600" baseline="30000" dirty="0" smtClean="0"/>
                        <a:t>2</a:t>
                      </a:r>
                      <a:r>
                        <a:rPr lang="es-ES" sz="1600" dirty="0" smtClean="0"/>
                        <a:t>b </a:t>
                      </a:r>
                      <a:r>
                        <a:rPr lang="es-ES" sz="1600" dirty="0" smtClean="0">
                          <a:solidFill>
                            <a:srgbClr val="00B050"/>
                          </a:solidFill>
                        </a:rPr>
                        <a:t>+ ab</a:t>
                      </a:r>
                      <a:r>
                        <a:rPr lang="es-ES" sz="1600" baseline="30000" dirty="0" smtClean="0">
                          <a:solidFill>
                            <a:srgbClr val="00B050"/>
                          </a:solidFill>
                        </a:rPr>
                        <a:t>2</a:t>
                      </a:r>
                      <a:r>
                        <a:rPr lang="es-ES" sz="1600" dirty="0" smtClean="0"/>
                        <a:t> </a:t>
                      </a:r>
                      <a:r>
                        <a:rPr lang="es-ES" sz="1600" dirty="0" smtClean="0">
                          <a:solidFill>
                            <a:srgbClr val="FF0000"/>
                          </a:solidFill>
                        </a:rPr>
                        <a:t>- 7</a:t>
                      </a:r>
                      <a:r>
                        <a:rPr lang="es-ES" sz="1600" dirty="0" smtClean="0"/>
                        <a:t> - 6a</a:t>
                      </a:r>
                      <a:r>
                        <a:rPr lang="es-ES" sz="1600" baseline="30000" dirty="0" smtClean="0"/>
                        <a:t>2</a:t>
                      </a:r>
                      <a:r>
                        <a:rPr lang="es-ES" sz="1600" dirty="0" smtClean="0"/>
                        <a:t>b </a:t>
                      </a:r>
                      <a:r>
                        <a:rPr lang="es-ES" sz="1600" dirty="0" smtClean="0">
                          <a:solidFill>
                            <a:srgbClr val="00B050"/>
                          </a:solidFill>
                        </a:rPr>
                        <a:t>+ 4ab</a:t>
                      </a:r>
                      <a:r>
                        <a:rPr lang="es-ES" sz="1600" baseline="30000" dirty="0" smtClean="0">
                          <a:solidFill>
                            <a:srgbClr val="00B050"/>
                          </a:solidFill>
                        </a:rPr>
                        <a:t>2</a:t>
                      </a:r>
                    </a:p>
                    <a:p>
                      <a:r>
                        <a:rPr lang="es-ES" sz="1600" dirty="0" smtClean="0"/>
                        <a:t>Reducción de a</a:t>
                      </a:r>
                      <a:r>
                        <a:rPr lang="es-ES" sz="1600" baseline="30000" dirty="0" smtClean="0"/>
                        <a:t>2</a:t>
                      </a:r>
                      <a:r>
                        <a:rPr lang="es-ES" sz="1600" dirty="0" smtClean="0"/>
                        <a:t>b: - a</a:t>
                      </a:r>
                      <a:r>
                        <a:rPr lang="es-ES" sz="1600" baseline="30000" dirty="0" smtClean="0"/>
                        <a:t>2</a:t>
                      </a:r>
                      <a:r>
                        <a:rPr lang="es-ES" sz="1600" dirty="0" smtClean="0"/>
                        <a:t>b</a:t>
                      </a:r>
                      <a:r>
                        <a:rPr lang="es-ES" sz="1600" baseline="0" dirty="0" smtClean="0"/>
                        <a:t> -</a:t>
                      </a:r>
                      <a:r>
                        <a:rPr lang="es-ES" sz="1600" dirty="0" smtClean="0"/>
                        <a:t> 6a</a:t>
                      </a:r>
                      <a:r>
                        <a:rPr lang="es-ES" sz="1600" baseline="30000" dirty="0" smtClean="0"/>
                        <a:t>2</a:t>
                      </a:r>
                      <a:r>
                        <a:rPr lang="es-ES" sz="1600" dirty="0" smtClean="0"/>
                        <a:t>b = - 7a</a:t>
                      </a:r>
                      <a:r>
                        <a:rPr lang="es-ES" sz="1600" baseline="30000" dirty="0" smtClean="0"/>
                        <a:t>2</a:t>
                      </a:r>
                      <a:r>
                        <a:rPr lang="es-ES" sz="1600" dirty="0" smtClean="0"/>
                        <a:t>b</a:t>
                      </a:r>
                      <a:endParaRPr lang="es-ES" sz="1600" baseline="0" dirty="0" smtClean="0">
                        <a:solidFill>
                          <a:srgbClr val="00B050"/>
                        </a:solidFill>
                      </a:endParaRPr>
                    </a:p>
                    <a:p>
                      <a:r>
                        <a:rPr lang="es-ES" sz="1600" dirty="0" smtClean="0">
                          <a:solidFill>
                            <a:schemeClr val="tx1"/>
                          </a:solidFill>
                        </a:rPr>
                        <a:t>Reducción de </a:t>
                      </a:r>
                      <a:r>
                        <a:rPr lang="es-ES" sz="1600" dirty="0" smtClean="0">
                          <a:solidFill>
                            <a:srgbClr val="00B050"/>
                          </a:solidFill>
                        </a:rPr>
                        <a:t>ab</a:t>
                      </a:r>
                      <a:r>
                        <a:rPr lang="es-ES" sz="1600" baseline="30000" dirty="0" smtClean="0">
                          <a:solidFill>
                            <a:srgbClr val="00B050"/>
                          </a:solidFill>
                        </a:rPr>
                        <a:t>2</a:t>
                      </a:r>
                      <a:r>
                        <a:rPr lang="es-ES" sz="1600" dirty="0" smtClean="0">
                          <a:solidFill>
                            <a:schemeClr val="tx1"/>
                          </a:solidFill>
                        </a:rPr>
                        <a:t>: </a:t>
                      </a:r>
                      <a:r>
                        <a:rPr lang="es-ES" sz="1600" dirty="0" smtClean="0">
                          <a:solidFill>
                            <a:srgbClr val="00B050"/>
                          </a:solidFill>
                        </a:rPr>
                        <a:t>ab</a:t>
                      </a:r>
                      <a:r>
                        <a:rPr lang="es-ES" sz="1600" baseline="30000" dirty="0" smtClean="0">
                          <a:solidFill>
                            <a:srgbClr val="00B050"/>
                          </a:solidFill>
                        </a:rPr>
                        <a:t>2</a:t>
                      </a:r>
                      <a:r>
                        <a:rPr lang="es-ES" sz="1600" baseline="0" dirty="0" smtClean="0">
                          <a:solidFill>
                            <a:srgbClr val="00B050"/>
                          </a:solidFill>
                        </a:rPr>
                        <a:t> </a:t>
                      </a:r>
                      <a:r>
                        <a:rPr lang="es-ES" sz="1600" dirty="0" smtClean="0">
                          <a:solidFill>
                            <a:srgbClr val="00B050"/>
                          </a:solidFill>
                        </a:rPr>
                        <a:t>+ 4ab</a:t>
                      </a:r>
                      <a:r>
                        <a:rPr lang="es-ES" sz="1600" baseline="30000" dirty="0" smtClean="0">
                          <a:solidFill>
                            <a:srgbClr val="00B050"/>
                          </a:solidFill>
                        </a:rPr>
                        <a:t>2 </a:t>
                      </a:r>
                      <a:r>
                        <a:rPr lang="es-ES" sz="1600" baseline="0" dirty="0" smtClean="0">
                          <a:solidFill>
                            <a:srgbClr val="00B050"/>
                          </a:solidFill>
                        </a:rPr>
                        <a:t> </a:t>
                      </a:r>
                      <a:r>
                        <a:rPr lang="es-ES" sz="1600" dirty="0" smtClean="0">
                          <a:solidFill>
                            <a:schemeClr val="tx1"/>
                          </a:solidFill>
                        </a:rPr>
                        <a:t>= </a:t>
                      </a:r>
                      <a:r>
                        <a:rPr lang="es-ES" sz="1600" dirty="0" smtClean="0">
                          <a:solidFill>
                            <a:srgbClr val="00B050"/>
                          </a:solidFill>
                        </a:rPr>
                        <a:t>5ab</a:t>
                      </a:r>
                      <a:r>
                        <a:rPr lang="es-ES" sz="1600" baseline="30000" dirty="0" smtClean="0">
                          <a:solidFill>
                            <a:srgbClr val="00B050"/>
                          </a:solidFill>
                        </a:rPr>
                        <a:t>2</a:t>
                      </a:r>
                      <a:endParaRPr lang="es-ES" sz="1600" dirty="0" smtClean="0">
                        <a:solidFill>
                          <a:schemeClr val="tx1"/>
                        </a:solidFill>
                      </a:endParaRPr>
                    </a:p>
                    <a:p>
                      <a:r>
                        <a:rPr lang="es-ES" sz="1600" dirty="0" smtClean="0">
                          <a:solidFill>
                            <a:schemeClr val="tx1"/>
                          </a:solidFill>
                        </a:rPr>
                        <a:t>Reducción de </a:t>
                      </a:r>
                      <a:r>
                        <a:rPr lang="es-ES" sz="1600" dirty="0" smtClean="0">
                          <a:solidFill>
                            <a:srgbClr val="FF0000"/>
                          </a:solidFill>
                        </a:rPr>
                        <a:t>términos independientes</a:t>
                      </a:r>
                      <a:r>
                        <a:rPr lang="es-ES" sz="1600" dirty="0" smtClean="0">
                          <a:solidFill>
                            <a:schemeClr val="tx1"/>
                          </a:solidFill>
                        </a:rPr>
                        <a:t>:</a:t>
                      </a:r>
                      <a:r>
                        <a:rPr lang="es-ES" sz="1600" baseline="0" dirty="0" smtClean="0">
                          <a:solidFill>
                            <a:srgbClr val="FF0000"/>
                          </a:solidFill>
                        </a:rPr>
                        <a:t> - 7</a:t>
                      </a:r>
                      <a:endParaRPr lang="es-ES" sz="1600" dirty="0" smtClean="0">
                        <a:solidFill>
                          <a:srgbClr val="FF0000"/>
                        </a:solidFill>
                      </a:endParaRPr>
                    </a:p>
                    <a:p>
                      <a:r>
                        <a:rPr lang="es-ES" sz="1600" dirty="0" smtClean="0"/>
                        <a:t>Respuesta: - 7a</a:t>
                      </a:r>
                      <a:r>
                        <a:rPr lang="es-ES" sz="1600" baseline="30000" dirty="0" smtClean="0"/>
                        <a:t>2</a:t>
                      </a:r>
                      <a:r>
                        <a:rPr lang="es-ES" sz="1600" dirty="0" smtClean="0"/>
                        <a:t>b</a:t>
                      </a:r>
                      <a:r>
                        <a:rPr lang="es-ES" sz="1600" baseline="0" dirty="0" smtClean="0">
                          <a:solidFill>
                            <a:srgbClr val="00B050"/>
                          </a:solidFill>
                        </a:rPr>
                        <a:t> </a:t>
                      </a:r>
                      <a:r>
                        <a:rPr lang="es-ES" sz="1600" dirty="0" smtClean="0">
                          <a:solidFill>
                            <a:srgbClr val="00B050"/>
                          </a:solidFill>
                        </a:rPr>
                        <a:t>+ 5ab</a:t>
                      </a:r>
                      <a:r>
                        <a:rPr lang="es-ES" sz="1600" baseline="30000" dirty="0" smtClean="0">
                          <a:solidFill>
                            <a:srgbClr val="00B050"/>
                          </a:solidFill>
                        </a:rPr>
                        <a:t>2 </a:t>
                      </a:r>
                      <a:r>
                        <a:rPr lang="es-ES" sz="1600" baseline="0" dirty="0" smtClean="0">
                          <a:solidFill>
                            <a:srgbClr val="FF0000"/>
                          </a:solidFill>
                        </a:rPr>
                        <a:t>-</a:t>
                      </a:r>
                      <a:r>
                        <a:rPr lang="es-ES" sz="1600" baseline="30000" dirty="0" smtClean="0">
                          <a:solidFill>
                            <a:srgbClr val="00B050"/>
                          </a:solidFill>
                        </a:rPr>
                        <a:t> </a:t>
                      </a:r>
                      <a:r>
                        <a:rPr lang="es-ES" sz="1600" baseline="0" dirty="0" smtClean="0">
                          <a:solidFill>
                            <a:srgbClr val="FF0000"/>
                          </a:solidFill>
                        </a:rPr>
                        <a:t>7</a:t>
                      </a:r>
                      <a:endParaRPr lang="es-ES" sz="1600" dirty="0" smtClean="0">
                        <a:solidFill>
                          <a:srgbClr val="FF0000"/>
                        </a:solidFill>
                      </a:endParaRPr>
                    </a:p>
                  </a:txBody>
                  <a:tcPr/>
                </a:tc>
                <a:tc>
                  <a:txBody>
                    <a:bodyPr/>
                    <a:lstStyle/>
                    <a:p>
                      <a:r>
                        <a:rPr lang="es-ES" sz="1600" dirty="0" smtClean="0"/>
                        <a:t>Escribe un polinomio debajo del otro formando columnas de términos semejantes:</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                               -</a:t>
                      </a:r>
                      <a:r>
                        <a:rPr lang="es-ES" sz="1600" baseline="0" dirty="0" smtClean="0"/>
                        <a:t> </a:t>
                      </a:r>
                      <a:r>
                        <a:rPr lang="es-ES" sz="1600" dirty="0" smtClean="0"/>
                        <a:t>a</a:t>
                      </a:r>
                      <a:r>
                        <a:rPr lang="es-ES" sz="1600" baseline="30000" dirty="0" smtClean="0"/>
                        <a:t>2</a:t>
                      </a:r>
                      <a:r>
                        <a:rPr lang="es-ES" sz="1600" dirty="0" smtClean="0"/>
                        <a:t>b + ab</a:t>
                      </a:r>
                      <a:r>
                        <a:rPr lang="es-ES" sz="1600" baseline="30000" dirty="0" smtClean="0"/>
                        <a:t>2</a:t>
                      </a:r>
                      <a:r>
                        <a:rPr lang="es-ES" sz="1600" dirty="0" smtClean="0"/>
                        <a:t> - 7</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baseline="0" dirty="0" smtClean="0"/>
                        <a:t>                            </a:t>
                      </a:r>
                      <a:r>
                        <a:rPr lang="es-ES" sz="1600" dirty="0" smtClean="0"/>
                        <a:t> - 6a</a:t>
                      </a:r>
                      <a:r>
                        <a:rPr lang="es-ES" sz="1600" baseline="30000" dirty="0" smtClean="0"/>
                        <a:t>2</a:t>
                      </a:r>
                      <a:r>
                        <a:rPr lang="es-ES" sz="1600" dirty="0" smtClean="0"/>
                        <a:t>b + 4ab</a:t>
                      </a:r>
                      <a:r>
                        <a:rPr lang="es-ES" sz="1600" baseline="30000" dirty="0" smtClean="0"/>
                        <a:t>2</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Resuelvo:    </a:t>
                      </a:r>
                      <a:r>
                        <a:rPr lang="es-ES" sz="1600" baseline="0" dirty="0" smtClean="0"/>
                        <a:t>       - 7a</a:t>
                      </a:r>
                      <a:r>
                        <a:rPr lang="es-ES" sz="1600" baseline="30000" dirty="0" smtClean="0"/>
                        <a:t>2</a:t>
                      </a:r>
                      <a:r>
                        <a:rPr lang="es-ES" sz="1600" dirty="0" smtClean="0"/>
                        <a:t>b</a:t>
                      </a:r>
                      <a:r>
                        <a:rPr lang="es-ES" sz="1600" baseline="0" dirty="0" smtClean="0"/>
                        <a:t> + 5</a:t>
                      </a:r>
                      <a:r>
                        <a:rPr lang="es-ES" sz="1600" dirty="0" smtClean="0"/>
                        <a:t>ab</a:t>
                      </a:r>
                      <a:r>
                        <a:rPr lang="es-ES" sz="1600" baseline="30000" dirty="0" smtClean="0"/>
                        <a:t>2</a:t>
                      </a:r>
                      <a:r>
                        <a:rPr lang="es-ES" sz="1600" dirty="0" smtClean="0"/>
                        <a:t> - 7</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solidFill>
                            <a:schemeClr val="tx1"/>
                          </a:solidFill>
                        </a:rPr>
                        <a:t>Respuesta: - </a:t>
                      </a:r>
                      <a:r>
                        <a:rPr lang="es-ES" sz="1600" baseline="0" dirty="0" smtClean="0"/>
                        <a:t>7a</a:t>
                      </a:r>
                      <a:r>
                        <a:rPr lang="es-ES" sz="1600" baseline="30000" dirty="0" smtClean="0"/>
                        <a:t>2</a:t>
                      </a:r>
                      <a:r>
                        <a:rPr lang="es-ES" sz="1600" dirty="0" smtClean="0"/>
                        <a:t>b</a:t>
                      </a:r>
                      <a:r>
                        <a:rPr lang="es-ES" sz="1600" baseline="0" dirty="0" smtClean="0"/>
                        <a:t> + 5</a:t>
                      </a:r>
                      <a:r>
                        <a:rPr lang="es-ES" sz="1600" dirty="0" smtClean="0"/>
                        <a:t>ab</a:t>
                      </a:r>
                      <a:r>
                        <a:rPr lang="es-ES" sz="1600" baseline="30000" dirty="0" smtClean="0"/>
                        <a:t>2</a:t>
                      </a:r>
                      <a:r>
                        <a:rPr lang="es-ES" sz="1600" dirty="0" smtClean="0"/>
                        <a:t> - 7</a:t>
                      </a:r>
                    </a:p>
                  </a:txBody>
                  <a:tcPr/>
                </a:tc>
              </a:tr>
            </a:tbl>
          </a:graphicData>
        </a:graphic>
      </p:graphicFrame>
      <p:cxnSp>
        <p:nvCxnSpPr>
          <p:cNvPr id="10" name="Conector recto 9"/>
          <p:cNvCxnSpPr/>
          <p:nvPr/>
        </p:nvCxnSpPr>
        <p:spPr>
          <a:xfrm>
            <a:off x="7151427" y="1815152"/>
            <a:ext cx="10508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7303827" y="4055659"/>
            <a:ext cx="10508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7303827" y="6255223"/>
            <a:ext cx="10508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08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eplc.umich.mx/salvadorgs/matematicas1/contenido/CapI_Problemas/Problemas_1_10_archivos/image11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2413962" y="114619"/>
            <a:ext cx="216526"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p:cNvSpPr txBox="1"/>
          <p:nvPr/>
        </p:nvSpPr>
        <p:spPr>
          <a:xfrm>
            <a:off x="409747" y="157800"/>
            <a:ext cx="11246118" cy="3416320"/>
          </a:xfrm>
          <a:prstGeom prst="rect">
            <a:avLst/>
          </a:prstGeom>
          <a:noFill/>
        </p:spPr>
        <p:txBody>
          <a:bodyPr wrap="square" rtlCol="0">
            <a:spAutoFit/>
          </a:bodyPr>
          <a:lstStyle/>
          <a:p>
            <a:pPr algn="just"/>
            <a:r>
              <a:rPr lang="es-ES" dirty="0" smtClean="0"/>
              <a:t>32. Si tengo U$25 y hago compras por los 6/5 de esta cantidad, ¿cuánto debo?  </a:t>
            </a:r>
            <a:r>
              <a:rPr lang="es-ES" dirty="0" smtClean="0">
                <a:solidFill>
                  <a:srgbClr val="FF0000"/>
                </a:solidFill>
              </a:rPr>
              <a:t>A. U$5</a:t>
            </a:r>
            <a:r>
              <a:rPr lang="es-ES" dirty="0" smtClean="0"/>
              <a:t>   B. U$30     C. U$125    D. U$150 </a:t>
            </a:r>
          </a:p>
          <a:p>
            <a:pPr algn="just"/>
            <a:r>
              <a:rPr lang="es-ES" dirty="0" smtClean="0"/>
              <a:t>33. Una señora tenía en un recipiente 8 tazas de leche. Utilizó 2 2/3 tazas para hacer un pastel y 3 ¼ tazas para hacer un flan. ¿Cuántas tazas de leche le quedaron?  </a:t>
            </a:r>
            <a:r>
              <a:rPr lang="es-ES" dirty="0" smtClean="0">
                <a:solidFill>
                  <a:srgbClr val="FF0000"/>
                </a:solidFill>
              </a:rPr>
              <a:t>A. 2 ½ tazas   </a:t>
            </a:r>
            <a:r>
              <a:rPr lang="es-ES" dirty="0" smtClean="0"/>
              <a:t>B.  3 tazas    C.  2 ¼ tazas    D.  1 ½ tazas   </a:t>
            </a:r>
          </a:p>
          <a:p>
            <a:pPr algn="just"/>
            <a:r>
              <a:rPr lang="es-ES" dirty="0" smtClean="0"/>
              <a:t>34. Una persona está a dieta para adelgazar. El primer mes bajó 2 ¼ kilos, el segundo bajó 1 ½ kilos, el tercer subió ¾ Kilo y el cuarto perdió 1 ¼ kilo. Si pesaba 70 kilos, ¿Cuánto quedó pesando en total? </a:t>
            </a:r>
            <a:r>
              <a:rPr lang="es-ES" dirty="0" smtClean="0">
                <a:solidFill>
                  <a:srgbClr val="FF0000"/>
                </a:solidFill>
              </a:rPr>
              <a:t>A. 65 ¾ kilos  </a:t>
            </a:r>
            <a:r>
              <a:rPr lang="es-ES" dirty="0" smtClean="0"/>
              <a:t>B. 66 kilos   C. 64 ½ Kilos  D.  66 1/8 Kilos</a:t>
            </a:r>
          </a:p>
          <a:p>
            <a:pPr algn="just"/>
            <a:r>
              <a:rPr lang="es-ES" dirty="0" smtClean="0"/>
              <a:t>35. Un reloj adelanta 3/7 de minuto cada hora. ¿Cuánto adelantará en 5 horas? </a:t>
            </a:r>
            <a:r>
              <a:rPr lang="es-ES" dirty="0" smtClean="0">
                <a:solidFill>
                  <a:srgbClr val="FF0000"/>
                </a:solidFill>
              </a:rPr>
              <a:t>A. 2 1/7 minutos </a:t>
            </a:r>
            <a:r>
              <a:rPr lang="es-ES" dirty="0" smtClean="0"/>
              <a:t>  B. 15/35 minutos   C. 3/35 minutos    D. 2 minutos</a:t>
            </a:r>
          </a:p>
          <a:p>
            <a:pPr algn="just"/>
            <a:r>
              <a:rPr lang="es-ES" dirty="0" smtClean="0"/>
              <a:t>36. </a:t>
            </a:r>
            <a:r>
              <a:rPr lang="es-ES" dirty="0"/>
              <a:t>Un reloj adelanta 3/7 de minuto cada hora. ¿Cuánto adelantará en </a:t>
            </a:r>
            <a:r>
              <a:rPr lang="es-ES" dirty="0" smtClean="0"/>
              <a:t>una semana? </a:t>
            </a:r>
            <a:r>
              <a:rPr lang="es-ES" dirty="0" smtClean="0">
                <a:solidFill>
                  <a:srgbClr val="FF0000"/>
                </a:solidFill>
              </a:rPr>
              <a:t>A. 72 minutos   </a:t>
            </a:r>
            <a:r>
              <a:rPr lang="es-ES" dirty="0" smtClean="0"/>
              <a:t>B. 24 minutos  C.  168 minutos   D. 504/1176 minutos</a:t>
            </a:r>
          </a:p>
          <a:p>
            <a:pPr algn="just"/>
            <a:r>
              <a:rPr lang="es-ES" dirty="0" smtClean="0"/>
              <a:t>36. Si un auto anda 60 Km por hora, ¿Cuánto andará en 3/5 de hora? </a:t>
            </a:r>
            <a:r>
              <a:rPr lang="es-ES" dirty="0" smtClean="0">
                <a:solidFill>
                  <a:srgbClr val="FF0000"/>
                </a:solidFill>
              </a:rPr>
              <a:t>A. 36 Km   </a:t>
            </a:r>
            <a:r>
              <a:rPr lang="es-ES" dirty="0" smtClean="0"/>
              <a:t>B. 100 Km   C.  180 Km   D.  12 Km</a:t>
            </a:r>
          </a:p>
          <a:p>
            <a:pPr algn="just"/>
            <a:r>
              <a:rPr lang="es-ES" dirty="0" smtClean="0"/>
              <a:t>37. </a:t>
            </a:r>
            <a:r>
              <a:rPr lang="es-ES" dirty="0"/>
              <a:t>Si un auto anda 60 Km por hora, ¿Cuánto andará en </a:t>
            </a:r>
            <a:r>
              <a:rPr lang="es-ES" dirty="0" smtClean="0"/>
              <a:t>7/9 </a:t>
            </a:r>
            <a:r>
              <a:rPr lang="es-ES" dirty="0"/>
              <a:t>de hora</a:t>
            </a:r>
            <a:r>
              <a:rPr lang="es-ES" dirty="0" smtClean="0"/>
              <a:t>?  </a:t>
            </a:r>
            <a:r>
              <a:rPr lang="es-ES" dirty="0" smtClean="0">
                <a:solidFill>
                  <a:srgbClr val="FF0000"/>
                </a:solidFill>
              </a:rPr>
              <a:t>A. 46 2/3 </a:t>
            </a:r>
            <a:r>
              <a:rPr lang="es-ES" dirty="0" smtClean="0"/>
              <a:t>Km   B. 54 Km   C. 420 Km  D. 630 Km</a:t>
            </a:r>
            <a:endParaRPr lang="es-ES" dirty="0"/>
          </a:p>
        </p:txBody>
      </p:sp>
      <p:sp>
        <p:nvSpPr>
          <p:cNvPr id="9" name="CuadroTexto 8"/>
          <p:cNvSpPr txBox="1"/>
          <p:nvPr/>
        </p:nvSpPr>
        <p:spPr>
          <a:xfrm>
            <a:off x="409747" y="3617302"/>
            <a:ext cx="4842240" cy="1477328"/>
          </a:xfrm>
          <a:prstGeom prst="rect">
            <a:avLst/>
          </a:prstGeom>
          <a:noFill/>
        </p:spPr>
        <p:txBody>
          <a:bodyPr wrap="square" rtlCol="0">
            <a:spAutoFit/>
          </a:bodyPr>
          <a:lstStyle/>
          <a:p>
            <a:pPr algn="just"/>
            <a:r>
              <a:rPr lang="es-ES" dirty="0"/>
              <a:t>38. En una tienda se encuentran las siguientes presentaciones de gaseosa Coca – Cola</a:t>
            </a:r>
            <a:r>
              <a:rPr lang="es-ES" dirty="0" smtClean="0"/>
              <a:t>:</a:t>
            </a:r>
          </a:p>
          <a:p>
            <a:pPr algn="just"/>
            <a:r>
              <a:rPr lang="es-ES" dirty="0"/>
              <a:t>Si 1 L = 1000 ml, ¿cuántos ml completan 1 botella de la primera, tercera y quinta presentación</a:t>
            </a:r>
            <a:r>
              <a:rPr lang="es-ES" dirty="0" smtClean="0"/>
              <a:t>?</a:t>
            </a:r>
          </a:p>
          <a:p>
            <a:pPr algn="just"/>
            <a:r>
              <a:rPr lang="es-ES" dirty="0" smtClean="0">
                <a:solidFill>
                  <a:srgbClr val="FF0000"/>
                </a:solidFill>
              </a:rPr>
              <a:t>A. 4100 ml   </a:t>
            </a:r>
            <a:r>
              <a:rPr lang="es-ES" dirty="0" smtClean="0"/>
              <a:t>B. 4350 ml   C. 3350 ml   D. 3475ml</a:t>
            </a:r>
            <a:endParaRPr lang="es-ES" dirty="0"/>
          </a:p>
        </p:txBody>
      </p:sp>
      <p:pic>
        <p:nvPicPr>
          <p:cNvPr id="14" name="Imagen 13"/>
          <p:cNvPicPr/>
          <p:nvPr/>
        </p:nvPicPr>
        <p:blipFill>
          <a:blip r:embed="rId3"/>
          <a:stretch>
            <a:fillRect/>
          </a:stretch>
        </p:blipFill>
        <p:spPr>
          <a:xfrm>
            <a:off x="5572912" y="3536288"/>
            <a:ext cx="5612130" cy="2788285"/>
          </a:xfrm>
          <a:prstGeom prst="rect">
            <a:avLst/>
          </a:prstGeom>
        </p:spPr>
      </p:pic>
    </p:spTree>
    <p:extLst>
      <p:ext uri="{BB962C8B-B14F-4D97-AF65-F5344CB8AC3E}">
        <p14:creationId xmlns:p14="http://schemas.microsoft.com/office/powerpoint/2010/main" val="29080592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46712" y="255943"/>
            <a:ext cx="5098576" cy="562923"/>
          </a:xfrm>
        </p:spPr>
        <p:txBody>
          <a:bodyPr>
            <a:normAutofit fontScale="90000"/>
          </a:bodyPr>
          <a:lstStyle/>
          <a:p>
            <a:r>
              <a:rPr lang="es-ES" b="1" dirty="0" smtClean="0"/>
              <a:t>PROBLEMAS RESUELTOS</a:t>
            </a:r>
            <a:endParaRPr lang="es-ES" b="1" dirty="0"/>
          </a:p>
        </p:txBody>
      </p:sp>
      <p:sp>
        <p:nvSpPr>
          <p:cNvPr id="4" name="Marcador de contenido 2"/>
          <p:cNvSpPr>
            <a:spLocks noGrp="1"/>
          </p:cNvSpPr>
          <p:nvPr>
            <p:ph idx="1"/>
          </p:nvPr>
        </p:nvSpPr>
        <p:spPr>
          <a:xfrm>
            <a:off x="838200" y="869949"/>
            <a:ext cx="10515600" cy="5694624"/>
          </a:xfrm>
        </p:spPr>
        <p:txBody>
          <a:bodyPr>
            <a:noAutofit/>
          </a:bodyPr>
          <a:lstStyle/>
          <a:p>
            <a:pPr marL="0" indent="0">
              <a:lnSpc>
                <a:spcPct val="100000"/>
              </a:lnSpc>
              <a:spcBef>
                <a:spcPts val="0"/>
              </a:spcBef>
              <a:buNone/>
            </a:pPr>
            <a:r>
              <a:rPr lang="es-ES" sz="1400" dirty="0"/>
              <a:t>3</a:t>
            </a:r>
            <a:r>
              <a:rPr lang="es-ES" sz="1400" dirty="0" smtClean="0"/>
              <a:t>1. Hallar el perímetro de un triángulo equilátero de lado 3xyz.</a:t>
            </a:r>
          </a:p>
          <a:p>
            <a:pPr marL="0" indent="0">
              <a:lnSpc>
                <a:spcPct val="100000"/>
              </a:lnSpc>
              <a:spcBef>
                <a:spcPts val="0"/>
              </a:spcBef>
              <a:buNone/>
            </a:pPr>
            <a:r>
              <a:rPr lang="es-ES" sz="1400" dirty="0" smtClean="0"/>
              <a:t>Debemos partir del concepto de triángulo equilátero, que es aquel que tiene 3 lados y 3 ángulos iguales. Para este triángulo en particular, el lado mide </a:t>
            </a:r>
            <a:r>
              <a:rPr lang="es-ES" sz="1400" dirty="0" smtClean="0">
                <a:solidFill>
                  <a:srgbClr val="00B050"/>
                </a:solidFill>
              </a:rPr>
              <a:t>3xyz</a:t>
            </a:r>
            <a:r>
              <a:rPr lang="es-ES" sz="1400" dirty="0" smtClean="0"/>
              <a:t>. Por tanto su gráfico sería:</a:t>
            </a:r>
          </a:p>
          <a:p>
            <a:pPr marL="0" indent="0">
              <a:lnSpc>
                <a:spcPct val="100000"/>
              </a:lnSpc>
              <a:spcBef>
                <a:spcPts val="0"/>
              </a:spcBef>
              <a:buNone/>
            </a:pPr>
            <a:endParaRPr lang="es-ES" sz="1400" dirty="0" smtClean="0"/>
          </a:p>
          <a:p>
            <a:pPr marL="0" indent="0">
              <a:lnSpc>
                <a:spcPct val="100000"/>
              </a:lnSpc>
              <a:spcBef>
                <a:spcPts val="0"/>
              </a:spcBef>
              <a:buNone/>
            </a:pPr>
            <a:r>
              <a:rPr lang="es-ES" sz="1400" dirty="0" smtClean="0"/>
              <a:t>                      3xyz             </a:t>
            </a:r>
            <a:r>
              <a:rPr lang="es-ES" sz="1400" dirty="0" err="1" smtClean="0"/>
              <a:t>3xyz</a:t>
            </a:r>
            <a:r>
              <a:rPr lang="es-ES" sz="1400" dirty="0" smtClean="0"/>
              <a:t>             Además </a:t>
            </a:r>
            <a:r>
              <a:rPr lang="es-ES" sz="1400" dirty="0"/>
              <a:t>recordemos que perímetro es la suma de los lados de un </a:t>
            </a:r>
            <a:r>
              <a:rPr lang="es-ES" sz="1400" dirty="0" smtClean="0"/>
              <a:t>polígono,   </a:t>
            </a:r>
          </a:p>
          <a:p>
            <a:pPr marL="0" indent="0">
              <a:lnSpc>
                <a:spcPct val="100000"/>
              </a:lnSpc>
              <a:spcBef>
                <a:spcPts val="0"/>
              </a:spcBef>
              <a:buNone/>
            </a:pPr>
            <a:r>
              <a:rPr lang="es-ES" sz="1400" dirty="0"/>
              <a:t> </a:t>
            </a:r>
            <a:r>
              <a:rPr lang="es-ES" sz="1400" dirty="0" smtClean="0"/>
              <a:t>                                                              es decir, P = L + L + L, donde P es perímetro y L es la medida del lado.</a:t>
            </a:r>
            <a:endParaRPr lang="es-ES" sz="1400" dirty="0"/>
          </a:p>
          <a:p>
            <a:pPr marL="0" indent="0">
              <a:lnSpc>
                <a:spcPct val="100000"/>
              </a:lnSpc>
              <a:spcBef>
                <a:spcPts val="0"/>
              </a:spcBef>
              <a:buNone/>
            </a:pPr>
            <a:r>
              <a:rPr lang="es-ES" sz="1400" dirty="0" smtClean="0"/>
              <a:t>                                                               Reemplazando sería: P = 3xyz + 3xyz + 3xyz = </a:t>
            </a:r>
            <a:r>
              <a:rPr lang="es-ES" sz="1400" dirty="0" smtClean="0">
                <a:solidFill>
                  <a:srgbClr val="FF0000"/>
                </a:solidFill>
              </a:rPr>
              <a:t>9xyz</a:t>
            </a:r>
            <a:r>
              <a:rPr lang="es-ES" sz="1400" dirty="0" smtClean="0"/>
              <a:t>  </a:t>
            </a:r>
          </a:p>
          <a:p>
            <a:pPr marL="0" indent="0">
              <a:lnSpc>
                <a:spcPct val="100000"/>
              </a:lnSpc>
              <a:spcBef>
                <a:spcPts val="0"/>
              </a:spcBef>
              <a:buNone/>
            </a:pPr>
            <a:r>
              <a:rPr lang="es-ES" sz="1400" dirty="0"/>
              <a:t> </a:t>
            </a:r>
            <a:r>
              <a:rPr lang="es-ES" sz="1400" dirty="0" smtClean="0"/>
              <a:t>                              3xyz</a:t>
            </a:r>
          </a:p>
          <a:p>
            <a:pPr marL="0" indent="0">
              <a:lnSpc>
                <a:spcPct val="100000"/>
              </a:lnSpc>
              <a:spcBef>
                <a:spcPts val="0"/>
              </a:spcBef>
              <a:buNone/>
            </a:pPr>
            <a:r>
              <a:rPr lang="es-ES" sz="1400" dirty="0" smtClean="0"/>
              <a:t>32. Hallar el perímetro de un triángulo isósceles, cuyos lados iguales miden 4a</a:t>
            </a:r>
            <a:r>
              <a:rPr lang="es-ES" sz="1400" baseline="30000" dirty="0" smtClean="0"/>
              <a:t>2</a:t>
            </a:r>
            <a:r>
              <a:rPr lang="es-ES" sz="1400" dirty="0" smtClean="0"/>
              <a:t>b</a:t>
            </a:r>
            <a:r>
              <a:rPr lang="es-ES" sz="1400" baseline="30000" dirty="0" smtClean="0"/>
              <a:t>3</a:t>
            </a:r>
            <a:r>
              <a:rPr lang="es-ES" sz="1400" dirty="0" smtClean="0"/>
              <a:t>c y el diferente mide la mitad de estos lados.</a:t>
            </a:r>
          </a:p>
          <a:p>
            <a:pPr marL="0" indent="0">
              <a:lnSpc>
                <a:spcPct val="100000"/>
              </a:lnSpc>
              <a:spcBef>
                <a:spcPts val="0"/>
              </a:spcBef>
              <a:buNone/>
            </a:pPr>
            <a:r>
              <a:rPr lang="es-ES" sz="1400" dirty="0"/>
              <a:t>Debemos partir del concepto de triángulo </a:t>
            </a:r>
            <a:r>
              <a:rPr lang="es-ES" sz="1400" dirty="0" smtClean="0"/>
              <a:t>isósceles, </a:t>
            </a:r>
            <a:r>
              <a:rPr lang="es-ES" sz="1400" dirty="0"/>
              <a:t>que es aquel que tiene </a:t>
            </a:r>
            <a:r>
              <a:rPr lang="es-ES" sz="1400" dirty="0" smtClean="0"/>
              <a:t>2 </a:t>
            </a:r>
            <a:r>
              <a:rPr lang="es-ES" sz="1400" dirty="0"/>
              <a:t>lados y </a:t>
            </a:r>
            <a:r>
              <a:rPr lang="es-ES" sz="1400" dirty="0" smtClean="0"/>
              <a:t>2 </a:t>
            </a:r>
            <a:r>
              <a:rPr lang="es-ES" sz="1400" dirty="0"/>
              <a:t>ángulos iguales. Para este triángulo en particular, </a:t>
            </a:r>
            <a:r>
              <a:rPr lang="es-ES" sz="1400" dirty="0" smtClean="0"/>
              <a:t>los lados iguales miden </a:t>
            </a:r>
            <a:r>
              <a:rPr lang="es-ES" sz="1400" dirty="0" smtClean="0">
                <a:solidFill>
                  <a:srgbClr val="00B050"/>
                </a:solidFill>
              </a:rPr>
              <a:t>4a</a:t>
            </a:r>
            <a:r>
              <a:rPr lang="es-ES" sz="1400" baseline="30000" dirty="0" smtClean="0">
                <a:solidFill>
                  <a:srgbClr val="00B050"/>
                </a:solidFill>
              </a:rPr>
              <a:t>2</a:t>
            </a:r>
            <a:r>
              <a:rPr lang="es-ES" sz="1400" dirty="0" smtClean="0">
                <a:solidFill>
                  <a:srgbClr val="00B050"/>
                </a:solidFill>
              </a:rPr>
              <a:t>b</a:t>
            </a:r>
            <a:r>
              <a:rPr lang="es-ES" sz="1400" baseline="30000" dirty="0" smtClean="0">
                <a:solidFill>
                  <a:srgbClr val="00B050"/>
                </a:solidFill>
              </a:rPr>
              <a:t>3</a:t>
            </a:r>
            <a:r>
              <a:rPr lang="es-ES" sz="1400" dirty="0" smtClean="0">
                <a:solidFill>
                  <a:srgbClr val="00B050"/>
                </a:solidFill>
              </a:rPr>
              <a:t>c</a:t>
            </a:r>
            <a:r>
              <a:rPr lang="es-ES" sz="1400" dirty="0" smtClean="0"/>
              <a:t>, y el lado diferente mide la mitad de éste, es decir, 4a</a:t>
            </a:r>
            <a:r>
              <a:rPr lang="es-ES" sz="1400" baseline="30000" dirty="0" smtClean="0"/>
              <a:t>2</a:t>
            </a:r>
            <a:r>
              <a:rPr lang="es-ES" sz="1400" dirty="0" smtClean="0"/>
              <a:t>b</a:t>
            </a:r>
            <a:r>
              <a:rPr lang="es-ES" sz="1400" baseline="30000" dirty="0" smtClean="0"/>
              <a:t>3</a:t>
            </a:r>
            <a:r>
              <a:rPr lang="es-ES" sz="1400" dirty="0" smtClean="0"/>
              <a:t>c/2 = </a:t>
            </a:r>
            <a:r>
              <a:rPr lang="es-ES" sz="1400" dirty="0" smtClean="0">
                <a:solidFill>
                  <a:srgbClr val="00B050"/>
                </a:solidFill>
              </a:rPr>
              <a:t>2a</a:t>
            </a:r>
            <a:r>
              <a:rPr lang="es-ES" sz="1400" baseline="30000" dirty="0" smtClean="0">
                <a:solidFill>
                  <a:srgbClr val="00B050"/>
                </a:solidFill>
              </a:rPr>
              <a:t>2</a:t>
            </a:r>
            <a:r>
              <a:rPr lang="es-ES" sz="1400" dirty="0" smtClean="0">
                <a:solidFill>
                  <a:srgbClr val="00B050"/>
                </a:solidFill>
              </a:rPr>
              <a:t>b</a:t>
            </a:r>
            <a:r>
              <a:rPr lang="es-ES" sz="1400" baseline="30000" dirty="0" smtClean="0">
                <a:solidFill>
                  <a:srgbClr val="00B050"/>
                </a:solidFill>
              </a:rPr>
              <a:t>3</a:t>
            </a:r>
            <a:r>
              <a:rPr lang="es-ES" sz="1400" dirty="0" smtClean="0">
                <a:solidFill>
                  <a:srgbClr val="00B050"/>
                </a:solidFill>
              </a:rPr>
              <a:t>c</a:t>
            </a:r>
            <a:r>
              <a:rPr lang="es-ES" sz="1400" dirty="0" smtClean="0"/>
              <a:t>. </a:t>
            </a:r>
            <a:r>
              <a:rPr lang="es-ES" sz="1400" dirty="0"/>
              <a:t>Por tanto su gráfico sería</a:t>
            </a:r>
            <a:r>
              <a:rPr lang="es-ES" sz="1400" dirty="0" smtClean="0"/>
              <a:t>:</a:t>
            </a:r>
          </a:p>
          <a:p>
            <a:pPr marL="0" indent="0">
              <a:lnSpc>
                <a:spcPct val="100000"/>
              </a:lnSpc>
              <a:spcBef>
                <a:spcPts val="0"/>
              </a:spcBef>
              <a:buNone/>
            </a:pPr>
            <a:endParaRPr lang="es-ES" sz="1400" dirty="0"/>
          </a:p>
          <a:p>
            <a:pPr marL="0" indent="0">
              <a:lnSpc>
                <a:spcPct val="100000"/>
              </a:lnSpc>
              <a:spcBef>
                <a:spcPts val="0"/>
              </a:spcBef>
              <a:buNone/>
            </a:pPr>
            <a:r>
              <a:rPr lang="es-ES" sz="1400" dirty="0" smtClean="0"/>
              <a:t>                    4a</a:t>
            </a:r>
            <a:r>
              <a:rPr lang="es-ES" sz="1400" baseline="30000" dirty="0" smtClean="0"/>
              <a:t>2</a:t>
            </a:r>
            <a:r>
              <a:rPr lang="es-ES" sz="1400" dirty="0" smtClean="0"/>
              <a:t>b</a:t>
            </a:r>
            <a:r>
              <a:rPr lang="es-ES" sz="1400" baseline="30000" dirty="0" smtClean="0"/>
              <a:t>3</a:t>
            </a:r>
            <a:r>
              <a:rPr lang="es-ES" sz="1400" dirty="0" smtClean="0"/>
              <a:t>c         </a:t>
            </a:r>
            <a:r>
              <a:rPr lang="es-ES" sz="1400" dirty="0" err="1" smtClean="0"/>
              <a:t>4a</a:t>
            </a:r>
            <a:r>
              <a:rPr lang="es-ES" sz="1400" baseline="30000" dirty="0" err="1" smtClean="0"/>
              <a:t>2</a:t>
            </a:r>
            <a:r>
              <a:rPr lang="es-ES" sz="1400" dirty="0" err="1" smtClean="0"/>
              <a:t>b</a:t>
            </a:r>
            <a:r>
              <a:rPr lang="es-ES" sz="1400" baseline="30000" dirty="0" err="1" smtClean="0"/>
              <a:t>3</a:t>
            </a:r>
            <a:r>
              <a:rPr lang="es-ES" sz="1400" dirty="0" err="1" smtClean="0"/>
              <a:t>c</a:t>
            </a:r>
            <a:r>
              <a:rPr lang="es-ES" sz="1400" dirty="0" smtClean="0"/>
              <a:t>           Además </a:t>
            </a:r>
            <a:r>
              <a:rPr lang="es-ES" sz="1400" dirty="0"/>
              <a:t>recordemos que perímetro es la suma de los lados de un polígono,   </a:t>
            </a:r>
          </a:p>
          <a:p>
            <a:pPr marL="0" indent="0">
              <a:lnSpc>
                <a:spcPct val="100000"/>
              </a:lnSpc>
              <a:spcBef>
                <a:spcPts val="0"/>
              </a:spcBef>
              <a:buNone/>
            </a:pPr>
            <a:r>
              <a:rPr lang="es-ES" sz="1400" dirty="0"/>
              <a:t>                                                               es decir, P = L + L + L, donde P es perímetro y L es la medida del lado.</a:t>
            </a:r>
          </a:p>
          <a:p>
            <a:pPr marL="0" indent="0">
              <a:lnSpc>
                <a:spcPct val="100000"/>
              </a:lnSpc>
              <a:spcBef>
                <a:spcPts val="0"/>
              </a:spcBef>
              <a:buNone/>
            </a:pPr>
            <a:r>
              <a:rPr lang="es-ES" sz="1400" dirty="0"/>
              <a:t>                                                               Reemplazando sería: P </a:t>
            </a:r>
            <a:r>
              <a:rPr lang="es-ES" sz="1400" dirty="0" smtClean="0"/>
              <a:t>= 4a</a:t>
            </a:r>
            <a:r>
              <a:rPr lang="es-ES" sz="1400" baseline="30000" dirty="0" smtClean="0"/>
              <a:t>2</a:t>
            </a:r>
            <a:r>
              <a:rPr lang="es-ES" sz="1400" dirty="0" smtClean="0"/>
              <a:t>b</a:t>
            </a:r>
            <a:r>
              <a:rPr lang="es-ES" sz="1400" baseline="30000" dirty="0" smtClean="0"/>
              <a:t>3</a:t>
            </a:r>
            <a:r>
              <a:rPr lang="es-ES" sz="1400" dirty="0" smtClean="0"/>
              <a:t>c + 4a</a:t>
            </a:r>
            <a:r>
              <a:rPr lang="es-ES" sz="1400" baseline="30000" dirty="0" smtClean="0"/>
              <a:t>2</a:t>
            </a:r>
            <a:r>
              <a:rPr lang="es-ES" sz="1400" dirty="0" smtClean="0"/>
              <a:t>b</a:t>
            </a:r>
            <a:r>
              <a:rPr lang="es-ES" sz="1400" baseline="30000" dirty="0" smtClean="0"/>
              <a:t>3</a:t>
            </a:r>
            <a:r>
              <a:rPr lang="es-ES" sz="1400" dirty="0" smtClean="0"/>
              <a:t>c + 2a</a:t>
            </a:r>
            <a:r>
              <a:rPr lang="es-ES" sz="1400" baseline="30000" dirty="0" smtClean="0"/>
              <a:t>2</a:t>
            </a:r>
            <a:r>
              <a:rPr lang="es-ES" sz="1400" dirty="0" smtClean="0"/>
              <a:t>b</a:t>
            </a:r>
            <a:r>
              <a:rPr lang="es-ES" sz="1400" baseline="30000" dirty="0" smtClean="0"/>
              <a:t>3</a:t>
            </a:r>
            <a:r>
              <a:rPr lang="es-ES" sz="1400" dirty="0" smtClean="0"/>
              <a:t>c = </a:t>
            </a:r>
            <a:r>
              <a:rPr lang="es-ES" sz="1400" dirty="0" smtClean="0">
                <a:solidFill>
                  <a:srgbClr val="FF0000"/>
                </a:solidFill>
              </a:rPr>
              <a:t>10a</a:t>
            </a:r>
            <a:r>
              <a:rPr lang="es-ES" sz="1400" baseline="30000" dirty="0" smtClean="0">
                <a:solidFill>
                  <a:srgbClr val="FF0000"/>
                </a:solidFill>
              </a:rPr>
              <a:t>2</a:t>
            </a:r>
            <a:r>
              <a:rPr lang="es-ES" sz="1400" dirty="0" smtClean="0">
                <a:solidFill>
                  <a:srgbClr val="FF0000"/>
                </a:solidFill>
              </a:rPr>
              <a:t>b</a:t>
            </a:r>
            <a:r>
              <a:rPr lang="es-ES" sz="1400" baseline="30000" dirty="0" smtClean="0">
                <a:solidFill>
                  <a:srgbClr val="FF0000"/>
                </a:solidFill>
              </a:rPr>
              <a:t>3</a:t>
            </a:r>
            <a:r>
              <a:rPr lang="es-ES" sz="1400" dirty="0" smtClean="0">
                <a:solidFill>
                  <a:srgbClr val="FF0000"/>
                </a:solidFill>
              </a:rPr>
              <a:t>c</a:t>
            </a:r>
          </a:p>
          <a:p>
            <a:pPr marL="0" indent="0">
              <a:lnSpc>
                <a:spcPct val="100000"/>
              </a:lnSpc>
              <a:spcBef>
                <a:spcPts val="0"/>
              </a:spcBef>
              <a:buNone/>
            </a:pPr>
            <a:r>
              <a:rPr lang="es-ES" sz="1400" dirty="0" smtClean="0"/>
              <a:t>                               2a</a:t>
            </a:r>
            <a:r>
              <a:rPr lang="es-ES" sz="1400" baseline="30000" dirty="0" smtClean="0"/>
              <a:t>2</a:t>
            </a:r>
            <a:r>
              <a:rPr lang="es-ES" sz="1400" dirty="0" smtClean="0"/>
              <a:t>b</a:t>
            </a:r>
            <a:r>
              <a:rPr lang="es-ES" sz="1400" baseline="30000" dirty="0" smtClean="0"/>
              <a:t>3</a:t>
            </a:r>
            <a:r>
              <a:rPr lang="es-ES" sz="1400" dirty="0" smtClean="0"/>
              <a:t>c</a:t>
            </a:r>
          </a:p>
          <a:p>
            <a:pPr marL="0" indent="0">
              <a:lnSpc>
                <a:spcPct val="100000"/>
              </a:lnSpc>
              <a:spcBef>
                <a:spcPts val="0"/>
              </a:spcBef>
              <a:buNone/>
            </a:pPr>
            <a:r>
              <a:rPr lang="es-ES" sz="1400" dirty="0" smtClean="0"/>
              <a:t>33. Hallar el perímetro de un triángulo escaleno cuyo lado mayor mide 3x</a:t>
            </a:r>
            <a:r>
              <a:rPr lang="es-ES" sz="1400" baseline="30000" dirty="0" smtClean="0"/>
              <a:t>n</a:t>
            </a:r>
            <a:r>
              <a:rPr lang="es-ES" sz="1400" dirty="0" smtClean="0"/>
              <a:t>, el lado menor mide la tercera parte del lado mayor y el lado medio mide el doble del lado menor.</a:t>
            </a:r>
          </a:p>
          <a:p>
            <a:pPr marL="0" indent="0">
              <a:lnSpc>
                <a:spcPct val="100000"/>
              </a:lnSpc>
              <a:spcBef>
                <a:spcPts val="0"/>
              </a:spcBef>
              <a:buNone/>
            </a:pPr>
            <a:r>
              <a:rPr lang="es-ES" sz="1400" dirty="0"/>
              <a:t>Debemos partir del concepto de triángulo </a:t>
            </a:r>
            <a:r>
              <a:rPr lang="es-ES" sz="1400" dirty="0" smtClean="0"/>
              <a:t>escaleno</a:t>
            </a:r>
            <a:r>
              <a:rPr lang="es-ES" sz="1400" dirty="0"/>
              <a:t>, que es aquel que tiene 3 lados y 3 ángulos </a:t>
            </a:r>
            <a:r>
              <a:rPr lang="es-ES" sz="1400" dirty="0" smtClean="0"/>
              <a:t>diferentes</a:t>
            </a:r>
            <a:r>
              <a:rPr lang="es-ES" sz="1400" dirty="0"/>
              <a:t>. Para este triángulo en particular, el lado </a:t>
            </a:r>
            <a:r>
              <a:rPr lang="es-ES" sz="1400" dirty="0" smtClean="0"/>
              <a:t>mayor mide </a:t>
            </a:r>
            <a:r>
              <a:rPr lang="es-ES" sz="1400" dirty="0">
                <a:solidFill>
                  <a:srgbClr val="00B050"/>
                </a:solidFill>
              </a:rPr>
              <a:t>3x</a:t>
            </a:r>
            <a:r>
              <a:rPr lang="es-ES" sz="1400" baseline="30000" dirty="0">
                <a:solidFill>
                  <a:srgbClr val="00B050"/>
                </a:solidFill>
              </a:rPr>
              <a:t>n</a:t>
            </a:r>
            <a:r>
              <a:rPr lang="es-ES" sz="1400" dirty="0" smtClean="0"/>
              <a:t>, el menor la tercera parte del mayor, es decir</a:t>
            </a:r>
            <a:r>
              <a:rPr lang="es-ES" sz="1400" dirty="0"/>
              <a:t> </a:t>
            </a:r>
            <a:r>
              <a:rPr lang="es-ES" sz="1400" dirty="0" smtClean="0"/>
              <a:t>3x</a:t>
            </a:r>
            <a:r>
              <a:rPr lang="es-ES" sz="1400" baseline="30000" dirty="0" smtClean="0"/>
              <a:t>n</a:t>
            </a:r>
            <a:r>
              <a:rPr lang="es-ES" sz="1400" dirty="0" smtClean="0"/>
              <a:t>/3 = </a:t>
            </a:r>
            <a:r>
              <a:rPr lang="es-ES" sz="1400" dirty="0" err="1" smtClean="0">
                <a:solidFill>
                  <a:srgbClr val="00B050"/>
                </a:solidFill>
              </a:rPr>
              <a:t>x</a:t>
            </a:r>
            <a:r>
              <a:rPr lang="es-ES" sz="1400" baseline="30000" dirty="0" err="1" smtClean="0">
                <a:solidFill>
                  <a:srgbClr val="00B050"/>
                </a:solidFill>
              </a:rPr>
              <a:t>n</a:t>
            </a:r>
            <a:r>
              <a:rPr lang="es-ES" sz="1400" dirty="0" smtClean="0"/>
              <a:t>, y el lado medio mide el doble del lado menor, es decir 2(</a:t>
            </a:r>
            <a:r>
              <a:rPr lang="es-ES" sz="1400" dirty="0" err="1" smtClean="0"/>
              <a:t>x</a:t>
            </a:r>
            <a:r>
              <a:rPr lang="es-ES" sz="1400" baseline="30000" dirty="0" err="1" smtClean="0"/>
              <a:t>n</a:t>
            </a:r>
            <a:r>
              <a:rPr lang="es-ES" sz="1400" dirty="0" smtClean="0"/>
              <a:t>) = </a:t>
            </a:r>
            <a:r>
              <a:rPr lang="es-ES" sz="1400" dirty="0" smtClean="0">
                <a:solidFill>
                  <a:srgbClr val="00B050"/>
                </a:solidFill>
              </a:rPr>
              <a:t>2x</a:t>
            </a:r>
            <a:r>
              <a:rPr lang="es-ES" sz="1400" baseline="30000" dirty="0" smtClean="0">
                <a:solidFill>
                  <a:srgbClr val="00B050"/>
                </a:solidFill>
              </a:rPr>
              <a:t>n</a:t>
            </a:r>
            <a:r>
              <a:rPr lang="es-ES" sz="1400" dirty="0" smtClean="0"/>
              <a:t>. Por tanto su gráfico sería:</a:t>
            </a:r>
          </a:p>
          <a:p>
            <a:pPr marL="0" indent="0">
              <a:lnSpc>
                <a:spcPct val="100000"/>
              </a:lnSpc>
              <a:spcBef>
                <a:spcPts val="0"/>
              </a:spcBef>
              <a:buNone/>
            </a:pPr>
            <a:r>
              <a:rPr lang="es-ES" sz="1400" dirty="0"/>
              <a:t>                                                                                          </a:t>
            </a:r>
            <a:r>
              <a:rPr lang="es-ES" sz="1400" dirty="0" smtClean="0"/>
              <a:t>Además </a:t>
            </a:r>
            <a:r>
              <a:rPr lang="es-ES" sz="1400" dirty="0"/>
              <a:t>recordemos que perímetro es la suma de los lados de un polígono,   </a:t>
            </a:r>
          </a:p>
          <a:p>
            <a:pPr marL="0" indent="0">
              <a:lnSpc>
                <a:spcPct val="100000"/>
              </a:lnSpc>
              <a:spcBef>
                <a:spcPts val="0"/>
              </a:spcBef>
              <a:buNone/>
            </a:pPr>
            <a:r>
              <a:rPr lang="es-ES" sz="1400" dirty="0" smtClean="0"/>
              <a:t>                                                                                          </a:t>
            </a:r>
            <a:r>
              <a:rPr lang="es-ES" sz="1400" dirty="0"/>
              <a:t>es decir, P = L + L + L, donde P es perímetro y L es la medida del lado.</a:t>
            </a:r>
          </a:p>
          <a:p>
            <a:pPr marL="0" indent="0">
              <a:buNone/>
            </a:pPr>
            <a:r>
              <a:rPr lang="es-ES" sz="1400" dirty="0" smtClean="0"/>
              <a:t>                                                                                          </a:t>
            </a:r>
            <a:r>
              <a:rPr lang="es-ES" sz="1400" dirty="0"/>
              <a:t>Reemplazando sería: P = </a:t>
            </a:r>
            <a:r>
              <a:rPr lang="es-ES" sz="1400" dirty="0" smtClean="0"/>
              <a:t>3x</a:t>
            </a:r>
            <a:r>
              <a:rPr lang="es-ES" sz="1400" baseline="30000" dirty="0" smtClean="0"/>
              <a:t>n  </a:t>
            </a:r>
            <a:r>
              <a:rPr lang="es-ES" sz="1400" dirty="0" smtClean="0"/>
              <a:t>+</a:t>
            </a:r>
            <a:r>
              <a:rPr lang="es-ES" sz="1400" baseline="30000" dirty="0" smtClean="0"/>
              <a:t> </a:t>
            </a:r>
            <a:r>
              <a:rPr lang="es-ES" sz="1400" dirty="0" err="1" smtClean="0"/>
              <a:t>x</a:t>
            </a:r>
            <a:r>
              <a:rPr lang="es-ES" sz="1400" baseline="30000" dirty="0" err="1" smtClean="0"/>
              <a:t>n</a:t>
            </a:r>
            <a:r>
              <a:rPr lang="es-ES" sz="1400" baseline="30000" dirty="0" smtClean="0"/>
              <a:t> </a:t>
            </a:r>
            <a:r>
              <a:rPr lang="es-ES" sz="1400" dirty="0" smtClean="0"/>
              <a:t>+</a:t>
            </a:r>
            <a:r>
              <a:rPr lang="es-ES" sz="1400" baseline="30000" dirty="0" smtClean="0"/>
              <a:t> </a:t>
            </a:r>
            <a:r>
              <a:rPr lang="es-ES" sz="1400" dirty="0" smtClean="0"/>
              <a:t>2x</a:t>
            </a:r>
            <a:r>
              <a:rPr lang="es-ES" sz="1400" baseline="30000" dirty="0" smtClean="0"/>
              <a:t>n </a:t>
            </a:r>
            <a:r>
              <a:rPr lang="es-ES" sz="1400" dirty="0" smtClean="0"/>
              <a:t>= </a:t>
            </a:r>
            <a:r>
              <a:rPr lang="es-ES" sz="1400" dirty="0" smtClean="0">
                <a:solidFill>
                  <a:srgbClr val="FF0000"/>
                </a:solidFill>
              </a:rPr>
              <a:t>6x</a:t>
            </a:r>
            <a:r>
              <a:rPr lang="es-ES" sz="1400" baseline="30000" dirty="0" smtClean="0">
                <a:solidFill>
                  <a:srgbClr val="FF0000"/>
                </a:solidFill>
              </a:rPr>
              <a:t>n</a:t>
            </a:r>
            <a:endParaRPr lang="es-ES" sz="1400" dirty="0">
              <a:solidFill>
                <a:srgbClr val="FF0000"/>
              </a:solidFill>
            </a:endParaRPr>
          </a:p>
          <a:p>
            <a:pPr marL="0" indent="0">
              <a:lnSpc>
                <a:spcPct val="100000"/>
              </a:lnSpc>
              <a:spcBef>
                <a:spcPts val="0"/>
              </a:spcBef>
              <a:buNone/>
            </a:pPr>
            <a:endParaRPr lang="es-ES" sz="1400" dirty="0" smtClean="0"/>
          </a:p>
        </p:txBody>
      </p:sp>
      <p:sp>
        <p:nvSpPr>
          <p:cNvPr id="5" name="Triángulo isósceles 4"/>
          <p:cNvSpPr/>
          <p:nvPr/>
        </p:nvSpPr>
        <p:spPr>
          <a:xfrm>
            <a:off x="1883817" y="1555847"/>
            <a:ext cx="1036377" cy="8325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Triángulo isósceles 5"/>
          <p:cNvSpPr/>
          <p:nvPr/>
        </p:nvSpPr>
        <p:spPr>
          <a:xfrm>
            <a:off x="2070478" y="3261815"/>
            <a:ext cx="631779" cy="8201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p:cNvPicPr>
            <a:picLocks noChangeAspect="1"/>
          </p:cNvPicPr>
          <p:nvPr/>
        </p:nvPicPr>
        <p:blipFill>
          <a:blip r:embed="rId2"/>
          <a:stretch>
            <a:fillRect/>
          </a:stretch>
        </p:blipFill>
        <p:spPr>
          <a:xfrm>
            <a:off x="1282960" y="5448914"/>
            <a:ext cx="3059778" cy="1115659"/>
          </a:xfrm>
          <a:prstGeom prst="rect">
            <a:avLst/>
          </a:prstGeom>
        </p:spPr>
      </p:pic>
    </p:spTree>
    <p:extLst>
      <p:ext uri="{BB962C8B-B14F-4D97-AF65-F5344CB8AC3E}">
        <p14:creationId xmlns:p14="http://schemas.microsoft.com/office/powerpoint/2010/main" val="21871130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9836" y="474495"/>
            <a:ext cx="10515600" cy="6253851"/>
          </a:xfrm>
        </p:spPr>
        <p:txBody>
          <a:bodyPr>
            <a:noAutofit/>
          </a:bodyPr>
          <a:lstStyle/>
          <a:p>
            <a:pPr marL="0" indent="0">
              <a:lnSpc>
                <a:spcPct val="100000"/>
              </a:lnSpc>
              <a:spcBef>
                <a:spcPts val="0"/>
              </a:spcBef>
              <a:buNone/>
            </a:pPr>
            <a:r>
              <a:rPr lang="es-ES" sz="1400" dirty="0"/>
              <a:t>3</a:t>
            </a:r>
            <a:r>
              <a:rPr lang="es-ES" sz="1400" dirty="0" smtClean="0"/>
              <a:t>4</a:t>
            </a:r>
            <a:r>
              <a:rPr lang="es-ES" sz="1400" dirty="0"/>
              <a:t>. Hallar el perímetro de un rectángulo cuya base es el doble de la altura</a:t>
            </a:r>
            <a:r>
              <a:rPr lang="es-ES" sz="1400" dirty="0" smtClean="0"/>
              <a:t>.</a:t>
            </a:r>
          </a:p>
          <a:p>
            <a:pPr marL="0" indent="0">
              <a:lnSpc>
                <a:spcPct val="100000"/>
              </a:lnSpc>
              <a:spcBef>
                <a:spcPts val="0"/>
              </a:spcBef>
              <a:buNone/>
            </a:pPr>
            <a:r>
              <a:rPr lang="es-ES" sz="1400" dirty="0" smtClean="0"/>
              <a:t>El problema plantea un rectángulo cuya base es dos veces la altura, es decir, si la altura es 1 su base es 2, y si es 2 la base es 4, y si es 3 la base es 6, y así sucesivamente. Podríamos representar la altura por </a:t>
            </a:r>
            <a:r>
              <a:rPr lang="es-ES" sz="1400" dirty="0" smtClean="0">
                <a:solidFill>
                  <a:srgbClr val="00B050"/>
                </a:solidFill>
              </a:rPr>
              <a:t>x</a:t>
            </a:r>
            <a:r>
              <a:rPr lang="es-ES" sz="1400" dirty="0" smtClean="0"/>
              <a:t>, y su base el doble, es decir, </a:t>
            </a:r>
            <a:r>
              <a:rPr lang="es-ES" sz="1400" dirty="0" smtClean="0">
                <a:solidFill>
                  <a:srgbClr val="00B050"/>
                </a:solidFill>
              </a:rPr>
              <a:t>2x</a:t>
            </a:r>
            <a:r>
              <a:rPr lang="es-ES" sz="1400" dirty="0" smtClean="0"/>
              <a:t>. Por tanto su gráfico sería:</a:t>
            </a:r>
          </a:p>
          <a:p>
            <a:pPr marL="0" indent="0">
              <a:lnSpc>
                <a:spcPct val="100000"/>
              </a:lnSpc>
              <a:spcBef>
                <a:spcPts val="0"/>
              </a:spcBef>
              <a:buNone/>
            </a:pPr>
            <a:r>
              <a:rPr lang="es-ES" sz="1400" dirty="0" smtClean="0"/>
              <a:t> </a:t>
            </a:r>
          </a:p>
          <a:p>
            <a:pPr marL="0" indent="0">
              <a:lnSpc>
                <a:spcPct val="100000"/>
              </a:lnSpc>
              <a:spcBef>
                <a:spcPts val="0"/>
              </a:spcBef>
              <a:buNone/>
            </a:pPr>
            <a:r>
              <a:rPr lang="es-ES" sz="1400" dirty="0"/>
              <a:t> </a:t>
            </a:r>
            <a:r>
              <a:rPr lang="es-ES" sz="1400" dirty="0" smtClean="0"/>
              <a:t>            x                                              Además </a:t>
            </a:r>
            <a:r>
              <a:rPr lang="es-ES" sz="1400" dirty="0"/>
              <a:t>recordemos que perímetro es la suma de los lados de un polígono, </a:t>
            </a:r>
            <a:r>
              <a:rPr lang="es-ES" sz="1400" dirty="0" smtClean="0"/>
              <a:t>es </a:t>
            </a:r>
            <a:r>
              <a:rPr lang="es-ES" sz="1400" dirty="0"/>
              <a:t>decir, P = L + L + L, donde P es </a:t>
            </a:r>
            <a:r>
              <a:rPr lang="es-ES" sz="1400" dirty="0" smtClean="0"/>
              <a:t>  </a:t>
            </a:r>
          </a:p>
          <a:p>
            <a:pPr marL="0" indent="0">
              <a:lnSpc>
                <a:spcPct val="100000"/>
              </a:lnSpc>
              <a:spcBef>
                <a:spcPts val="0"/>
              </a:spcBef>
              <a:buNone/>
            </a:pPr>
            <a:r>
              <a:rPr lang="es-ES" sz="1400" dirty="0"/>
              <a:t> </a:t>
            </a:r>
            <a:r>
              <a:rPr lang="es-ES" sz="1400" dirty="0" smtClean="0"/>
              <a:t>                                                            perímetro </a:t>
            </a:r>
            <a:r>
              <a:rPr lang="es-ES" sz="1400" dirty="0"/>
              <a:t>y L es la medida del </a:t>
            </a:r>
            <a:r>
              <a:rPr lang="es-ES" sz="1400" dirty="0" smtClean="0"/>
              <a:t>lado. Reemplazando </a:t>
            </a:r>
            <a:r>
              <a:rPr lang="es-ES" sz="1400" dirty="0"/>
              <a:t>sería: P </a:t>
            </a:r>
            <a:r>
              <a:rPr lang="es-ES" sz="1400" dirty="0" smtClean="0"/>
              <a:t>= x + 2x + x + 2x = </a:t>
            </a:r>
            <a:r>
              <a:rPr lang="es-ES" sz="1400" dirty="0" smtClean="0">
                <a:solidFill>
                  <a:srgbClr val="FF0000"/>
                </a:solidFill>
              </a:rPr>
              <a:t>6x</a:t>
            </a:r>
            <a:endParaRPr lang="es-ES" sz="1400" dirty="0">
              <a:solidFill>
                <a:srgbClr val="FF0000"/>
              </a:solidFill>
            </a:endParaRPr>
          </a:p>
          <a:p>
            <a:pPr marL="0" indent="0">
              <a:lnSpc>
                <a:spcPct val="100000"/>
              </a:lnSpc>
              <a:spcBef>
                <a:spcPts val="0"/>
              </a:spcBef>
              <a:buNone/>
            </a:pPr>
            <a:r>
              <a:rPr lang="es-ES" sz="1400" dirty="0" smtClean="0"/>
              <a:t>                              2x           </a:t>
            </a:r>
            <a:endParaRPr lang="es-ES" sz="1400" dirty="0"/>
          </a:p>
          <a:p>
            <a:pPr marL="0" indent="0">
              <a:lnSpc>
                <a:spcPct val="100000"/>
              </a:lnSpc>
              <a:spcBef>
                <a:spcPts val="0"/>
              </a:spcBef>
              <a:buNone/>
            </a:pPr>
            <a:r>
              <a:rPr lang="es-ES" sz="1400" dirty="0"/>
              <a:t>3</a:t>
            </a:r>
            <a:r>
              <a:rPr lang="es-ES" sz="1400" dirty="0" smtClean="0"/>
              <a:t>5</a:t>
            </a:r>
            <a:r>
              <a:rPr lang="es-ES" sz="1400" dirty="0"/>
              <a:t>. Hallar el perímetro de un rectángulo cuya base es la mitad de la altura</a:t>
            </a:r>
            <a:r>
              <a:rPr lang="es-ES" sz="1400" dirty="0" smtClean="0"/>
              <a:t>.</a:t>
            </a:r>
          </a:p>
          <a:p>
            <a:pPr marL="0" indent="0">
              <a:lnSpc>
                <a:spcPct val="100000"/>
              </a:lnSpc>
              <a:spcBef>
                <a:spcPts val="0"/>
              </a:spcBef>
              <a:buNone/>
            </a:pPr>
            <a:r>
              <a:rPr lang="es-ES" sz="1400" dirty="0"/>
              <a:t>El problema plantea un rectángulo cuya base es </a:t>
            </a:r>
            <a:r>
              <a:rPr lang="es-ES" sz="1400" dirty="0" smtClean="0"/>
              <a:t>la mitad de </a:t>
            </a:r>
            <a:r>
              <a:rPr lang="es-ES" sz="1400" dirty="0"/>
              <a:t>la altura, es decir, si la </a:t>
            </a:r>
            <a:r>
              <a:rPr lang="es-ES" sz="1400" dirty="0" smtClean="0"/>
              <a:t>altura </a:t>
            </a:r>
            <a:r>
              <a:rPr lang="es-ES" sz="1400" dirty="0"/>
              <a:t>es 2</a:t>
            </a:r>
            <a:r>
              <a:rPr lang="es-ES" sz="1400" dirty="0" smtClean="0"/>
              <a:t> </a:t>
            </a:r>
            <a:r>
              <a:rPr lang="es-ES" sz="1400" dirty="0"/>
              <a:t>su base es </a:t>
            </a:r>
            <a:r>
              <a:rPr lang="es-ES" sz="1400" dirty="0" smtClean="0"/>
              <a:t>1, </a:t>
            </a:r>
            <a:r>
              <a:rPr lang="es-ES" sz="1400" dirty="0"/>
              <a:t>y si es </a:t>
            </a:r>
            <a:r>
              <a:rPr lang="es-ES" sz="1400" dirty="0" smtClean="0"/>
              <a:t>4 </a:t>
            </a:r>
            <a:r>
              <a:rPr lang="es-ES" sz="1400" dirty="0"/>
              <a:t>la base es </a:t>
            </a:r>
            <a:r>
              <a:rPr lang="es-ES" sz="1400" dirty="0" smtClean="0"/>
              <a:t>2, </a:t>
            </a:r>
            <a:r>
              <a:rPr lang="es-ES" sz="1400" dirty="0"/>
              <a:t>y si es </a:t>
            </a:r>
            <a:r>
              <a:rPr lang="es-ES" sz="1400" dirty="0" smtClean="0"/>
              <a:t>6 </a:t>
            </a:r>
            <a:r>
              <a:rPr lang="es-ES" sz="1400" dirty="0"/>
              <a:t>la base es </a:t>
            </a:r>
            <a:r>
              <a:rPr lang="es-ES" sz="1400" dirty="0" smtClean="0"/>
              <a:t>3, </a:t>
            </a:r>
            <a:r>
              <a:rPr lang="es-ES" sz="1400" dirty="0"/>
              <a:t>y así sucesivamente. Podríamos representar la altura por </a:t>
            </a:r>
            <a:r>
              <a:rPr lang="es-ES" sz="1400" dirty="0">
                <a:solidFill>
                  <a:srgbClr val="00B050"/>
                </a:solidFill>
              </a:rPr>
              <a:t>x</a:t>
            </a:r>
            <a:r>
              <a:rPr lang="es-ES" sz="1400" dirty="0"/>
              <a:t>, y su base </a:t>
            </a:r>
            <a:r>
              <a:rPr lang="es-ES" sz="1400" dirty="0" smtClean="0"/>
              <a:t>la mitad, </a:t>
            </a:r>
            <a:r>
              <a:rPr lang="es-ES" sz="1400" dirty="0"/>
              <a:t>es decir, </a:t>
            </a:r>
            <a:r>
              <a:rPr lang="es-ES" sz="1400" dirty="0" smtClean="0">
                <a:solidFill>
                  <a:srgbClr val="00B050"/>
                </a:solidFill>
              </a:rPr>
              <a:t>x/2</a:t>
            </a:r>
            <a:r>
              <a:rPr lang="es-ES" sz="1400" dirty="0" smtClean="0"/>
              <a:t>. </a:t>
            </a:r>
            <a:r>
              <a:rPr lang="es-ES" sz="1400" dirty="0"/>
              <a:t>Por tanto su gráfico sería:</a:t>
            </a:r>
          </a:p>
          <a:p>
            <a:pPr marL="0" indent="0">
              <a:lnSpc>
                <a:spcPct val="100000"/>
              </a:lnSpc>
              <a:spcBef>
                <a:spcPts val="0"/>
              </a:spcBef>
              <a:buNone/>
            </a:pPr>
            <a:endParaRPr lang="es-ES" sz="1400" dirty="0" smtClean="0"/>
          </a:p>
          <a:p>
            <a:pPr marL="0" indent="0">
              <a:lnSpc>
                <a:spcPct val="100000"/>
              </a:lnSpc>
              <a:spcBef>
                <a:spcPts val="0"/>
              </a:spcBef>
              <a:buNone/>
            </a:pPr>
            <a:r>
              <a:rPr lang="es-ES" sz="1400" dirty="0"/>
              <a:t> </a:t>
            </a:r>
            <a:r>
              <a:rPr lang="es-ES" sz="1400" dirty="0" smtClean="0"/>
              <a:t>                                                            Además </a:t>
            </a:r>
            <a:r>
              <a:rPr lang="es-ES" sz="1400" dirty="0"/>
              <a:t>recordemos que perímetro es la suma de los lados de un polígono, es decir, P = L + L + L, donde P es   </a:t>
            </a:r>
          </a:p>
          <a:p>
            <a:pPr marL="0" indent="0">
              <a:lnSpc>
                <a:spcPct val="100000"/>
              </a:lnSpc>
              <a:spcBef>
                <a:spcPts val="0"/>
              </a:spcBef>
              <a:buNone/>
            </a:pPr>
            <a:r>
              <a:rPr lang="es-ES" sz="1400" dirty="0"/>
              <a:t>                      </a:t>
            </a:r>
            <a:r>
              <a:rPr lang="es-ES" sz="1400" dirty="0" smtClean="0"/>
              <a:t>x                                     </a:t>
            </a:r>
            <a:r>
              <a:rPr lang="es-ES" sz="1400" dirty="0"/>
              <a:t>perímetro y L es la medida del lado. Reemplazando sería: P = x + </a:t>
            </a:r>
            <a:r>
              <a:rPr lang="es-ES" sz="1400" dirty="0" smtClean="0"/>
              <a:t>x/2 </a:t>
            </a:r>
            <a:r>
              <a:rPr lang="es-ES" sz="1400" dirty="0"/>
              <a:t>+ x + </a:t>
            </a:r>
            <a:r>
              <a:rPr lang="es-ES" sz="1400" dirty="0" smtClean="0"/>
              <a:t>x/2 </a:t>
            </a:r>
            <a:r>
              <a:rPr lang="es-ES" sz="1400" dirty="0"/>
              <a:t>= </a:t>
            </a:r>
            <a:r>
              <a:rPr lang="es-ES" sz="1400" dirty="0" smtClean="0">
                <a:solidFill>
                  <a:srgbClr val="FF0000"/>
                </a:solidFill>
              </a:rPr>
              <a:t>3x</a:t>
            </a:r>
            <a:endParaRPr lang="es-ES" sz="1400" dirty="0">
              <a:solidFill>
                <a:srgbClr val="FF0000"/>
              </a:solidFill>
            </a:endParaRPr>
          </a:p>
          <a:p>
            <a:pPr marL="0" indent="0">
              <a:lnSpc>
                <a:spcPct val="100000"/>
              </a:lnSpc>
              <a:spcBef>
                <a:spcPts val="0"/>
              </a:spcBef>
              <a:buNone/>
            </a:pPr>
            <a:endParaRPr lang="es-ES" sz="1400" dirty="0"/>
          </a:p>
          <a:p>
            <a:pPr marL="0" indent="0">
              <a:lnSpc>
                <a:spcPct val="100000"/>
              </a:lnSpc>
              <a:spcBef>
                <a:spcPts val="0"/>
              </a:spcBef>
              <a:buNone/>
            </a:pPr>
            <a:endParaRPr lang="es-ES" sz="1400" dirty="0"/>
          </a:p>
          <a:p>
            <a:pPr marL="0" indent="0">
              <a:lnSpc>
                <a:spcPct val="100000"/>
              </a:lnSpc>
              <a:spcBef>
                <a:spcPts val="0"/>
              </a:spcBef>
              <a:buNone/>
            </a:pPr>
            <a:endParaRPr lang="es-ES" sz="1400" dirty="0" smtClean="0"/>
          </a:p>
          <a:p>
            <a:pPr marL="0" indent="0">
              <a:lnSpc>
                <a:spcPct val="100000"/>
              </a:lnSpc>
              <a:spcBef>
                <a:spcPts val="0"/>
              </a:spcBef>
              <a:buNone/>
            </a:pPr>
            <a:r>
              <a:rPr lang="es-ES" sz="1400" dirty="0" smtClean="0"/>
              <a:t>                             x/2</a:t>
            </a:r>
            <a:endParaRPr lang="es-ES" sz="1400" dirty="0"/>
          </a:p>
          <a:p>
            <a:pPr marL="0" indent="0">
              <a:lnSpc>
                <a:spcPct val="100000"/>
              </a:lnSpc>
              <a:spcBef>
                <a:spcPts val="0"/>
              </a:spcBef>
              <a:buNone/>
            </a:pPr>
            <a:r>
              <a:rPr lang="es-ES" sz="1400" dirty="0"/>
              <a:t>3</a:t>
            </a:r>
            <a:r>
              <a:rPr lang="es-ES" sz="1400" dirty="0" smtClean="0"/>
              <a:t>6</a:t>
            </a:r>
            <a:r>
              <a:rPr lang="es-ES" sz="1400" dirty="0"/>
              <a:t>. En una familia, la madre mide 3 años menos que el padre, y el hijo tiene la mitad de la edad del padre. ¿Cuánto suman las edades de los </a:t>
            </a:r>
            <a:r>
              <a:rPr lang="es-ES" sz="1400" dirty="0" smtClean="0"/>
              <a:t>3? El problema plantea 3 personas: el padre, la madre y el hijo. La edad de la madre es 3 años menos que la del padre, es decir si el padre tiene 30 años, la madre tendrá 27, y si tiene 29, la madre tendrá 26, y si tiene 28, la madre tendrá 25, y así sucesivamente; si el padre tiene </a:t>
            </a:r>
            <a:r>
              <a:rPr lang="es-ES" sz="1400" dirty="0" smtClean="0">
                <a:solidFill>
                  <a:srgbClr val="00B050"/>
                </a:solidFill>
              </a:rPr>
              <a:t>x</a:t>
            </a:r>
            <a:r>
              <a:rPr lang="es-ES" sz="1400" dirty="0" smtClean="0"/>
              <a:t> años, la madre tendrá 3 años menos, es decir, </a:t>
            </a:r>
            <a:r>
              <a:rPr lang="es-ES" sz="1400" dirty="0" smtClean="0">
                <a:solidFill>
                  <a:srgbClr val="00B050"/>
                </a:solidFill>
              </a:rPr>
              <a:t>x – 3 </a:t>
            </a:r>
            <a:r>
              <a:rPr lang="es-ES" sz="1400" dirty="0" smtClean="0"/>
              <a:t>años; respecto al hijo que tiene la mitad de la edad del padre, si el padre tiene 30 años, el hijo tendrá 15, y si tiene 28 años, el hijo tendrá 14, y así sucesivamente; si el padre tiene x años, el hijo tendrá </a:t>
            </a:r>
            <a:r>
              <a:rPr lang="es-ES" sz="1400" dirty="0" smtClean="0">
                <a:solidFill>
                  <a:srgbClr val="00B050"/>
                </a:solidFill>
              </a:rPr>
              <a:t>x/2</a:t>
            </a:r>
            <a:r>
              <a:rPr lang="es-ES" sz="1400" dirty="0" smtClean="0"/>
              <a:t> años.</a:t>
            </a:r>
          </a:p>
          <a:p>
            <a:pPr marL="0" indent="0">
              <a:lnSpc>
                <a:spcPct val="100000"/>
              </a:lnSpc>
              <a:spcBef>
                <a:spcPts val="0"/>
              </a:spcBef>
              <a:buNone/>
            </a:pPr>
            <a:endParaRPr lang="es-ES" sz="1400" dirty="0"/>
          </a:p>
          <a:p>
            <a:pPr marL="0" indent="0">
              <a:lnSpc>
                <a:spcPct val="100000"/>
              </a:lnSpc>
              <a:spcBef>
                <a:spcPts val="0"/>
              </a:spcBef>
              <a:buNone/>
            </a:pPr>
            <a:r>
              <a:rPr lang="es-ES" sz="1400" dirty="0" smtClean="0"/>
              <a:t>                                                          La suma de los 3 sería: Edad del Padre + Edad de la Madre + Edad del Hijo = x + x – 3 + x/2 = </a:t>
            </a:r>
            <a:r>
              <a:rPr lang="es-ES" sz="1400" dirty="0" smtClean="0">
                <a:solidFill>
                  <a:srgbClr val="FF0000"/>
                </a:solidFill>
              </a:rPr>
              <a:t>5/2x - 3</a:t>
            </a:r>
            <a:endParaRPr lang="es-ES" sz="1400" dirty="0">
              <a:solidFill>
                <a:srgbClr val="FF0000"/>
              </a:solidFill>
            </a:endParaRPr>
          </a:p>
        </p:txBody>
      </p:sp>
      <p:sp>
        <p:nvSpPr>
          <p:cNvPr id="4" name="Rectángulo 3"/>
          <p:cNvSpPr/>
          <p:nvPr/>
        </p:nvSpPr>
        <p:spPr>
          <a:xfrm>
            <a:off x="1405720" y="1241945"/>
            <a:ext cx="1214651" cy="504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4"/>
          <p:cNvSpPr/>
          <p:nvPr/>
        </p:nvSpPr>
        <p:spPr>
          <a:xfrm rot="16200000">
            <a:off x="1405719" y="3005007"/>
            <a:ext cx="1214651" cy="504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p:cNvPicPr>
            <a:picLocks noChangeAspect="1"/>
          </p:cNvPicPr>
          <p:nvPr/>
        </p:nvPicPr>
        <p:blipFill>
          <a:blip r:embed="rId2"/>
          <a:stretch>
            <a:fillRect/>
          </a:stretch>
        </p:blipFill>
        <p:spPr>
          <a:xfrm>
            <a:off x="1112931" y="5248275"/>
            <a:ext cx="1800225" cy="1609725"/>
          </a:xfrm>
          <a:prstGeom prst="rect">
            <a:avLst/>
          </a:prstGeom>
        </p:spPr>
      </p:pic>
    </p:spTree>
    <p:extLst>
      <p:ext uri="{BB962C8B-B14F-4D97-AF65-F5344CB8AC3E}">
        <p14:creationId xmlns:p14="http://schemas.microsoft.com/office/powerpoint/2010/main" val="39914673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46881" y="174244"/>
            <a:ext cx="10515600" cy="6683756"/>
          </a:xfrm>
        </p:spPr>
        <p:txBody>
          <a:bodyPr>
            <a:noAutofit/>
          </a:bodyPr>
          <a:lstStyle/>
          <a:p>
            <a:pPr marL="0" indent="0">
              <a:lnSpc>
                <a:spcPct val="100000"/>
              </a:lnSpc>
              <a:spcBef>
                <a:spcPts val="0"/>
              </a:spcBef>
              <a:buNone/>
            </a:pPr>
            <a:r>
              <a:rPr lang="es-ES" sz="1400" dirty="0"/>
              <a:t>3</a:t>
            </a:r>
            <a:r>
              <a:rPr lang="es-ES" sz="1400" dirty="0" smtClean="0"/>
              <a:t>7</a:t>
            </a:r>
            <a:r>
              <a:rPr lang="es-ES" sz="1400" dirty="0"/>
              <a:t>. Se compran 3 artículos de ropa: una chaqueta, una camisa y un pantalón; la camisa costó $20000 menos que la chaqueta, y el pantalón costó $30000 </a:t>
            </a:r>
            <a:r>
              <a:rPr lang="es-ES" sz="1400" dirty="0" smtClean="0"/>
              <a:t>más </a:t>
            </a:r>
            <a:r>
              <a:rPr lang="es-ES" sz="1400" dirty="0"/>
              <a:t>que la chaqueta. ¿Cuánto se pagó por las 3 prendas</a:t>
            </a:r>
            <a:r>
              <a:rPr lang="es-ES" sz="1400" dirty="0" smtClean="0"/>
              <a:t>?</a:t>
            </a:r>
          </a:p>
          <a:p>
            <a:pPr marL="0" indent="0">
              <a:lnSpc>
                <a:spcPct val="100000"/>
              </a:lnSpc>
              <a:spcBef>
                <a:spcPts val="0"/>
              </a:spcBef>
              <a:buNone/>
            </a:pPr>
            <a:r>
              <a:rPr lang="es-ES" sz="1400" dirty="0" smtClean="0"/>
              <a:t>El problema plantea el precio de 3 artículos: una chaqueta, una camisa que vale $20000 menos que la chaqueta, es decir, si la chaqueta vale $50000, la camisa valdrá $30000, y si vale $70000, la camisa costará $50000, y así sucesivamente; luego si la chaqueta vale $</a:t>
            </a:r>
            <a:r>
              <a:rPr lang="es-ES" sz="1400" dirty="0" smtClean="0">
                <a:solidFill>
                  <a:srgbClr val="00B050"/>
                </a:solidFill>
              </a:rPr>
              <a:t>x</a:t>
            </a:r>
            <a:r>
              <a:rPr lang="es-ES" sz="1400" dirty="0" smtClean="0"/>
              <a:t>, la camisa costará $</a:t>
            </a:r>
            <a:r>
              <a:rPr lang="es-ES" sz="1400" dirty="0" smtClean="0">
                <a:solidFill>
                  <a:srgbClr val="00B050"/>
                </a:solidFill>
              </a:rPr>
              <a:t>x – 20000</a:t>
            </a:r>
            <a:r>
              <a:rPr lang="es-ES" sz="1400" dirty="0" smtClean="0"/>
              <a:t>; respecto al pantalón, es el mismo proceso, pero este vale $30000 más, es decir, $</a:t>
            </a:r>
            <a:r>
              <a:rPr lang="es-ES" sz="1400" dirty="0" smtClean="0">
                <a:solidFill>
                  <a:srgbClr val="00B050"/>
                </a:solidFill>
              </a:rPr>
              <a:t>x + 30000</a:t>
            </a:r>
          </a:p>
          <a:p>
            <a:pPr marL="0" indent="0">
              <a:lnSpc>
                <a:spcPct val="100000"/>
              </a:lnSpc>
              <a:spcBef>
                <a:spcPts val="0"/>
              </a:spcBef>
              <a:buNone/>
            </a:pPr>
            <a:endParaRPr lang="es-ES" sz="1400" dirty="0"/>
          </a:p>
          <a:p>
            <a:pPr marL="0" indent="0">
              <a:lnSpc>
                <a:spcPct val="100000"/>
              </a:lnSpc>
              <a:spcBef>
                <a:spcPts val="0"/>
              </a:spcBef>
              <a:buNone/>
            </a:pPr>
            <a:r>
              <a:rPr lang="es-ES" sz="1400" dirty="0" smtClean="0"/>
              <a:t>                                                                                                    El valor de los 3 artículos será la suma de sus precios, es decir:</a:t>
            </a:r>
          </a:p>
          <a:p>
            <a:pPr marL="0" indent="0">
              <a:lnSpc>
                <a:spcPct val="100000"/>
              </a:lnSpc>
              <a:spcBef>
                <a:spcPts val="0"/>
              </a:spcBef>
              <a:buNone/>
            </a:pPr>
            <a:r>
              <a:rPr lang="es-ES" sz="1400" dirty="0"/>
              <a:t> </a:t>
            </a:r>
            <a:r>
              <a:rPr lang="es-ES" sz="1400" dirty="0" smtClean="0"/>
              <a:t>                                                                                                   Precio Chaqueta + Precio Camisa + Precio Pantalón</a:t>
            </a:r>
          </a:p>
          <a:p>
            <a:pPr marL="0" indent="0">
              <a:lnSpc>
                <a:spcPct val="100000"/>
              </a:lnSpc>
              <a:spcBef>
                <a:spcPts val="0"/>
              </a:spcBef>
              <a:buNone/>
            </a:pPr>
            <a:r>
              <a:rPr lang="es-ES" sz="1400" dirty="0" smtClean="0"/>
              <a:t>                                                                                                                  x               +     x – 20000     +  x + 30000</a:t>
            </a:r>
          </a:p>
          <a:p>
            <a:pPr marL="0" indent="0">
              <a:lnSpc>
                <a:spcPct val="100000"/>
              </a:lnSpc>
              <a:spcBef>
                <a:spcPts val="0"/>
              </a:spcBef>
              <a:buNone/>
            </a:pPr>
            <a:r>
              <a:rPr lang="es-ES" sz="1400" dirty="0" smtClean="0"/>
              <a:t>                                                                                                                                   </a:t>
            </a:r>
            <a:r>
              <a:rPr lang="es-ES" sz="1400" dirty="0" smtClean="0">
                <a:solidFill>
                  <a:srgbClr val="FF0000"/>
                </a:solidFill>
              </a:rPr>
              <a:t>3x + 10000</a:t>
            </a:r>
          </a:p>
          <a:p>
            <a:pPr marL="0" indent="0">
              <a:lnSpc>
                <a:spcPct val="100000"/>
              </a:lnSpc>
              <a:spcBef>
                <a:spcPts val="0"/>
              </a:spcBef>
              <a:buNone/>
            </a:pPr>
            <a:endParaRPr lang="es-ES" sz="1400" dirty="0"/>
          </a:p>
          <a:p>
            <a:pPr marL="0" indent="0">
              <a:lnSpc>
                <a:spcPct val="100000"/>
              </a:lnSpc>
              <a:spcBef>
                <a:spcPts val="0"/>
              </a:spcBef>
              <a:buNone/>
            </a:pPr>
            <a:endParaRPr lang="es-ES" sz="1400" dirty="0"/>
          </a:p>
          <a:p>
            <a:pPr marL="0" indent="0">
              <a:lnSpc>
                <a:spcPct val="100000"/>
              </a:lnSpc>
              <a:spcBef>
                <a:spcPts val="0"/>
              </a:spcBef>
              <a:buNone/>
            </a:pPr>
            <a:r>
              <a:rPr lang="es-ES" sz="1400" dirty="0"/>
              <a:t>3</a:t>
            </a:r>
            <a:r>
              <a:rPr lang="es-ES" sz="1400" dirty="0" smtClean="0"/>
              <a:t>8</a:t>
            </a:r>
            <a:r>
              <a:rPr lang="es-ES" sz="1400" dirty="0"/>
              <a:t>. Se compran 3 artículos de ropa: una chaqueta, una camisa y un pantalón; la camisa costó $20000 menos que la chaqueta, y el pantalón costó $30000 menos que la camisa. ¿Cuánto se pagó por las 3 prendas</a:t>
            </a:r>
            <a:r>
              <a:rPr lang="es-ES" sz="1400" dirty="0" smtClean="0"/>
              <a:t>?</a:t>
            </a:r>
          </a:p>
          <a:p>
            <a:pPr marL="0" indent="0">
              <a:lnSpc>
                <a:spcPct val="100000"/>
              </a:lnSpc>
              <a:spcBef>
                <a:spcPts val="0"/>
              </a:spcBef>
              <a:buNone/>
            </a:pPr>
            <a:r>
              <a:rPr lang="es-ES" sz="1400" dirty="0"/>
              <a:t>El problema plantea el precio de 3 artículos: una chaqueta, una camisa que vale $20000 menos que la chaqueta, es decir, si la chaqueta vale $50000, la camisa valdrá $30000, y si vale $70000, la camisa costará $50000, y así sucesivamente; luego si la chaqueta vale $</a:t>
            </a:r>
            <a:r>
              <a:rPr lang="es-ES" sz="1400" dirty="0">
                <a:solidFill>
                  <a:srgbClr val="00B050"/>
                </a:solidFill>
              </a:rPr>
              <a:t>x</a:t>
            </a:r>
            <a:r>
              <a:rPr lang="es-ES" sz="1400" dirty="0"/>
              <a:t>, la camisa costará $</a:t>
            </a:r>
            <a:r>
              <a:rPr lang="es-ES" sz="1400" dirty="0">
                <a:solidFill>
                  <a:srgbClr val="00B050"/>
                </a:solidFill>
              </a:rPr>
              <a:t>x – 20000</a:t>
            </a:r>
            <a:r>
              <a:rPr lang="es-ES" sz="1400" dirty="0"/>
              <a:t>; respecto al pantalón, </a:t>
            </a:r>
            <a:r>
              <a:rPr lang="es-ES" sz="1400" dirty="0" smtClean="0"/>
              <a:t>este vale $30000 menos que la camisa, es decir, $x – 20000 – 30000 = $</a:t>
            </a:r>
            <a:r>
              <a:rPr lang="es-ES" sz="1400" dirty="0" smtClean="0">
                <a:solidFill>
                  <a:srgbClr val="00B050"/>
                </a:solidFill>
              </a:rPr>
              <a:t>x - 50000 </a:t>
            </a:r>
            <a:endParaRPr lang="es-ES" sz="1400" dirty="0">
              <a:solidFill>
                <a:srgbClr val="00B050"/>
              </a:solidFill>
            </a:endParaRPr>
          </a:p>
          <a:p>
            <a:pPr marL="0" indent="0">
              <a:lnSpc>
                <a:spcPct val="100000"/>
              </a:lnSpc>
              <a:spcBef>
                <a:spcPts val="0"/>
              </a:spcBef>
              <a:buNone/>
            </a:pPr>
            <a:endParaRPr lang="es-ES" sz="1400" dirty="0"/>
          </a:p>
          <a:p>
            <a:pPr marL="0" indent="0">
              <a:lnSpc>
                <a:spcPct val="100000"/>
              </a:lnSpc>
              <a:spcBef>
                <a:spcPts val="0"/>
              </a:spcBef>
              <a:buNone/>
            </a:pPr>
            <a:r>
              <a:rPr lang="es-ES" sz="1400" dirty="0" smtClean="0"/>
              <a:t>                                                                                                  </a:t>
            </a:r>
            <a:r>
              <a:rPr lang="es-ES" sz="1400" dirty="0"/>
              <a:t>El valor de los 3 artículos será la suma de sus precios, es decir:</a:t>
            </a:r>
          </a:p>
          <a:p>
            <a:pPr marL="0" indent="0">
              <a:lnSpc>
                <a:spcPct val="100000"/>
              </a:lnSpc>
              <a:spcBef>
                <a:spcPts val="0"/>
              </a:spcBef>
              <a:buNone/>
            </a:pPr>
            <a:r>
              <a:rPr lang="es-ES" sz="1400" dirty="0"/>
              <a:t>                                                                                                    Precio Chaqueta + Precio Camisa + Precio Pantalón</a:t>
            </a:r>
          </a:p>
          <a:p>
            <a:pPr marL="0" indent="0">
              <a:lnSpc>
                <a:spcPct val="100000"/>
              </a:lnSpc>
              <a:spcBef>
                <a:spcPts val="0"/>
              </a:spcBef>
              <a:buNone/>
            </a:pPr>
            <a:r>
              <a:rPr lang="es-ES" sz="1400" dirty="0"/>
              <a:t>                                                                                                                  x               +     x – 20000     +  x </a:t>
            </a:r>
            <a:r>
              <a:rPr lang="es-ES" sz="1400" dirty="0" smtClean="0"/>
              <a:t>- 50000</a:t>
            </a:r>
            <a:endParaRPr lang="es-ES" sz="1400" dirty="0"/>
          </a:p>
          <a:p>
            <a:pPr marL="0" indent="0">
              <a:lnSpc>
                <a:spcPct val="100000"/>
              </a:lnSpc>
              <a:spcBef>
                <a:spcPts val="0"/>
              </a:spcBef>
              <a:buNone/>
            </a:pPr>
            <a:r>
              <a:rPr lang="es-ES" sz="1400" dirty="0"/>
              <a:t>                                                                                                                                   </a:t>
            </a:r>
            <a:r>
              <a:rPr lang="es-ES" sz="1400" dirty="0">
                <a:solidFill>
                  <a:srgbClr val="FF0000"/>
                </a:solidFill>
              </a:rPr>
              <a:t>3x </a:t>
            </a:r>
            <a:r>
              <a:rPr lang="es-ES" sz="1400" dirty="0" smtClean="0">
                <a:solidFill>
                  <a:srgbClr val="FF0000"/>
                </a:solidFill>
              </a:rPr>
              <a:t>- 70000</a:t>
            </a:r>
            <a:endParaRPr lang="es-ES" sz="1400" dirty="0">
              <a:solidFill>
                <a:srgbClr val="FF0000"/>
              </a:solidFill>
            </a:endParaRPr>
          </a:p>
          <a:p>
            <a:pPr marL="0" indent="0">
              <a:lnSpc>
                <a:spcPct val="100000"/>
              </a:lnSpc>
              <a:spcBef>
                <a:spcPts val="0"/>
              </a:spcBef>
              <a:buNone/>
            </a:pPr>
            <a:endParaRPr lang="es-ES" sz="1400" dirty="0" smtClean="0"/>
          </a:p>
          <a:p>
            <a:pPr marL="0" indent="0">
              <a:lnSpc>
                <a:spcPct val="100000"/>
              </a:lnSpc>
              <a:spcBef>
                <a:spcPts val="0"/>
              </a:spcBef>
              <a:buNone/>
            </a:pPr>
            <a:endParaRPr lang="es-ES" sz="1400" dirty="0" smtClean="0"/>
          </a:p>
          <a:p>
            <a:pPr marL="0" indent="0">
              <a:lnSpc>
                <a:spcPct val="100000"/>
              </a:lnSpc>
              <a:spcBef>
                <a:spcPts val="0"/>
              </a:spcBef>
              <a:buNone/>
            </a:pPr>
            <a:r>
              <a:rPr lang="es-ES" sz="1400" dirty="0"/>
              <a:t>3</a:t>
            </a:r>
            <a:r>
              <a:rPr lang="es-ES" sz="1400" dirty="0" smtClean="0"/>
              <a:t>9</a:t>
            </a:r>
            <a:r>
              <a:rPr lang="es-ES" sz="1400" dirty="0"/>
              <a:t>. En una empresa la secretaria gana </a:t>
            </a:r>
            <a:r>
              <a:rPr lang="es-ES" sz="1400" dirty="0">
                <a:solidFill>
                  <a:srgbClr val="00B050"/>
                </a:solidFill>
              </a:rPr>
              <a:t>3x</a:t>
            </a:r>
            <a:r>
              <a:rPr lang="es-ES" sz="1400" baseline="30000" dirty="0">
                <a:solidFill>
                  <a:srgbClr val="00B050"/>
                </a:solidFill>
              </a:rPr>
              <a:t>2</a:t>
            </a:r>
            <a:r>
              <a:rPr lang="es-ES" sz="1400" dirty="0">
                <a:solidFill>
                  <a:srgbClr val="00B050"/>
                </a:solidFill>
              </a:rPr>
              <a:t> – 7x + 1</a:t>
            </a:r>
            <a:r>
              <a:rPr lang="es-ES" sz="1400" dirty="0"/>
              <a:t>, la recepcionista </a:t>
            </a:r>
            <a:r>
              <a:rPr lang="es-ES" sz="1400" dirty="0">
                <a:solidFill>
                  <a:srgbClr val="00B050"/>
                </a:solidFill>
              </a:rPr>
              <a:t>2x</a:t>
            </a:r>
            <a:r>
              <a:rPr lang="es-ES" sz="1400" baseline="30000" dirty="0">
                <a:solidFill>
                  <a:srgbClr val="00B050"/>
                </a:solidFill>
              </a:rPr>
              <a:t>2</a:t>
            </a:r>
            <a:r>
              <a:rPr lang="es-ES" sz="1400" dirty="0">
                <a:solidFill>
                  <a:srgbClr val="00B050"/>
                </a:solidFill>
              </a:rPr>
              <a:t> – 3x + 1</a:t>
            </a:r>
            <a:r>
              <a:rPr lang="es-ES" sz="1400" dirty="0"/>
              <a:t>, el mensajero </a:t>
            </a:r>
            <a:r>
              <a:rPr lang="es-ES" sz="1400" dirty="0">
                <a:solidFill>
                  <a:srgbClr val="00B050"/>
                </a:solidFill>
              </a:rPr>
              <a:t>x</a:t>
            </a:r>
            <a:r>
              <a:rPr lang="es-ES" sz="1400" baseline="30000" dirty="0">
                <a:solidFill>
                  <a:srgbClr val="00B050"/>
                </a:solidFill>
              </a:rPr>
              <a:t>2</a:t>
            </a:r>
            <a:r>
              <a:rPr lang="es-ES" sz="1400" dirty="0">
                <a:solidFill>
                  <a:srgbClr val="00B050"/>
                </a:solidFill>
              </a:rPr>
              <a:t> – 2x</a:t>
            </a:r>
            <a:r>
              <a:rPr lang="es-ES" sz="1400" dirty="0"/>
              <a:t>, la aseadora </a:t>
            </a:r>
            <a:r>
              <a:rPr lang="es-ES" sz="1400" dirty="0">
                <a:solidFill>
                  <a:srgbClr val="00B050"/>
                </a:solidFill>
              </a:rPr>
              <a:t>10x + 3</a:t>
            </a:r>
            <a:r>
              <a:rPr lang="es-ES" sz="1400" dirty="0"/>
              <a:t>. ¿Cuánto paga en total de nómina esta empresa</a:t>
            </a:r>
            <a:r>
              <a:rPr lang="es-ES" sz="1400" dirty="0" smtClean="0"/>
              <a:t>?</a:t>
            </a:r>
          </a:p>
          <a:p>
            <a:pPr marL="0" indent="0">
              <a:lnSpc>
                <a:spcPct val="100000"/>
              </a:lnSpc>
              <a:spcBef>
                <a:spcPts val="0"/>
              </a:spcBef>
              <a:buNone/>
            </a:pPr>
            <a:r>
              <a:rPr lang="es-ES" sz="1400" dirty="0" smtClean="0"/>
              <a:t>Obviamente la nómina total de esta empresa será la suma de los 4 salarios: </a:t>
            </a:r>
          </a:p>
          <a:p>
            <a:pPr marL="0" indent="0">
              <a:lnSpc>
                <a:spcPct val="100000"/>
              </a:lnSpc>
              <a:spcBef>
                <a:spcPts val="0"/>
              </a:spcBef>
              <a:buNone/>
            </a:pPr>
            <a:r>
              <a:rPr lang="es-ES" sz="1400" dirty="0" smtClean="0"/>
              <a:t>Salario secretaria + Salario recepcionista + Salario mensajero + Salario Aseadora</a:t>
            </a:r>
          </a:p>
          <a:p>
            <a:pPr marL="0" indent="0">
              <a:lnSpc>
                <a:spcPct val="100000"/>
              </a:lnSpc>
              <a:spcBef>
                <a:spcPts val="0"/>
              </a:spcBef>
              <a:buNone/>
            </a:pPr>
            <a:r>
              <a:rPr lang="es-ES" sz="1400" dirty="0" smtClean="0"/>
              <a:t>    3x</a:t>
            </a:r>
            <a:r>
              <a:rPr lang="es-ES" sz="1400" baseline="30000" dirty="0" smtClean="0"/>
              <a:t>2</a:t>
            </a:r>
            <a:r>
              <a:rPr lang="es-ES" sz="1400" dirty="0" smtClean="0"/>
              <a:t> </a:t>
            </a:r>
            <a:r>
              <a:rPr lang="es-ES" sz="1400" dirty="0"/>
              <a:t>– 7x + </a:t>
            </a:r>
            <a:r>
              <a:rPr lang="es-ES" sz="1400" dirty="0" smtClean="0"/>
              <a:t>1        +         2x</a:t>
            </a:r>
            <a:r>
              <a:rPr lang="es-ES" sz="1400" baseline="30000" dirty="0" smtClean="0"/>
              <a:t>2</a:t>
            </a:r>
            <a:r>
              <a:rPr lang="es-ES" sz="1400" dirty="0" smtClean="0"/>
              <a:t> </a:t>
            </a:r>
            <a:r>
              <a:rPr lang="es-ES" sz="1400" dirty="0"/>
              <a:t>– 3x + </a:t>
            </a:r>
            <a:r>
              <a:rPr lang="es-ES" sz="1400" dirty="0" smtClean="0"/>
              <a:t>1          +          x</a:t>
            </a:r>
            <a:r>
              <a:rPr lang="es-ES" sz="1400" baseline="30000" dirty="0" smtClean="0"/>
              <a:t>2</a:t>
            </a:r>
            <a:r>
              <a:rPr lang="es-ES" sz="1400" dirty="0" smtClean="0"/>
              <a:t> - 2x             +   10x </a:t>
            </a:r>
            <a:r>
              <a:rPr lang="es-ES" sz="1400" dirty="0"/>
              <a:t>+ </a:t>
            </a:r>
            <a:r>
              <a:rPr lang="es-ES" sz="1400" dirty="0" smtClean="0"/>
              <a:t>3</a:t>
            </a:r>
          </a:p>
          <a:p>
            <a:pPr marL="0" indent="0">
              <a:lnSpc>
                <a:spcPct val="100000"/>
              </a:lnSpc>
              <a:spcBef>
                <a:spcPts val="0"/>
              </a:spcBef>
              <a:buNone/>
            </a:pPr>
            <a:r>
              <a:rPr lang="es-ES" sz="1400" dirty="0"/>
              <a:t> </a:t>
            </a:r>
            <a:r>
              <a:rPr lang="es-ES" sz="1400" dirty="0" smtClean="0"/>
              <a:t>                            </a:t>
            </a:r>
            <a:r>
              <a:rPr lang="es-ES" sz="1400" dirty="0" smtClean="0">
                <a:solidFill>
                  <a:srgbClr val="FF0000"/>
                </a:solidFill>
              </a:rPr>
              <a:t>6</a:t>
            </a:r>
            <a:r>
              <a:rPr lang="es-ES" sz="1400" dirty="0">
                <a:solidFill>
                  <a:srgbClr val="FF0000"/>
                </a:solidFill>
              </a:rPr>
              <a:t>x</a:t>
            </a:r>
            <a:r>
              <a:rPr lang="es-ES" sz="1400" baseline="30000" dirty="0">
                <a:solidFill>
                  <a:srgbClr val="FF0000"/>
                </a:solidFill>
              </a:rPr>
              <a:t>2</a:t>
            </a:r>
            <a:r>
              <a:rPr lang="es-ES" sz="1400" dirty="0" smtClean="0">
                <a:solidFill>
                  <a:srgbClr val="FF0000"/>
                </a:solidFill>
              </a:rPr>
              <a:t> – 2x + 5</a:t>
            </a:r>
            <a:endParaRPr lang="es-ES" sz="1400" dirty="0">
              <a:solidFill>
                <a:srgbClr val="FF0000"/>
              </a:solidFill>
            </a:endParaRPr>
          </a:p>
          <a:p>
            <a:pPr marL="0" indent="0">
              <a:buNone/>
            </a:pPr>
            <a:endParaRPr lang="es-ES" sz="1400" dirty="0"/>
          </a:p>
        </p:txBody>
      </p:sp>
      <p:pic>
        <p:nvPicPr>
          <p:cNvPr id="4" name="Imagen 3"/>
          <p:cNvPicPr>
            <a:picLocks noChangeAspect="1"/>
          </p:cNvPicPr>
          <p:nvPr/>
        </p:nvPicPr>
        <p:blipFill>
          <a:blip r:embed="rId2"/>
          <a:stretch>
            <a:fillRect/>
          </a:stretch>
        </p:blipFill>
        <p:spPr>
          <a:xfrm>
            <a:off x="615003" y="1312434"/>
            <a:ext cx="3619500" cy="1285875"/>
          </a:xfrm>
          <a:prstGeom prst="rect">
            <a:avLst/>
          </a:prstGeom>
        </p:spPr>
      </p:pic>
      <p:pic>
        <p:nvPicPr>
          <p:cNvPr id="5" name="Imagen 4"/>
          <p:cNvPicPr>
            <a:picLocks noChangeAspect="1"/>
          </p:cNvPicPr>
          <p:nvPr/>
        </p:nvPicPr>
        <p:blipFill>
          <a:blip r:embed="rId3"/>
          <a:stretch>
            <a:fillRect/>
          </a:stretch>
        </p:blipFill>
        <p:spPr>
          <a:xfrm>
            <a:off x="346881" y="3898342"/>
            <a:ext cx="3619500" cy="1352550"/>
          </a:xfrm>
          <a:prstGeom prst="rect">
            <a:avLst/>
          </a:prstGeom>
        </p:spPr>
      </p:pic>
    </p:spTree>
    <p:extLst>
      <p:ext uri="{BB962C8B-B14F-4D97-AF65-F5344CB8AC3E}">
        <p14:creationId xmlns:p14="http://schemas.microsoft.com/office/powerpoint/2010/main" val="8061016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7005" y="283427"/>
            <a:ext cx="11226421" cy="6376680"/>
          </a:xfrm>
        </p:spPr>
        <p:txBody>
          <a:bodyPr>
            <a:noAutofit/>
          </a:bodyPr>
          <a:lstStyle/>
          <a:p>
            <a:pPr marL="0" indent="0">
              <a:lnSpc>
                <a:spcPct val="100000"/>
              </a:lnSpc>
              <a:spcBef>
                <a:spcPts val="0"/>
              </a:spcBef>
              <a:buNone/>
            </a:pPr>
            <a:r>
              <a:rPr lang="es-ES" sz="1400" dirty="0" smtClean="0"/>
              <a:t>40</a:t>
            </a:r>
            <a:r>
              <a:rPr lang="es-ES" sz="1400" dirty="0"/>
              <a:t>. Un viajero que se desplaza de la ciudad A </a:t>
            </a:r>
            <a:r>
              <a:rPr lang="es-ES" sz="1400" dirty="0" err="1"/>
              <a:t>a</a:t>
            </a:r>
            <a:r>
              <a:rPr lang="es-ES" sz="1400" dirty="0"/>
              <a:t> la B en auto-stop, hace este recorrido de la siguiente forma: recorre </a:t>
            </a:r>
            <a:r>
              <a:rPr lang="es-ES" sz="1400" dirty="0">
                <a:solidFill>
                  <a:srgbClr val="00B050"/>
                </a:solidFill>
              </a:rPr>
              <a:t>7a</a:t>
            </a:r>
            <a:r>
              <a:rPr lang="es-ES" sz="1400" baseline="30000" dirty="0">
                <a:solidFill>
                  <a:srgbClr val="00B050"/>
                </a:solidFill>
              </a:rPr>
              <a:t>2</a:t>
            </a:r>
            <a:r>
              <a:rPr lang="es-ES" sz="1400" dirty="0">
                <a:solidFill>
                  <a:srgbClr val="00B050"/>
                </a:solidFill>
              </a:rPr>
              <a:t>b – 3ab</a:t>
            </a:r>
            <a:r>
              <a:rPr lang="es-ES" sz="1400" baseline="30000" dirty="0">
                <a:solidFill>
                  <a:srgbClr val="00B050"/>
                </a:solidFill>
              </a:rPr>
              <a:t>2</a:t>
            </a:r>
            <a:r>
              <a:rPr lang="es-ES" sz="1400" dirty="0">
                <a:solidFill>
                  <a:srgbClr val="00B050"/>
                </a:solidFill>
              </a:rPr>
              <a:t> + 9 </a:t>
            </a:r>
            <a:r>
              <a:rPr lang="es-ES" sz="1400" dirty="0"/>
              <a:t>en un jeep, </a:t>
            </a:r>
            <a:r>
              <a:rPr lang="es-ES" sz="1400" dirty="0">
                <a:solidFill>
                  <a:srgbClr val="00B050"/>
                </a:solidFill>
              </a:rPr>
              <a:t>- a</a:t>
            </a:r>
            <a:r>
              <a:rPr lang="es-ES" sz="1400" baseline="30000" dirty="0">
                <a:solidFill>
                  <a:srgbClr val="00B050"/>
                </a:solidFill>
              </a:rPr>
              <a:t>2</a:t>
            </a:r>
            <a:r>
              <a:rPr lang="es-ES" sz="1400" dirty="0">
                <a:solidFill>
                  <a:srgbClr val="00B050"/>
                </a:solidFill>
              </a:rPr>
              <a:t>b + 4ab</a:t>
            </a:r>
            <a:r>
              <a:rPr lang="es-ES" sz="1400" baseline="30000" dirty="0">
                <a:solidFill>
                  <a:srgbClr val="00B050"/>
                </a:solidFill>
              </a:rPr>
              <a:t>2</a:t>
            </a:r>
            <a:r>
              <a:rPr lang="es-ES" sz="1400" dirty="0">
                <a:solidFill>
                  <a:srgbClr val="00B050"/>
                </a:solidFill>
              </a:rPr>
              <a:t> + 1</a:t>
            </a:r>
            <a:r>
              <a:rPr lang="es-ES" sz="1400" dirty="0"/>
              <a:t> en moto, </a:t>
            </a:r>
            <a:r>
              <a:rPr lang="es-ES" sz="1400" dirty="0">
                <a:solidFill>
                  <a:srgbClr val="00B050"/>
                </a:solidFill>
              </a:rPr>
              <a:t>2a</a:t>
            </a:r>
            <a:r>
              <a:rPr lang="es-ES" sz="1400" baseline="30000" dirty="0">
                <a:solidFill>
                  <a:srgbClr val="00B050"/>
                </a:solidFill>
              </a:rPr>
              <a:t>2</a:t>
            </a:r>
            <a:r>
              <a:rPr lang="es-ES" sz="1400" dirty="0">
                <a:solidFill>
                  <a:srgbClr val="00B050"/>
                </a:solidFill>
              </a:rPr>
              <a:t>b – 2 </a:t>
            </a:r>
            <a:r>
              <a:rPr lang="es-ES" sz="1400" dirty="0"/>
              <a:t>en un camión. ¿Qué distancia separa la ciudad A de la ciudad B</a:t>
            </a:r>
            <a:r>
              <a:rPr lang="es-ES" sz="1400" dirty="0" smtClean="0"/>
              <a:t>?</a:t>
            </a:r>
          </a:p>
          <a:p>
            <a:pPr marL="0" indent="0">
              <a:lnSpc>
                <a:spcPct val="100000"/>
              </a:lnSpc>
              <a:spcBef>
                <a:spcPts val="0"/>
              </a:spcBef>
              <a:buNone/>
            </a:pPr>
            <a:r>
              <a:rPr lang="es-ES" sz="1400" dirty="0" smtClean="0"/>
              <a:t>Obviamente, la distancia que separa la ciudad A de la ciudad B es la suma de las distancias recorridas por el viajero en los diferentes medios:</a:t>
            </a:r>
          </a:p>
          <a:p>
            <a:pPr marL="0" indent="0">
              <a:lnSpc>
                <a:spcPct val="100000"/>
              </a:lnSpc>
              <a:spcBef>
                <a:spcPts val="0"/>
              </a:spcBef>
              <a:buNone/>
            </a:pPr>
            <a:r>
              <a:rPr lang="es-ES" sz="1400" dirty="0" smtClean="0"/>
              <a:t>                                                                                                                                                                                      Distancia AB = Distancia Jeep + Distancia Moto +                             </a:t>
            </a:r>
          </a:p>
          <a:p>
            <a:pPr marL="0" indent="0">
              <a:lnSpc>
                <a:spcPct val="100000"/>
              </a:lnSpc>
              <a:spcBef>
                <a:spcPts val="0"/>
              </a:spcBef>
              <a:buNone/>
            </a:pPr>
            <a:r>
              <a:rPr lang="es-ES" sz="1400" dirty="0"/>
              <a:t> </a:t>
            </a:r>
            <a:r>
              <a:rPr lang="es-ES" sz="1400" dirty="0" smtClean="0"/>
              <a:t>                                                                                                                                                                                                                Distancia Camión</a:t>
            </a:r>
          </a:p>
          <a:p>
            <a:r>
              <a:rPr lang="es-ES" sz="1400" dirty="0" smtClean="0"/>
              <a:t>                                                                                                                                                                                   AB = </a:t>
            </a:r>
            <a:r>
              <a:rPr lang="es-ES" sz="1400" dirty="0"/>
              <a:t>7a</a:t>
            </a:r>
            <a:r>
              <a:rPr lang="es-ES" sz="1400" baseline="30000" dirty="0"/>
              <a:t>2</a:t>
            </a:r>
            <a:r>
              <a:rPr lang="es-ES" sz="1400" dirty="0"/>
              <a:t>b – 3ab</a:t>
            </a:r>
            <a:r>
              <a:rPr lang="es-ES" sz="1400" baseline="30000" dirty="0"/>
              <a:t>2</a:t>
            </a:r>
            <a:r>
              <a:rPr lang="es-ES" sz="1400" dirty="0"/>
              <a:t> + 9 </a:t>
            </a:r>
            <a:r>
              <a:rPr lang="es-ES" sz="1400" dirty="0" smtClean="0"/>
              <a:t>- </a:t>
            </a:r>
            <a:r>
              <a:rPr lang="es-ES" sz="1400" dirty="0"/>
              <a:t>a</a:t>
            </a:r>
            <a:r>
              <a:rPr lang="es-ES" sz="1400" baseline="30000" dirty="0"/>
              <a:t>2</a:t>
            </a:r>
            <a:r>
              <a:rPr lang="es-ES" sz="1400" dirty="0"/>
              <a:t>b + 4ab</a:t>
            </a:r>
            <a:r>
              <a:rPr lang="es-ES" sz="1400" baseline="30000" dirty="0"/>
              <a:t>2</a:t>
            </a:r>
            <a:r>
              <a:rPr lang="es-ES" sz="1400" dirty="0"/>
              <a:t> + </a:t>
            </a:r>
            <a:r>
              <a:rPr lang="es-ES" sz="1400" dirty="0" smtClean="0"/>
              <a:t>1 + 2a</a:t>
            </a:r>
            <a:r>
              <a:rPr lang="es-ES" sz="1400" baseline="30000" dirty="0" smtClean="0"/>
              <a:t>2</a:t>
            </a:r>
            <a:r>
              <a:rPr lang="es-ES" sz="1400" dirty="0" smtClean="0"/>
              <a:t>b </a:t>
            </a:r>
            <a:r>
              <a:rPr lang="es-ES" sz="1400" dirty="0"/>
              <a:t>– 2</a:t>
            </a:r>
            <a:r>
              <a:rPr lang="es-ES" sz="1400" dirty="0" smtClean="0"/>
              <a:t>  </a:t>
            </a:r>
            <a:endParaRPr lang="es-ES" sz="1400" dirty="0"/>
          </a:p>
          <a:p>
            <a:pPr marL="0" indent="0">
              <a:lnSpc>
                <a:spcPct val="100000"/>
              </a:lnSpc>
              <a:spcBef>
                <a:spcPts val="0"/>
              </a:spcBef>
              <a:buNone/>
            </a:pPr>
            <a:r>
              <a:rPr lang="es-ES" sz="1400" dirty="0" smtClean="0"/>
              <a:t>                                                                                                                                                                                        </a:t>
            </a:r>
            <a:r>
              <a:rPr lang="es-ES" sz="1400" dirty="0" smtClean="0">
                <a:solidFill>
                  <a:srgbClr val="FF0000"/>
                </a:solidFill>
              </a:rPr>
              <a:t>AB = 8a</a:t>
            </a:r>
            <a:r>
              <a:rPr lang="es-ES" sz="1400" baseline="30000" dirty="0" smtClean="0">
                <a:solidFill>
                  <a:srgbClr val="FF0000"/>
                </a:solidFill>
              </a:rPr>
              <a:t>2</a:t>
            </a:r>
            <a:r>
              <a:rPr lang="es-ES" sz="1400" dirty="0" smtClean="0">
                <a:solidFill>
                  <a:srgbClr val="FF0000"/>
                </a:solidFill>
              </a:rPr>
              <a:t>b + ab</a:t>
            </a:r>
            <a:r>
              <a:rPr lang="es-ES" sz="1400" baseline="30000" dirty="0" smtClean="0">
                <a:solidFill>
                  <a:srgbClr val="FF0000"/>
                </a:solidFill>
              </a:rPr>
              <a:t>2 </a:t>
            </a:r>
            <a:r>
              <a:rPr lang="es-ES" sz="1400" dirty="0" smtClean="0">
                <a:solidFill>
                  <a:srgbClr val="FF0000"/>
                </a:solidFill>
              </a:rPr>
              <a:t>+ 8 </a:t>
            </a:r>
          </a:p>
          <a:p>
            <a:pPr marL="0" indent="0">
              <a:lnSpc>
                <a:spcPct val="100000"/>
              </a:lnSpc>
              <a:spcBef>
                <a:spcPts val="0"/>
              </a:spcBef>
              <a:buNone/>
            </a:pPr>
            <a:endParaRPr lang="es-ES" sz="1400" dirty="0"/>
          </a:p>
          <a:p>
            <a:pPr marL="0" indent="0">
              <a:lnSpc>
                <a:spcPct val="100000"/>
              </a:lnSpc>
              <a:spcBef>
                <a:spcPts val="0"/>
              </a:spcBef>
              <a:buNone/>
            </a:pPr>
            <a:endParaRPr lang="es-ES" sz="1400" dirty="0" smtClean="0"/>
          </a:p>
          <a:p>
            <a:pPr marL="0" indent="0">
              <a:lnSpc>
                <a:spcPct val="100000"/>
              </a:lnSpc>
              <a:spcBef>
                <a:spcPts val="0"/>
              </a:spcBef>
              <a:buNone/>
            </a:pPr>
            <a:endParaRPr lang="es-ES" sz="1400" dirty="0"/>
          </a:p>
          <a:p>
            <a:pPr marL="0" indent="0">
              <a:lnSpc>
                <a:spcPct val="100000"/>
              </a:lnSpc>
              <a:spcBef>
                <a:spcPts val="0"/>
              </a:spcBef>
              <a:buNone/>
            </a:pPr>
            <a:endParaRPr lang="es-ES" sz="1400" dirty="0" smtClean="0"/>
          </a:p>
          <a:p>
            <a:pPr marL="0" indent="0">
              <a:lnSpc>
                <a:spcPct val="100000"/>
              </a:lnSpc>
              <a:spcBef>
                <a:spcPts val="0"/>
              </a:spcBef>
              <a:buNone/>
            </a:pPr>
            <a:r>
              <a:rPr lang="es-ES" sz="1400" dirty="0"/>
              <a:t>4</a:t>
            </a:r>
            <a:r>
              <a:rPr lang="es-ES" sz="1400" dirty="0" smtClean="0"/>
              <a:t>1</a:t>
            </a:r>
            <a:r>
              <a:rPr lang="es-ES" sz="1400" dirty="0"/>
              <a:t>. Hallar el perímetro de un triángulo equilátero de lado 1/3xyz. </a:t>
            </a:r>
          </a:p>
          <a:p>
            <a:pPr marL="0" indent="0">
              <a:lnSpc>
                <a:spcPct val="100000"/>
              </a:lnSpc>
              <a:spcBef>
                <a:spcPts val="0"/>
              </a:spcBef>
              <a:buNone/>
            </a:pPr>
            <a:r>
              <a:rPr lang="es-ES" sz="1400" dirty="0"/>
              <a:t>Debemos partir del concepto de triángulo equilátero, que es aquel que tiene 3 lados y 3 ángulos iguales. Para este triángulo en particular, el lado mide </a:t>
            </a:r>
            <a:r>
              <a:rPr lang="es-ES" sz="1400" dirty="0" smtClean="0">
                <a:solidFill>
                  <a:srgbClr val="00B050"/>
                </a:solidFill>
              </a:rPr>
              <a:t>1/3xyz</a:t>
            </a:r>
            <a:r>
              <a:rPr lang="es-ES" sz="1400" dirty="0"/>
              <a:t>. Por tanto su gráfico sería:</a:t>
            </a:r>
          </a:p>
          <a:p>
            <a:pPr marL="0" indent="0">
              <a:lnSpc>
                <a:spcPct val="100000"/>
              </a:lnSpc>
              <a:spcBef>
                <a:spcPts val="0"/>
              </a:spcBef>
              <a:buNone/>
            </a:pPr>
            <a:endParaRPr lang="es-ES" sz="1400" dirty="0"/>
          </a:p>
          <a:p>
            <a:pPr marL="0" indent="0">
              <a:lnSpc>
                <a:spcPct val="100000"/>
              </a:lnSpc>
              <a:spcBef>
                <a:spcPts val="0"/>
              </a:spcBef>
              <a:buNone/>
            </a:pPr>
            <a:r>
              <a:rPr lang="es-ES" sz="1400" dirty="0"/>
              <a:t>                   </a:t>
            </a:r>
            <a:r>
              <a:rPr lang="es-ES" sz="1400" dirty="0" smtClean="0"/>
              <a:t>1/3xyz          1/3xyz             </a:t>
            </a:r>
            <a:r>
              <a:rPr lang="es-ES" sz="1400" dirty="0"/>
              <a:t>Además recordemos que perímetro es la suma de los lados de un polígono, </a:t>
            </a:r>
            <a:r>
              <a:rPr lang="es-ES" sz="1400" dirty="0" smtClean="0"/>
              <a:t>es </a:t>
            </a:r>
            <a:r>
              <a:rPr lang="es-ES" sz="1400" dirty="0"/>
              <a:t>decir, P = L + L + L, donde P es </a:t>
            </a:r>
            <a:r>
              <a:rPr lang="es-ES" sz="1400" dirty="0" smtClean="0"/>
              <a:t> </a:t>
            </a:r>
          </a:p>
          <a:p>
            <a:pPr marL="0" indent="0">
              <a:lnSpc>
                <a:spcPct val="100000"/>
              </a:lnSpc>
              <a:spcBef>
                <a:spcPts val="0"/>
              </a:spcBef>
              <a:buNone/>
            </a:pPr>
            <a:r>
              <a:rPr lang="es-ES" sz="1400" dirty="0"/>
              <a:t> </a:t>
            </a:r>
            <a:r>
              <a:rPr lang="es-ES" sz="1400" dirty="0" smtClean="0"/>
              <a:t>                                                                perímetro </a:t>
            </a:r>
            <a:r>
              <a:rPr lang="es-ES" sz="1400" dirty="0"/>
              <a:t>y L es la medida del lado.</a:t>
            </a:r>
          </a:p>
          <a:p>
            <a:pPr marL="0" indent="0">
              <a:lnSpc>
                <a:spcPct val="100000"/>
              </a:lnSpc>
              <a:spcBef>
                <a:spcPts val="0"/>
              </a:spcBef>
              <a:buNone/>
            </a:pPr>
            <a:r>
              <a:rPr lang="es-ES" sz="1400" dirty="0"/>
              <a:t>                                                               </a:t>
            </a:r>
            <a:r>
              <a:rPr lang="es-ES" sz="1400" dirty="0" smtClean="0"/>
              <a:t>  Reemplazando </a:t>
            </a:r>
            <a:r>
              <a:rPr lang="es-ES" sz="1400" dirty="0"/>
              <a:t>sería: P = </a:t>
            </a:r>
            <a:r>
              <a:rPr lang="es-ES" sz="1400" dirty="0" smtClean="0"/>
              <a:t>1/3xyz </a:t>
            </a:r>
            <a:r>
              <a:rPr lang="es-ES" sz="1400" dirty="0"/>
              <a:t>+ </a:t>
            </a:r>
            <a:r>
              <a:rPr lang="es-ES" sz="1400" dirty="0" smtClean="0"/>
              <a:t>1/3xyz </a:t>
            </a:r>
            <a:r>
              <a:rPr lang="es-ES" sz="1400" dirty="0"/>
              <a:t>+ </a:t>
            </a:r>
            <a:r>
              <a:rPr lang="es-ES" sz="1400" dirty="0" smtClean="0"/>
              <a:t>1/3xyz </a:t>
            </a:r>
            <a:r>
              <a:rPr lang="es-ES" sz="1400" dirty="0"/>
              <a:t>= </a:t>
            </a:r>
            <a:r>
              <a:rPr lang="es-ES" sz="1400" dirty="0" err="1" smtClean="0">
                <a:solidFill>
                  <a:srgbClr val="FF0000"/>
                </a:solidFill>
              </a:rPr>
              <a:t>xyz</a:t>
            </a:r>
            <a:r>
              <a:rPr lang="es-ES" sz="1400" dirty="0" smtClean="0"/>
              <a:t>  </a:t>
            </a:r>
            <a:endParaRPr lang="es-ES" sz="1400" dirty="0"/>
          </a:p>
          <a:p>
            <a:pPr marL="0" indent="0">
              <a:lnSpc>
                <a:spcPct val="100000"/>
              </a:lnSpc>
              <a:spcBef>
                <a:spcPts val="0"/>
              </a:spcBef>
              <a:buNone/>
            </a:pPr>
            <a:endParaRPr lang="es-ES" sz="1400" dirty="0"/>
          </a:p>
          <a:p>
            <a:pPr marL="0" indent="0">
              <a:lnSpc>
                <a:spcPct val="100000"/>
              </a:lnSpc>
              <a:spcBef>
                <a:spcPts val="0"/>
              </a:spcBef>
              <a:buNone/>
            </a:pPr>
            <a:r>
              <a:rPr lang="es-ES" sz="1400" dirty="0" smtClean="0"/>
              <a:t>                             1/3 </a:t>
            </a:r>
            <a:r>
              <a:rPr lang="es-ES" sz="1400" dirty="0" err="1" smtClean="0"/>
              <a:t>xyz</a:t>
            </a:r>
            <a:endParaRPr lang="es-ES" sz="1400" dirty="0" smtClean="0"/>
          </a:p>
          <a:p>
            <a:pPr marL="0" indent="0">
              <a:lnSpc>
                <a:spcPct val="100000"/>
              </a:lnSpc>
              <a:spcBef>
                <a:spcPts val="0"/>
              </a:spcBef>
              <a:buNone/>
            </a:pPr>
            <a:r>
              <a:rPr lang="es-ES" sz="1400" dirty="0"/>
              <a:t>4</a:t>
            </a:r>
            <a:r>
              <a:rPr lang="es-ES" sz="1400" dirty="0" smtClean="0"/>
              <a:t>2</a:t>
            </a:r>
            <a:r>
              <a:rPr lang="es-ES" sz="1400" dirty="0"/>
              <a:t>. Hallar el perímetro de un triángulo isósceles, cuyos lados iguales son un número par y el diferente es el consecutivo de estos lados.</a:t>
            </a:r>
          </a:p>
          <a:p>
            <a:pPr marL="0" indent="0">
              <a:lnSpc>
                <a:spcPct val="100000"/>
              </a:lnSpc>
              <a:spcBef>
                <a:spcPts val="0"/>
              </a:spcBef>
              <a:buNone/>
            </a:pPr>
            <a:r>
              <a:rPr lang="es-ES" sz="1400" dirty="0"/>
              <a:t>Debemos partir del concepto de triángulo isósceles, que es aquel que tiene 2 lados y 2 ángulos iguales. Para este triángulo en particular, los lados iguales miden </a:t>
            </a:r>
            <a:r>
              <a:rPr lang="es-ES" sz="1400" dirty="0" smtClean="0"/>
              <a:t>un número par, es decir, 2, 4, 6, 8, etc… los múltiplos de 2, o sea </a:t>
            </a:r>
            <a:r>
              <a:rPr lang="es-ES" sz="1400" dirty="0" smtClean="0">
                <a:solidFill>
                  <a:srgbClr val="00B050"/>
                </a:solidFill>
              </a:rPr>
              <a:t>2x</a:t>
            </a:r>
            <a:r>
              <a:rPr lang="es-ES" sz="1400" dirty="0" smtClean="0"/>
              <a:t>; el </a:t>
            </a:r>
            <a:r>
              <a:rPr lang="es-ES" sz="1400" dirty="0"/>
              <a:t>lado diferente mide </a:t>
            </a:r>
            <a:r>
              <a:rPr lang="es-ES" sz="1400" dirty="0" smtClean="0"/>
              <a:t>el consecutivo de los lados iguales, es decir, si los lados iguales miden 2, el diferente3, y si midieran 4 el diferente 5, y así sucesivamente, se llevan de diferencia 1, por lo tanto este lado mide </a:t>
            </a:r>
            <a:r>
              <a:rPr lang="es-ES" sz="1400" dirty="0" smtClean="0">
                <a:solidFill>
                  <a:srgbClr val="00B050"/>
                </a:solidFill>
              </a:rPr>
              <a:t>2x + 1</a:t>
            </a:r>
            <a:r>
              <a:rPr lang="es-ES" sz="1400" dirty="0" smtClean="0"/>
              <a:t>. Su </a:t>
            </a:r>
            <a:r>
              <a:rPr lang="es-ES" sz="1400" dirty="0"/>
              <a:t>gráfico sería:</a:t>
            </a:r>
          </a:p>
          <a:p>
            <a:pPr marL="0" indent="0">
              <a:lnSpc>
                <a:spcPct val="100000"/>
              </a:lnSpc>
              <a:spcBef>
                <a:spcPts val="0"/>
              </a:spcBef>
              <a:buNone/>
            </a:pPr>
            <a:r>
              <a:rPr lang="es-ES" sz="1400" dirty="0" smtClean="0"/>
              <a:t>                                                               Además </a:t>
            </a:r>
            <a:r>
              <a:rPr lang="es-ES" sz="1400" dirty="0"/>
              <a:t>recordemos que perímetro es la suma de los lados de un polígono, </a:t>
            </a:r>
            <a:r>
              <a:rPr lang="es-ES" sz="1400" dirty="0" smtClean="0"/>
              <a:t>es </a:t>
            </a:r>
            <a:r>
              <a:rPr lang="es-ES" sz="1400" dirty="0"/>
              <a:t>decir, P = L + L + L, donde P es </a:t>
            </a:r>
            <a:r>
              <a:rPr lang="es-ES" sz="1400" dirty="0" smtClean="0"/>
              <a:t>                      </a:t>
            </a:r>
          </a:p>
          <a:p>
            <a:pPr marL="0" indent="0">
              <a:lnSpc>
                <a:spcPct val="100000"/>
              </a:lnSpc>
              <a:spcBef>
                <a:spcPts val="0"/>
              </a:spcBef>
              <a:buNone/>
            </a:pPr>
            <a:r>
              <a:rPr lang="es-ES" sz="1400" dirty="0"/>
              <a:t> </a:t>
            </a:r>
            <a:r>
              <a:rPr lang="es-ES" sz="1400" dirty="0" smtClean="0"/>
              <a:t>          2x                             </a:t>
            </a:r>
            <a:r>
              <a:rPr lang="es-ES" sz="1400" dirty="0" err="1" smtClean="0"/>
              <a:t>2x</a:t>
            </a:r>
            <a:r>
              <a:rPr lang="es-ES" sz="1400" dirty="0" smtClean="0"/>
              <a:t>               perímetro </a:t>
            </a:r>
            <a:r>
              <a:rPr lang="es-ES" sz="1400" dirty="0"/>
              <a:t>y L es la medida del lado.</a:t>
            </a:r>
          </a:p>
          <a:p>
            <a:pPr marL="0" indent="0">
              <a:lnSpc>
                <a:spcPct val="100000"/>
              </a:lnSpc>
              <a:spcBef>
                <a:spcPts val="0"/>
              </a:spcBef>
              <a:buNone/>
            </a:pPr>
            <a:r>
              <a:rPr lang="es-ES" sz="1400" dirty="0"/>
              <a:t>                                                               Reemplazando sería: P = </a:t>
            </a:r>
            <a:r>
              <a:rPr lang="es-ES" sz="1400" dirty="0" smtClean="0"/>
              <a:t>2x + 2x + 2x + 1 = </a:t>
            </a:r>
            <a:r>
              <a:rPr lang="es-ES" sz="1400" dirty="0" smtClean="0">
                <a:solidFill>
                  <a:srgbClr val="FF0000"/>
                </a:solidFill>
              </a:rPr>
              <a:t>6x + 1</a:t>
            </a:r>
          </a:p>
          <a:p>
            <a:pPr marL="0" indent="0">
              <a:lnSpc>
                <a:spcPct val="100000"/>
              </a:lnSpc>
              <a:spcBef>
                <a:spcPts val="0"/>
              </a:spcBef>
              <a:buNone/>
            </a:pPr>
            <a:r>
              <a:rPr lang="es-ES" sz="1400" dirty="0" smtClean="0"/>
              <a:t>                         2x + 1</a:t>
            </a:r>
          </a:p>
          <a:p>
            <a:pPr marL="0" indent="0">
              <a:lnSpc>
                <a:spcPct val="100000"/>
              </a:lnSpc>
              <a:spcBef>
                <a:spcPts val="0"/>
              </a:spcBef>
              <a:buNone/>
            </a:pPr>
            <a:endParaRPr lang="es-ES" sz="1400" dirty="0"/>
          </a:p>
        </p:txBody>
      </p:sp>
      <p:pic>
        <p:nvPicPr>
          <p:cNvPr id="5" name="Imagen 4"/>
          <p:cNvPicPr>
            <a:picLocks noChangeAspect="1"/>
          </p:cNvPicPr>
          <p:nvPr/>
        </p:nvPicPr>
        <p:blipFill>
          <a:blip r:embed="rId2"/>
          <a:stretch>
            <a:fillRect/>
          </a:stretch>
        </p:blipFill>
        <p:spPr>
          <a:xfrm>
            <a:off x="497005" y="1057488"/>
            <a:ext cx="7296150" cy="1685925"/>
          </a:xfrm>
          <a:prstGeom prst="rect">
            <a:avLst/>
          </a:prstGeom>
        </p:spPr>
      </p:pic>
      <p:sp>
        <p:nvSpPr>
          <p:cNvPr id="6" name="Triángulo isósceles 5"/>
          <p:cNvSpPr/>
          <p:nvPr/>
        </p:nvSpPr>
        <p:spPr>
          <a:xfrm>
            <a:off x="1488032" y="3517474"/>
            <a:ext cx="1036377" cy="8325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riángulo isósceles 6"/>
          <p:cNvSpPr/>
          <p:nvPr/>
        </p:nvSpPr>
        <p:spPr>
          <a:xfrm>
            <a:off x="961955" y="5648798"/>
            <a:ext cx="1726654" cy="7929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0243979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37949" y="392609"/>
            <a:ext cx="10515600" cy="6465391"/>
          </a:xfrm>
        </p:spPr>
        <p:txBody>
          <a:bodyPr>
            <a:normAutofit/>
          </a:bodyPr>
          <a:lstStyle/>
          <a:p>
            <a:pPr marL="0" indent="0">
              <a:lnSpc>
                <a:spcPct val="100000"/>
              </a:lnSpc>
              <a:spcBef>
                <a:spcPts val="0"/>
              </a:spcBef>
              <a:buNone/>
            </a:pPr>
            <a:r>
              <a:rPr lang="es-ES" sz="1400" dirty="0"/>
              <a:t>4</a:t>
            </a:r>
            <a:r>
              <a:rPr lang="es-ES" sz="1400" dirty="0" smtClean="0"/>
              <a:t>3</a:t>
            </a:r>
            <a:r>
              <a:rPr lang="es-ES" sz="1400" dirty="0"/>
              <a:t>. Hallar el perímetro de un triángulo escaleno cuyos lados son tres enteros consecutivos</a:t>
            </a:r>
            <a:r>
              <a:rPr lang="es-ES" sz="1400" dirty="0" smtClean="0"/>
              <a:t>.</a:t>
            </a:r>
          </a:p>
          <a:p>
            <a:pPr marL="0" indent="0">
              <a:lnSpc>
                <a:spcPct val="100000"/>
              </a:lnSpc>
              <a:spcBef>
                <a:spcPts val="0"/>
              </a:spcBef>
              <a:buNone/>
            </a:pPr>
            <a:r>
              <a:rPr lang="es-ES" sz="1400" dirty="0"/>
              <a:t>Debemos partir del concepto de triángulo escaleno, que es aquel que tiene 3 lados y 3 ángulos diferentes. Para este triángulo en particular, </a:t>
            </a:r>
            <a:r>
              <a:rPr lang="es-ES" sz="1400" dirty="0" smtClean="0"/>
              <a:t>los lados miden números consecutivos, es decir, 1, 2 y 3, </a:t>
            </a:r>
            <a:r>
              <a:rPr lang="es-ES" sz="1400" dirty="0" err="1" smtClean="0"/>
              <a:t>ó</a:t>
            </a:r>
            <a:r>
              <a:rPr lang="es-ES" sz="1400" dirty="0" smtClean="0"/>
              <a:t> 2, 3 y 4, </a:t>
            </a:r>
            <a:r>
              <a:rPr lang="es-ES" sz="1400" dirty="0" err="1" smtClean="0"/>
              <a:t>ó</a:t>
            </a:r>
            <a:r>
              <a:rPr lang="es-ES" sz="1400" dirty="0" smtClean="0"/>
              <a:t> 9, 10 y 11, y así sucesivamente, el número menor dista 1 del de la mitad y 2 del mayor: si </a:t>
            </a:r>
            <a:r>
              <a:rPr lang="es-ES" sz="1400" dirty="0" smtClean="0">
                <a:solidFill>
                  <a:srgbClr val="00B050"/>
                </a:solidFill>
              </a:rPr>
              <a:t>x</a:t>
            </a:r>
            <a:r>
              <a:rPr lang="es-ES" sz="1400" dirty="0" smtClean="0"/>
              <a:t> es el número menor, el que le sigue es </a:t>
            </a:r>
            <a:r>
              <a:rPr lang="es-ES" sz="1400" dirty="0" smtClean="0">
                <a:solidFill>
                  <a:srgbClr val="00B050"/>
                </a:solidFill>
              </a:rPr>
              <a:t>x + 1</a:t>
            </a:r>
            <a:r>
              <a:rPr lang="es-ES" sz="1400" dirty="0" smtClean="0"/>
              <a:t>, y el que le sigue a este x + 1 + 1 = </a:t>
            </a:r>
            <a:r>
              <a:rPr lang="es-ES" sz="1400" dirty="0" smtClean="0">
                <a:solidFill>
                  <a:srgbClr val="00B050"/>
                </a:solidFill>
              </a:rPr>
              <a:t>x + 2</a:t>
            </a:r>
          </a:p>
          <a:p>
            <a:pPr marL="0" indent="0">
              <a:lnSpc>
                <a:spcPct val="100000"/>
              </a:lnSpc>
              <a:spcBef>
                <a:spcPts val="0"/>
              </a:spcBef>
              <a:buNone/>
            </a:pPr>
            <a:endParaRPr lang="es-ES" sz="1400" dirty="0" smtClean="0"/>
          </a:p>
          <a:p>
            <a:pPr marL="0" indent="0">
              <a:lnSpc>
                <a:spcPct val="100000"/>
              </a:lnSpc>
              <a:spcBef>
                <a:spcPts val="0"/>
              </a:spcBef>
              <a:buNone/>
            </a:pPr>
            <a:r>
              <a:rPr lang="es-ES" sz="1400" dirty="0" smtClean="0"/>
              <a:t>           </a:t>
            </a:r>
            <a:endParaRPr lang="es-ES" sz="1400" dirty="0"/>
          </a:p>
          <a:p>
            <a:pPr marL="0" indent="0">
              <a:lnSpc>
                <a:spcPct val="100000"/>
              </a:lnSpc>
              <a:spcBef>
                <a:spcPts val="0"/>
              </a:spcBef>
              <a:buNone/>
            </a:pPr>
            <a:endParaRPr lang="es-ES" sz="1400" dirty="0" smtClean="0"/>
          </a:p>
          <a:p>
            <a:pPr marL="0" indent="0">
              <a:lnSpc>
                <a:spcPct val="100000"/>
              </a:lnSpc>
              <a:spcBef>
                <a:spcPts val="0"/>
              </a:spcBef>
              <a:buNone/>
            </a:pPr>
            <a:endParaRPr lang="es-ES" sz="1400" dirty="0" smtClean="0"/>
          </a:p>
          <a:p>
            <a:pPr marL="0" indent="0">
              <a:lnSpc>
                <a:spcPct val="100000"/>
              </a:lnSpc>
              <a:spcBef>
                <a:spcPts val="0"/>
              </a:spcBef>
              <a:buNone/>
            </a:pPr>
            <a:r>
              <a:rPr lang="es-ES" sz="1400" dirty="0" smtClean="0"/>
              <a:t>El triángulo quedaría:</a:t>
            </a:r>
            <a:endParaRPr lang="es-ES" sz="1400" dirty="0"/>
          </a:p>
          <a:p>
            <a:pPr marL="0" indent="0">
              <a:lnSpc>
                <a:spcPct val="100000"/>
              </a:lnSpc>
              <a:spcBef>
                <a:spcPts val="0"/>
              </a:spcBef>
              <a:buNone/>
            </a:pPr>
            <a:r>
              <a:rPr lang="es-ES" sz="1400" dirty="0" smtClean="0"/>
              <a:t>                                                                                         Además recordemos que el perímetro de cualquier polígono es la suma de la medida de todos                  </a:t>
            </a:r>
          </a:p>
          <a:p>
            <a:pPr marL="0" indent="0">
              <a:lnSpc>
                <a:spcPct val="100000"/>
              </a:lnSpc>
              <a:spcBef>
                <a:spcPts val="0"/>
              </a:spcBef>
              <a:buNone/>
            </a:pPr>
            <a:r>
              <a:rPr lang="es-ES" sz="1400" dirty="0"/>
              <a:t> </a:t>
            </a:r>
            <a:r>
              <a:rPr lang="es-ES" sz="1400" dirty="0" smtClean="0"/>
              <a:t>                                                                                        los lados que lo conforman, es decir, P = L + L + L</a:t>
            </a:r>
          </a:p>
          <a:p>
            <a:pPr marL="0" indent="0">
              <a:lnSpc>
                <a:spcPct val="100000"/>
              </a:lnSpc>
              <a:spcBef>
                <a:spcPts val="0"/>
              </a:spcBef>
              <a:buNone/>
            </a:pPr>
            <a:r>
              <a:rPr lang="es-ES" sz="1400" dirty="0"/>
              <a:t> </a:t>
            </a:r>
            <a:r>
              <a:rPr lang="es-ES" sz="1400" dirty="0" smtClean="0"/>
              <a:t>                                                                                        Reemplazando: P = x + x + 1 + x + 2 = </a:t>
            </a:r>
            <a:r>
              <a:rPr lang="es-ES" sz="1400" dirty="0" smtClean="0">
                <a:solidFill>
                  <a:srgbClr val="FF0000"/>
                </a:solidFill>
              </a:rPr>
              <a:t>3x + 3</a:t>
            </a:r>
          </a:p>
          <a:p>
            <a:pPr marL="0" indent="0">
              <a:lnSpc>
                <a:spcPct val="100000"/>
              </a:lnSpc>
              <a:spcBef>
                <a:spcPts val="0"/>
              </a:spcBef>
              <a:buNone/>
            </a:pPr>
            <a:endParaRPr lang="es-ES" sz="1400" dirty="0"/>
          </a:p>
          <a:p>
            <a:pPr marL="0" indent="0">
              <a:lnSpc>
                <a:spcPct val="100000"/>
              </a:lnSpc>
              <a:spcBef>
                <a:spcPts val="0"/>
              </a:spcBef>
              <a:buNone/>
            </a:pPr>
            <a:endParaRPr lang="es-ES" sz="1400" dirty="0" smtClean="0"/>
          </a:p>
          <a:p>
            <a:pPr marL="0" indent="0">
              <a:lnSpc>
                <a:spcPct val="100000"/>
              </a:lnSpc>
              <a:spcBef>
                <a:spcPts val="0"/>
              </a:spcBef>
              <a:buNone/>
            </a:pPr>
            <a:endParaRPr lang="es-ES" sz="1400" dirty="0"/>
          </a:p>
          <a:p>
            <a:pPr marL="0" indent="0">
              <a:lnSpc>
                <a:spcPct val="100000"/>
              </a:lnSpc>
              <a:spcBef>
                <a:spcPts val="0"/>
              </a:spcBef>
              <a:buNone/>
            </a:pPr>
            <a:r>
              <a:rPr lang="es-ES" sz="1400" dirty="0"/>
              <a:t>4</a:t>
            </a:r>
            <a:r>
              <a:rPr lang="es-ES" sz="1400" dirty="0" smtClean="0"/>
              <a:t>4</a:t>
            </a:r>
            <a:r>
              <a:rPr lang="es-ES" sz="1400" dirty="0"/>
              <a:t>. Hallar el perímetro de un rectángulo cuya base es 2 unidades mayor que la altura.</a:t>
            </a:r>
          </a:p>
          <a:p>
            <a:pPr marL="0" indent="0">
              <a:lnSpc>
                <a:spcPct val="100000"/>
              </a:lnSpc>
              <a:spcBef>
                <a:spcPts val="0"/>
              </a:spcBef>
              <a:buNone/>
            </a:pPr>
            <a:r>
              <a:rPr lang="es-ES" sz="1400" dirty="0"/>
              <a:t>El problema plantea un rectángulo cuya base es dos </a:t>
            </a:r>
            <a:r>
              <a:rPr lang="es-ES" sz="1400" dirty="0" smtClean="0"/>
              <a:t>unidades mayor que la </a:t>
            </a:r>
            <a:r>
              <a:rPr lang="es-ES" sz="1400" dirty="0"/>
              <a:t>altura, es decir, si la altura es 1 su base es </a:t>
            </a:r>
            <a:r>
              <a:rPr lang="es-ES" sz="1400" dirty="0" smtClean="0"/>
              <a:t>3, </a:t>
            </a:r>
            <a:r>
              <a:rPr lang="es-ES" sz="1400" dirty="0"/>
              <a:t>y si es 2 la base es 4, y si es 3 la base es </a:t>
            </a:r>
            <a:r>
              <a:rPr lang="es-ES" sz="1400" dirty="0" smtClean="0"/>
              <a:t>5, </a:t>
            </a:r>
            <a:r>
              <a:rPr lang="es-ES" sz="1400" dirty="0"/>
              <a:t>y así sucesivamente. Podríamos representar la altura por </a:t>
            </a:r>
            <a:r>
              <a:rPr lang="es-ES" sz="1400" dirty="0">
                <a:solidFill>
                  <a:srgbClr val="00B050"/>
                </a:solidFill>
              </a:rPr>
              <a:t>x</a:t>
            </a:r>
            <a:r>
              <a:rPr lang="es-ES" sz="1400" dirty="0"/>
              <a:t>, y su base </a:t>
            </a:r>
            <a:r>
              <a:rPr lang="es-ES" sz="1400" dirty="0" smtClean="0"/>
              <a:t>dos unidades mayor, </a:t>
            </a:r>
            <a:r>
              <a:rPr lang="es-ES" sz="1400" dirty="0"/>
              <a:t>es decir, </a:t>
            </a:r>
            <a:r>
              <a:rPr lang="es-ES" sz="1400" dirty="0" smtClean="0">
                <a:solidFill>
                  <a:srgbClr val="00B050"/>
                </a:solidFill>
              </a:rPr>
              <a:t>x + 2</a:t>
            </a:r>
            <a:r>
              <a:rPr lang="es-ES" sz="1400" dirty="0" smtClean="0"/>
              <a:t>. </a:t>
            </a:r>
            <a:r>
              <a:rPr lang="es-ES" sz="1400" dirty="0"/>
              <a:t>Por tanto su gráfico sería:</a:t>
            </a:r>
          </a:p>
          <a:p>
            <a:pPr marL="0" indent="0">
              <a:lnSpc>
                <a:spcPct val="100000"/>
              </a:lnSpc>
              <a:spcBef>
                <a:spcPts val="0"/>
              </a:spcBef>
              <a:buNone/>
            </a:pPr>
            <a:r>
              <a:rPr lang="es-ES" sz="1400" dirty="0"/>
              <a:t> </a:t>
            </a:r>
            <a:r>
              <a:rPr lang="es-ES" sz="1400" dirty="0" smtClean="0"/>
              <a:t>                                                             </a:t>
            </a:r>
            <a:r>
              <a:rPr lang="es-ES" sz="1400" dirty="0"/>
              <a:t>Además recordemos que perímetro es la suma de los lados de un polígono, es decir, P = L + L + </a:t>
            </a:r>
            <a:r>
              <a:rPr lang="es-ES" sz="1400" dirty="0" smtClean="0"/>
              <a:t>L + L, </a:t>
            </a:r>
            <a:r>
              <a:rPr lang="es-ES" sz="1400" dirty="0"/>
              <a:t>donde P </a:t>
            </a:r>
            <a:r>
              <a:rPr lang="es-ES" sz="1400" dirty="0" smtClean="0"/>
              <a:t> </a:t>
            </a:r>
          </a:p>
          <a:p>
            <a:pPr marL="0" indent="0">
              <a:lnSpc>
                <a:spcPct val="100000"/>
              </a:lnSpc>
              <a:spcBef>
                <a:spcPts val="0"/>
              </a:spcBef>
              <a:buNone/>
            </a:pPr>
            <a:r>
              <a:rPr lang="es-ES" sz="1400" dirty="0"/>
              <a:t> </a:t>
            </a:r>
            <a:r>
              <a:rPr lang="es-ES" sz="1400" dirty="0" smtClean="0"/>
              <a:t>           x                                                es perímetro </a:t>
            </a:r>
            <a:r>
              <a:rPr lang="es-ES" sz="1400" dirty="0"/>
              <a:t>y L es la medida del lado. Reemplazando sería: P = x + </a:t>
            </a:r>
            <a:r>
              <a:rPr lang="es-ES" sz="1400" dirty="0" smtClean="0"/>
              <a:t>x + 2 + x </a:t>
            </a:r>
            <a:r>
              <a:rPr lang="es-ES" sz="1400" dirty="0"/>
              <a:t>+ x + </a:t>
            </a:r>
            <a:r>
              <a:rPr lang="es-ES" sz="1400" dirty="0" smtClean="0"/>
              <a:t>2 </a:t>
            </a:r>
            <a:r>
              <a:rPr lang="es-ES" sz="1400" dirty="0"/>
              <a:t>= </a:t>
            </a:r>
            <a:r>
              <a:rPr lang="es-ES" sz="1400" dirty="0" smtClean="0">
                <a:solidFill>
                  <a:srgbClr val="FF0000"/>
                </a:solidFill>
              </a:rPr>
              <a:t>4x + 4</a:t>
            </a:r>
            <a:endParaRPr lang="es-ES" sz="1400" dirty="0">
              <a:solidFill>
                <a:srgbClr val="FF0000"/>
              </a:solidFill>
            </a:endParaRPr>
          </a:p>
          <a:p>
            <a:pPr marL="0" indent="0">
              <a:lnSpc>
                <a:spcPct val="100000"/>
              </a:lnSpc>
              <a:spcBef>
                <a:spcPts val="0"/>
              </a:spcBef>
              <a:buNone/>
            </a:pPr>
            <a:endParaRPr lang="es-ES" sz="1400" dirty="0" smtClean="0"/>
          </a:p>
          <a:p>
            <a:pPr marL="0" indent="0">
              <a:lnSpc>
                <a:spcPct val="100000"/>
              </a:lnSpc>
              <a:spcBef>
                <a:spcPts val="0"/>
              </a:spcBef>
              <a:buNone/>
            </a:pPr>
            <a:r>
              <a:rPr lang="es-ES" sz="1400" dirty="0"/>
              <a:t> </a:t>
            </a:r>
            <a:r>
              <a:rPr lang="es-ES" sz="1400" dirty="0" smtClean="0"/>
              <a:t>                      x + 2</a:t>
            </a:r>
            <a:endParaRPr lang="es-ES" sz="1400" dirty="0"/>
          </a:p>
          <a:p>
            <a:pPr marL="0" indent="0">
              <a:lnSpc>
                <a:spcPct val="100000"/>
              </a:lnSpc>
              <a:spcBef>
                <a:spcPts val="0"/>
              </a:spcBef>
              <a:buNone/>
            </a:pPr>
            <a:r>
              <a:rPr lang="es-ES" sz="1400" dirty="0"/>
              <a:t>4</a:t>
            </a:r>
            <a:r>
              <a:rPr lang="es-ES" sz="1400" dirty="0" smtClean="0"/>
              <a:t>5</a:t>
            </a:r>
            <a:r>
              <a:rPr lang="es-ES" sz="1400" dirty="0"/>
              <a:t>. Hallar el perímetro de un rectángulo cuya base es 2 unidades menor que la altura.</a:t>
            </a:r>
          </a:p>
          <a:p>
            <a:pPr marL="0" indent="0">
              <a:lnSpc>
                <a:spcPct val="100000"/>
              </a:lnSpc>
              <a:spcBef>
                <a:spcPts val="0"/>
              </a:spcBef>
              <a:buNone/>
            </a:pPr>
            <a:r>
              <a:rPr lang="es-ES" sz="1400" dirty="0"/>
              <a:t>El problema plantea un rectángulo cuya base es dos unidades </a:t>
            </a:r>
            <a:r>
              <a:rPr lang="es-ES" sz="1400" dirty="0" smtClean="0"/>
              <a:t>menor </a:t>
            </a:r>
            <a:r>
              <a:rPr lang="es-ES" sz="1400" dirty="0"/>
              <a:t>que la altura, es decir, si la altura es </a:t>
            </a:r>
            <a:r>
              <a:rPr lang="es-ES" sz="1400" dirty="0" smtClean="0"/>
              <a:t>3 </a:t>
            </a:r>
            <a:r>
              <a:rPr lang="es-ES" sz="1400" dirty="0"/>
              <a:t>su base es </a:t>
            </a:r>
            <a:r>
              <a:rPr lang="es-ES" sz="1400" dirty="0" smtClean="0"/>
              <a:t>1, </a:t>
            </a:r>
            <a:r>
              <a:rPr lang="es-ES" sz="1400" dirty="0"/>
              <a:t>y si es </a:t>
            </a:r>
            <a:r>
              <a:rPr lang="es-ES" sz="1400" dirty="0" smtClean="0"/>
              <a:t>4 </a:t>
            </a:r>
            <a:r>
              <a:rPr lang="es-ES" sz="1400" dirty="0"/>
              <a:t>la base es </a:t>
            </a:r>
            <a:r>
              <a:rPr lang="es-ES" sz="1400" dirty="0" smtClean="0"/>
              <a:t>2, </a:t>
            </a:r>
            <a:r>
              <a:rPr lang="es-ES" sz="1400" dirty="0"/>
              <a:t>y si es </a:t>
            </a:r>
            <a:r>
              <a:rPr lang="es-ES" sz="1400" dirty="0" smtClean="0"/>
              <a:t>5 </a:t>
            </a:r>
            <a:r>
              <a:rPr lang="es-ES" sz="1400" dirty="0"/>
              <a:t>la base es </a:t>
            </a:r>
            <a:r>
              <a:rPr lang="es-ES" sz="1400" dirty="0" smtClean="0"/>
              <a:t>3, </a:t>
            </a:r>
            <a:r>
              <a:rPr lang="es-ES" sz="1400" dirty="0"/>
              <a:t>y así sucesivamente. Podríamos representar la altura por </a:t>
            </a:r>
            <a:r>
              <a:rPr lang="es-ES" sz="1400" dirty="0">
                <a:solidFill>
                  <a:srgbClr val="00B050"/>
                </a:solidFill>
              </a:rPr>
              <a:t>x</a:t>
            </a:r>
            <a:r>
              <a:rPr lang="es-ES" sz="1400" dirty="0"/>
              <a:t>, y su base dos unidades </a:t>
            </a:r>
            <a:r>
              <a:rPr lang="es-ES" sz="1400" dirty="0" smtClean="0"/>
              <a:t>menor</a:t>
            </a:r>
            <a:r>
              <a:rPr lang="es-ES" sz="1400" dirty="0"/>
              <a:t>, es decir, </a:t>
            </a:r>
            <a:r>
              <a:rPr lang="es-ES" sz="1400" dirty="0">
                <a:solidFill>
                  <a:srgbClr val="00B050"/>
                </a:solidFill>
              </a:rPr>
              <a:t>x </a:t>
            </a:r>
            <a:r>
              <a:rPr lang="es-ES" sz="1400" dirty="0" smtClean="0">
                <a:solidFill>
                  <a:srgbClr val="00B050"/>
                </a:solidFill>
              </a:rPr>
              <a:t>- </a:t>
            </a:r>
            <a:r>
              <a:rPr lang="es-ES" sz="1400" dirty="0">
                <a:solidFill>
                  <a:srgbClr val="00B050"/>
                </a:solidFill>
              </a:rPr>
              <a:t>2</a:t>
            </a:r>
            <a:r>
              <a:rPr lang="es-ES" sz="1400" dirty="0"/>
              <a:t>. Por tanto su gráfico sería</a:t>
            </a:r>
            <a:r>
              <a:rPr lang="es-ES" sz="1400" dirty="0" smtClean="0"/>
              <a:t>:              x - 2</a:t>
            </a:r>
            <a:endParaRPr lang="es-ES" sz="1400" dirty="0"/>
          </a:p>
          <a:p>
            <a:pPr marL="0" indent="0">
              <a:lnSpc>
                <a:spcPct val="100000"/>
              </a:lnSpc>
              <a:spcBef>
                <a:spcPts val="0"/>
              </a:spcBef>
              <a:buNone/>
            </a:pPr>
            <a:r>
              <a:rPr lang="es-ES" sz="1400" dirty="0"/>
              <a:t>                                </a:t>
            </a:r>
            <a:r>
              <a:rPr lang="es-ES" sz="1400" dirty="0" smtClean="0"/>
              <a:t>                            Además </a:t>
            </a:r>
            <a:r>
              <a:rPr lang="es-ES" sz="1400" dirty="0"/>
              <a:t>recordemos que perímetro es la suma de los lados de un polígono, es decir, P = L + L + L + L, donde P  </a:t>
            </a:r>
          </a:p>
          <a:p>
            <a:pPr marL="0" indent="0">
              <a:lnSpc>
                <a:spcPct val="100000"/>
              </a:lnSpc>
              <a:spcBef>
                <a:spcPts val="0"/>
              </a:spcBef>
              <a:buNone/>
            </a:pPr>
            <a:r>
              <a:rPr lang="es-ES" sz="1400" dirty="0"/>
              <a:t>            </a:t>
            </a:r>
            <a:r>
              <a:rPr lang="es-ES" sz="1400" dirty="0" smtClean="0"/>
              <a:t>                    x                          </a:t>
            </a:r>
            <a:r>
              <a:rPr lang="es-ES" sz="1400" dirty="0"/>
              <a:t>es perímetro y L es la medida del lado. Reemplazando sería: P = x + x </a:t>
            </a:r>
            <a:r>
              <a:rPr lang="es-ES" sz="1400" dirty="0" smtClean="0"/>
              <a:t>- </a:t>
            </a:r>
            <a:r>
              <a:rPr lang="es-ES" sz="1400" dirty="0"/>
              <a:t>2 + x + x </a:t>
            </a:r>
            <a:r>
              <a:rPr lang="es-ES" sz="1400" dirty="0" smtClean="0"/>
              <a:t>- </a:t>
            </a:r>
            <a:r>
              <a:rPr lang="es-ES" sz="1400" dirty="0"/>
              <a:t>2 = </a:t>
            </a:r>
            <a:r>
              <a:rPr lang="es-ES" sz="1400" dirty="0">
                <a:solidFill>
                  <a:srgbClr val="FF0000"/>
                </a:solidFill>
              </a:rPr>
              <a:t>4x </a:t>
            </a:r>
            <a:r>
              <a:rPr lang="es-ES" sz="1400" dirty="0" smtClean="0">
                <a:solidFill>
                  <a:srgbClr val="FF0000"/>
                </a:solidFill>
              </a:rPr>
              <a:t>- </a:t>
            </a:r>
            <a:r>
              <a:rPr lang="es-ES" sz="1400" dirty="0">
                <a:solidFill>
                  <a:srgbClr val="FF0000"/>
                </a:solidFill>
              </a:rPr>
              <a:t>4</a:t>
            </a:r>
          </a:p>
          <a:p>
            <a:pPr marL="0" indent="0">
              <a:lnSpc>
                <a:spcPct val="100000"/>
              </a:lnSpc>
              <a:spcBef>
                <a:spcPts val="0"/>
              </a:spcBef>
              <a:buNone/>
            </a:pPr>
            <a:endParaRPr lang="es-ES" sz="1400" dirty="0"/>
          </a:p>
          <a:p>
            <a:pPr marL="0" indent="0">
              <a:buNone/>
            </a:pPr>
            <a:endParaRPr lang="es-ES" sz="1400" dirty="0"/>
          </a:p>
        </p:txBody>
      </p:sp>
      <p:pic>
        <p:nvPicPr>
          <p:cNvPr id="4" name="Imagen 3"/>
          <p:cNvPicPr>
            <a:picLocks noChangeAspect="1"/>
          </p:cNvPicPr>
          <p:nvPr/>
        </p:nvPicPr>
        <p:blipFill>
          <a:blip r:embed="rId2"/>
          <a:stretch>
            <a:fillRect/>
          </a:stretch>
        </p:blipFill>
        <p:spPr>
          <a:xfrm>
            <a:off x="2661313" y="1383826"/>
            <a:ext cx="5532603" cy="835560"/>
          </a:xfrm>
          <a:prstGeom prst="rect">
            <a:avLst/>
          </a:prstGeom>
        </p:spPr>
      </p:pic>
      <p:pic>
        <p:nvPicPr>
          <p:cNvPr id="5" name="Imagen 4"/>
          <p:cNvPicPr>
            <a:picLocks noChangeAspect="1"/>
          </p:cNvPicPr>
          <p:nvPr/>
        </p:nvPicPr>
        <p:blipFill>
          <a:blip r:embed="rId3"/>
          <a:stretch>
            <a:fillRect/>
          </a:stretch>
        </p:blipFill>
        <p:spPr>
          <a:xfrm>
            <a:off x="880849" y="2508439"/>
            <a:ext cx="3086100" cy="1076325"/>
          </a:xfrm>
          <a:prstGeom prst="rect">
            <a:avLst/>
          </a:prstGeom>
        </p:spPr>
      </p:pic>
      <p:sp>
        <p:nvSpPr>
          <p:cNvPr id="6" name="Rectángulo 5"/>
          <p:cNvSpPr/>
          <p:nvPr/>
        </p:nvSpPr>
        <p:spPr>
          <a:xfrm>
            <a:off x="1269242" y="4556053"/>
            <a:ext cx="941695" cy="47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p:cNvSpPr/>
          <p:nvPr/>
        </p:nvSpPr>
        <p:spPr>
          <a:xfrm rot="16200000">
            <a:off x="1955054" y="6301838"/>
            <a:ext cx="511766" cy="354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508941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10654" y="351667"/>
            <a:ext cx="11349250" cy="5093790"/>
          </a:xfrm>
        </p:spPr>
        <p:txBody>
          <a:bodyPr>
            <a:noAutofit/>
          </a:bodyPr>
          <a:lstStyle/>
          <a:p>
            <a:pPr marL="0" indent="0">
              <a:lnSpc>
                <a:spcPct val="100000"/>
              </a:lnSpc>
              <a:spcBef>
                <a:spcPts val="0"/>
              </a:spcBef>
              <a:buNone/>
            </a:pPr>
            <a:r>
              <a:rPr lang="es-ES" sz="1400" dirty="0"/>
              <a:t>4</a:t>
            </a:r>
            <a:r>
              <a:rPr lang="es-ES" sz="1400" dirty="0" smtClean="0"/>
              <a:t>6</a:t>
            </a:r>
            <a:r>
              <a:rPr lang="es-ES" sz="1400" dirty="0"/>
              <a:t>. En una familia, las </a:t>
            </a:r>
            <a:r>
              <a:rPr lang="es-ES" sz="1400" dirty="0" smtClean="0"/>
              <a:t>edades de </a:t>
            </a:r>
            <a:r>
              <a:rPr lang="es-ES" sz="1400" dirty="0"/>
              <a:t>los 3 hijos son 3 números impares consecutivos . ¿Cuánto suman las edades de los 3?</a:t>
            </a:r>
          </a:p>
          <a:p>
            <a:pPr marL="0" indent="0">
              <a:lnSpc>
                <a:spcPct val="100000"/>
              </a:lnSpc>
              <a:spcBef>
                <a:spcPts val="0"/>
              </a:spcBef>
              <a:buNone/>
            </a:pPr>
            <a:r>
              <a:rPr lang="es-ES" sz="1400" dirty="0" smtClean="0"/>
              <a:t>El problema plantea 3 personas cuyas edades son impares consecutivas, por ejemplo, 15, 17 y 19, </a:t>
            </a:r>
            <a:r>
              <a:rPr lang="es-ES" sz="1400" dirty="0" err="1" smtClean="0"/>
              <a:t>ó</a:t>
            </a:r>
            <a:r>
              <a:rPr lang="es-ES" sz="1400" dirty="0" smtClean="0"/>
              <a:t> 21, 23 y 25, y así sucesivamente; si analizamos, los números impares se obtienen al sumarle 1 a cualquier número par, por ejemplo, 3 = 2 + 1, 5 = 4 + 1, y así sucesivamente; por otra parte, los números pares se obtienen de los múltiplos de 2, es decir, 2, 4, 6, 8, …., 2x ….. Por consiguiente, un número impar cualquiera corresponderá a la fórmula 2x + 1.</a:t>
            </a:r>
          </a:p>
          <a:p>
            <a:pPr marL="0" indent="0">
              <a:lnSpc>
                <a:spcPct val="100000"/>
              </a:lnSpc>
              <a:spcBef>
                <a:spcPts val="0"/>
              </a:spcBef>
              <a:buNone/>
            </a:pPr>
            <a:r>
              <a:rPr lang="es-ES" sz="1400" dirty="0" smtClean="0"/>
              <a:t>Además observemos que la distancia entre dos impares consecutivos es 2, por lo tanto </a:t>
            </a:r>
            <a:r>
              <a:rPr lang="es-ES" sz="1400" dirty="0" smtClean="0">
                <a:solidFill>
                  <a:srgbClr val="00B050"/>
                </a:solidFill>
              </a:rPr>
              <a:t>2x + 1 </a:t>
            </a:r>
            <a:r>
              <a:rPr lang="es-ES" sz="1400" dirty="0" smtClean="0"/>
              <a:t>será el primer número impar, </a:t>
            </a:r>
            <a:r>
              <a:rPr lang="es-ES" sz="1400" dirty="0" smtClean="0">
                <a:solidFill>
                  <a:srgbClr val="00B050"/>
                </a:solidFill>
              </a:rPr>
              <a:t>2x + 3</a:t>
            </a:r>
            <a:r>
              <a:rPr lang="es-ES" sz="1400" dirty="0" smtClean="0"/>
              <a:t> el impar que le sigue y </a:t>
            </a:r>
            <a:r>
              <a:rPr lang="es-ES" sz="1400" dirty="0" smtClean="0">
                <a:solidFill>
                  <a:srgbClr val="00B050"/>
                </a:solidFill>
              </a:rPr>
              <a:t>2x + 5 </a:t>
            </a:r>
            <a:r>
              <a:rPr lang="es-ES" sz="1400" dirty="0" smtClean="0"/>
              <a:t>el siguiente:</a:t>
            </a:r>
          </a:p>
          <a:p>
            <a:pPr marL="0" indent="0">
              <a:lnSpc>
                <a:spcPct val="100000"/>
              </a:lnSpc>
              <a:spcBef>
                <a:spcPts val="0"/>
              </a:spcBef>
              <a:buNone/>
            </a:pPr>
            <a:endParaRPr lang="es-ES" sz="1400" dirty="0" smtClean="0"/>
          </a:p>
          <a:p>
            <a:pPr marL="0" indent="0">
              <a:lnSpc>
                <a:spcPct val="100000"/>
              </a:lnSpc>
              <a:spcBef>
                <a:spcPts val="0"/>
              </a:spcBef>
              <a:buNone/>
            </a:pPr>
            <a:endParaRPr lang="es-ES" sz="1400" dirty="0"/>
          </a:p>
          <a:p>
            <a:pPr marL="0" indent="0">
              <a:lnSpc>
                <a:spcPct val="100000"/>
              </a:lnSpc>
              <a:spcBef>
                <a:spcPts val="0"/>
              </a:spcBef>
              <a:buNone/>
            </a:pPr>
            <a:endParaRPr lang="es-ES" sz="1400" dirty="0" smtClean="0"/>
          </a:p>
          <a:p>
            <a:pPr marL="0" indent="0">
              <a:lnSpc>
                <a:spcPct val="100000"/>
              </a:lnSpc>
              <a:spcBef>
                <a:spcPts val="0"/>
              </a:spcBef>
              <a:buNone/>
            </a:pPr>
            <a:endParaRPr lang="es-ES" sz="1400" dirty="0"/>
          </a:p>
          <a:p>
            <a:pPr marL="0" indent="0">
              <a:lnSpc>
                <a:spcPct val="100000"/>
              </a:lnSpc>
              <a:spcBef>
                <a:spcPts val="0"/>
              </a:spcBef>
              <a:buNone/>
            </a:pPr>
            <a:r>
              <a:rPr lang="es-ES" sz="1400" dirty="0" smtClean="0"/>
              <a:t>Por lo tanto, la suma de las 3 edades será 2x + 1 + 2x + 3 + 2x + 5 = </a:t>
            </a:r>
            <a:r>
              <a:rPr lang="es-ES" sz="1400" dirty="0" smtClean="0">
                <a:solidFill>
                  <a:srgbClr val="FF0000"/>
                </a:solidFill>
              </a:rPr>
              <a:t>6x + 9</a:t>
            </a:r>
            <a:endParaRPr lang="es-ES" sz="1400" dirty="0">
              <a:solidFill>
                <a:srgbClr val="FF0000"/>
              </a:solidFill>
            </a:endParaRPr>
          </a:p>
          <a:p>
            <a:pPr marL="0" indent="0">
              <a:lnSpc>
                <a:spcPct val="100000"/>
              </a:lnSpc>
              <a:spcBef>
                <a:spcPts val="0"/>
              </a:spcBef>
              <a:buNone/>
            </a:pPr>
            <a:r>
              <a:rPr lang="es-ES" sz="1400" dirty="0"/>
              <a:t>4</a:t>
            </a:r>
            <a:r>
              <a:rPr lang="es-ES" sz="1400" dirty="0" smtClean="0"/>
              <a:t>7</a:t>
            </a:r>
            <a:r>
              <a:rPr lang="es-ES" sz="1400" dirty="0"/>
              <a:t>. En un hogar se pagaron 4 servicios públicos: por acueducto se pagó $40000 más que la energía, por teléfono se pagó $24000 menos que el acueducto, por gas se pagó $36000 menos que el teléfono. ¿Cuánto pagó en total esta familia por los servicios públicos?  </a:t>
            </a:r>
            <a:endParaRPr lang="es-ES" sz="1400" dirty="0" smtClean="0"/>
          </a:p>
          <a:p>
            <a:pPr marL="0" indent="0">
              <a:lnSpc>
                <a:spcPct val="100000"/>
              </a:lnSpc>
              <a:spcBef>
                <a:spcPts val="0"/>
              </a:spcBef>
              <a:buNone/>
            </a:pPr>
            <a:r>
              <a:rPr lang="es-ES" sz="1400" dirty="0" smtClean="0"/>
              <a:t>Sea</a:t>
            </a:r>
            <a:r>
              <a:rPr lang="es-ES" sz="1400" dirty="0" smtClean="0">
                <a:solidFill>
                  <a:srgbClr val="00B050"/>
                </a:solidFill>
              </a:rPr>
              <a:t> x</a:t>
            </a:r>
            <a:r>
              <a:rPr lang="es-ES" sz="1400" dirty="0" smtClean="0"/>
              <a:t> lo que se paga por energía; de acueducto</a:t>
            </a:r>
            <a:r>
              <a:rPr lang="es-ES" sz="1400" dirty="0"/>
              <a:t> </a:t>
            </a:r>
            <a:r>
              <a:rPr lang="es-ES" sz="1400" dirty="0" smtClean="0"/>
              <a:t>se paga $40000 más que la energía, o sea </a:t>
            </a:r>
            <a:r>
              <a:rPr lang="es-ES" sz="1400" dirty="0" smtClean="0">
                <a:solidFill>
                  <a:srgbClr val="00B050"/>
                </a:solidFill>
              </a:rPr>
              <a:t>x + 40000</a:t>
            </a:r>
            <a:r>
              <a:rPr lang="es-ES" sz="1400" dirty="0" smtClean="0"/>
              <a:t>; por teléfono se paga $24000 menos que el acueducto, es decir x + 40000 – 24000 = </a:t>
            </a:r>
            <a:r>
              <a:rPr lang="es-ES" sz="1400" dirty="0" smtClean="0">
                <a:solidFill>
                  <a:srgbClr val="00B050"/>
                </a:solidFill>
              </a:rPr>
              <a:t>x + 16000</a:t>
            </a:r>
            <a:r>
              <a:rPr lang="es-ES" sz="1400" dirty="0" smtClean="0"/>
              <a:t>; por gas se paga $36000 menos que el teléfono, o sea x + 16000 – 36000 = </a:t>
            </a:r>
            <a:r>
              <a:rPr lang="es-ES" sz="1400" dirty="0" smtClean="0">
                <a:solidFill>
                  <a:srgbClr val="00B050"/>
                </a:solidFill>
              </a:rPr>
              <a:t>x – 20000</a:t>
            </a:r>
            <a:r>
              <a:rPr lang="es-ES" sz="1400" dirty="0" smtClean="0"/>
              <a:t>.</a:t>
            </a:r>
          </a:p>
          <a:p>
            <a:pPr marL="0" indent="0">
              <a:lnSpc>
                <a:spcPct val="100000"/>
              </a:lnSpc>
              <a:spcBef>
                <a:spcPts val="0"/>
              </a:spcBef>
              <a:buNone/>
            </a:pPr>
            <a:r>
              <a:rPr lang="es-ES" sz="1400" dirty="0" smtClean="0"/>
              <a:t>Luego en total, esta familia paga: Energía + Acueducto + Teléfono + Gas</a:t>
            </a:r>
          </a:p>
          <a:p>
            <a:pPr marL="0" indent="0">
              <a:lnSpc>
                <a:spcPct val="100000"/>
              </a:lnSpc>
              <a:spcBef>
                <a:spcPts val="0"/>
              </a:spcBef>
              <a:buNone/>
            </a:pPr>
            <a:r>
              <a:rPr lang="es-ES" sz="1400" dirty="0"/>
              <a:t> </a:t>
            </a:r>
            <a:r>
              <a:rPr lang="es-ES" sz="1400" dirty="0" smtClean="0"/>
              <a:t>                                                                  x      + x + 40000   + x + 16000 + x – 20000 = </a:t>
            </a:r>
            <a:r>
              <a:rPr lang="es-ES" sz="1400" dirty="0" smtClean="0">
                <a:solidFill>
                  <a:srgbClr val="FF0000"/>
                </a:solidFill>
              </a:rPr>
              <a:t>4x + 36000</a:t>
            </a:r>
          </a:p>
          <a:p>
            <a:pPr marL="0" indent="0">
              <a:lnSpc>
                <a:spcPct val="100000"/>
              </a:lnSpc>
              <a:spcBef>
                <a:spcPts val="0"/>
              </a:spcBef>
              <a:buNone/>
            </a:pPr>
            <a:r>
              <a:rPr lang="es-ES" sz="1400" dirty="0"/>
              <a:t>4</a:t>
            </a:r>
            <a:r>
              <a:rPr lang="es-ES" sz="1400" dirty="0" smtClean="0"/>
              <a:t>8</a:t>
            </a:r>
            <a:r>
              <a:rPr lang="es-ES" sz="1400" dirty="0"/>
              <a:t>. En un hogar se pagaron 4 servicios públicos: por </a:t>
            </a:r>
            <a:r>
              <a:rPr lang="es-ES" sz="1400" dirty="0" smtClean="0"/>
              <a:t>acueducto </a:t>
            </a:r>
            <a:r>
              <a:rPr lang="es-ES" sz="1400" dirty="0"/>
              <a:t>se pagó $40000 más que la energía, por teléfono se pagó $16000 más que la energía, por gas se pagó $10000 menos que la energía. ¿Cuánto pagó en total esta familia por los servicios públicos? </a:t>
            </a:r>
            <a:endParaRPr lang="es-ES" sz="1400" dirty="0" smtClean="0"/>
          </a:p>
          <a:p>
            <a:pPr marL="0" indent="0">
              <a:lnSpc>
                <a:spcPct val="100000"/>
              </a:lnSpc>
              <a:spcBef>
                <a:spcPts val="0"/>
              </a:spcBef>
              <a:buNone/>
            </a:pPr>
            <a:r>
              <a:rPr lang="es-ES" sz="1400" dirty="0"/>
              <a:t>Sea </a:t>
            </a:r>
            <a:r>
              <a:rPr lang="es-ES" sz="1400" dirty="0">
                <a:solidFill>
                  <a:srgbClr val="00B050"/>
                </a:solidFill>
              </a:rPr>
              <a:t>x</a:t>
            </a:r>
            <a:r>
              <a:rPr lang="es-ES" sz="1400" dirty="0"/>
              <a:t> lo que se paga por energía; de acueducto se paga $40000 más que la energía, o sea </a:t>
            </a:r>
            <a:r>
              <a:rPr lang="es-ES" sz="1400" dirty="0">
                <a:solidFill>
                  <a:srgbClr val="00B050"/>
                </a:solidFill>
              </a:rPr>
              <a:t>x + 40000</a:t>
            </a:r>
            <a:r>
              <a:rPr lang="es-ES" sz="1400" dirty="0"/>
              <a:t>; por teléfono se paga </a:t>
            </a:r>
            <a:r>
              <a:rPr lang="es-ES" sz="1400" dirty="0" smtClean="0"/>
              <a:t>$16000 más </a:t>
            </a:r>
            <a:r>
              <a:rPr lang="es-ES" sz="1400" dirty="0"/>
              <a:t>que </a:t>
            </a:r>
            <a:r>
              <a:rPr lang="es-ES" sz="1400" dirty="0" smtClean="0"/>
              <a:t>la energía, </a:t>
            </a:r>
            <a:r>
              <a:rPr lang="es-ES" sz="1400" dirty="0"/>
              <a:t>es decir </a:t>
            </a:r>
            <a:r>
              <a:rPr lang="es-ES" sz="1400" dirty="0">
                <a:solidFill>
                  <a:srgbClr val="00B050"/>
                </a:solidFill>
              </a:rPr>
              <a:t>x + </a:t>
            </a:r>
            <a:r>
              <a:rPr lang="es-ES" sz="1400" dirty="0" smtClean="0">
                <a:solidFill>
                  <a:srgbClr val="00B050"/>
                </a:solidFill>
              </a:rPr>
              <a:t>16000</a:t>
            </a:r>
            <a:r>
              <a:rPr lang="es-ES" sz="1400" dirty="0" smtClean="0"/>
              <a:t>; </a:t>
            </a:r>
            <a:r>
              <a:rPr lang="es-ES" sz="1400" dirty="0"/>
              <a:t>por gas se paga </a:t>
            </a:r>
            <a:r>
              <a:rPr lang="es-ES" sz="1400" dirty="0" smtClean="0"/>
              <a:t>$10000 </a:t>
            </a:r>
            <a:r>
              <a:rPr lang="es-ES" sz="1400" dirty="0"/>
              <a:t>menos que </a:t>
            </a:r>
            <a:r>
              <a:rPr lang="es-ES" sz="1400" dirty="0" smtClean="0"/>
              <a:t>la energía, </a:t>
            </a:r>
            <a:r>
              <a:rPr lang="es-ES" sz="1400" dirty="0"/>
              <a:t>o sea </a:t>
            </a:r>
            <a:r>
              <a:rPr lang="es-ES" sz="1400" dirty="0">
                <a:solidFill>
                  <a:srgbClr val="00B050"/>
                </a:solidFill>
              </a:rPr>
              <a:t>x </a:t>
            </a:r>
            <a:r>
              <a:rPr lang="es-ES" sz="1400" dirty="0" smtClean="0">
                <a:solidFill>
                  <a:srgbClr val="00B050"/>
                </a:solidFill>
              </a:rPr>
              <a:t>– 10000</a:t>
            </a:r>
            <a:r>
              <a:rPr lang="es-ES" sz="1400" dirty="0" smtClean="0"/>
              <a:t>.</a:t>
            </a:r>
            <a:endParaRPr lang="es-ES" sz="1400" dirty="0"/>
          </a:p>
          <a:p>
            <a:pPr marL="0" indent="0">
              <a:lnSpc>
                <a:spcPct val="100000"/>
              </a:lnSpc>
              <a:spcBef>
                <a:spcPts val="0"/>
              </a:spcBef>
              <a:buNone/>
            </a:pPr>
            <a:r>
              <a:rPr lang="es-ES" sz="1400" dirty="0"/>
              <a:t>Luego en total, esta familia paga: Energía + Acueducto + Teléfono + Gas</a:t>
            </a:r>
          </a:p>
          <a:p>
            <a:pPr marL="0" indent="0">
              <a:lnSpc>
                <a:spcPct val="100000"/>
              </a:lnSpc>
              <a:spcBef>
                <a:spcPts val="0"/>
              </a:spcBef>
              <a:buNone/>
            </a:pPr>
            <a:r>
              <a:rPr lang="es-ES" sz="1400" dirty="0"/>
              <a:t>                                                                   x      + x + 40000   + x + 16000 + x – </a:t>
            </a:r>
            <a:r>
              <a:rPr lang="es-ES" sz="1400" dirty="0" smtClean="0"/>
              <a:t>10000 </a:t>
            </a:r>
            <a:r>
              <a:rPr lang="es-ES" sz="1400" dirty="0"/>
              <a:t>= </a:t>
            </a:r>
            <a:r>
              <a:rPr lang="es-ES" sz="1400" dirty="0">
                <a:solidFill>
                  <a:srgbClr val="FF0000"/>
                </a:solidFill>
              </a:rPr>
              <a:t>4x + </a:t>
            </a:r>
            <a:r>
              <a:rPr lang="es-ES" sz="1400" dirty="0" smtClean="0">
                <a:solidFill>
                  <a:srgbClr val="FF0000"/>
                </a:solidFill>
              </a:rPr>
              <a:t>46000</a:t>
            </a:r>
            <a:endParaRPr lang="es-ES" sz="1400" dirty="0">
              <a:solidFill>
                <a:srgbClr val="FF0000"/>
              </a:solidFill>
            </a:endParaRPr>
          </a:p>
          <a:p>
            <a:pPr marL="0" indent="0">
              <a:lnSpc>
                <a:spcPct val="100000"/>
              </a:lnSpc>
              <a:spcBef>
                <a:spcPts val="0"/>
              </a:spcBef>
              <a:buNone/>
            </a:pPr>
            <a:endParaRPr lang="es-ES" sz="1400" dirty="0"/>
          </a:p>
        </p:txBody>
      </p:sp>
      <p:pic>
        <p:nvPicPr>
          <p:cNvPr id="2" name="Imagen 1"/>
          <p:cNvPicPr>
            <a:picLocks noChangeAspect="1"/>
          </p:cNvPicPr>
          <p:nvPr/>
        </p:nvPicPr>
        <p:blipFill>
          <a:blip r:embed="rId2"/>
          <a:stretch>
            <a:fillRect/>
          </a:stretch>
        </p:blipFill>
        <p:spPr>
          <a:xfrm>
            <a:off x="2438897" y="1553713"/>
            <a:ext cx="6276975" cy="857250"/>
          </a:xfrm>
          <a:prstGeom prst="rect">
            <a:avLst/>
          </a:prstGeom>
        </p:spPr>
      </p:pic>
    </p:spTree>
    <p:extLst>
      <p:ext uri="{BB962C8B-B14F-4D97-AF65-F5344CB8AC3E}">
        <p14:creationId xmlns:p14="http://schemas.microsoft.com/office/powerpoint/2010/main" val="35965726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24302" y="256131"/>
            <a:ext cx="11267364" cy="4351338"/>
          </a:xfrm>
        </p:spPr>
        <p:txBody>
          <a:bodyPr>
            <a:normAutofit lnSpcReduction="10000"/>
          </a:bodyPr>
          <a:lstStyle/>
          <a:p>
            <a:pPr marL="0" indent="0">
              <a:lnSpc>
                <a:spcPct val="100000"/>
              </a:lnSpc>
              <a:spcBef>
                <a:spcPts val="0"/>
              </a:spcBef>
              <a:buNone/>
            </a:pPr>
            <a:r>
              <a:rPr lang="es-ES" sz="1400" dirty="0"/>
              <a:t>4</a:t>
            </a:r>
            <a:r>
              <a:rPr lang="es-ES" sz="1400" dirty="0" smtClean="0"/>
              <a:t>9</a:t>
            </a:r>
            <a:r>
              <a:rPr lang="es-ES" sz="1400" dirty="0"/>
              <a:t>. Para sacar el promedio, un estudiante suma las notas que obtuvo en 4 materias. En Humanidades sacó 1 unidad más que en Matemáticas, en Sociales sacó una unidad menos que en Matemáticas, en Educación Física sacó 2 unidades más que en Matemáticas. ¿Cuál es el promedio de sus notas?</a:t>
            </a:r>
          </a:p>
          <a:p>
            <a:pPr marL="0" indent="0">
              <a:lnSpc>
                <a:spcPct val="100000"/>
              </a:lnSpc>
              <a:spcBef>
                <a:spcPts val="0"/>
              </a:spcBef>
              <a:buNone/>
            </a:pPr>
            <a:r>
              <a:rPr lang="es-ES" sz="1400" dirty="0" smtClean="0"/>
              <a:t>Sea </a:t>
            </a:r>
            <a:r>
              <a:rPr lang="es-ES" sz="1400" dirty="0" smtClean="0">
                <a:solidFill>
                  <a:srgbClr val="00B050"/>
                </a:solidFill>
              </a:rPr>
              <a:t>x</a:t>
            </a:r>
            <a:r>
              <a:rPr lang="es-ES" sz="1400" dirty="0" smtClean="0"/>
              <a:t> la nota de Matemáticas; en Humanidades sacó 1 unidad más que en Matemáticas, es decir, </a:t>
            </a:r>
            <a:r>
              <a:rPr lang="es-ES" sz="1400" dirty="0" smtClean="0">
                <a:solidFill>
                  <a:srgbClr val="00B050"/>
                </a:solidFill>
              </a:rPr>
              <a:t>x + 1</a:t>
            </a:r>
            <a:r>
              <a:rPr lang="es-ES" sz="1400" dirty="0" smtClean="0"/>
              <a:t>; en Sociales sacó una unidad menos que en Matemáticas, o sea </a:t>
            </a:r>
            <a:r>
              <a:rPr lang="es-ES" sz="1400" dirty="0" smtClean="0">
                <a:solidFill>
                  <a:srgbClr val="00B050"/>
                </a:solidFill>
              </a:rPr>
              <a:t>x – 1</a:t>
            </a:r>
            <a:r>
              <a:rPr lang="es-ES" sz="1400" dirty="0" smtClean="0"/>
              <a:t>; en Educación Física sacó 2 unidades más que en Matemáticas, es decir </a:t>
            </a:r>
            <a:r>
              <a:rPr lang="es-ES" sz="1400" dirty="0" smtClean="0">
                <a:solidFill>
                  <a:srgbClr val="00B050"/>
                </a:solidFill>
              </a:rPr>
              <a:t>x + 2</a:t>
            </a:r>
            <a:r>
              <a:rPr lang="es-ES" sz="1400" dirty="0" smtClean="0"/>
              <a:t>.</a:t>
            </a:r>
          </a:p>
          <a:p>
            <a:pPr marL="0" indent="0">
              <a:lnSpc>
                <a:spcPct val="100000"/>
              </a:lnSpc>
              <a:spcBef>
                <a:spcPts val="0"/>
              </a:spcBef>
              <a:buNone/>
            </a:pPr>
            <a:r>
              <a:rPr lang="es-ES" sz="1400" dirty="0" smtClean="0"/>
              <a:t>Recordemos que el promedio es la suma de los datos dividido entre el número de datos:</a:t>
            </a:r>
          </a:p>
          <a:p>
            <a:pPr marL="0" indent="0">
              <a:lnSpc>
                <a:spcPct val="100000"/>
              </a:lnSpc>
              <a:spcBef>
                <a:spcPts val="0"/>
              </a:spcBef>
              <a:buNone/>
            </a:pPr>
            <a:r>
              <a:rPr lang="es-ES" sz="1400" dirty="0" smtClean="0"/>
              <a:t>Promedio = (Nota Matemáticas + Nota Humanidades + Nota Sociales + Nota Educación Física)/4 …. Se suman las notas obtenidas y se dividen entre 4 porque son 4 las notas.</a:t>
            </a:r>
          </a:p>
          <a:p>
            <a:pPr marL="0" indent="0">
              <a:lnSpc>
                <a:spcPct val="100000"/>
              </a:lnSpc>
              <a:spcBef>
                <a:spcPts val="0"/>
              </a:spcBef>
              <a:buNone/>
            </a:pPr>
            <a:r>
              <a:rPr lang="es-ES" sz="1400" dirty="0" smtClean="0"/>
              <a:t>Promedio = (x + x + 1 + x – 1 + x + 2)/4 = (4x + 2)/4 </a:t>
            </a:r>
          </a:p>
          <a:p>
            <a:pPr marL="0" indent="0">
              <a:lnSpc>
                <a:spcPct val="100000"/>
              </a:lnSpc>
              <a:spcBef>
                <a:spcPts val="0"/>
              </a:spcBef>
              <a:buNone/>
            </a:pPr>
            <a:r>
              <a:rPr lang="es-ES" sz="1400" dirty="0" smtClean="0"/>
              <a:t>El 4 del denominador se puede distribuir: Promedio = 4x/4 + 2/4</a:t>
            </a:r>
          </a:p>
          <a:p>
            <a:pPr marL="0" indent="0">
              <a:lnSpc>
                <a:spcPct val="100000"/>
              </a:lnSpc>
              <a:spcBef>
                <a:spcPts val="0"/>
              </a:spcBef>
              <a:buNone/>
            </a:pPr>
            <a:r>
              <a:rPr lang="es-ES" sz="1400" dirty="0" smtClean="0"/>
              <a:t>Se simplifica: Promedio = </a:t>
            </a:r>
            <a:r>
              <a:rPr lang="es-ES" sz="1400" dirty="0" smtClean="0">
                <a:solidFill>
                  <a:srgbClr val="FF0000"/>
                </a:solidFill>
              </a:rPr>
              <a:t>x + 1/2</a:t>
            </a:r>
          </a:p>
          <a:p>
            <a:pPr marL="0" indent="0">
              <a:lnSpc>
                <a:spcPct val="100000"/>
              </a:lnSpc>
              <a:spcBef>
                <a:spcPts val="0"/>
              </a:spcBef>
              <a:buNone/>
            </a:pPr>
            <a:r>
              <a:rPr lang="es-ES" sz="1400" dirty="0"/>
              <a:t>5</a:t>
            </a:r>
            <a:r>
              <a:rPr lang="es-ES" sz="1400" dirty="0" smtClean="0"/>
              <a:t>0</a:t>
            </a:r>
            <a:r>
              <a:rPr lang="es-ES" sz="1400" dirty="0"/>
              <a:t>. Para sacar el promedio, un estudiante suma las notas que obtuvo en 4 materias. En Humanidades sacó </a:t>
            </a:r>
            <a:r>
              <a:rPr lang="es-ES" sz="1400" dirty="0" smtClean="0"/>
              <a:t>2 unidades </a:t>
            </a:r>
            <a:r>
              <a:rPr lang="es-ES" sz="1400" dirty="0"/>
              <a:t>más que en Matemáticas, en Sociales </a:t>
            </a:r>
            <a:r>
              <a:rPr lang="es-ES" sz="1400" dirty="0" smtClean="0"/>
              <a:t>sacó una unidad </a:t>
            </a:r>
            <a:r>
              <a:rPr lang="es-ES" sz="1400" dirty="0"/>
              <a:t>menos que en Humanidades, en Educación Física sacó </a:t>
            </a:r>
            <a:r>
              <a:rPr lang="es-ES" sz="1400" dirty="0" smtClean="0"/>
              <a:t>2 </a:t>
            </a:r>
            <a:r>
              <a:rPr lang="es-ES" sz="1400" dirty="0"/>
              <a:t>unidades más que en Sociales. ¿Cuál es el promedio de sus notas</a:t>
            </a:r>
            <a:r>
              <a:rPr lang="es-ES" sz="1400" dirty="0" smtClean="0"/>
              <a:t>?</a:t>
            </a:r>
          </a:p>
          <a:p>
            <a:pPr marL="0" indent="0">
              <a:lnSpc>
                <a:spcPct val="100000"/>
              </a:lnSpc>
              <a:spcBef>
                <a:spcPts val="0"/>
              </a:spcBef>
              <a:buNone/>
            </a:pPr>
            <a:r>
              <a:rPr lang="es-ES" sz="1400" dirty="0"/>
              <a:t>Sea </a:t>
            </a:r>
            <a:r>
              <a:rPr lang="es-ES" sz="1400" dirty="0">
                <a:solidFill>
                  <a:srgbClr val="00B050"/>
                </a:solidFill>
              </a:rPr>
              <a:t>x</a:t>
            </a:r>
            <a:r>
              <a:rPr lang="es-ES" sz="1400" dirty="0"/>
              <a:t> la nota de Matemáticas; en Humanidades sacó </a:t>
            </a:r>
            <a:r>
              <a:rPr lang="es-ES" sz="1400" dirty="0" smtClean="0"/>
              <a:t>2 unidades </a:t>
            </a:r>
            <a:r>
              <a:rPr lang="es-ES" sz="1400" dirty="0"/>
              <a:t>más que en Matemáticas, es decir, </a:t>
            </a:r>
            <a:r>
              <a:rPr lang="es-ES" sz="1400" dirty="0">
                <a:solidFill>
                  <a:srgbClr val="00B050"/>
                </a:solidFill>
              </a:rPr>
              <a:t>x + </a:t>
            </a:r>
            <a:r>
              <a:rPr lang="es-ES" sz="1400" dirty="0" smtClean="0">
                <a:solidFill>
                  <a:srgbClr val="00B050"/>
                </a:solidFill>
              </a:rPr>
              <a:t>2</a:t>
            </a:r>
            <a:r>
              <a:rPr lang="es-ES" sz="1400" dirty="0" smtClean="0"/>
              <a:t>; </a:t>
            </a:r>
            <a:r>
              <a:rPr lang="es-ES" sz="1400" dirty="0"/>
              <a:t>en Sociales sacó </a:t>
            </a:r>
            <a:r>
              <a:rPr lang="es-ES" sz="1400" dirty="0" smtClean="0"/>
              <a:t>una unidad </a:t>
            </a:r>
            <a:r>
              <a:rPr lang="es-ES" sz="1400" dirty="0"/>
              <a:t>menos que en </a:t>
            </a:r>
            <a:r>
              <a:rPr lang="es-ES" sz="1400" dirty="0" smtClean="0"/>
              <a:t>Humanidades</a:t>
            </a:r>
            <a:r>
              <a:rPr lang="es-ES" sz="1400" dirty="0"/>
              <a:t>, o sea x </a:t>
            </a:r>
            <a:r>
              <a:rPr lang="es-ES" sz="1400" dirty="0" smtClean="0"/>
              <a:t>+ 2 – 1 = </a:t>
            </a:r>
            <a:r>
              <a:rPr lang="es-ES" sz="1400" dirty="0" smtClean="0">
                <a:solidFill>
                  <a:srgbClr val="00B050"/>
                </a:solidFill>
              </a:rPr>
              <a:t>x + 1</a:t>
            </a:r>
            <a:r>
              <a:rPr lang="es-ES" sz="1400" dirty="0" smtClean="0"/>
              <a:t>; </a:t>
            </a:r>
            <a:r>
              <a:rPr lang="es-ES" sz="1400" dirty="0"/>
              <a:t>en Educación Física sacó </a:t>
            </a:r>
            <a:r>
              <a:rPr lang="es-ES" sz="1400" dirty="0" smtClean="0"/>
              <a:t>2 </a:t>
            </a:r>
            <a:r>
              <a:rPr lang="es-ES" sz="1400" dirty="0"/>
              <a:t>unidades más que en </a:t>
            </a:r>
            <a:r>
              <a:rPr lang="es-ES" sz="1400" dirty="0" smtClean="0"/>
              <a:t>Sociales</a:t>
            </a:r>
            <a:r>
              <a:rPr lang="es-ES" sz="1400" dirty="0"/>
              <a:t>, es decir x </a:t>
            </a:r>
            <a:r>
              <a:rPr lang="es-ES" sz="1400" dirty="0" smtClean="0"/>
              <a:t>+ 1 + 2 = </a:t>
            </a:r>
            <a:r>
              <a:rPr lang="es-ES" sz="1400" dirty="0" smtClean="0">
                <a:solidFill>
                  <a:srgbClr val="00B050"/>
                </a:solidFill>
              </a:rPr>
              <a:t>x + 3</a:t>
            </a:r>
            <a:r>
              <a:rPr lang="es-ES" sz="1400" dirty="0" smtClean="0"/>
              <a:t>.</a:t>
            </a:r>
            <a:endParaRPr lang="es-ES" sz="1400" dirty="0"/>
          </a:p>
          <a:p>
            <a:pPr marL="0" indent="0">
              <a:lnSpc>
                <a:spcPct val="100000"/>
              </a:lnSpc>
              <a:spcBef>
                <a:spcPts val="0"/>
              </a:spcBef>
              <a:buNone/>
            </a:pPr>
            <a:r>
              <a:rPr lang="es-ES" sz="1400" dirty="0"/>
              <a:t>Recordemos que el promedio es la suma de los datos dividido entre el número de datos:</a:t>
            </a:r>
          </a:p>
          <a:p>
            <a:pPr marL="0" indent="0">
              <a:lnSpc>
                <a:spcPct val="100000"/>
              </a:lnSpc>
              <a:spcBef>
                <a:spcPts val="0"/>
              </a:spcBef>
              <a:buNone/>
            </a:pPr>
            <a:r>
              <a:rPr lang="es-ES" sz="1400" dirty="0"/>
              <a:t>Promedio = (Nota Matemáticas + Nota Humanidades + Nota Sociales + Nota Educación Física)/4 …. Se suman las notas obtenidas y se dividen entre 4 porque son 4 las notas.</a:t>
            </a:r>
          </a:p>
          <a:p>
            <a:pPr marL="0" indent="0">
              <a:lnSpc>
                <a:spcPct val="100000"/>
              </a:lnSpc>
              <a:spcBef>
                <a:spcPts val="0"/>
              </a:spcBef>
              <a:buNone/>
            </a:pPr>
            <a:r>
              <a:rPr lang="es-ES" sz="1400" dirty="0"/>
              <a:t>Promedio = (x + x + </a:t>
            </a:r>
            <a:r>
              <a:rPr lang="es-ES" sz="1400" dirty="0" smtClean="0"/>
              <a:t>2 </a:t>
            </a:r>
            <a:r>
              <a:rPr lang="es-ES" sz="1400" dirty="0"/>
              <a:t>+ x </a:t>
            </a:r>
            <a:r>
              <a:rPr lang="es-ES" sz="1400" dirty="0" smtClean="0"/>
              <a:t>+ </a:t>
            </a:r>
            <a:r>
              <a:rPr lang="es-ES" sz="1400" dirty="0"/>
              <a:t>1 + x + </a:t>
            </a:r>
            <a:r>
              <a:rPr lang="es-ES" sz="1400" dirty="0" smtClean="0"/>
              <a:t>3)/</a:t>
            </a:r>
            <a:r>
              <a:rPr lang="es-ES" sz="1400" dirty="0"/>
              <a:t>4 = (4x + </a:t>
            </a:r>
            <a:r>
              <a:rPr lang="es-ES" sz="1400" dirty="0" smtClean="0"/>
              <a:t>6)/</a:t>
            </a:r>
            <a:r>
              <a:rPr lang="es-ES" sz="1400" dirty="0"/>
              <a:t>4 </a:t>
            </a:r>
          </a:p>
          <a:p>
            <a:pPr marL="0" indent="0">
              <a:lnSpc>
                <a:spcPct val="100000"/>
              </a:lnSpc>
              <a:spcBef>
                <a:spcPts val="0"/>
              </a:spcBef>
              <a:buNone/>
            </a:pPr>
            <a:r>
              <a:rPr lang="es-ES" sz="1400" dirty="0"/>
              <a:t>El 4 del denominador se puede distribuir: Promedio = 4x/4 + </a:t>
            </a:r>
            <a:r>
              <a:rPr lang="es-ES" sz="1400" dirty="0" smtClean="0"/>
              <a:t>6/4</a:t>
            </a:r>
            <a:endParaRPr lang="es-ES" sz="1400" dirty="0"/>
          </a:p>
          <a:p>
            <a:pPr marL="0" indent="0">
              <a:lnSpc>
                <a:spcPct val="100000"/>
              </a:lnSpc>
              <a:spcBef>
                <a:spcPts val="0"/>
              </a:spcBef>
              <a:buNone/>
            </a:pPr>
            <a:r>
              <a:rPr lang="es-ES" sz="1400" dirty="0"/>
              <a:t>Se simplifica: Promedio = </a:t>
            </a:r>
            <a:r>
              <a:rPr lang="es-ES" sz="1400" dirty="0">
                <a:solidFill>
                  <a:srgbClr val="FF0000"/>
                </a:solidFill>
              </a:rPr>
              <a:t>x + 3</a:t>
            </a:r>
            <a:r>
              <a:rPr lang="es-ES" sz="1400" dirty="0" smtClean="0">
                <a:solidFill>
                  <a:srgbClr val="FF0000"/>
                </a:solidFill>
              </a:rPr>
              <a:t>/2</a:t>
            </a:r>
            <a:endParaRPr lang="es-ES" sz="1400" dirty="0"/>
          </a:p>
          <a:p>
            <a:pPr marL="0" indent="0">
              <a:buNone/>
            </a:pPr>
            <a:endParaRPr lang="es-ES" sz="1400" dirty="0"/>
          </a:p>
        </p:txBody>
      </p:sp>
    </p:spTree>
    <p:extLst>
      <p:ext uri="{BB962C8B-B14F-4D97-AF65-F5344CB8AC3E}">
        <p14:creationId xmlns:p14="http://schemas.microsoft.com/office/powerpoint/2010/main" val="30014684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28648"/>
            <a:ext cx="10515600" cy="658457"/>
          </a:xfrm>
        </p:spPr>
        <p:txBody>
          <a:bodyPr>
            <a:normAutofit fontScale="90000"/>
          </a:bodyPr>
          <a:lstStyle/>
          <a:p>
            <a:pPr algn="ctr"/>
            <a:r>
              <a:rPr lang="es-ES" b="1" dirty="0" smtClean="0"/>
              <a:t>RESULTADO DE EJERCICIOS Y PROBLEMAS</a:t>
            </a:r>
            <a:endParaRPr lang="es-ES" b="1" dirty="0"/>
          </a:p>
        </p:txBody>
      </p:sp>
      <p:sp>
        <p:nvSpPr>
          <p:cNvPr id="4" name="Marcador de contenido 2"/>
          <p:cNvSpPr>
            <a:spLocks noGrp="1"/>
          </p:cNvSpPr>
          <p:nvPr>
            <p:ph idx="1"/>
          </p:nvPr>
        </p:nvSpPr>
        <p:spPr>
          <a:xfrm>
            <a:off x="428767" y="887106"/>
            <a:ext cx="10515600" cy="5336274"/>
          </a:xfrm>
        </p:spPr>
        <p:txBody>
          <a:bodyPr>
            <a:noAutofit/>
          </a:bodyPr>
          <a:lstStyle/>
          <a:p>
            <a:pPr marL="342900" indent="-342900">
              <a:lnSpc>
                <a:spcPct val="100000"/>
              </a:lnSpc>
              <a:spcBef>
                <a:spcPts val="0"/>
              </a:spcBef>
              <a:buFont typeface="+mj-lt"/>
              <a:buAutoNum type="arabicPeriod"/>
            </a:pPr>
            <a:r>
              <a:rPr lang="es-ES" sz="1600" dirty="0" smtClean="0"/>
              <a:t>4a + 3a – 8a – a = </a:t>
            </a:r>
            <a:r>
              <a:rPr lang="es-ES" sz="1600" dirty="0">
                <a:solidFill>
                  <a:srgbClr val="FF0000"/>
                </a:solidFill>
              </a:rPr>
              <a:t>-2a  </a:t>
            </a:r>
            <a:r>
              <a:rPr lang="es-ES" sz="1600" dirty="0" smtClean="0">
                <a:solidFill>
                  <a:srgbClr val="FF0000"/>
                </a:solidFill>
              </a:rPr>
              <a:t> </a:t>
            </a:r>
          </a:p>
          <a:p>
            <a:pPr marL="342900" indent="-342900">
              <a:lnSpc>
                <a:spcPct val="100000"/>
              </a:lnSpc>
              <a:spcBef>
                <a:spcPts val="0"/>
              </a:spcBef>
              <a:buFont typeface="+mj-lt"/>
              <a:buAutoNum type="arabicPeriod"/>
            </a:pPr>
            <a:r>
              <a:rPr lang="es-ES" sz="1600" dirty="0" smtClean="0"/>
              <a:t>- 9x</a:t>
            </a:r>
            <a:r>
              <a:rPr lang="es-ES" sz="1600" baseline="30000" dirty="0" smtClean="0"/>
              <a:t>2</a:t>
            </a:r>
            <a:r>
              <a:rPr lang="es-ES" sz="1600" dirty="0" smtClean="0"/>
              <a:t> + 5x</a:t>
            </a:r>
            <a:r>
              <a:rPr lang="es-ES" sz="1600" baseline="30000" dirty="0" smtClean="0"/>
              <a:t>2</a:t>
            </a:r>
            <a:r>
              <a:rPr lang="es-ES" sz="1600" dirty="0" smtClean="0"/>
              <a:t> – x</a:t>
            </a:r>
            <a:r>
              <a:rPr lang="es-ES" sz="1600" baseline="30000" dirty="0" smtClean="0"/>
              <a:t>2</a:t>
            </a:r>
            <a:r>
              <a:rPr lang="es-ES" sz="1600" dirty="0" smtClean="0"/>
              <a:t> + 6x</a:t>
            </a:r>
            <a:r>
              <a:rPr lang="es-ES" sz="1600" baseline="30000" dirty="0" smtClean="0"/>
              <a:t>2</a:t>
            </a:r>
            <a:r>
              <a:rPr lang="es-ES" sz="1600" dirty="0" smtClean="0"/>
              <a:t> = </a:t>
            </a:r>
            <a:r>
              <a:rPr lang="es-ES" sz="1600" dirty="0" smtClean="0">
                <a:solidFill>
                  <a:srgbClr val="FF0000"/>
                </a:solidFill>
              </a:rPr>
              <a:t>x</a:t>
            </a:r>
            <a:r>
              <a:rPr lang="es-ES" sz="1600" baseline="30000" dirty="0" smtClean="0">
                <a:solidFill>
                  <a:srgbClr val="FF0000"/>
                </a:solidFill>
              </a:rPr>
              <a:t>2</a:t>
            </a:r>
            <a:r>
              <a:rPr lang="es-ES" sz="1600" dirty="0" smtClean="0"/>
              <a:t> </a:t>
            </a:r>
          </a:p>
          <a:p>
            <a:pPr marL="514350" indent="-514350">
              <a:lnSpc>
                <a:spcPct val="100000"/>
              </a:lnSpc>
              <a:spcBef>
                <a:spcPts val="0"/>
              </a:spcBef>
              <a:buAutoNum type="arabicPeriod"/>
            </a:pPr>
            <a:r>
              <a:rPr lang="es-ES" sz="1600" dirty="0" smtClean="0"/>
              <a:t>½ a</a:t>
            </a:r>
            <a:r>
              <a:rPr lang="es-ES" sz="1600" baseline="30000" dirty="0" smtClean="0"/>
              <a:t>2</a:t>
            </a:r>
            <a:r>
              <a:rPr lang="es-ES" sz="1600" dirty="0" smtClean="0"/>
              <a:t>b – ¼ a</a:t>
            </a:r>
            <a:r>
              <a:rPr lang="es-ES" sz="1600" baseline="30000" dirty="0" smtClean="0"/>
              <a:t>2</a:t>
            </a:r>
            <a:r>
              <a:rPr lang="es-ES" sz="1600" dirty="0" smtClean="0"/>
              <a:t>b + a</a:t>
            </a:r>
            <a:r>
              <a:rPr lang="es-ES" sz="1600" baseline="30000" dirty="0" smtClean="0"/>
              <a:t>2</a:t>
            </a:r>
            <a:r>
              <a:rPr lang="es-ES" sz="1600" dirty="0" smtClean="0"/>
              <a:t>b = </a:t>
            </a:r>
            <a:r>
              <a:rPr lang="es-ES" sz="1600" dirty="0">
                <a:solidFill>
                  <a:srgbClr val="FF0000"/>
                </a:solidFill>
              </a:rPr>
              <a:t>5/4 a</a:t>
            </a:r>
            <a:r>
              <a:rPr lang="es-ES" sz="1600" baseline="30000" dirty="0">
                <a:solidFill>
                  <a:srgbClr val="FF0000"/>
                </a:solidFill>
              </a:rPr>
              <a:t>2</a:t>
            </a:r>
            <a:r>
              <a:rPr lang="es-ES" sz="1600" dirty="0">
                <a:solidFill>
                  <a:srgbClr val="FF0000"/>
                </a:solidFill>
              </a:rPr>
              <a:t>b</a:t>
            </a:r>
            <a:endParaRPr lang="es-ES" sz="1600" dirty="0" smtClean="0">
              <a:solidFill>
                <a:srgbClr val="FF0000"/>
              </a:solidFill>
            </a:endParaRPr>
          </a:p>
          <a:p>
            <a:pPr marL="514350" indent="-514350">
              <a:lnSpc>
                <a:spcPct val="100000"/>
              </a:lnSpc>
              <a:spcBef>
                <a:spcPts val="0"/>
              </a:spcBef>
              <a:buAutoNum type="arabicPeriod"/>
            </a:pPr>
            <a:r>
              <a:rPr lang="es-ES" sz="1600" dirty="0" smtClean="0"/>
              <a:t>¾ a</a:t>
            </a:r>
            <a:r>
              <a:rPr lang="es-ES" sz="1600" baseline="30000" dirty="0" smtClean="0"/>
              <a:t>2</a:t>
            </a:r>
            <a:r>
              <a:rPr lang="es-ES" sz="1600" dirty="0" smtClean="0"/>
              <a:t>b - ab</a:t>
            </a:r>
            <a:r>
              <a:rPr lang="es-ES" sz="1600" baseline="30000" dirty="0"/>
              <a:t>2</a:t>
            </a:r>
            <a:r>
              <a:rPr lang="es-ES" sz="1600" dirty="0" smtClean="0"/>
              <a:t> + 1/8 a</a:t>
            </a:r>
            <a:r>
              <a:rPr lang="es-ES" sz="1600" baseline="30000" dirty="0" smtClean="0"/>
              <a:t>2</a:t>
            </a:r>
            <a:r>
              <a:rPr lang="es-ES" sz="1600" dirty="0" smtClean="0"/>
              <a:t>b - ab</a:t>
            </a:r>
            <a:r>
              <a:rPr lang="es-ES" sz="1600" baseline="30000" dirty="0" smtClean="0"/>
              <a:t>2</a:t>
            </a:r>
            <a:r>
              <a:rPr lang="es-ES" sz="1600" dirty="0" smtClean="0"/>
              <a:t> </a:t>
            </a:r>
            <a:r>
              <a:rPr lang="es-ES" sz="1600" dirty="0"/>
              <a:t>= </a:t>
            </a:r>
            <a:r>
              <a:rPr lang="es-ES" sz="1600" dirty="0">
                <a:solidFill>
                  <a:srgbClr val="FF0000"/>
                </a:solidFill>
              </a:rPr>
              <a:t>7/8 a</a:t>
            </a:r>
            <a:r>
              <a:rPr lang="es-ES" sz="1600" baseline="30000" dirty="0">
                <a:solidFill>
                  <a:srgbClr val="FF0000"/>
                </a:solidFill>
              </a:rPr>
              <a:t>2</a:t>
            </a:r>
            <a:r>
              <a:rPr lang="es-ES" sz="1600" dirty="0">
                <a:solidFill>
                  <a:srgbClr val="FF0000"/>
                </a:solidFill>
              </a:rPr>
              <a:t>b - 2ab</a:t>
            </a:r>
            <a:r>
              <a:rPr lang="es-ES" sz="1600" baseline="30000" dirty="0">
                <a:solidFill>
                  <a:srgbClr val="FF0000"/>
                </a:solidFill>
              </a:rPr>
              <a:t>2</a:t>
            </a:r>
            <a:r>
              <a:rPr lang="es-ES" sz="1600" dirty="0" smtClean="0">
                <a:solidFill>
                  <a:srgbClr val="FF0000"/>
                </a:solidFill>
              </a:rPr>
              <a:t> </a:t>
            </a:r>
          </a:p>
          <a:p>
            <a:pPr marL="514350" indent="-514350">
              <a:lnSpc>
                <a:spcPct val="100000"/>
              </a:lnSpc>
              <a:spcBef>
                <a:spcPts val="0"/>
              </a:spcBef>
              <a:buAutoNum type="arabicPeriod"/>
            </a:pPr>
            <a:r>
              <a:rPr lang="es-ES" sz="1600" dirty="0" smtClean="0"/>
              <a:t>- 3xyz + 5/7 </a:t>
            </a:r>
            <a:r>
              <a:rPr lang="es-ES" sz="1600" dirty="0" err="1" smtClean="0"/>
              <a:t>abc</a:t>
            </a:r>
            <a:r>
              <a:rPr lang="es-ES" sz="1600" dirty="0"/>
              <a:t> = </a:t>
            </a:r>
            <a:r>
              <a:rPr lang="es-ES" sz="1600" dirty="0">
                <a:solidFill>
                  <a:srgbClr val="FF0000"/>
                </a:solidFill>
              </a:rPr>
              <a:t>- 3xyz + 5/7 </a:t>
            </a:r>
            <a:r>
              <a:rPr lang="es-ES" sz="1600" dirty="0" err="1">
                <a:solidFill>
                  <a:srgbClr val="FF0000"/>
                </a:solidFill>
              </a:rPr>
              <a:t>abc</a:t>
            </a:r>
            <a:r>
              <a:rPr lang="es-ES" sz="1600" dirty="0">
                <a:solidFill>
                  <a:srgbClr val="FF0000"/>
                </a:solidFill>
              </a:rPr>
              <a:t> </a:t>
            </a:r>
            <a:endParaRPr lang="es-ES" sz="1600" dirty="0" smtClean="0">
              <a:solidFill>
                <a:srgbClr val="FF0000"/>
              </a:solidFill>
            </a:endParaRPr>
          </a:p>
          <a:p>
            <a:pPr marL="514350" indent="-514350">
              <a:lnSpc>
                <a:spcPct val="100000"/>
              </a:lnSpc>
              <a:spcBef>
                <a:spcPts val="0"/>
              </a:spcBef>
              <a:buAutoNum type="arabicPeriod"/>
            </a:pPr>
            <a:r>
              <a:rPr lang="es-ES" sz="1600" dirty="0" smtClean="0"/>
              <a:t>Adicionar 4a – 5b + 2c – d con 3a - 7b + 2c + d = </a:t>
            </a:r>
            <a:r>
              <a:rPr lang="es-ES" sz="1600" dirty="0">
                <a:solidFill>
                  <a:srgbClr val="FF0000"/>
                </a:solidFill>
              </a:rPr>
              <a:t>7a - 12b + 4c</a:t>
            </a:r>
            <a:endParaRPr lang="es-ES" sz="1600" dirty="0" smtClean="0">
              <a:solidFill>
                <a:srgbClr val="FF0000"/>
              </a:solidFill>
            </a:endParaRPr>
          </a:p>
          <a:p>
            <a:pPr marL="514350" indent="-514350">
              <a:lnSpc>
                <a:spcPct val="100000"/>
              </a:lnSpc>
              <a:spcBef>
                <a:spcPts val="0"/>
              </a:spcBef>
              <a:buFont typeface="Arial" panose="020B0604020202020204" pitchFamily="34" charset="0"/>
              <a:buAutoNum type="arabicPeriod"/>
            </a:pPr>
            <a:r>
              <a:rPr lang="es-ES" sz="1600" dirty="0" smtClean="0"/>
              <a:t>Adicionar 8a</a:t>
            </a:r>
            <a:r>
              <a:rPr lang="es-ES" sz="1600" baseline="30000" dirty="0" smtClean="0"/>
              <a:t>2</a:t>
            </a:r>
            <a:r>
              <a:rPr lang="es-ES" sz="1600" dirty="0" smtClean="0"/>
              <a:t>b – 5ab</a:t>
            </a:r>
            <a:r>
              <a:rPr lang="es-ES" sz="1600" baseline="30000" dirty="0"/>
              <a:t>2</a:t>
            </a:r>
            <a:r>
              <a:rPr lang="es-ES" sz="1600" dirty="0" smtClean="0"/>
              <a:t> con – 4a</a:t>
            </a:r>
            <a:r>
              <a:rPr lang="es-ES" sz="1600" baseline="30000" dirty="0"/>
              <a:t>2</a:t>
            </a:r>
            <a:r>
              <a:rPr lang="es-ES" sz="1600" dirty="0" smtClean="0"/>
              <a:t>b – ab</a:t>
            </a:r>
            <a:r>
              <a:rPr lang="es-ES" sz="1600" baseline="30000" dirty="0"/>
              <a:t>2</a:t>
            </a:r>
            <a:r>
              <a:rPr lang="es-ES" sz="1600" dirty="0" smtClean="0"/>
              <a:t> + c </a:t>
            </a:r>
            <a:r>
              <a:rPr lang="es-ES" sz="1600" dirty="0"/>
              <a:t>= </a:t>
            </a:r>
            <a:r>
              <a:rPr lang="es-ES" sz="1600" dirty="0">
                <a:solidFill>
                  <a:srgbClr val="FF0000"/>
                </a:solidFill>
              </a:rPr>
              <a:t>4a</a:t>
            </a:r>
            <a:r>
              <a:rPr lang="es-ES" sz="1600" baseline="30000" dirty="0">
                <a:solidFill>
                  <a:srgbClr val="FF0000"/>
                </a:solidFill>
              </a:rPr>
              <a:t>2</a:t>
            </a:r>
            <a:r>
              <a:rPr lang="es-ES" sz="1600" dirty="0">
                <a:solidFill>
                  <a:srgbClr val="FF0000"/>
                </a:solidFill>
              </a:rPr>
              <a:t>b - 6ab</a:t>
            </a:r>
            <a:r>
              <a:rPr lang="es-ES" sz="1600" baseline="30000" dirty="0">
                <a:solidFill>
                  <a:srgbClr val="FF0000"/>
                </a:solidFill>
              </a:rPr>
              <a:t>2 </a:t>
            </a:r>
            <a:r>
              <a:rPr lang="es-ES" sz="1600" dirty="0">
                <a:solidFill>
                  <a:srgbClr val="FF0000"/>
                </a:solidFill>
              </a:rPr>
              <a:t>+ </a:t>
            </a:r>
            <a:r>
              <a:rPr lang="es-ES" sz="1600" dirty="0" smtClean="0">
                <a:solidFill>
                  <a:srgbClr val="FF0000"/>
                </a:solidFill>
              </a:rPr>
              <a:t>c</a:t>
            </a:r>
          </a:p>
          <a:p>
            <a:pPr marL="514350" indent="-514350">
              <a:lnSpc>
                <a:spcPct val="100000"/>
              </a:lnSpc>
              <a:spcBef>
                <a:spcPts val="0"/>
              </a:spcBef>
              <a:buAutoNum type="arabicPeriod"/>
            </a:pPr>
            <a:r>
              <a:rPr lang="es-ES" sz="1600" dirty="0" smtClean="0"/>
              <a:t>Adicionar 3a</a:t>
            </a:r>
            <a:r>
              <a:rPr lang="es-ES" sz="1600" baseline="30000" dirty="0" smtClean="0"/>
              <a:t>3</a:t>
            </a:r>
            <a:r>
              <a:rPr lang="es-ES" sz="1600" dirty="0" smtClean="0"/>
              <a:t>b</a:t>
            </a:r>
            <a:r>
              <a:rPr lang="es-ES" sz="1600" baseline="30000" dirty="0"/>
              <a:t>2</a:t>
            </a:r>
            <a:r>
              <a:rPr lang="es-ES" sz="1600" dirty="0" smtClean="0"/>
              <a:t> + 2a</a:t>
            </a:r>
            <a:r>
              <a:rPr lang="es-ES" sz="1600" baseline="30000" dirty="0" smtClean="0"/>
              <a:t>2</a:t>
            </a:r>
            <a:r>
              <a:rPr lang="es-ES" sz="1600" dirty="0" smtClean="0"/>
              <a:t>b</a:t>
            </a:r>
            <a:r>
              <a:rPr lang="es-ES" sz="1600" baseline="30000" dirty="0" smtClean="0"/>
              <a:t>3</a:t>
            </a:r>
            <a:r>
              <a:rPr lang="es-ES" sz="1600" dirty="0" smtClean="0"/>
              <a:t> con a</a:t>
            </a:r>
            <a:r>
              <a:rPr lang="es-ES" sz="1600" baseline="30000" dirty="0"/>
              <a:t>2</a:t>
            </a:r>
            <a:r>
              <a:rPr lang="es-ES" sz="1600" dirty="0" smtClean="0"/>
              <a:t>b</a:t>
            </a:r>
            <a:r>
              <a:rPr lang="es-ES" sz="1600" baseline="30000" dirty="0" smtClean="0"/>
              <a:t>3</a:t>
            </a:r>
            <a:r>
              <a:rPr lang="es-ES" sz="1600" dirty="0" smtClean="0"/>
              <a:t> – 5a</a:t>
            </a:r>
            <a:r>
              <a:rPr lang="es-ES" sz="1600" baseline="30000" dirty="0" smtClean="0"/>
              <a:t>3</a:t>
            </a:r>
            <a:r>
              <a:rPr lang="es-ES" sz="1600" dirty="0" smtClean="0"/>
              <a:t>b </a:t>
            </a:r>
            <a:r>
              <a:rPr lang="es-ES" sz="1600" dirty="0"/>
              <a:t>= </a:t>
            </a:r>
            <a:r>
              <a:rPr lang="es-ES" sz="1600" dirty="0">
                <a:solidFill>
                  <a:srgbClr val="FF0000"/>
                </a:solidFill>
              </a:rPr>
              <a:t>3a</a:t>
            </a:r>
            <a:r>
              <a:rPr lang="es-ES" sz="1600" baseline="30000" dirty="0">
                <a:solidFill>
                  <a:srgbClr val="FF0000"/>
                </a:solidFill>
              </a:rPr>
              <a:t>3</a:t>
            </a:r>
            <a:r>
              <a:rPr lang="es-ES" sz="1600" dirty="0">
                <a:solidFill>
                  <a:srgbClr val="FF0000"/>
                </a:solidFill>
              </a:rPr>
              <a:t>b</a:t>
            </a:r>
            <a:r>
              <a:rPr lang="es-ES" sz="1600" baseline="30000" dirty="0">
                <a:solidFill>
                  <a:srgbClr val="FF0000"/>
                </a:solidFill>
              </a:rPr>
              <a:t>2</a:t>
            </a:r>
            <a:r>
              <a:rPr lang="es-ES" sz="1600" dirty="0">
                <a:solidFill>
                  <a:srgbClr val="FF0000"/>
                </a:solidFill>
              </a:rPr>
              <a:t> + 3a</a:t>
            </a:r>
            <a:r>
              <a:rPr lang="es-ES" sz="1600" baseline="30000" dirty="0">
                <a:solidFill>
                  <a:srgbClr val="FF0000"/>
                </a:solidFill>
              </a:rPr>
              <a:t>2</a:t>
            </a:r>
            <a:r>
              <a:rPr lang="es-ES" sz="1600" dirty="0">
                <a:solidFill>
                  <a:srgbClr val="FF0000"/>
                </a:solidFill>
              </a:rPr>
              <a:t>b</a:t>
            </a:r>
            <a:r>
              <a:rPr lang="es-ES" sz="1600" baseline="30000" dirty="0">
                <a:solidFill>
                  <a:srgbClr val="FF0000"/>
                </a:solidFill>
              </a:rPr>
              <a:t>3</a:t>
            </a:r>
            <a:r>
              <a:rPr lang="es-ES" sz="1600" dirty="0">
                <a:solidFill>
                  <a:srgbClr val="FF0000"/>
                </a:solidFill>
              </a:rPr>
              <a:t> – 5a</a:t>
            </a:r>
            <a:r>
              <a:rPr lang="es-ES" sz="1600" baseline="30000" dirty="0">
                <a:solidFill>
                  <a:srgbClr val="FF0000"/>
                </a:solidFill>
              </a:rPr>
              <a:t>3</a:t>
            </a:r>
            <a:r>
              <a:rPr lang="es-ES" sz="1600" dirty="0">
                <a:solidFill>
                  <a:srgbClr val="FF0000"/>
                </a:solidFill>
              </a:rPr>
              <a:t>b</a:t>
            </a:r>
            <a:endParaRPr lang="es-ES" sz="1600" dirty="0" smtClean="0">
              <a:solidFill>
                <a:srgbClr val="FF0000"/>
              </a:solidFill>
            </a:endParaRPr>
          </a:p>
          <a:p>
            <a:pPr marL="514350" indent="-514350">
              <a:lnSpc>
                <a:spcPct val="100000"/>
              </a:lnSpc>
              <a:spcBef>
                <a:spcPts val="0"/>
              </a:spcBef>
              <a:buAutoNum type="arabicPeriod"/>
            </a:pPr>
            <a:r>
              <a:rPr lang="es-ES" sz="1600" dirty="0" smtClean="0"/>
              <a:t>Adicionar 4a</a:t>
            </a:r>
            <a:r>
              <a:rPr lang="es-ES" sz="1600" baseline="30000" dirty="0"/>
              <a:t>2</a:t>
            </a:r>
            <a:r>
              <a:rPr lang="es-ES" sz="1600" dirty="0" smtClean="0"/>
              <a:t> + 9b</a:t>
            </a:r>
            <a:r>
              <a:rPr lang="es-ES" sz="1600" baseline="30000" dirty="0"/>
              <a:t>2</a:t>
            </a:r>
            <a:r>
              <a:rPr lang="es-ES" sz="1600" dirty="0" smtClean="0"/>
              <a:t> + 12ab con 9a</a:t>
            </a:r>
            <a:r>
              <a:rPr lang="es-ES" sz="1600" baseline="30000" dirty="0"/>
              <a:t>2</a:t>
            </a:r>
            <a:r>
              <a:rPr lang="es-ES" sz="1600" dirty="0" smtClean="0"/>
              <a:t> - 12ab + 4b</a:t>
            </a:r>
            <a:r>
              <a:rPr lang="es-ES" sz="1600" baseline="30000" dirty="0" smtClean="0"/>
              <a:t>2 </a:t>
            </a:r>
            <a:r>
              <a:rPr lang="es-ES" sz="1600" dirty="0" smtClean="0"/>
              <a:t>=</a:t>
            </a:r>
            <a:r>
              <a:rPr lang="es-ES" sz="1600" baseline="30000" dirty="0" smtClean="0"/>
              <a:t> </a:t>
            </a:r>
            <a:r>
              <a:rPr lang="es-ES" sz="1600" dirty="0">
                <a:solidFill>
                  <a:srgbClr val="FF0000"/>
                </a:solidFill>
              </a:rPr>
              <a:t>13a</a:t>
            </a:r>
            <a:r>
              <a:rPr lang="es-ES" sz="1600" baseline="30000" dirty="0">
                <a:solidFill>
                  <a:srgbClr val="FF0000"/>
                </a:solidFill>
              </a:rPr>
              <a:t>2</a:t>
            </a:r>
            <a:r>
              <a:rPr lang="es-ES" sz="1600" dirty="0">
                <a:solidFill>
                  <a:srgbClr val="FF0000"/>
                </a:solidFill>
              </a:rPr>
              <a:t>+ 13b</a:t>
            </a:r>
            <a:r>
              <a:rPr lang="es-ES" sz="1600" baseline="30000" dirty="0">
                <a:solidFill>
                  <a:srgbClr val="FF0000"/>
                </a:solidFill>
              </a:rPr>
              <a:t>2</a:t>
            </a:r>
            <a:endParaRPr lang="es-ES" sz="1600" dirty="0" smtClean="0">
              <a:solidFill>
                <a:srgbClr val="FF0000"/>
              </a:solidFill>
            </a:endParaRPr>
          </a:p>
          <a:p>
            <a:pPr marL="514350" indent="-514350">
              <a:lnSpc>
                <a:spcPct val="100000"/>
              </a:lnSpc>
              <a:spcBef>
                <a:spcPts val="0"/>
              </a:spcBef>
              <a:buAutoNum type="arabicPeriod"/>
            </a:pPr>
            <a:r>
              <a:rPr lang="es-ES" sz="1600" dirty="0" smtClean="0"/>
              <a:t>Adicionar 4a</a:t>
            </a:r>
            <a:r>
              <a:rPr lang="es-ES" sz="1600" baseline="30000" dirty="0"/>
              <a:t>2</a:t>
            </a:r>
            <a:r>
              <a:rPr lang="es-ES" sz="1600" dirty="0" smtClean="0"/>
              <a:t>b + 3ab</a:t>
            </a:r>
            <a:r>
              <a:rPr lang="es-ES" sz="1600" baseline="30000" dirty="0"/>
              <a:t>2</a:t>
            </a:r>
            <a:r>
              <a:rPr lang="es-ES" sz="1600" dirty="0" smtClean="0"/>
              <a:t> – b</a:t>
            </a:r>
            <a:r>
              <a:rPr lang="es-ES" sz="1600" baseline="30000" dirty="0" smtClean="0"/>
              <a:t>3</a:t>
            </a:r>
            <a:r>
              <a:rPr lang="es-ES" sz="1600" dirty="0" smtClean="0"/>
              <a:t> con 2b</a:t>
            </a:r>
            <a:r>
              <a:rPr lang="es-ES" sz="1600" baseline="30000" dirty="0" smtClean="0"/>
              <a:t>3</a:t>
            </a:r>
            <a:r>
              <a:rPr lang="es-ES" sz="1600" dirty="0" smtClean="0"/>
              <a:t> – 4a</a:t>
            </a:r>
            <a:r>
              <a:rPr lang="es-ES" sz="1600" baseline="30000" dirty="0"/>
              <a:t>2</a:t>
            </a:r>
            <a:r>
              <a:rPr lang="es-ES" sz="1600" dirty="0" smtClean="0"/>
              <a:t>b – 4ab</a:t>
            </a:r>
            <a:r>
              <a:rPr lang="es-ES" sz="1600" baseline="30000" dirty="0" smtClean="0"/>
              <a:t>2  </a:t>
            </a:r>
            <a:r>
              <a:rPr lang="es-ES" sz="1600" dirty="0" smtClean="0"/>
              <a:t>=</a:t>
            </a:r>
            <a:r>
              <a:rPr lang="es-ES" sz="1600" baseline="30000" dirty="0" smtClean="0"/>
              <a:t> </a:t>
            </a:r>
            <a:r>
              <a:rPr lang="es-ES" sz="1600" dirty="0" smtClean="0">
                <a:solidFill>
                  <a:srgbClr val="FF0000"/>
                </a:solidFill>
              </a:rPr>
              <a:t>- ab</a:t>
            </a:r>
            <a:r>
              <a:rPr lang="es-ES" sz="1600" baseline="30000" dirty="0" smtClean="0">
                <a:solidFill>
                  <a:srgbClr val="FF0000"/>
                </a:solidFill>
              </a:rPr>
              <a:t>2     </a:t>
            </a:r>
            <a:r>
              <a:rPr lang="es-ES" sz="1600" dirty="0">
                <a:solidFill>
                  <a:srgbClr val="FF0000"/>
                </a:solidFill>
              </a:rPr>
              <a:t>+ b</a:t>
            </a:r>
            <a:r>
              <a:rPr lang="es-ES" sz="1600" baseline="30000" dirty="0">
                <a:solidFill>
                  <a:srgbClr val="FF0000"/>
                </a:solidFill>
              </a:rPr>
              <a:t>3</a:t>
            </a:r>
            <a:endParaRPr lang="es-ES" sz="1600" dirty="0" smtClean="0">
              <a:solidFill>
                <a:srgbClr val="FF0000"/>
              </a:solidFill>
            </a:endParaRPr>
          </a:p>
          <a:p>
            <a:pPr marL="514350" indent="-514350">
              <a:lnSpc>
                <a:spcPct val="100000"/>
              </a:lnSpc>
              <a:spcBef>
                <a:spcPts val="0"/>
              </a:spcBef>
              <a:buFont typeface="Arial" panose="020B0604020202020204" pitchFamily="34" charset="0"/>
              <a:buAutoNum type="arabicPeriod"/>
            </a:pPr>
            <a:r>
              <a:rPr lang="es-ES" sz="1600" dirty="0" smtClean="0"/>
              <a:t>Adicionar a</a:t>
            </a:r>
            <a:r>
              <a:rPr lang="es-ES" sz="1600" baseline="30000" dirty="0" smtClean="0"/>
              <a:t>3</a:t>
            </a:r>
            <a:r>
              <a:rPr lang="es-ES" sz="1600" dirty="0" smtClean="0"/>
              <a:t>b – ab</a:t>
            </a:r>
            <a:r>
              <a:rPr lang="es-ES" sz="1600" baseline="30000" dirty="0" smtClean="0"/>
              <a:t>3</a:t>
            </a:r>
            <a:r>
              <a:rPr lang="es-ES" sz="1600" dirty="0" smtClean="0"/>
              <a:t> con a</a:t>
            </a:r>
            <a:r>
              <a:rPr lang="es-ES" sz="1600" baseline="30000" dirty="0" smtClean="0"/>
              <a:t>2</a:t>
            </a:r>
            <a:r>
              <a:rPr lang="es-ES" sz="1600" dirty="0" smtClean="0"/>
              <a:t>b</a:t>
            </a:r>
            <a:r>
              <a:rPr lang="es-ES" sz="1600" baseline="30000" dirty="0"/>
              <a:t>2</a:t>
            </a:r>
            <a:r>
              <a:rPr lang="es-ES" sz="1600" dirty="0" smtClean="0"/>
              <a:t> – b</a:t>
            </a:r>
            <a:r>
              <a:rPr lang="es-ES" sz="1600" baseline="30000" dirty="0" smtClean="0"/>
              <a:t>4</a:t>
            </a:r>
            <a:r>
              <a:rPr lang="es-ES" sz="1600" dirty="0" smtClean="0"/>
              <a:t> con a</a:t>
            </a:r>
            <a:r>
              <a:rPr lang="es-ES" sz="1600" baseline="30000" dirty="0" smtClean="0"/>
              <a:t>4</a:t>
            </a:r>
            <a:r>
              <a:rPr lang="es-ES" sz="1600" dirty="0" smtClean="0"/>
              <a:t> – a</a:t>
            </a:r>
            <a:r>
              <a:rPr lang="es-ES" sz="1600" baseline="30000" dirty="0" smtClean="0"/>
              <a:t>2</a:t>
            </a:r>
            <a:r>
              <a:rPr lang="es-ES" sz="1600" dirty="0" smtClean="0"/>
              <a:t>b</a:t>
            </a:r>
            <a:r>
              <a:rPr lang="es-ES" sz="1600" baseline="30000" dirty="0" smtClean="0"/>
              <a:t>2 </a:t>
            </a:r>
            <a:r>
              <a:rPr lang="es-ES" sz="1600" dirty="0" smtClean="0"/>
              <a:t>=</a:t>
            </a:r>
            <a:r>
              <a:rPr lang="es-ES" sz="1600" baseline="30000" dirty="0" smtClean="0"/>
              <a:t> </a:t>
            </a:r>
            <a:r>
              <a:rPr lang="es-ES" sz="1600" dirty="0">
                <a:solidFill>
                  <a:srgbClr val="FF0000"/>
                </a:solidFill>
              </a:rPr>
              <a:t>a</a:t>
            </a:r>
            <a:r>
              <a:rPr lang="es-ES" sz="1600" baseline="30000" dirty="0">
                <a:solidFill>
                  <a:srgbClr val="FF0000"/>
                </a:solidFill>
              </a:rPr>
              <a:t>3</a:t>
            </a:r>
            <a:r>
              <a:rPr lang="es-ES" sz="1600" dirty="0">
                <a:solidFill>
                  <a:srgbClr val="FF0000"/>
                </a:solidFill>
              </a:rPr>
              <a:t>b – ab</a:t>
            </a:r>
            <a:r>
              <a:rPr lang="es-ES" sz="1600" baseline="30000" dirty="0">
                <a:solidFill>
                  <a:srgbClr val="FF0000"/>
                </a:solidFill>
              </a:rPr>
              <a:t>3</a:t>
            </a:r>
            <a:r>
              <a:rPr lang="es-ES" sz="1600" dirty="0">
                <a:solidFill>
                  <a:srgbClr val="FF0000"/>
                </a:solidFill>
              </a:rPr>
              <a:t> – b</a:t>
            </a:r>
            <a:r>
              <a:rPr lang="es-ES" sz="1600" baseline="30000" dirty="0">
                <a:solidFill>
                  <a:srgbClr val="FF0000"/>
                </a:solidFill>
              </a:rPr>
              <a:t>4</a:t>
            </a:r>
            <a:r>
              <a:rPr lang="es-ES" sz="1600" dirty="0">
                <a:solidFill>
                  <a:srgbClr val="FF0000"/>
                </a:solidFill>
              </a:rPr>
              <a:t> + </a:t>
            </a:r>
            <a:r>
              <a:rPr lang="es-ES" sz="1600" dirty="0" smtClean="0">
                <a:solidFill>
                  <a:srgbClr val="FF0000"/>
                </a:solidFill>
              </a:rPr>
              <a:t>a</a:t>
            </a:r>
            <a:r>
              <a:rPr lang="es-ES" sz="1600" baseline="30000" dirty="0" smtClean="0">
                <a:solidFill>
                  <a:srgbClr val="FF0000"/>
                </a:solidFill>
              </a:rPr>
              <a:t>4</a:t>
            </a:r>
            <a:endParaRPr lang="es-ES" sz="1600" dirty="0" smtClean="0">
              <a:solidFill>
                <a:srgbClr val="FF0000"/>
              </a:solidFill>
            </a:endParaRPr>
          </a:p>
          <a:p>
            <a:pPr marL="514350" indent="-514350">
              <a:lnSpc>
                <a:spcPct val="100000"/>
              </a:lnSpc>
              <a:spcBef>
                <a:spcPts val="0"/>
              </a:spcBef>
              <a:buAutoNum type="arabicPeriod"/>
            </a:pPr>
            <a:r>
              <a:rPr lang="es-ES" sz="1600" dirty="0" smtClean="0"/>
              <a:t>Adicionar 3a</a:t>
            </a:r>
            <a:r>
              <a:rPr lang="es-ES" sz="1600" baseline="30000" dirty="0"/>
              <a:t>2</a:t>
            </a:r>
            <a:r>
              <a:rPr lang="es-ES" sz="1600" dirty="0" smtClean="0"/>
              <a:t>b – 5ab</a:t>
            </a:r>
            <a:r>
              <a:rPr lang="es-ES" sz="1600" baseline="30000" dirty="0"/>
              <a:t>2</a:t>
            </a:r>
            <a:r>
              <a:rPr lang="es-ES" sz="1600" dirty="0" smtClean="0"/>
              <a:t> con 3ab</a:t>
            </a:r>
            <a:r>
              <a:rPr lang="es-ES" sz="1600" baseline="30000" dirty="0"/>
              <a:t>2</a:t>
            </a:r>
            <a:r>
              <a:rPr lang="es-ES" sz="1600" dirty="0" smtClean="0"/>
              <a:t> – 5a</a:t>
            </a:r>
            <a:r>
              <a:rPr lang="es-ES" sz="1600" baseline="30000" dirty="0"/>
              <a:t>2</a:t>
            </a:r>
            <a:r>
              <a:rPr lang="es-ES" sz="1600" dirty="0" smtClean="0"/>
              <a:t>b con 8ab</a:t>
            </a:r>
            <a:r>
              <a:rPr lang="es-ES" sz="1600" baseline="30000" dirty="0" smtClean="0"/>
              <a:t>2 </a:t>
            </a:r>
            <a:r>
              <a:rPr lang="es-ES" sz="1600" dirty="0" smtClean="0"/>
              <a:t>=</a:t>
            </a:r>
            <a:r>
              <a:rPr lang="es-ES" sz="1600" baseline="30000" dirty="0" smtClean="0"/>
              <a:t> </a:t>
            </a:r>
            <a:r>
              <a:rPr lang="es-ES" sz="1600" dirty="0">
                <a:solidFill>
                  <a:srgbClr val="FF0000"/>
                </a:solidFill>
              </a:rPr>
              <a:t>- 2a</a:t>
            </a:r>
            <a:r>
              <a:rPr lang="es-ES" sz="1600" baseline="30000" dirty="0">
                <a:solidFill>
                  <a:srgbClr val="FF0000"/>
                </a:solidFill>
              </a:rPr>
              <a:t>2</a:t>
            </a:r>
            <a:r>
              <a:rPr lang="es-ES" sz="1600" dirty="0">
                <a:solidFill>
                  <a:srgbClr val="FF0000"/>
                </a:solidFill>
              </a:rPr>
              <a:t>b – 6ab</a:t>
            </a:r>
            <a:r>
              <a:rPr lang="es-ES" sz="1600" baseline="30000" dirty="0">
                <a:solidFill>
                  <a:srgbClr val="FF0000"/>
                </a:solidFill>
              </a:rPr>
              <a:t>2</a:t>
            </a:r>
            <a:r>
              <a:rPr lang="es-ES" sz="1600" dirty="0">
                <a:solidFill>
                  <a:srgbClr val="FF0000"/>
                </a:solidFill>
              </a:rPr>
              <a:t> </a:t>
            </a:r>
            <a:endParaRPr lang="es-ES" sz="1600" dirty="0" smtClean="0">
              <a:solidFill>
                <a:srgbClr val="FF0000"/>
              </a:solidFill>
            </a:endParaRPr>
          </a:p>
          <a:p>
            <a:pPr marL="514350" indent="-514350">
              <a:lnSpc>
                <a:spcPct val="100000"/>
              </a:lnSpc>
              <a:spcBef>
                <a:spcPts val="0"/>
              </a:spcBef>
              <a:buAutoNum type="arabicPeriod"/>
            </a:pPr>
            <a:r>
              <a:rPr lang="es-ES" sz="1600" dirty="0" smtClean="0"/>
              <a:t>Adicionar a</a:t>
            </a:r>
            <a:r>
              <a:rPr lang="es-ES" sz="1600" baseline="30000" dirty="0" smtClean="0"/>
              <a:t>3</a:t>
            </a:r>
            <a:r>
              <a:rPr lang="es-ES" sz="1600" dirty="0" smtClean="0"/>
              <a:t>b</a:t>
            </a:r>
            <a:r>
              <a:rPr lang="es-ES" sz="1600" baseline="30000" dirty="0"/>
              <a:t>2</a:t>
            </a:r>
            <a:r>
              <a:rPr lang="es-ES" sz="1600" dirty="0" smtClean="0"/>
              <a:t> – a</a:t>
            </a:r>
            <a:r>
              <a:rPr lang="es-ES" sz="1600" baseline="30000" dirty="0"/>
              <a:t>2</a:t>
            </a:r>
            <a:r>
              <a:rPr lang="es-ES" sz="1600" dirty="0" smtClean="0"/>
              <a:t>b</a:t>
            </a:r>
            <a:r>
              <a:rPr lang="es-ES" sz="1600" baseline="30000" dirty="0" smtClean="0"/>
              <a:t>3</a:t>
            </a:r>
            <a:r>
              <a:rPr lang="es-ES" sz="1600" dirty="0" smtClean="0"/>
              <a:t> con a</a:t>
            </a:r>
            <a:r>
              <a:rPr lang="es-ES" sz="1600" baseline="30000" dirty="0" smtClean="0"/>
              <a:t>5</a:t>
            </a:r>
            <a:r>
              <a:rPr lang="es-ES" sz="1600" dirty="0" smtClean="0"/>
              <a:t> + 2a</a:t>
            </a:r>
            <a:r>
              <a:rPr lang="es-ES" sz="1600" baseline="30000" dirty="0"/>
              <a:t>2</a:t>
            </a:r>
            <a:r>
              <a:rPr lang="es-ES" sz="1600" dirty="0" smtClean="0"/>
              <a:t>b</a:t>
            </a:r>
            <a:r>
              <a:rPr lang="es-ES" sz="1600" baseline="30000" dirty="0" smtClean="0"/>
              <a:t>3</a:t>
            </a:r>
            <a:r>
              <a:rPr lang="es-ES" sz="1600" dirty="0" smtClean="0"/>
              <a:t> – b</a:t>
            </a:r>
            <a:r>
              <a:rPr lang="es-ES" sz="1600" baseline="30000" dirty="0" smtClean="0"/>
              <a:t>5</a:t>
            </a:r>
            <a:r>
              <a:rPr lang="es-ES" sz="1600" dirty="0" smtClean="0"/>
              <a:t> con – a</a:t>
            </a:r>
            <a:r>
              <a:rPr lang="es-ES" sz="1600" baseline="30000" dirty="0" smtClean="0"/>
              <a:t>3</a:t>
            </a:r>
            <a:r>
              <a:rPr lang="es-ES" sz="1600" dirty="0" smtClean="0"/>
              <a:t>b</a:t>
            </a:r>
            <a:r>
              <a:rPr lang="es-ES" sz="1600" baseline="30000" dirty="0" smtClean="0"/>
              <a:t>2  </a:t>
            </a:r>
            <a:r>
              <a:rPr lang="es-ES" sz="1600" dirty="0" smtClean="0"/>
              <a:t>=</a:t>
            </a:r>
            <a:r>
              <a:rPr lang="es-ES" sz="1600" baseline="30000" dirty="0" smtClean="0"/>
              <a:t> </a:t>
            </a:r>
            <a:r>
              <a:rPr lang="es-ES" sz="1600" dirty="0" smtClean="0">
                <a:solidFill>
                  <a:srgbClr val="FF0000"/>
                </a:solidFill>
              </a:rPr>
              <a:t>a</a:t>
            </a:r>
            <a:r>
              <a:rPr lang="es-ES" sz="1600" baseline="30000" dirty="0" smtClean="0">
                <a:solidFill>
                  <a:srgbClr val="FF0000"/>
                </a:solidFill>
              </a:rPr>
              <a:t>5 </a:t>
            </a:r>
            <a:r>
              <a:rPr lang="es-ES" sz="1600" dirty="0">
                <a:solidFill>
                  <a:srgbClr val="FF0000"/>
                </a:solidFill>
              </a:rPr>
              <a:t>+ a</a:t>
            </a:r>
            <a:r>
              <a:rPr lang="es-ES" sz="1600" baseline="30000" dirty="0">
                <a:solidFill>
                  <a:srgbClr val="FF0000"/>
                </a:solidFill>
              </a:rPr>
              <a:t>2</a:t>
            </a:r>
            <a:r>
              <a:rPr lang="es-ES" sz="1600" dirty="0">
                <a:solidFill>
                  <a:srgbClr val="FF0000"/>
                </a:solidFill>
              </a:rPr>
              <a:t>b</a:t>
            </a:r>
            <a:r>
              <a:rPr lang="es-ES" sz="1600" baseline="30000" dirty="0">
                <a:solidFill>
                  <a:srgbClr val="FF0000"/>
                </a:solidFill>
              </a:rPr>
              <a:t>3</a:t>
            </a:r>
            <a:r>
              <a:rPr lang="es-ES" sz="1600" dirty="0">
                <a:solidFill>
                  <a:srgbClr val="FF0000"/>
                </a:solidFill>
              </a:rPr>
              <a:t> – b</a:t>
            </a:r>
            <a:r>
              <a:rPr lang="es-ES" sz="1600" baseline="30000" dirty="0">
                <a:solidFill>
                  <a:srgbClr val="FF0000"/>
                </a:solidFill>
              </a:rPr>
              <a:t>5</a:t>
            </a:r>
            <a:r>
              <a:rPr lang="es-ES" sz="1600" dirty="0">
                <a:solidFill>
                  <a:srgbClr val="FF0000"/>
                </a:solidFill>
              </a:rPr>
              <a:t> </a:t>
            </a:r>
            <a:endParaRPr lang="es-ES" sz="1600" dirty="0" smtClean="0">
              <a:solidFill>
                <a:srgbClr val="FF0000"/>
              </a:solidFill>
            </a:endParaRPr>
          </a:p>
          <a:p>
            <a:pPr marL="514350" indent="-514350">
              <a:lnSpc>
                <a:spcPct val="100000"/>
              </a:lnSpc>
              <a:spcBef>
                <a:spcPts val="0"/>
              </a:spcBef>
              <a:buAutoNum type="arabicPeriod"/>
            </a:pPr>
            <a:r>
              <a:rPr lang="es-ES" sz="1600" dirty="0" smtClean="0"/>
              <a:t>Adicionar a</a:t>
            </a:r>
            <a:r>
              <a:rPr lang="es-ES" sz="1600" baseline="30000" dirty="0"/>
              <a:t>2</a:t>
            </a:r>
            <a:r>
              <a:rPr lang="es-ES" sz="1600" dirty="0" smtClean="0"/>
              <a:t> – 4ab con 4bc + 9a</a:t>
            </a:r>
            <a:r>
              <a:rPr lang="es-ES" sz="1600" baseline="30000" dirty="0"/>
              <a:t>2</a:t>
            </a:r>
            <a:r>
              <a:rPr lang="es-ES" sz="1600" dirty="0" smtClean="0"/>
              <a:t> - 6ab con </a:t>
            </a:r>
            <a:r>
              <a:rPr lang="es-ES" sz="1600" dirty="0"/>
              <a:t>12bc = </a:t>
            </a:r>
            <a:r>
              <a:rPr lang="es-ES" sz="1600" dirty="0">
                <a:solidFill>
                  <a:srgbClr val="FF0000"/>
                </a:solidFill>
              </a:rPr>
              <a:t>10a</a:t>
            </a:r>
            <a:r>
              <a:rPr lang="es-ES" sz="1600" baseline="30000" dirty="0">
                <a:solidFill>
                  <a:srgbClr val="FF0000"/>
                </a:solidFill>
              </a:rPr>
              <a:t>2</a:t>
            </a:r>
            <a:r>
              <a:rPr lang="es-ES" sz="1600" dirty="0">
                <a:solidFill>
                  <a:srgbClr val="FF0000"/>
                </a:solidFill>
              </a:rPr>
              <a:t> – 10ab + 16bc </a:t>
            </a:r>
            <a:endParaRPr lang="es-ES" sz="1600" dirty="0" smtClean="0">
              <a:solidFill>
                <a:srgbClr val="FF0000"/>
              </a:solidFill>
            </a:endParaRPr>
          </a:p>
          <a:p>
            <a:pPr marL="514350" indent="-514350">
              <a:lnSpc>
                <a:spcPct val="100000"/>
              </a:lnSpc>
              <a:spcBef>
                <a:spcPts val="0"/>
              </a:spcBef>
              <a:buAutoNum type="arabicPeriod"/>
            </a:pPr>
            <a:r>
              <a:rPr lang="es-ES" sz="1600" dirty="0" smtClean="0"/>
              <a:t>Adicionar 3a</a:t>
            </a:r>
            <a:r>
              <a:rPr lang="es-ES" sz="1600" baseline="30000" dirty="0" smtClean="0"/>
              <a:t>4</a:t>
            </a:r>
            <a:r>
              <a:rPr lang="es-ES" sz="1600" dirty="0" smtClean="0"/>
              <a:t>b</a:t>
            </a:r>
            <a:r>
              <a:rPr lang="es-ES" sz="1600" baseline="30000" dirty="0" smtClean="0"/>
              <a:t>3</a:t>
            </a:r>
            <a:r>
              <a:rPr lang="es-ES" sz="1600" dirty="0" smtClean="0"/>
              <a:t> – 4a</a:t>
            </a:r>
            <a:r>
              <a:rPr lang="es-ES" sz="1600" baseline="30000" dirty="0" smtClean="0"/>
              <a:t>3</a:t>
            </a:r>
            <a:r>
              <a:rPr lang="es-ES" sz="1600" dirty="0" smtClean="0"/>
              <a:t>b</a:t>
            </a:r>
            <a:r>
              <a:rPr lang="es-ES" sz="1600" baseline="30000" dirty="0" smtClean="0"/>
              <a:t>4</a:t>
            </a:r>
            <a:r>
              <a:rPr lang="es-ES" sz="1600" dirty="0" smtClean="0"/>
              <a:t> con – 5a</a:t>
            </a:r>
            <a:r>
              <a:rPr lang="es-ES" sz="1600" baseline="30000" dirty="0" smtClean="0"/>
              <a:t>3</a:t>
            </a:r>
            <a:r>
              <a:rPr lang="es-ES" sz="1600" dirty="0" smtClean="0"/>
              <a:t>b</a:t>
            </a:r>
            <a:r>
              <a:rPr lang="es-ES" sz="1600" baseline="30000" dirty="0" smtClean="0"/>
              <a:t>4</a:t>
            </a:r>
            <a:r>
              <a:rPr lang="es-ES" sz="1600" dirty="0" smtClean="0"/>
              <a:t> con a</a:t>
            </a:r>
            <a:r>
              <a:rPr lang="es-ES" sz="1600" baseline="30000" dirty="0" smtClean="0"/>
              <a:t>4</a:t>
            </a:r>
            <a:r>
              <a:rPr lang="es-ES" sz="1600" dirty="0" smtClean="0"/>
              <a:t>b</a:t>
            </a:r>
            <a:r>
              <a:rPr lang="es-ES" sz="1600" baseline="30000" dirty="0" smtClean="0"/>
              <a:t>3</a:t>
            </a:r>
            <a:r>
              <a:rPr lang="es-ES" sz="1600" dirty="0" smtClean="0"/>
              <a:t> + 2a</a:t>
            </a:r>
            <a:r>
              <a:rPr lang="es-ES" sz="1600" baseline="30000" dirty="0" smtClean="0"/>
              <a:t>3</a:t>
            </a:r>
            <a:r>
              <a:rPr lang="es-ES" sz="1600" dirty="0" smtClean="0"/>
              <a:t>b</a:t>
            </a:r>
            <a:r>
              <a:rPr lang="es-ES" sz="1600" baseline="30000" dirty="0" smtClean="0"/>
              <a:t>4</a:t>
            </a:r>
            <a:r>
              <a:rPr lang="es-ES" sz="1600" baseline="30000" dirty="0">
                <a:solidFill>
                  <a:schemeClr val="dk1"/>
                </a:solidFill>
              </a:rPr>
              <a:t> </a:t>
            </a:r>
            <a:r>
              <a:rPr lang="es-ES" sz="1600" baseline="30000" dirty="0" smtClean="0">
                <a:solidFill>
                  <a:schemeClr val="dk1"/>
                </a:solidFill>
              </a:rPr>
              <a:t> </a:t>
            </a:r>
            <a:r>
              <a:rPr lang="es-ES" sz="1600" dirty="0" smtClean="0">
                <a:solidFill>
                  <a:schemeClr val="dk1"/>
                </a:solidFill>
              </a:rPr>
              <a:t>= </a:t>
            </a:r>
            <a:r>
              <a:rPr lang="es-ES" sz="1600" dirty="0" smtClean="0">
                <a:solidFill>
                  <a:srgbClr val="FF0000"/>
                </a:solidFill>
              </a:rPr>
              <a:t>4a</a:t>
            </a:r>
            <a:r>
              <a:rPr lang="es-ES" sz="1600" baseline="30000" dirty="0" smtClean="0">
                <a:solidFill>
                  <a:srgbClr val="FF0000"/>
                </a:solidFill>
              </a:rPr>
              <a:t>4</a:t>
            </a:r>
            <a:r>
              <a:rPr lang="es-ES" sz="1600" dirty="0" smtClean="0">
                <a:solidFill>
                  <a:srgbClr val="FF0000"/>
                </a:solidFill>
              </a:rPr>
              <a:t>b</a:t>
            </a:r>
            <a:r>
              <a:rPr lang="es-ES" sz="1600" baseline="30000" dirty="0" smtClean="0">
                <a:solidFill>
                  <a:srgbClr val="FF0000"/>
                </a:solidFill>
              </a:rPr>
              <a:t>3</a:t>
            </a:r>
            <a:r>
              <a:rPr lang="es-ES" sz="1600" dirty="0" smtClean="0">
                <a:solidFill>
                  <a:srgbClr val="FF0000"/>
                </a:solidFill>
              </a:rPr>
              <a:t> </a:t>
            </a:r>
            <a:r>
              <a:rPr lang="es-ES" sz="1600" dirty="0">
                <a:solidFill>
                  <a:srgbClr val="FF0000"/>
                </a:solidFill>
              </a:rPr>
              <a:t>– 7a</a:t>
            </a:r>
            <a:r>
              <a:rPr lang="es-ES" sz="1600" baseline="30000" dirty="0">
                <a:solidFill>
                  <a:srgbClr val="FF0000"/>
                </a:solidFill>
              </a:rPr>
              <a:t>3</a:t>
            </a:r>
            <a:r>
              <a:rPr lang="es-ES" sz="1600" dirty="0">
                <a:solidFill>
                  <a:srgbClr val="FF0000"/>
                </a:solidFill>
              </a:rPr>
              <a:t>b</a:t>
            </a:r>
            <a:r>
              <a:rPr lang="es-ES" sz="1600" baseline="30000" dirty="0">
                <a:solidFill>
                  <a:srgbClr val="FF0000"/>
                </a:solidFill>
              </a:rPr>
              <a:t>4</a:t>
            </a:r>
            <a:r>
              <a:rPr lang="es-ES" sz="1600" dirty="0">
                <a:solidFill>
                  <a:srgbClr val="FF0000"/>
                </a:solidFill>
              </a:rPr>
              <a:t> </a:t>
            </a:r>
            <a:endParaRPr lang="es-ES" sz="1600" baseline="30000" dirty="0" smtClean="0">
              <a:solidFill>
                <a:srgbClr val="FF0000"/>
              </a:solidFill>
            </a:endParaRPr>
          </a:p>
          <a:p>
            <a:pPr marL="514350" indent="-514350">
              <a:lnSpc>
                <a:spcPct val="100000"/>
              </a:lnSpc>
              <a:spcBef>
                <a:spcPts val="0"/>
              </a:spcBef>
              <a:buAutoNum type="arabicPeriod"/>
            </a:pPr>
            <a:r>
              <a:rPr lang="es-ES" sz="1600" dirty="0" smtClean="0"/>
              <a:t>Adicionar 1/3 a</a:t>
            </a:r>
            <a:r>
              <a:rPr lang="es-ES" sz="1600" baseline="30000" dirty="0" smtClean="0"/>
              <a:t>3</a:t>
            </a:r>
            <a:r>
              <a:rPr lang="es-ES" sz="1600" dirty="0" smtClean="0"/>
              <a:t>b</a:t>
            </a:r>
            <a:r>
              <a:rPr lang="es-ES" sz="1600" baseline="30000" dirty="0"/>
              <a:t>2</a:t>
            </a:r>
            <a:r>
              <a:rPr lang="es-ES" sz="1600" dirty="0" smtClean="0"/>
              <a:t> + 2/5 a</a:t>
            </a:r>
            <a:r>
              <a:rPr lang="es-ES" sz="1600" baseline="30000" dirty="0"/>
              <a:t>2</a:t>
            </a:r>
            <a:r>
              <a:rPr lang="es-ES" sz="1600" dirty="0" smtClean="0"/>
              <a:t>b</a:t>
            </a:r>
            <a:r>
              <a:rPr lang="es-ES" sz="1600" baseline="30000" dirty="0" smtClean="0"/>
              <a:t>3</a:t>
            </a:r>
            <a:r>
              <a:rPr lang="es-ES" sz="1600" dirty="0" smtClean="0"/>
              <a:t> con 20/3 a</a:t>
            </a:r>
            <a:r>
              <a:rPr lang="es-ES" sz="1600" baseline="30000" dirty="0" smtClean="0"/>
              <a:t>3</a:t>
            </a:r>
            <a:r>
              <a:rPr lang="es-ES" sz="1600" dirty="0" smtClean="0"/>
              <a:t>b</a:t>
            </a:r>
            <a:r>
              <a:rPr lang="es-ES" sz="1600" baseline="30000" dirty="0"/>
              <a:t>2</a:t>
            </a:r>
            <a:r>
              <a:rPr lang="es-ES" sz="1600" dirty="0" smtClean="0"/>
              <a:t> + 13/5 a</a:t>
            </a:r>
            <a:r>
              <a:rPr lang="es-ES" sz="1600" baseline="30000" dirty="0"/>
              <a:t>2</a:t>
            </a:r>
            <a:r>
              <a:rPr lang="es-ES" sz="1600" dirty="0" smtClean="0"/>
              <a:t>b</a:t>
            </a:r>
            <a:r>
              <a:rPr lang="es-ES" sz="1600" baseline="30000" dirty="0" smtClean="0"/>
              <a:t>3</a:t>
            </a:r>
            <a:r>
              <a:rPr lang="es-ES" sz="1600" dirty="0" smtClean="0"/>
              <a:t> con a</a:t>
            </a:r>
            <a:r>
              <a:rPr lang="es-ES" sz="1600" baseline="30000" dirty="0" smtClean="0"/>
              <a:t>3</a:t>
            </a:r>
            <a:r>
              <a:rPr lang="es-ES" sz="1600" dirty="0" smtClean="0"/>
              <a:t>b</a:t>
            </a:r>
            <a:r>
              <a:rPr lang="es-ES" sz="1600" baseline="30000" dirty="0"/>
              <a:t>2</a:t>
            </a:r>
            <a:r>
              <a:rPr lang="es-ES" sz="1600" dirty="0" smtClean="0"/>
              <a:t> – a</a:t>
            </a:r>
            <a:r>
              <a:rPr lang="es-ES" sz="1600" baseline="30000" dirty="0" smtClean="0"/>
              <a:t>2</a:t>
            </a:r>
            <a:r>
              <a:rPr lang="es-ES" sz="1600" dirty="0" smtClean="0"/>
              <a:t>b</a:t>
            </a:r>
            <a:r>
              <a:rPr lang="es-ES" sz="1600" baseline="30000" dirty="0" smtClean="0"/>
              <a:t>3 </a:t>
            </a:r>
            <a:r>
              <a:rPr lang="es-ES" sz="1600" dirty="0" smtClean="0"/>
              <a:t>=</a:t>
            </a:r>
            <a:r>
              <a:rPr lang="es-ES" sz="1600" baseline="30000" dirty="0" smtClean="0"/>
              <a:t> </a:t>
            </a:r>
            <a:r>
              <a:rPr lang="es-ES" sz="1600" dirty="0">
                <a:solidFill>
                  <a:srgbClr val="FF0000"/>
                </a:solidFill>
              </a:rPr>
              <a:t>8a</a:t>
            </a:r>
            <a:r>
              <a:rPr lang="es-ES" sz="1600" baseline="30000" dirty="0">
                <a:solidFill>
                  <a:srgbClr val="FF0000"/>
                </a:solidFill>
              </a:rPr>
              <a:t>3</a:t>
            </a:r>
            <a:r>
              <a:rPr lang="es-ES" sz="1600" dirty="0">
                <a:solidFill>
                  <a:srgbClr val="FF0000"/>
                </a:solidFill>
              </a:rPr>
              <a:t>b</a:t>
            </a:r>
            <a:r>
              <a:rPr lang="es-ES" sz="1600" baseline="30000" dirty="0">
                <a:solidFill>
                  <a:srgbClr val="FF0000"/>
                </a:solidFill>
              </a:rPr>
              <a:t>2</a:t>
            </a:r>
            <a:r>
              <a:rPr lang="es-ES" sz="1600" dirty="0">
                <a:solidFill>
                  <a:srgbClr val="FF0000"/>
                </a:solidFill>
              </a:rPr>
              <a:t> + 2a</a:t>
            </a:r>
            <a:r>
              <a:rPr lang="es-ES" sz="1600" baseline="30000" dirty="0">
                <a:solidFill>
                  <a:srgbClr val="FF0000"/>
                </a:solidFill>
              </a:rPr>
              <a:t>2</a:t>
            </a:r>
            <a:r>
              <a:rPr lang="es-ES" sz="1600" dirty="0">
                <a:solidFill>
                  <a:srgbClr val="FF0000"/>
                </a:solidFill>
              </a:rPr>
              <a:t>b</a:t>
            </a:r>
            <a:r>
              <a:rPr lang="es-ES" sz="1600" baseline="30000" dirty="0">
                <a:solidFill>
                  <a:srgbClr val="FF0000"/>
                </a:solidFill>
              </a:rPr>
              <a:t>3</a:t>
            </a:r>
            <a:r>
              <a:rPr lang="es-ES" sz="1600" dirty="0">
                <a:solidFill>
                  <a:srgbClr val="FF0000"/>
                </a:solidFill>
              </a:rPr>
              <a:t> </a:t>
            </a:r>
            <a:endParaRPr lang="es-ES" sz="1600" baseline="30000" dirty="0" smtClean="0">
              <a:solidFill>
                <a:srgbClr val="FF0000"/>
              </a:solidFill>
            </a:endParaRPr>
          </a:p>
          <a:p>
            <a:pPr marL="514350" indent="-514350">
              <a:lnSpc>
                <a:spcPct val="100000"/>
              </a:lnSpc>
              <a:spcBef>
                <a:spcPts val="0"/>
              </a:spcBef>
              <a:buAutoNum type="arabicPeriod"/>
            </a:pPr>
            <a:r>
              <a:rPr lang="es-ES" sz="1600" dirty="0" smtClean="0"/>
              <a:t>Adicionar ¾ a</a:t>
            </a:r>
            <a:r>
              <a:rPr lang="es-ES" sz="1600" baseline="30000" dirty="0" smtClean="0"/>
              <a:t>3</a:t>
            </a:r>
            <a:r>
              <a:rPr lang="es-ES" sz="1600" dirty="0" smtClean="0"/>
              <a:t> – 2/3a</a:t>
            </a:r>
            <a:r>
              <a:rPr lang="es-ES" sz="1600" baseline="30000" dirty="0"/>
              <a:t>2</a:t>
            </a:r>
            <a:r>
              <a:rPr lang="es-ES" sz="1600" dirty="0" smtClean="0"/>
              <a:t>b con 3/5 a</a:t>
            </a:r>
            <a:r>
              <a:rPr lang="es-ES" sz="1600" baseline="30000" dirty="0" smtClean="0"/>
              <a:t>3</a:t>
            </a:r>
            <a:r>
              <a:rPr lang="es-ES" sz="1600" dirty="0" smtClean="0"/>
              <a:t> – a</a:t>
            </a:r>
            <a:r>
              <a:rPr lang="es-ES" sz="1600" baseline="30000" dirty="0"/>
              <a:t>2</a:t>
            </a:r>
            <a:r>
              <a:rPr lang="es-ES" sz="1600" dirty="0" smtClean="0"/>
              <a:t>b con ab</a:t>
            </a:r>
            <a:r>
              <a:rPr lang="es-ES" sz="1600" baseline="30000" dirty="0" smtClean="0"/>
              <a:t>2 </a:t>
            </a:r>
            <a:r>
              <a:rPr lang="es-ES" sz="1600" dirty="0" smtClean="0"/>
              <a:t>=</a:t>
            </a:r>
            <a:r>
              <a:rPr lang="es-ES" sz="1600" baseline="30000" dirty="0" smtClean="0"/>
              <a:t> </a:t>
            </a:r>
            <a:r>
              <a:rPr lang="es-ES" sz="1600" dirty="0">
                <a:solidFill>
                  <a:srgbClr val="FF0000"/>
                </a:solidFill>
              </a:rPr>
              <a:t>27/20a</a:t>
            </a:r>
            <a:r>
              <a:rPr lang="es-ES" sz="1600" baseline="30000" dirty="0">
                <a:solidFill>
                  <a:srgbClr val="FF0000"/>
                </a:solidFill>
              </a:rPr>
              <a:t>3</a:t>
            </a:r>
            <a:r>
              <a:rPr lang="es-ES" sz="1600" dirty="0">
                <a:solidFill>
                  <a:srgbClr val="FF0000"/>
                </a:solidFill>
              </a:rPr>
              <a:t> – 5/3a</a:t>
            </a:r>
            <a:r>
              <a:rPr lang="es-ES" sz="1600" baseline="30000" dirty="0">
                <a:solidFill>
                  <a:srgbClr val="FF0000"/>
                </a:solidFill>
              </a:rPr>
              <a:t>2</a:t>
            </a:r>
            <a:r>
              <a:rPr lang="es-ES" sz="1600" dirty="0">
                <a:solidFill>
                  <a:srgbClr val="FF0000"/>
                </a:solidFill>
              </a:rPr>
              <a:t>b + ab</a:t>
            </a:r>
            <a:r>
              <a:rPr lang="es-ES" sz="1600" baseline="30000" dirty="0">
                <a:solidFill>
                  <a:srgbClr val="FF0000"/>
                </a:solidFill>
              </a:rPr>
              <a:t>2</a:t>
            </a:r>
            <a:r>
              <a:rPr lang="es-ES" sz="1600" dirty="0">
                <a:solidFill>
                  <a:srgbClr val="FF0000"/>
                </a:solidFill>
              </a:rPr>
              <a:t> </a:t>
            </a:r>
            <a:endParaRPr lang="es-ES" sz="1600" dirty="0" smtClean="0">
              <a:solidFill>
                <a:srgbClr val="FF0000"/>
              </a:solidFill>
            </a:endParaRPr>
          </a:p>
          <a:p>
            <a:pPr marL="514350" indent="-514350">
              <a:lnSpc>
                <a:spcPct val="100000"/>
              </a:lnSpc>
              <a:spcBef>
                <a:spcPts val="0"/>
              </a:spcBef>
              <a:buAutoNum type="arabicPeriod"/>
            </a:pPr>
            <a:r>
              <a:rPr lang="es-ES" sz="1600" dirty="0" smtClean="0"/>
              <a:t>Adicionar 2a</a:t>
            </a:r>
            <a:r>
              <a:rPr lang="es-ES" sz="1600" baseline="30000" dirty="0" smtClean="0"/>
              <a:t>x</a:t>
            </a:r>
            <a:r>
              <a:rPr lang="es-ES" sz="1600" dirty="0" smtClean="0"/>
              <a:t> – a</a:t>
            </a:r>
            <a:r>
              <a:rPr lang="es-ES" sz="1600" baseline="30000" dirty="0" smtClean="0"/>
              <a:t>x-1</a:t>
            </a:r>
            <a:r>
              <a:rPr lang="es-ES" sz="1600" dirty="0" smtClean="0"/>
              <a:t> + 3a</a:t>
            </a:r>
            <a:r>
              <a:rPr lang="es-ES" sz="1600" baseline="30000" dirty="0" smtClean="0"/>
              <a:t>x-2</a:t>
            </a:r>
            <a:r>
              <a:rPr lang="es-ES" sz="1600" dirty="0" smtClean="0"/>
              <a:t> con – </a:t>
            </a:r>
            <a:r>
              <a:rPr lang="es-ES" sz="1600" dirty="0" err="1" smtClean="0"/>
              <a:t>a</a:t>
            </a:r>
            <a:r>
              <a:rPr lang="es-ES" sz="1600" baseline="30000" dirty="0" err="1" smtClean="0"/>
              <a:t>x</a:t>
            </a:r>
            <a:r>
              <a:rPr lang="es-ES" sz="1600" dirty="0" smtClean="0"/>
              <a:t> + 6a</a:t>
            </a:r>
            <a:r>
              <a:rPr lang="es-ES" sz="1600" baseline="30000" dirty="0" smtClean="0"/>
              <a:t>x-1</a:t>
            </a:r>
            <a:r>
              <a:rPr lang="es-ES" sz="1600" dirty="0" smtClean="0"/>
              <a:t> – 4a</a:t>
            </a:r>
            <a:r>
              <a:rPr lang="es-ES" sz="1600" baseline="30000" dirty="0" smtClean="0"/>
              <a:t>x-2 </a:t>
            </a:r>
            <a:r>
              <a:rPr lang="es-ES" sz="1600" dirty="0" smtClean="0"/>
              <a:t>=</a:t>
            </a:r>
            <a:r>
              <a:rPr lang="es-ES" sz="1600" baseline="30000" dirty="0" smtClean="0"/>
              <a:t> </a:t>
            </a:r>
            <a:r>
              <a:rPr lang="es-ES" sz="1600" dirty="0" err="1">
                <a:solidFill>
                  <a:srgbClr val="FF0000"/>
                </a:solidFill>
              </a:rPr>
              <a:t>a</a:t>
            </a:r>
            <a:r>
              <a:rPr lang="es-ES" sz="1600" baseline="30000" dirty="0" err="1">
                <a:solidFill>
                  <a:srgbClr val="FF0000"/>
                </a:solidFill>
              </a:rPr>
              <a:t>x</a:t>
            </a:r>
            <a:r>
              <a:rPr lang="es-ES" sz="1600" dirty="0">
                <a:solidFill>
                  <a:srgbClr val="FF0000"/>
                </a:solidFill>
              </a:rPr>
              <a:t> + 5a</a:t>
            </a:r>
            <a:r>
              <a:rPr lang="es-ES" sz="1600" baseline="30000" dirty="0">
                <a:solidFill>
                  <a:srgbClr val="FF0000"/>
                </a:solidFill>
              </a:rPr>
              <a:t>x-1</a:t>
            </a:r>
            <a:r>
              <a:rPr lang="es-ES" sz="1600" dirty="0">
                <a:solidFill>
                  <a:srgbClr val="FF0000"/>
                </a:solidFill>
              </a:rPr>
              <a:t> - a</a:t>
            </a:r>
            <a:r>
              <a:rPr lang="es-ES" sz="1600" baseline="30000" dirty="0">
                <a:solidFill>
                  <a:srgbClr val="FF0000"/>
                </a:solidFill>
              </a:rPr>
              <a:t>x-2</a:t>
            </a:r>
            <a:r>
              <a:rPr lang="es-ES" sz="1600" dirty="0">
                <a:solidFill>
                  <a:srgbClr val="FF0000"/>
                </a:solidFill>
              </a:rPr>
              <a:t> </a:t>
            </a:r>
            <a:endParaRPr lang="es-ES" sz="1600" baseline="30000" dirty="0" smtClean="0">
              <a:solidFill>
                <a:srgbClr val="FF0000"/>
              </a:solidFill>
            </a:endParaRPr>
          </a:p>
          <a:p>
            <a:pPr marL="514350" indent="-514350">
              <a:lnSpc>
                <a:spcPct val="100000"/>
              </a:lnSpc>
              <a:spcBef>
                <a:spcPts val="0"/>
              </a:spcBef>
              <a:buAutoNum type="arabicPeriod"/>
            </a:pPr>
            <a:r>
              <a:rPr lang="es-ES" sz="1600" dirty="0" smtClean="0"/>
              <a:t>Adicionar – 4m</a:t>
            </a:r>
            <a:r>
              <a:rPr lang="es-ES" sz="1600" baseline="30000" dirty="0" smtClean="0"/>
              <a:t>x</a:t>
            </a:r>
            <a:r>
              <a:rPr lang="es-ES" sz="1600" dirty="0" smtClean="0"/>
              <a:t> + 5m</a:t>
            </a:r>
            <a:r>
              <a:rPr lang="es-ES" sz="1600" baseline="30000" dirty="0" smtClean="0"/>
              <a:t>2x</a:t>
            </a:r>
            <a:r>
              <a:rPr lang="es-ES" sz="1600" dirty="0" smtClean="0"/>
              <a:t> – 7m</a:t>
            </a:r>
            <a:r>
              <a:rPr lang="es-ES" sz="1600" baseline="30000" dirty="0" smtClean="0"/>
              <a:t>3x</a:t>
            </a:r>
            <a:r>
              <a:rPr lang="es-ES" sz="1600" dirty="0" smtClean="0"/>
              <a:t> con 9m</a:t>
            </a:r>
            <a:r>
              <a:rPr lang="es-ES" sz="1600" baseline="30000" dirty="0" smtClean="0"/>
              <a:t>x</a:t>
            </a:r>
            <a:r>
              <a:rPr lang="es-ES" sz="1600" dirty="0" smtClean="0"/>
              <a:t> – 2m</a:t>
            </a:r>
            <a:r>
              <a:rPr lang="es-ES" sz="1600" baseline="30000" dirty="0" smtClean="0"/>
              <a:t>3x</a:t>
            </a:r>
            <a:r>
              <a:rPr lang="es-ES" sz="1600" dirty="0" smtClean="0"/>
              <a:t> con 10m</a:t>
            </a:r>
            <a:r>
              <a:rPr lang="es-ES" sz="1600" baseline="30000" dirty="0" smtClean="0"/>
              <a:t>2x</a:t>
            </a:r>
            <a:r>
              <a:rPr lang="es-ES" sz="1600" dirty="0" smtClean="0"/>
              <a:t> + 6m</a:t>
            </a:r>
            <a:r>
              <a:rPr lang="es-ES" sz="1600" baseline="30000" dirty="0" smtClean="0"/>
              <a:t>3x </a:t>
            </a:r>
            <a:r>
              <a:rPr lang="es-ES" sz="1600" dirty="0" smtClean="0"/>
              <a:t>=</a:t>
            </a:r>
            <a:r>
              <a:rPr lang="es-ES" sz="1600" baseline="30000" dirty="0" smtClean="0"/>
              <a:t> </a:t>
            </a:r>
            <a:r>
              <a:rPr lang="es-ES" sz="1600" dirty="0">
                <a:solidFill>
                  <a:srgbClr val="FF0000"/>
                </a:solidFill>
              </a:rPr>
              <a:t>5m</a:t>
            </a:r>
            <a:r>
              <a:rPr lang="es-ES" sz="1600" baseline="30000" dirty="0">
                <a:solidFill>
                  <a:srgbClr val="FF0000"/>
                </a:solidFill>
              </a:rPr>
              <a:t>x</a:t>
            </a:r>
            <a:r>
              <a:rPr lang="es-ES" sz="1600" dirty="0">
                <a:solidFill>
                  <a:srgbClr val="FF0000"/>
                </a:solidFill>
              </a:rPr>
              <a:t> + 15m</a:t>
            </a:r>
            <a:r>
              <a:rPr lang="es-ES" sz="1600" baseline="30000" dirty="0">
                <a:solidFill>
                  <a:srgbClr val="FF0000"/>
                </a:solidFill>
              </a:rPr>
              <a:t>2x</a:t>
            </a:r>
            <a:r>
              <a:rPr lang="es-ES" sz="1600" dirty="0">
                <a:solidFill>
                  <a:srgbClr val="FF0000"/>
                </a:solidFill>
              </a:rPr>
              <a:t> - 3m</a:t>
            </a:r>
            <a:r>
              <a:rPr lang="es-ES" sz="1600" baseline="30000" dirty="0">
                <a:solidFill>
                  <a:srgbClr val="FF0000"/>
                </a:solidFill>
              </a:rPr>
              <a:t>3x</a:t>
            </a:r>
            <a:r>
              <a:rPr lang="es-ES" sz="1600" dirty="0">
                <a:solidFill>
                  <a:srgbClr val="FF0000"/>
                </a:solidFill>
              </a:rPr>
              <a:t> </a:t>
            </a:r>
            <a:endParaRPr lang="es-ES" sz="1600" baseline="30000" dirty="0" smtClean="0">
              <a:solidFill>
                <a:srgbClr val="FF0000"/>
              </a:solidFill>
            </a:endParaRPr>
          </a:p>
          <a:p>
            <a:pPr marL="514350" indent="-514350">
              <a:lnSpc>
                <a:spcPct val="100000"/>
              </a:lnSpc>
              <a:spcBef>
                <a:spcPts val="0"/>
              </a:spcBef>
              <a:buAutoNum type="arabicPeriod"/>
            </a:pPr>
            <a:r>
              <a:rPr lang="es-ES" sz="1600" dirty="0" smtClean="0"/>
              <a:t>Adicionar ½ a</a:t>
            </a:r>
            <a:r>
              <a:rPr lang="es-ES" sz="1600" baseline="30000" dirty="0" smtClean="0"/>
              <a:t>n-1</a:t>
            </a:r>
            <a:r>
              <a:rPr lang="es-ES" sz="1600" dirty="0" smtClean="0"/>
              <a:t> – ¼ </a:t>
            </a:r>
            <a:r>
              <a:rPr lang="es-ES" sz="1600" dirty="0" err="1" smtClean="0"/>
              <a:t>a</a:t>
            </a:r>
            <a:r>
              <a:rPr lang="es-ES" sz="1600" baseline="30000" dirty="0" err="1" smtClean="0"/>
              <a:t>n</a:t>
            </a:r>
            <a:r>
              <a:rPr lang="es-ES" sz="1600" dirty="0" smtClean="0"/>
              <a:t> + ¾ a</a:t>
            </a:r>
            <a:r>
              <a:rPr lang="es-ES" sz="1600" baseline="30000" dirty="0" smtClean="0"/>
              <a:t>n+1</a:t>
            </a:r>
            <a:r>
              <a:rPr lang="es-ES" sz="1600" dirty="0" smtClean="0"/>
              <a:t> con – ¼ a</a:t>
            </a:r>
            <a:r>
              <a:rPr lang="es-ES" sz="1600" baseline="30000" dirty="0" smtClean="0"/>
              <a:t>n-1</a:t>
            </a:r>
            <a:r>
              <a:rPr lang="es-ES" sz="1600" dirty="0" smtClean="0"/>
              <a:t> + ¾ </a:t>
            </a:r>
            <a:r>
              <a:rPr lang="es-ES" sz="1600" dirty="0" err="1" smtClean="0"/>
              <a:t>a</a:t>
            </a:r>
            <a:r>
              <a:rPr lang="es-ES" sz="1600" baseline="30000" dirty="0" err="1" smtClean="0"/>
              <a:t>n</a:t>
            </a:r>
            <a:r>
              <a:rPr lang="es-ES" sz="1600" dirty="0" smtClean="0"/>
              <a:t> – ½ a</a:t>
            </a:r>
            <a:r>
              <a:rPr lang="es-ES" sz="1600" baseline="30000" dirty="0" smtClean="0"/>
              <a:t>n+1 </a:t>
            </a:r>
            <a:r>
              <a:rPr lang="es-ES" sz="1600" dirty="0" smtClean="0"/>
              <a:t>=</a:t>
            </a:r>
            <a:r>
              <a:rPr lang="es-ES" sz="1600" baseline="30000" dirty="0" smtClean="0"/>
              <a:t> </a:t>
            </a:r>
            <a:r>
              <a:rPr lang="es-ES" sz="1600" dirty="0">
                <a:solidFill>
                  <a:srgbClr val="FF0000"/>
                </a:solidFill>
              </a:rPr>
              <a:t>¼ a</a:t>
            </a:r>
            <a:r>
              <a:rPr lang="es-ES" sz="1600" baseline="30000" dirty="0">
                <a:solidFill>
                  <a:srgbClr val="FF0000"/>
                </a:solidFill>
              </a:rPr>
              <a:t>n-1</a:t>
            </a:r>
            <a:r>
              <a:rPr lang="es-ES" sz="1600" dirty="0">
                <a:solidFill>
                  <a:srgbClr val="FF0000"/>
                </a:solidFill>
              </a:rPr>
              <a:t> +</a:t>
            </a:r>
            <a:r>
              <a:rPr lang="es-ES" sz="1600" baseline="30000" dirty="0">
                <a:solidFill>
                  <a:srgbClr val="FF0000"/>
                </a:solidFill>
              </a:rPr>
              <a:t> </a:t>
            </a:r>
            <a:r>
              <a:rPr lang="es-ES" sz="1600" dirty="0">
                <a:solidFill>
                  <a:srgbClr val="FF0000"/>
                </a:solidFill>
              </a:rPr>
              <a:t>½ </a:t>
            </a:r>
            <a:r>
              <a:rPr lang="es-ES" sz="1600" dirty="0" err="1">
                <a:solidFill>
                  <a:srgbClr val="FF0000"/>
                </a:solidFill>
              </a:rPr>
              <a:t>a</a:t>
            </a:r>
            <a:r>
              <a:rPr lang="es-ES" sz="1600" baseline="30000" dirty="0" err="1">
                <a:solidFill>
                  <a:srgbClr val="FF0000"/>
                </a:solidFill>
              </a:rPr>
              <a:t>n</a:t>
            </a:r>
            <a:r>
              <a:rPr lang="es-ES" sz="1600" baseline="30000" dirty="0">
                <a:solidFill>
                  <a:srgbClr val="FF0000"/>
                </a:solidFill>
              </a:rPr>
              <a:t>  </a:t>
            </a:r>
            <a:r>
              <a:rPr lang="es-ES" sz="1600" dirty="0">
                <a:solidFill>
                  <a:srgbClr val="FF0000"/>
                </a:solidFill>
              </a:rPr>
              <a:t>+</a:t>
            </a:r>
            <a:r>
              <a:rPr lang="es-ES" sz="1600" baseline="30000" dirty="0">
                <a:solidFill>
                  <a:srgbClr val="FF0000"/>
                </a:solidFill>
              </a:rPr>
              <a:t> </a:t>
            </a:r>
            <a:r>
              <a:rPr lang="es-ES" sz="1600" dirty="0">
                <a:solidFill>
                  <a:srgbClr val="FF0000"/>
                </a:solidFill>
              </a:rPr>
              <a:t>¼ </a:t>
            </a:r>
            <a:r>
              <a:rPr lang="es-ES" sz="1600" dirty="0" smtClean="0">
                <a:solidFill>
                  <a:srgbClr val="FF0000"/>
                </a:solidFill>
              </a:rPr>
              <a:t>a</a:t>
            </a:r>
            <a:r>
              <a:rPr lang="es-ES" sz="1600" baseline="30000" dirty="0" smtClean="0">
                <a:solidFill>
                  <a:srgbClr val="FF0000"/>
                </a:solidFill>
              </a:rPr>
              <a:t>n+1</a:t>
            </a:r>
          </a:p>
        </p:txBody>
      </p:sp>
    </p:spTree>
    <p:extLst>
      <p:ext uri="{BB962C8B-B14F-4D97-AF65-F5344CB8AC3E}">
        <p14:creationId xmlns:p14="http://schemas.microsoft.com/office/powerpoint/2010/main" val="27415055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688075" y="911225"/>
            <a:ext cx="10515600" cy="4351338"/>
          </a:xfrm>
        </p:spPr>
        <p:txBody>
          <a:bodyPr>
            <a:normAutofit/>
          </a:bodyPr>
          <a:lstStyle/>
          <a:p>
            <a:pPr marL="0" indent="0" algn="just">
              <a:lnSpc>
                <a:spcPct val="100000"/>
              </a:lnSpc>
              <a:spcBef>
                <a:spcPts val="0"/>
              </a:spcBef>
              <a:buNone/>
            </a:pPr>
            <a:r>
              <a:rPr lang="es-ES" sz="1400" dirty="0"/>
              <a:t>	</a:t>
            </a:r>
          </a:p>
        </p:txBody>
      </p:sp>
      <p:sp>
        <p:nvSpPr>
          <p:cNvPr id="5" name="Rectángulo 4"/>
          <p:cNvSpPr/>
          <p:nvPr/>
        </p:nvSpPr>
        <p:spPr>
          <a:xfrm>
            <a:off x="439003" y="600207"/>
            <a:ext cx="11475493" cy="5919569"/>
          </a:xfrm>
          <a:prstGeom prst="rect">
            <a:avLst/>
          </a:prstGeom>
        </p:spPr>
        <p:txBody>
          <a:bodyPr wrap="square">
            <a:spAutoFit/>
          </a:bodyPr>
          <a:lstStyle/>
          <a:p>
            <a:pPr algn="just"/>
            <a:r>
              <a:rPr lang="es-ES" sz="1600" dirty="0"/>
              <a:t>21. Adicionar 5m + 3n – 8 con – 2m + n – </a:t>
            </a:r>
            <a:r>
              <a:rPr lang="es-ES" sz="1600" dirty="0" smtClean="0"/>
              <a:t>1 = </a:t>
            </a:r>
            <a:r>
              <a:rPr lang="es-ES" sz="1600" dirty="0" smtClean="0">
                <a:solidFill>
                  <a:srgbClr val="FF0000"/>
                </a:solidFill>
              </a:rPr>
              <a:t>3m </a:t>
            </a:r>
            <a:r>
              <a:rPr lang="es-ES" sz="1600" dirty="0">
                <a:solidFill>
                  <a:srgbClr val="FF0000"/>
                </a:solidFill>
              </a:rPr>
              <a:t>+ 4n – 9</a:t>
            </a:r>
            <a:r>
              <a:rPr lang="es-ES" sz="1600" dirty="0"/>
              <a:t>	</a:t>
            </a:r>
          </a:p>
          <a:p>
            <a:pPr algn="just"/>
            <a:r>
              <a:rPr lang="es-ES" sz="1600" dirty="0"/>
              <a:t>22. Adicionar – 5m – 3n + 8 con 2m – n + </a:t>
            </a:r>
            <a:r>
              <a:rPr lang="es-ES" sz="1600" dirty="0" smtClean="0"/>
              <a:t>1 = </a:t>
            </a:r>
            <a:r>
              <a:rPr lang="es-ES" sz="1600" dirty="0" smtClean="0">
                <a:solidFill>
                  <a:srgbClr val="FF0000"/>
                </a:solidFill>
              </a:rPr>
              <a:t>– </a:t>
            </a:r>
            <a:r>
              <a:rPr lang="es-ES" sz="1600" dirty="0">
                <a:solidFill>
                  <a:srgbClr val="FF0000"/>
                </a:solidFill>
              </a:rPr>
              <a:t>3m – 4n + 9</a:t>
            </a:r>
            <a:r>
              <a:rPr lang="es-ES" sz="1600" dirty="0"/>
              <a:t>	</a:t>
            </a:r>
          </a:p>
          <a:p>
            <a:pPr algn="just"/>
            <a:r>
              <a:rPr lang="es-ES" sz="1600" dirty="0"/>
              <a:t>23. Adicionar 6m</a:t>
            </a:r>
            <a:r>
              <a:rPr lang="es-ES" sz="1600" baseline="30000" dirty="0"/>
              <a:t>2</a:t>
            </a:r>
            <a:r>
              <a:rPr lang="es-ES" sz="1600" dirty="0"/>
              <a:t> – 4m + 7 con m</a:t>
            </a:r>
            <a:r>
              <a:rPr lang="es-ES" sz="1600" baseline="30000" dirty="0"/>
              <a:t>2</a:t>
            </a:r>
            <a:r>
              <a:rPr lang="es-ES" sz="1600" dirty="0"/>
              <a:t> – m + </a:t>
            </a:r>
            <a:r>
              <a:rPr lang="es-ES" sz="1600" dirty="0" smtClean="0"/>
              <a:t>2 =</a:t>
            </a:r>
            <a:r>
              <a:rPr lang="es-ES" sz="1600" dirty="0"/>
              <a:t>	</a:t>
            </a:r>
            <a:r>
              <a:rPr lang="es-ES" sz="1600" dirty="0" smtClean="0"/>
              <a:t> </a:t>
            </a:r>
            <a:r>
              <a:rPr lang="es-ES" sz="1600" dirty="0" smtClean="0">
                <a:solidFill>
                  <a:srgbClr val="FF0000"/>
                </a:solidFill>
              </a:rPr>
              <a:t>7m</a:t>
            </a:r>
            <a:r>
              <a:rPr lang="es-ES" sz="1600" baseline="30000" dirty="0" smtClean="0">
                <a:solidFill>
                  <a:srgbClr val="FF0000"/>
                </a:solidFill>
              </a:rPr>
              <a:t>2</a:t>
            </a:r>
            <a:r>
              <a:rPr lang="es-ES" sz="1600" dirty="0" smtClean="0">
                <a:solidFill>
                  <a:srgbClr val="FF0000"/>
                </a:solidFill>
              </a:rPr>
              <a:t> </a:t>
            </a:r>
            <a:r>
              <a:rPr lang="es-ES" sz="1600" dirty="0">
                <a:solidFill>
                  <a:srgbClr val="FF0000"/>
                </a:solidFill>
              </a:rPr>
              <a:t>– 5m + 9</a:t>
            </a:r>
            <a:r>
              <a:rPr lang="es-ES" sz="1600" dirty="0"/>
              <a:t>	</a:t>
            </a:r>
          </a:p>
          <a:p>
            <a:pPr algn="just"/>
            <a:r>
              <a:rPr lang="es-ES" sz="1600" dirty="0"/>
              <a:t>24. Adicionar - 6m</a:t>
            </a:r>
            <a:r>
              <a:rPr lang="es-ES" sz="1600" baseline="30000" dirty="0"/>
              <a:t>2</a:t>
            </a:r>
            <a:r>
              <a:rPr lang="es-ES" sz="1600" dirty="0"/>
              <a:t> + 4m - 7 con - m</a:t>
            </a:r>
            <a:r>
              <a:rPr lang="es-ES" sz="1600" baseline="30000" dirty="0"/>
              <a:t>2</a:t>
            </a:r>
            <a:r>
              <a:rPr lang="es-ES" sz="1600" dirty="0"/>
              <a:t> + m </a:t>
            </a:r>
            <a:r>
              <a:rPr lang="es-ES" sz="1600" dirty="0" smtClean="0"/>
              <a:t>– 2 = </a:t>
            </a:r>
            <a:r>
              <a:rPr lang="es-ES" sz="1600" dirty="0" smtClean="0">
                <a:solidFill>
                  <a:srgbClr val="FF0000"/>
                </a:solidFill>
              </a:rPr>
              <a:t>- </a:t>
            </a:r>
            <a:r>
              <a:rPr lang="es-ES" sz="1600" dirty="0">
                <a:solidFill>
                  <a:srgbClr val="FF0000"/>
                </a:solidFill>
              </a:rPr>
              <a:t>7m</a:t>
            </a:r>
            <a:r>
              <a:rPr lang="es-ES" sz="1600" baseline="30000" dirty="0">
                <a:solidFill>
                  <a:srgbClr val="FF0000"/>
                </a:solidFill>
              </a:rPr>
              <a:t>2</a:t>
            </a:r>
            <a:r>
              <a:rPr lang="es-ES" sz="1600" dirty="0">
                <a:solidFill>
                  <a:srgbClr val="FF0000"/>
                </a:solidFill>
              </a:rPr>
              <a:t> + 5m - 9</a:t>
            </a:r>
            <a:r>
              <a:rPr lang="es-ES" sz="1600" dirty="0"/>
              <a:t>	</a:t>
            </a:r>
          </a:p>
          <a:p>
            <a:pPr algn="just"/>
            <a:r>
              <a:rPr lang="es-ES" sz="1600" dirty="0"/>
              <a:t>25. Adicionar 9x</a:t>
            </a:r>
            <a:r>
              <a:rPr lang="es-ES" sz="1600" baseline="30000" dirty="0"/>
              <a:t>2</a:t>
            </a:r>
            <a:r>
              <a:rPr lang="es-ES" sz="1600" dirty="0"/>
              <a:t>y – 8xy</a:t>
            </a:r>
            <a:r>
              <a:rPr lang="es-ES" sz="1600" baseline="30000" dirty="0"/>
              <a:t>2</a:t>
            </a:r>
            <a:r>
              <a:rPr lang="es-ES" sz="1600" dirty="0"/>
              <a:t> con – 4x</a:t>
            </a:r>
            <a:r>
              <a:rPr lang="es-ES" sz="1600" baseline="30000" dirty="0"/>
              <a:t>2</a:t>
            </a:r>
            <a:r>
              <a:rPr lang="es-ES" sz="1600" dirty="0"/>
              <a:t>y + </a:t>
            </a:r>
            <a:r>
              <a:rPr lang="es-ES" sz="1600" dirty="0" smtClean="0"/>
              <a:t>xy</a:t>
            </a:r>
            <a:r>
              <a:rPr lang="es-ES" sz="1600" baseline="30000" dirty="0" smtClean="0"/>
              <a:t>2</a:t>
            </a:r>
            <a:r>
              <a:rPr lang="es-ES" sz="1600" dirty="0" smtClean="0"/>
              <a:t> = </a:t>
            </a:r>
            <a:r>
              <a:rPr lang="es-ES" sz="1600" dirty="0" smtClean="0">
                <a:solidFill>
                  <a:srgbClr val="FF0000"/>
                </a:solidFill>
              </a:rPr>
              <a:t>5x</a:t>
            </a:r>
            <a:r>
              <a:rPr lang="es-ES" sz="1600" baseline="30000" dirty="0" smtClean="0">
                <a:solidFill>
                  <a:srgbClr val="FF0000"/>
                </a:solidFill>
              </a:rPr>
              <a:t>2</a:t>
            </a:r>
            <a:r>
              <a:rPr lang="es-ES" sz="1600" dirty="0" smtClean="0">
                <a:solidFill>
                  <a:srgbClr val="FF0000"/>
                </a:solidFill>
              </a:rPr>
              <a:t>y </a:t>
            </a:r>
            <a:r>
              <a:rPr lang="es-ES" sz="1600" dirty="0">
                <a:solidFill>
                  <a:srgbClr val="FF0000"/>
                </a:solidFill>
              </a:rPr>
              <a:t>– 7xy</a:t>
            </a:r>
            <a:r>
              <a:rPr lang="es-ES" sz="1600" baseline="30000" dirty="0">
                <a:solidFill>
                  <a:srgbClr val="FF0000"/>
                </a:solidFill>
              </a:rPr>
              <a:t>2</a:t>
            </a:r>
            <a:r>
              <a:rPr lang="es-ES" sz="1600" dirty="0"/>
              <a:t>	</a:t>
            </a:r>
          </a:p>
          <a:p>
            <a:pPr algn="just"/>
            <a:r>
              <a:rPr lang="es-ES" sz="1600" dirty="0" smtClean="0"/>
              <a:t>26</a:t>
            </a:r>
            <a:r>
              <a:rPr lang="es-ES" sz="1600" dirty="0"/>
              <a:t>. Adicionar - 9x</a:t>
            </a:r>
            <a:r>
              <a:rPr lang="es-ES" sz="1600" baseline="30000" dirty="0"/>
              <a:t>2</a:t>
            </a:r>
            <a:r>
              <a:rPr lang="es-ES" sz="1600" dirty="0"/>
              <a:t>y + 8xy</a:t>
            </a:r>
            <a:r>
              <a:rPr lang="es-ES" sz="1600" baseline="30000" dirty="0"/>
              <a:t>2</a:t>
            </a:r>
            <a:r>
              <a:rPr lang="es-ES" sz="1600" dirty="0"/>
              <a:t> con – 4x</a:t>
            </a:r>
            <a:r>
              <a:rPr lang="es-ES" sz="1600" baseline="30000" dirty="0"/>
              <a:t>2</a:t>
            </a:r>
            <a:r>
              <a:rPr lang="es-ES" sz="1600" dirty="0"/>
              <a:t>y + </a:t>
            </a:r>
            <a:r>
              <a:rPr lang="es-ES" sz="1600" dirty="0" smtClean="0"/>
              <a:t>xy</a:t>
            </a:r>
            <a:r>
              <a:rPr lang="es-ES" sz="1600" baseline="30000" dirty="0" smtClean="0"/>
              <a:t>2</a:t>
            </a:r>
            <a:r>
              <a:rPr lang="es-ES" sz="1600" dirty="0" smtClean="0"/>
              <a:t> = </a:t>
            </a:r>
            <a:r>
              <a:rPr lang="es-ES" sz="1600" dirty="0" smtClean="0">
                <a:solidFill>
                  <a:srgbClr val="FF0000"/>
                </a:solidFill>
              </a:rPr>
              <a:t>- </a:t>
            </a:r>
            <a:r>
              <a:rPr lang="es-ES" sz="1600" dirty="0">
                <a:solidFill>
                  <a:srgbClr val="FF0000"/>
                </a:solidFill>
              </a:rPr>
              <a:t>13x</a:t>
            </a:r>
            <a:r>
              <a:rPr lang="es-ES" sz="1600" baseline="30000" dirty="0">
                <a:solidFill>
                  <a:srgbClr val="FF0000"/>
                </a:solidFill>
              </a:rPr>
              <a:t>2</a:t>
            </a:r>
            <a:r>
              <a:rPr lang="es-ES" sz="1600" dirty="0">
                <a:solidFill>
                  <a:srgbClr val="FF0000"/>
                </a:solidFill>
              </a:rPr>
              <a:t>y + 9xy</a:t>
            </a:r>
            <a:r>
              <a:rPr lang="es-ES" sz="1600" baseline="30000" dirty="0">
                <a:solidFill>
                  <a:srgbClr val="FF0000"/>
                </a:solidFill>
              </a:rPr>
              <a:t>2</a:t>
            </a:r>
            <a:r>
              <a:rPr lang="es-ES" sz="1600" dirty="0"/>
              <a:t>	</a:t>
            </a:r>
          </a:p>
          <a:p>
            <a:pPr algn="just"/>
            <a:r>
              <a:rPr lang="es-ES" sz="1600" dirty="0"/>
              <a:t>27. Adicionar 10x</a:t>
            </a:r>
            <a:r>
              <a:rPr lang="es-ES" sz="1600" baseline="30000" dirty="0"/>
              <a:t>2</a:t>
            </a:r>
            <a:r>
              <a:rPr lang="es-ES" sz="1600" dirty="0"/>
              <a:t> – x + 3 con – 4x</a:t>
            </a:r>
            <a:r>
              <a:rPr lang="es-ES" sz="1600" baseline="30000" dirty="0"/>
              <a:t>2</a:t>
            </a:r>
            <a:r>
              <a:rPr lang="es-ES" sz="1600" dirty="0"/>
              <a:t> – </a:t>
            </a:r>
            <a:r>
              <a:rPr lang="es-ES" sz="1600" dirty="0" smtClean="0"/>
              <a:t>1 = </a:t>
            </a:r>
            <a:r>
              <a:rPr lang="es-ES" sz="1600" dirty="0" smtClean="0">
                <a:solidFill>
                  <a:srgbClr val="FF0000"/>
                </a:solidFill>
              </a:rPr>
              <a:t>6x</a:t>
            </a:r>
            <a:r>
              <a:rPr lang="es-ES" sz="1600" baseline="30000" dirty="0" smtClean="0">
                <a:solidFill>
                  <a:srgbClr val="FF0000"/>
                </a:solidFill>
              </a:rPr>
              <a:t>2</a:t>
            </a:r>
            <a:r>
              <a:rPr lang="es-ES" sz="1600" dirty="0" smtClean="0">
                <a:solidFill>
                  <a:srgbClr val="FF0000"/>
                </a:solidFill>
              </a:rPr>
              <a:t> </a:t>
            </a:r>
            <a:r>
              <a:rPr lang="es-ES" sz="1600" dirty="0">
                <a:solidFill>
                  <a:srgbClr val="FF0000"/>
                </a:solidFill>
              </a:rPr>
              <a:t>– x + 2 </a:t>
            </a:r>
            <a:endParaRPr lang="es-ES" sz="1600" dirty="0" smtClean="0">
              <a:solidFill>
                <a:srgbClr val="FF0000"/>
              </a:solidFill>
            </a:endParaRPr>
          </a:p>
          <a:p>
            <a:pPr algn="just"/>
            <a:r>
              <a:rPr lang="es-ES" sz="1600" dirty="0" smtClean="0"/>
              <a:t>28</a:t>
            </a:r>
            <a:r>
              <a:rPr lang="es-ES" sz="1600" dirty="0"/>
              <a:t>. Adicionar - 10x</a:t>
            </a:r>
            <a:r>
              <a:rPr lang="es-ES" sz="1600" baseline="30000" dirty="0"/>
              <a:t>2</a:t>
            </a:r>
            <a:r>
              <a:rPr lang="es-ES" sz="1600" dirty="0"/>
              <a:t> + x - 3 con 4x</a:t>
            </a:r>
            <a:r>
              <a:rPr lang="es-ES" sz="1600" baseline="30000" dirty="0"/>
              <a:t>2</a:t>
            </a:r>
            <a:r>
              <a:rPr lang="es-ES" sz="1600" dirty="0"/>
              <a:t> + </a:t>
            </a:r>
            <a:r>
              <a:rPr lang="es-ES" sz="1600" dirty="0" smtClean="0"/>
              <a:t>1 = </a:t>
            </a:r>
            <a:r>
              <a:rPr lang="es-ES" sz="1600" dirty="0" smtClean="0">
                <a:solidFill>
                  <a:srgbClr val="FF0000"/>
                </a:solidFill>
              </a:rPr>
              <a:t>- </a:t>
            </a:r>
            <a:r>
              <a:rPr lang="es-ES" sz="1600" dirty="0">
                <a:solidFill>
                  <a:srgbClr val="FF0000"/>
                </a:solidFill>
              </a:rPr>
              <a:t>6x</a:t>
            </a:r>
            <a:r>
              <a:rPr lang="es-ES" sz="1600" baseline="30000" dirty="0">
                <a:solidFill>
                  <a:srgbClr val="FF0000"/>
                </a:solidFill>
              </a:rPr>
              <a:t>2</a:t>
            </a:r>
            <a:r>
              <a:rPr lang="es-ES" sz="1600" dirty="0">
                <a:solidFill>
                  <a:srgbClr val="FF0000"/>
                </a:solidFill>
              </a:rPr>
              <a:t> + x - 2</a:t>
            </a:r>
            <a:r>
              <a:rPr lang="es-ES" sz="1600" dirty="0"/>
              <a:t>	</a:t>
            </a:r>
          </a:p>
          <a:p>
            <a:pPr algn="just"/>
            <a:r>
              <a:rPr lang="es-ES" sz="1600" dirty="0"/>
              <a:t>29. Adicionar a</a:t>
            </a:r>
            <a:r>
              <a:rPr lang="es-ES" sz="1600" baseline="30000" dirty="0"/>
              <a:t>2</a:t>
            </a:r>
            <a:r>
              <a:rPr lang="es-ES" sz="1600" dirty="0"/>
              <a:t>b – ab</a:t>
            </a:r>
            <a:r>
              <a:rPr lang="es-ES" sz="1600" baseline="30000" dirty="0"/>
              <a:t>2</a:t>
            </a:r>
            <a:r>
              <a:rPr lang="es-ES" sz="1600" dirty="0"/>
              <a:t> + 7 con 6a</a:t>
            </a:r>
            <a:r>
              <a:rPr lang="es-ES" sz="1600" baseline="30000" dirty="0"/>
              <a:t>2</a:t>
            </a:r>
            <a:r>
              <a:rPr lang="es-ES" sz="1600" dirty="0"/>
              <a:t>b – </a:t>
            </a:r>
            <a:r>
              <a:rPr lang="es-ES" sz="1600" dirty="0" smtClean="0"/>
              <a:t>4ab</a:t>
            </a:r>
            <a:r>
              <a:rPr lang="es-ES" sz="1600" baseline="30000" dirty="0" smtClean="0"/>
              <a:t>2</a:t>
            </a:r>
            <a:r>
              <a:rPr lang="es-ES" sz="1600" dirty="0" smtClean="0"/>
              <a:t> = </a:t>
            </a:r>
            <a:r>
              <a:rPr lang="es-ES" sz="1600" dirty="0" smtClean="0">
                <a:solidFill>
                  <a:srgbClr val="FF0000"/>
                </a:solidFill>
              </a:rPr>
              <a:t>7a</a:t>
            </a:r>
            <a:r>
              <a:rPr lang="es-ES" sz="1600" baseline="30000" dirty="0" smtClean="0">
                <a:solidFill>
                  <a:srgbClr val="FF0000"/>
                </a:solidFill>
              </a:rPr>
              <a:t>2</a:t>
            </a:r>
            <a:r>
              <a:rPr lang="es-ES" sz="1600" dirty="0" smtClean="0">
                <a:solidFill>
                  <a:srgbClr val="FF0000"/>
                </a:solidFill>
              </a:rPr>
              <a:t>b </a:t>
            </a:r>
            <a:r>
              <a:rPr lang="es-ES" sz="1600" dirty="0">
                <a:solidFill>
                  <a:srgbClr val="FF0000"/>
                </a:solidFill>
              </a:rPr>
              <a:t>– 5ab</a:t>
            </a:r>
            <a:r>
              <a:rPr lang="es-ES" sz="1600" baseline="30000" dirty="0">
                <a:solidFill>
                  <a:srgbClr val="FF0000"/>
                </a:solidFill>
              </a:rPr>
              <a:t>2</a:t>
            </a:r>
            <a:r>
              <a:rPr lang="es-ES" sz="1600" dirty="0">
                <a:solidFill>
                  <a:srgbClr val="FF0000"/>
                </a:solidFill>
              </a:rPr>
              <a:t> + 7</a:t>
            </a:r>
            <a:r>
              <a:rPr lang="es-ES" sz="1600" dirty="0"/>
              <a:t>	</a:t>
            </a:r>
            <a:endParaRPr lang="es-ES" sz="1600" baseline="30000" dirty="0"/>
          </a:p>
          <a:p>
            <a:pPr algn="just"/>
            <a:r>
              <a:rPr lang="es-ES" sz="1600" dirty="0"/>
              <a:t>30. Adicionar - a</a:t>
            </a:r>
            <a:r>
              <a:rPr lang="es-ES" sz="1600" baseline="30000" dirty="0"/>
              <a:t>2</a:t>
            </a:r>
            <a:r>
              <a:rPr lang="es-ES" sz="1600" dirty="0"/>
              <a:t>b + ab</a:t>
            </a:r>
            <a:r>
              <a:rPr lang="es-ES" sz="1600" baseline="30000" dirty="0"/>
              <a:t>2</a:t>
            </a:r>
            <a:r>
              <a:rPr lang="es-ES" sz="1600" dirty="0"/>
              <a:t> - 7 con - 6a</a:t>
            </a:r>
            <a:r>
              <a:rPr lang="es-ES" sz="1600" baseline="30000" dirty="0"/>
              <a:t>2</a:t>
            </a:r>
            <a:r>
              <a:rPr lang="es-ES" sz="1600" dirty="0"/>
              <a:t>b + </a:t>
            </a:r>
            <a:r>
              <a:rPr lang="es-ES" sz="1600" dirty="0" smtClean="0"/>
              <a:t>4ab</a:t>
            </a:r>
            <a:r>
              <a:rPr lang="es-ES" sz="1600" baseline="30000" dirty="0" smtClean="0"/>
              <a:t>2</a:t>
            </a:r>
            <a:r>
              <a:rPr lang="es-ES" sz="1600" dirty="0" smtClean="0"/>
              <a:t> = </a:t>
            </a:r>
            <a:r>
              <a:rPr lang="es-ES" sz="1600" dirty="0" smtClean="0">
                <a:solidFill>
                  <a:srgbClr val="FF0000"/>
                </a:solidFill>
              </a:rPr>
              <a:t>- </a:t>
            </a:r>
            <a:r>
              <a:rPr lang="es-ES" sz="1600" dirty="0">
                <a:solidFill>
                  <a:srgbClr val="FF0000"/>
                </a:solidFill>
              </a:rPr>
              <a:t>7a</a:t>
            </a:r>
            <a:r>
              <a:rPr lang="es-ES" sz="1600" baseline="30000" dirty="0">
                <a:solidFill>
                  <a:srgbClr val="FF0000"/>
                </a:solidFill>
              </a:rPr>
              <a:t>2</a:t>
            </a:r>
            <a:r>
              <a:rPr lang="es-ES" sz="1600" dirty="0">
                <a:solidFill>
                  <a:srgbClr val="FF0000"/>
                </a:solidFill>
              </a:rPr>
              <a:t>b + 5ab</a:t>
            </a:r>
            <a:r>
              <a:rPr lang="es-ES" sz="1600" baseline="30000" dirty="0">
                <a:solidFill>
                  <a:srgbClr val="FF0000"/>
                </a:solidFill>
              </a:rPr>
              <a:t>2</a:t>
            </a:r>
            <a:r>
              <a:rPr lang="es-ES" sz="1600" dirty="0">
                <a:solidFill>
                  <a:srgbClr val="FF0000"/>
                </a:solidFill>
              </a:rPr>
              <a:t> </a:t>
            </a:r>
            <a:r>
              <a:rPr lang="es-ES" sz="1600" dirty="0" smtClean="0">
                <a:solidFill>
                  <a:srgbClr val="FF0000"/>
                </a:solidFill>
              </a:rPr>
              <a:t>– 7</a:t>
            </a:r>
          </a:p>
          <a:p>
            <a:r>
              <a:rPr lang="es-ES" sz="1600" dirty="0"/>
              <a:t>31. Hallar el perímetro de un triángulo equilátero de lado 3xyz. </a:t>
            </a:r>
            <a:r>
              <a:rPr lang="es-ES" sz="1600" dirty="0">
                <a:solidFill>
                  <a:srgbClr val="FF0000"/>
                </a:solidFill>
              </a:rPr>
              <a:t>9xyz</a:t>
            </a:r>
          </a:p>
          <a:p>
            <a:r>
              <a:rPr lang="es-ES" sz="1600" dirty="0"/>
              <a:t>32. Hallar el perímetro de un triángulo isósceles, cuyos lados iguales miden 4a</a:t>
            </a:r>
            <a:r>
              <a:rPr lang="es-ES" sz="1600" baseline="30000" dirty="0"/>
              <a:t>2</a:t>
            </a:r>
            <a:r>
              <a:rPr lang="es-ES" sz="1600" dirty="0"/>
              <a:t>b</a:t>
            </a:r>
            <a:r>
              <a:rPr lang="es-ES" sz="1600" baseline="30000" dirty="0"/>
              <a:t>3</a:t>
            </a:r>
            <a:r>
              <a:rPr lang="es-ES" sz="1600" dirty="0"/>
              <a:t>c y el diferente mide la mitad de estos lados. </a:t>
            </a:r>
            <a:r>
              <a:rPr lang="es-ES" sz="1600" dirty="0">
                <a:solidFill>
                  <a:srgbClr val="FF0000"/>
                </a:solidFill>
              </a:rPr>
              <a:t>10a</a:t>
            </a:r>
            <a:r>
              <a:rPr lang="es-ES" sz="1600" baseline="30000" dirty="0">
                <a:solidFill>
                  <a:srgbClr val="FF0000"/>
                </a:solidFill>
              </a:rPr>
              <a:t>2</a:t>
            </a:r>
            <a:r>
              <a:rPr lang="es-ES" sz="1600" dirty="0">
                <a:solidFill>
                  <a:srgbClr val="FF0000"/>
                </a:solidFill>
              </a:rPr>
              <a:t>b</a:t>
            </a:r>
            <a:r>
              <a:rPr lang="es-ES" sz="1600" baseline="30000" dirty="0">
                <a:solidFill>
                  <a:srgbClr val="FF0000"/>
                </a:solidFill>
              </a:rPr>
              <a:t>3</a:t>
            </a:r>
            <a:r>
              <a:rPr lang="es-ES" sz="1600" dirty="0">
                <a:solidFill>
                  <a:srgbClr val="FF0000"/>
                </a:solidFill>
              </a:rPr>
              <a:t>c</a:t>
            </a:r>
            <a:endParaRPr lang="es-ES" sz="1600" dirty="0"/>
          </a:p>
          <a:p>
            <a:r>
              <a:rPr lang="es-ES" sz="1600" dirty="0"/>
              <a:t>33. Hallar el perímetro de un triángulo escaleno cuyo lado mayor mide 3x</a:t>
            </a:r>
            <a:r>
              <a:rPr lang="es-ES" sz="1600" baseline="30000" dirty="0"/>
              <a:t>n</a:t>
            </a:r>
            <a:r>
              <a:rPr lang="es-ES" sz="1600" dirty="0"/>
              <a:t>, el lado menor mide la tercera parte del lado mayor y el lado medio mide el doble el lado menor. </a:t>
            </a:r>
            <a:r>
              <a:rPr lang="es-ES" sz="1600" dirty="0">
                <a:solidFill>
                  <a:srgbClr val="FF0000"/>
                </a:solidFill>
              </a:rPr>
              <a:t>6x</a:t>
            </a:r>
            <a:r>
              <a:rPr lang="es-ES" sz="1600" baseline="30000" dirty="0">
                <a:solidFill>
                  <a:srgbClr val="FF0000"/>
                </a:solidFill>
              </a:rPr>
              <a:t>n</a:t>
            </a:r>
            <a:endParaRPr lang="es-ES" sz="1600" dirty="0"/>
          </a:p>
          <a:p>
            <a:r>
              <a:rPr lang="es-ES" sz="1600" dirty="0"/>
              <a:t>34. Hallar el perímetro de un rectángulo cuya base es el doble de la altura. </a:t>
            </a:r>
            <a:r>
              <a:rPr lang="es-ES" sz="1600" dirty="0">
                <a:solidFill>
                  <a:srgbClr val="FF0000"/>
                </a:solidFill>
              </a:rPr>
              <a:t>6x</a:t>
            </a:r>
          </a:p>
          <a:p>
            <a:r>
              <a:rPr lang="es-ES" sz="1600" dirty="0"/>
              <a:t>35. Hallar el perímetro de un rectángulo cuya base es la mitad de la altura. </a:t>
            </a:r>
            <a:r>
              <a:rPr lang="es-ES" sz="1600" dirty="0" smtClean="0">
                <a:solidFill>
                  <a:srgbClr val="FF0000"/>
                </a:solidFill>
              </a:rPr>
              <a:t>3x</a:t>
            </a:r>
          </a:p>
          <a:p>
            <a:r>
              <a:rPr lang="es-ES" sz="1600" dirty="0"/>
              <a:t>36. En una familia, la madre mide 3 años menos que el padre, y el hijo tiene la mitad de la edad del padre. ¿Cuánto suman las edades de los 3? </a:t>
            </a:r>
            <a:r>
              <a:rPr lang="es-ES" sz="1600" dirty="0">
                <a:solidFill>
                  <a:srgbClr val="FF0000"/>
                </a:solidFill>
              </a:rPr>
              <a:t>5/2x – 3</a:t>
            </a:r>
            <a:endParaRPr lang="es-ES" sz="1600" dirty="0"/>
          </a:p>
          <a:p>
            <a:r>
              <a:rPr lang="es-ES" sz="1600" dirty="0"/>
              <a:t>37. Se compran 3 artículos de ropa: una chaqueta, una camisa y un pantalón; la camisa costó $20000 menos que la chaqueta, y el pantalón costó $30000 menos que la chaqueta. ¿Cuánto se pagó por las 3 prendas?</a:t>
            </a:r>
            <a:r>
              <a:rPr lang="es-ES" sz="1600" dirty="0">
                <a:solidFill>
                  <a:srgbClr val="FF0000"/>
                </a:solidFill>
              </a:rPr>
              <a:t> 3x + 10000</a:t>
            </a:r>
          </a:p>
          <a:p>
            <a:r>
              <a:rPr lang="es-ES" sz="1600" dirty="0"/>
              <a:t>38. Se compran 3 artículos de ropa: una chaqueta, una camisa y un pantalón; la camisa costó $20000 menos que la chaqueta, y el pantalón costó $30000 menos que la camisa. ¿Cuánto se pagó por las 3 prendas? </a:t>
            </a:r>
            <a:r>
              <a:rPr lang="es-ES" sz="1600" dirty="0">
                <a:solidFill>
                  <a:srgbClr val="FF0000"/>
                </a:solidFill>
              </a:rPr>
              <a:t>3x - 70000</a:t>
            </a:r>
            <a:endParaRPr lang="es-ES" sz="1600" dirty="0"/>
          </a:p>
          <a:p>
            <a:endParaRPr lang="es-ES" sz="1600" dirty="0">
              <a:solidFill>
                <a:srgbClr val="FF0000"/>
              </a:solidFill>
            </a:endParaRPr>
          </a:p>
          <a:p>
            <a:pPr algn="just"/>
            <a:endParaRPr lang="es-ES" sz="1600" baseline="30000" dirty="0">
              <a:solidFill>
                <a:srgbClr val="FF0000"/>
              </a:solidFill>
            </a:endParaRPr>
          </a:p>
        </p:txBody>
      </p:sp>
    </p:spTree>
    <p:extLst>
      <p:ext uri="{BB962C8B-B14F-4D97-AF65-F5344CB8AC3E}">
        <p14:creationId xmlns:p14="http://schemas.microsoft.com/office/powerpoint/2010/main" val="16859687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305938" y="317546"/>
            <a:ext cx="11267364" cy="5728412"/>
          </a:xfrm>
        </p:spPr>
        <p:txBody>
          <a:bodyPr>
            <a:noAutofit/>
          </a:bodyPr>
          <a:lstStyle/>
          <a:p>
            <a:pPr marL="0" indent="0">
              <a:lnSpc>
                <a:spcPct val="100000"/>
              </a:lnSpc>
              <a:spcBef>
                <a:spcPts val="0"/>
              </a:spcBef>
              <a:buNone/>
            </a:pPr>
            <a:r>
              <a:rPr lang="es-ES" sz="1600" dirty="0" smtClean="0"/>
              <a:t>39. En una empresa la secretaria gana 3x</a:t>
            </a:r>
            <a:r>
              <a:rPr lang="es-ES" sz="1600" baseline="30000" dirty="0"/>
              <a:t>2</a:t>
            </a:r>
            <a:r>
              <a:rPr lang="es-ES" sz="1600" dirty="0" smtClean="0"/>
              <a:t> – 7x + 1, la recepcionista 2x</a:t>
            </a:r>
            <a:r>
              <a:rPr lang="es-ES" sz="1600" baseline="30000" dirty="0"/>
              <a:t>2</a:t>
            </a:r>
            <a:r>
              <a:rPr lang="es-ES" sz="1600" dirty="0" smtClean="0"/>
              <a:t> – 3x + 1, el mensajero x</a:t>
            </a:r>
            <a:r>
              <a:rPr lang="es-ES" sz="1600" baseline="30000" dirty="0"/>
              <a:t>2</a:t>
            </a:r>
            <a:r>
              <a:rPr lang="es-ES" sz="1600" dirty="0" smtClean="0"/>
              <a:t> – 2x, la aseadora 10x + 3. ¿Cuánto paga en total de nómina esta empresa? </a:t>
            </a:r>
            <a:r>
              <a:rPr lang="es-ES" sz="1600" dirty="0">
                <a:solidFill>
                  <a:srgbClr val="FF0000"/>
                </a:solidFill>
              </a:rPr>
              <a:t>6x</a:t>
            </a:r>
            <a:r>
              <a:rPr lang="es-ES" sz="1600" baseline="30000" dirty="0">
                <a:solidFill>
                  <a:srgbClr val="FF0000"/>
                </a:solidFill>
              </a:rPr>
              <a:t>2</a:t>
            </a:r>
            <a:r>
              <a:rPr lang="es-ES" sz="1600" dirty="0">
                <a:solidFill>
                  <a:srgbClr val="FF0000"/>
                </a:solidFill>
              </a:rPr>
              <a:t> – 2x + </a:t>
            </a:r>
            <a:r>
              <a:rPr lang="es-ES" sz="1600" dirty="0" smtClean="0">
                <a:solidFill>
                  <a:srgbClr val="FF0000"/>
                </a:solidFill>
              </a:rPr>
              <a:t>5</a:t>
            </a:r>
          </a:p>
          <a:p>
            <a:pPr marL="0" indent="0">
              <a:lnSpc>
                <a:spcPct val="100000"/>
              </a:lnSpc>
              <a:spcBef>
                <a:spcPts val="0"/>
              </a:spcBef>
              <a:buNone/>
            </a:pPr>
            <a:r>
              <a:rPr lang="es-ES" sz="1600" dirty="0"/>
              <a:t>4</a:t>
            </a:r>
            <a:r>
              <a:rPr lang="es-ES" sz="1600" dirty="0" smtClean="0"/>
              <a:t>0. Un viajero que se desplaza de la ciudad A </a:t>
            </a:r>
            <a:r>
              <a:rPr lang="es-ES" sz="1600" dirty="0" err="1" smtClean="0"/>
              <a:t>a</a:t>
            </a:r>
            <a:r>
              <a:rPr lang="es-ES" sz="1600" dirty="0" smtClean="0"/>
              <a:t> la B en auto-stop, hace este recorrido de la siguiente forma: recorre 7a</a:t>
            </a:r>
            <a:r>
              <a:rPr lang="es-ES" sz="1600" baseline="30000" dirty="0"/>
              <a:t>2</a:t>
            </a:r>
            <a:r>
              <a:rPr lang="es-ES" sz="1600" dirty="0" smtClean="0"/>
              <a:t>b – 3ab</a:t>
            </a:r>
            <a:r>
              <a:rPr lang="es-ES" sz="1600" baseline="30000" dirty="0"/>
              <a:t>2</a:t>
            </a:r>
            <a:r>
              <a:rPr lang="es-ES" sz="1600" dirty="0" smtClean="0"/>
              <a:t> + 9 en un jeep, - a</a:t>
            </a:r>
            <a:r>
              <a:rPr lang="es-ES" sz="1600" baseline="30000" dirty="0" smtClean="0"/>
              <a:t>2</a:t>
            </a:r>
            <a:r>
              <a:rPr lang="es-ES" sz="1600" dirty="0" smtClean="0"/>
              <a:t>b + 4ab</a:t>
            </a:r>
            <a:r>
              <a:rPr lang="es-ES" sz="1600" baseline="30000" dirty="0"/>
              <a:t>2</a:t>
            </a:r>
            <a:r>
              <a:rPr lang="es-ES" sz="1600" dirty="0" smtClean="0"/>
              <a:t> + 1 en moto, 2a</a:t>
            </a:r>
            <a:r>
              <a:rPr lang="es-ES" sz="1600" baseline="30000" dirty="0" smtClean="0"/>
              <a:t>2</a:t>
            </a:r>
            <a:r>
              <a:rPr lang="es-ES" sz="1600" dirty="0" smtClean="0"/>
              <a:t>b – 2 en un camión. ¿Qué distancia separa la ciudad A de la ciudad B? </a:t>
            </a:r>
            <a:r>
              <a:rPr lang="es-ES" sz="1600" dirty="0">
                <a:solidFill>
                  <a:srgbClr val="FF0000"/>
                </a:solidFill>
              </a:rPr>
              <a:t>8a</a:t>
            </a:r>
            <a:r>
              <a:rPr lang="es-ES" sz="1600" baseline="30000" dirty="0">
                <a:solidFill>
                  <a:srgbClr val="FF0000"/>
                </a:solidFill>
              </a:rPr>
              <a:t>2</a:t>
            </a:r>
            <a:r>
              <a:rPr lang="es-ES" sz="1600" dirty="0">
                <a:solidFill>
                  <a:srgbClr val="FF0000"/>
                </a:solidFill>
              </a:rPr>
              <a:t>b + ab</a:t>
            </a:r>
            <a:r>
              <a:rPr lang="es-ES" sz="1600" baseline="30000" dirty="0">
                <a:solidFill>
                  <a:srgbClr val="FF0000"/>
                </a:solidFill>
              </a:rPr>
              <a:t>2 </a:t>
            </a:r>
            <a:r>
              <a:rPr lang="es-ES" sz="1600" dirty="0">
                <a:solidFill>
                  <a:srgbClr val="FF0000"/>
                </a:solidFill>
              </a:rPr>
              <a:t>+ 8 </a:t>
            </a:r>
            <a:endParaRPr lang="es-ES" sz="1600" dirty="0" smtClean="0">
              <a:solidFill>
                <a:srgbClr val="FF0000"/>
              </a:solidFill>
            </a:endParaRPr>
          </a:p>
          <a:p>
            <a:pPr marL="0" indent="0">
              <a:lnSpc>
                <a:spcPct val="100000"/>
              </a:lnSpc>
              <a:spcBef>
                <a:spcPts val="0"/>
              </a:spcBef>
              <a:buNone/>
            </a:pPr>
            <a:r>
              <a:rPr lang="es-ES" sz="1600" dirty="0"/>
              <a:t>4</a:t>
            </a:r>
            <a:r>
              <a:rPr lang="es-ES" sz="1600" dirty="0" smtClean="0"/>
              <a:t>1</a:t>
            </a:r>
            <a:r>
              <a:rPr lang="es-ES" sz="1600" dirty="0"/>
              <a:t>. Hallar el perímetro de un triángulo equilátero de lado 1/3xyz. </a:t>
            </a:r>
            <a:r>
              <a:rPr lang="es-ES" sz="1600" dirty="0" err="1">
                <a:solidFill>
                  <a:srgbClr val="FF0000"/>
                </a:solidFill>
              </a:rPr>
              <a:t>xyz</a:t>
            </a:r>
            <a:r>
              <a:rPr lang="es-ES" sz="1600" dirty="0"/>
              <a:t> </a:t>
            </a:r>
          </a:p>
          <a:p>
            <a:pPr marL="0" indent="0">
              <a:lnSpc>
                <a:spcPct val="100000"/>
              </a:lnSpc>
              <a:spcBef>
                <a:spcPts val="0"/>
              </a:spcBef>
              <a:buNone/>
            </a:pPr>
            <a:r>
              <a:rPr lang="es-ES" sz="1600" dirty="0"/>
              <a:t>4</a:t>
            </a:r>
            <a:r>
              <a:rPr lang="es-ES" sz="1600" dirty="0" smtClean="0"/>
              <a:t>2</a:t>
            </a:r>
            <a:r>
              <a:rPr lang="es-ES" sz="1600" dirty="0"/>
              <a:t>. Hallar el perímetro de un triángulo isósceles, cuyos lados iguales son un número par y el diferente es el consecutivo de estos lados</a:t>
            </a:r>
            <a:r>
              <a:rPr lang="es-ES" sz="1600" dirty="0" smtClean="0"/>
              <a:t>. </a:t>
            </a:r>
            <a:r>
              <a:rPr lang="es-ES" sz="1600" dirty="0" smtClean="0">
                <a:solidFill>
                  <a:srgbClr val="FF0000"/>
                </a:solidFill>
              </a:rPr>
              <a:t>6x </a:t>
            </a:r>
            <a:r>
              <a:rPr lang="es-ES" sz="1600" dirty="0">
                <a:solidFill>
                  <a:srgbClr val="FF0000"/>
                </a:solidFill>
              </a:rPr>
              <a:t>+ 1</a:t>
            </a:r>
          </a:p>
          <a:p>
            <a:pPr marL="0" indent="0">
              <a:lnSpc>
                <a:spcPct val="100000"/>
              </a:lnSpc>
              <a:spcBef>
                <a:spcPts val="0"/>
              </a:spcBef>
              <a:buNone/>
            </a:pPr>
            <a:r>
              <a:rPr lang="es-ES" sz="1600" dirty="0"/>
              <a:t>4</a:t>
            </a:r>
            <a:r>
              <a:rPr lang="es-ES" sz="1600" dirty="0" smtClean="0"/>
              <a:t>3</a:t>
            </a:r>
            <a:r>
              <a:rPr lang="es-ES" sz="1600" dirty="0"/>
              <a:t>. Hallar el perímetro de un triángulo escaleno cuyos lados son tres enteros consecutivos</a:t>
            </a:r>
            <a:r>
              <a:rPr lang="es-ES" sz="1600" dirty="0" smtClean="0"/>
              <a:t>.</a:t>
            </a:r>
            <a:r>
              <a:rPr lang="es-ES" sz="1600" dirty="0">
                <a:solidFill>
                  <a:srgbClr val="FF0000"/>
                </a:solidFill>
              </a:rPr>
              <a:t> 3x + 3</a:t>
            </a:r>
          </a:p>
          <a:p>
            <a:pPr marL="0" indent="0">
              <a:lnSpc>
                <a:spcPct val="100000"/>
              </a:lnSpc>
              <a:spcBef>
                <a:spcPts val="0"/>
              </a:spcBef>
              <a:buNone/>
            </a:pPr>
            <a:r>
              <a:rPr lang="es-ES" sz="1600" dirty="0"/>
              <a:t>4</a:t>
            </a:r>
            <a:r>
              <a:rPr lang="es-ES" sz="1600" dirty="0" smtClean="0"/>
              <a:t>4</a:t>
            </a:r>
            <a:r>
              <a:rPr lang="es-ES" sz="1600" dirty="0"/>
              <a:t>. Hallar el perímetro de un rectángulo cuya base es 2 unidades mayor que la altura</a:t>
            </a:r>
            <a:r>
              <a:rPr lang="es-ES" sz="1600" dirty="0" smtClean="0"/>
              <a:t>. </a:t>
            </a:r>
            <a:r>
              <a:rPr lang="es-ES" sz="1600" dirty="0">
                <a:solidFill>
                  <a:srgbClr val="FF0000"/>
                </a:solidFill>
              </a:rPr>
              <a:t>4x + 4</a:t>
            </a:r>
          </a:p>
          <a:p>
            <a:pPr marL="0" indent="0">
              <a:lnSpc>
                <a:spcPct val="100000"/>
              </a:lnSpc>
              <a:spcBef>
                <a:spcPts val="0"/>
              </a:spcBef>
              <a:buNone/>
            </a:pPr>
            <a:r>
              <a:rPr lang="es-ES" sz="1600" dirty="0"/>
              <a:t>4</a:t>
            </a:r>
            <a:r>
              <a:rPr lang="es-ES" sz="1600" dirty="0" smtClean="0"/>
              <a:t>5</a:t>
            </a:r>
            <a:r>
              <a:rPr lang="es-ES" sz="1600" dirty="0"/>
              <a:t>. Hallar el perímetro de un rectángulo cuya base es 2 unidades menor que la altura</a:t>
            </a:r>
            <a:r>
              <a:rPr lang="es-ES" sz="1600" dirty="0" smtClean="0"/>
              <a:t>. </a:t>
            </a:r>
            <a:r>
              <a:rPr lang="es-ES" sz="1600" dirty="0">
                <a:solidFill>
                  <a:srgbClr val="FF0000"/>
                </a:solidFill>
              </a:rPr>
              <a:t>4x </a:t>
            </a:r>
            <a:r>
              <a:rPr lang="es-ES" sz="1600" dirty="0" smtClean="0">
                <a:solidFill>
                  <a:srgbClr val="FF0000"/>
                </a:solidFill>
              </a:rPr>
              <a:t>– 4</a:t>
            </a:r>
          </a:p>
          <a:p>
            <a:pPr marL="0" indent="0">
              <a:lnSpc>
                <a:spcPct val="100000"/>
              </a:lnSpc>
              <a:spcBef>
                <a:spcPts val="0"/>
              </a:spcBef>
              <a:buNone/>
            </a:pPr>
            <a:r>
              <a:rPr lang="es-ES" sz="1600" dirty="0" smtClean="0"/>
              <a:t>46</a:t>
            </a:r>
            <a:r>
              <a:rPr lang="es-ES" sz="1600" dirty="0"/>
              <a:t>. En una familia, las edades de los 3 hijos son 3 números impares consecutivos . ¿Cuánto suman las edades de los 3</a:t>
            </a:r>
            <a:r>
              <a:rPr lang="es-ES" sz="1600" dirty="0" smtClean="0"/>
              <a:t>?</a:t>
            </a:r>
            <a:r>
              <a:rPr lang="es-ES" sz="1600" dirty="0">
                <a:solidFill>
                  <a:srgbClr val="FF0000"/>
                </a:solidFill>
              </a:rPr>
              <a:t> 6x + 9</a:t>
            </a:r>
          </a:p>
          <a:p>
            <a:pPr marL="0" indent="0">
              <a:lnSpc>
                <a:spcPct val="100000"/>
              </a:lnSpc>
              <a:spcBef>
                <a:spcPts val="0"/>
              </a:spcBef>
              <a:buNone/>
            </a:pPr>
            <a:r>
              <a:rPr lang="es-ES" sz="1600" dirty="0"/>
              <a:t>4</a:t>
            </a:r>
            <a:r>
              <a:rPr lang="es-ES" sz="1600" dirty="0" smtClean="0"/>
              <a:t>7</a:t>
            </a:r>
            <a:r>
              <a:rPr lang="es-ES" sz="1600" dirty="0"/>
              <a:t>. En un hogar se pagaron 4 servicios públicos: por acueducto se pagó $40000 más que la energía, por teléfono se pagó $24000 menos que el acueducto, por gas se pagó $36000 menos que el teléfono. ¿Cuánto pagó en total esta familia por los servicios públicos? </a:t>
            </a:r>
            <a:r>
              <a:rPr lang="es-ES" sz="1600" dirty="0">
                <a:solidFill>
                  <a:srgbClr val="FF0000"/>
                </a:solidFill>
              </a:rPr>
              <a:t>4x + 36000</a:t>
            </a:r>
          </a:p>
          <a:p>
            <a:pPr marL="0" indent="0">
              <a:lnSpc>
                <a:spcPct val="100000"/>
              </a:lnSpc>
              <a:spcBef>
                <a:spcPts val="0"/>
              </a:spcBef>
              <a:buNone/>
            </a:pPr>
            <a:r>
              <a:rPr lang="es-ES" sz="1600" dirty="0"/>
              <a:t>4</a:t>
            </a:r>
            <a:r>
              <a:rPr lang="es-ES" sz="1600" dirty="0" smtClean="0"/>
              <a:t>8</a:t>
            </a:r>
            <a:r>
              <a:rPr lang="es-ES" sz="1600" dirty="0"/>
              <a:t>. En un hogar se pagaron 4 servicios públicos: por acueducto se pagó $40000 más que la energía, por teléfono se pagó $16000 más que la energía, por gas se pagó $10000 menos que la energía. ¿Cuánto pagó en total esta familia por los servicios públicos? </a:t>
            </a:r>
            <a:r>
              <a:rPr lang="es-ES" sz="1600" dirty="0">
                <a:solidFill>
                  <a:srgbClr val="FF0000"/>
                </a:solidFill>
              </a:rPr>
              <a:t>4x + </a:t>
            </a:r>
            <a:r>
              <a:rPr lang="es-ES" sz="1600" dirty="0" smtClean="0">
                <a:solidFill>
                  <a:srgbClr val="FF0000"/>
                </a:solidFill>
              </a:rPr>
              <a:t>46000</a:t>
            </a:r>
          </a:p>
          <a:p>
            <a:pPr marL="0" indent="0">
              <a:lnSpc>
                <a:spcPct val="100000"/>
              </a:lnSpc>
              <a:spcBef>
                <a:spcPts val="0"/>
              </a:spcBef>
              <a:buNone/>
            </a:pPr>
            <a:r>
              <a:rPr lang="es-ES" sz="1600" dirty="0" smtClean="0"/>
              <a:t>49</a:t>
            </a:r>
            <a:r>
              <a:rPr lang="es-ES" sz="1600" dirty="0"/>
              <a:t>. Para sacar el promedio, un estudiante suma las notas que obtuvo en 4 materias. En Humanidades sacó 1 unidad más que en Matemáticas, en Sociales sacó una unidad menos que en Matemáticas, en Educación Física sacó 2 unidades más que en Matemáticas. ¿Cuál es el promedio de sus notas</a:t>
            </a:r>
            <a:r>
              <a:rPr lang="es-ES" sz="1600" dirty="0" smtClean="0"/>
              <a:t>? </a:t>
            </a:r>
            <a:r>
              <a:rPr lang="es-ES" sz="1600" dirty="0">
                <a:solidFill>
                  <a:srgbClr val="FF0000"/>
                </a:solidFill>
              </a:rPr>
              <a:t>x + </a:t>
            </a:r>
            <a:r>
              <a:rPr lang="es-ES" sz="1600" dirty="0" smtClean="0">
                <a:solidFill>
                  <a:srgbClr val="FF0000"/>
                </a:solidFill>
              </a:rPr>
              <a:t>½</a:t>
            </a:r>
          </a:p>
          <a:p>
            <a:pPr marL="0" indent="0">
              <a:lnSpc>
                <a:spcPct val="100000"/>
              </a:lnSpc>
              <a:spcBef>
                <a:spcPts val="0"/>
              </a:spcBef>
              <a:buNone/>
            </a:pPr>
            <a:r>
              <a:rPr lang="es-ES" sz="1600" dirty="0"/>
              <a:t>5</a:t>
            </a:r>
            <a:r>
              <a:rPr lang="es-ES" sz="1600" dirty="0" smtClean="0"/>
              <a:t>0</a:t>
            </a:r>
            <a:r>
              <a:rPr lang="es-ES" sz="1600" dirty="0"/>
              <a:t>. Para sacar el promedio, un estudiante suma las notas que obtuvo en 4 materias. En Humanidades sacó 1 unidad más que en Matemáticas, en Sociales sacó dos unidades menos que en Humanidades, en Educación Física sacó 3 unidades más que en Sociales. ¿Cuál es el promedio de sus notas</a:t>
            </a:r>
            <a:r>
              <a:rPr lang="es-ES" sz="1600" dirty="0" smtClean="0"/>
              <a:t>? </a:t>
            </a:r>
            <a:r>
              <a:rPr lang="es-ES" sz="1600" dirty="0">
                <a:solidFill>
                  <a:srgbClr val="FF0000"/>
                </a:solidFill>
              </a:rPr>
              <a:t>x + 3/2</a:t>
            </a: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solidFill>
                <a:srgbClr val="FF0000"/>
              </a:solidFill>
            </a:endParaRPr>
          </a:p>
          <a:p>
            <a:pPr marL="0" indent="0">
              <a:lnSpc>
                <a:spcPct val="100000"/>
              </a:lnSpc>
              <a:spcBef>
                <a:spcPts val="0"/>
              </a:spcBef>
              <a:buNone/>
            </a:pPr>
            <a:endParaRPr lang="es-ES" sz="1600" dirty="0"/>
          </a:p>
          <a:p>
            <a:pPr marL="0" indent="0">
              <a:lnSpc>
                <a:spcPct val="100000"/>
              </a:lnSpc>
              <a:spcBef>
                <a:spcPts val="0"/>
              </a:spcBef>
              <a:buNone/>
            </a:pPr>
            <a:endParaRPr lang="es-ES" sz="1600" dirty="0" smtClean="0">
              <a:solidFill>
                <a:srgbClr val="FF0000"/>
              </a:solidFill>
            </a:endParaRPr>
          </a:p>
          <a:p>
            <a:pPr marL="0" indent="0">
              <a:lnSpc>
                <a:spcPct val="100000"/>
              </a:lnSpc>
              <a:spcBef>
                <a:spcPts val="0"/>
              </a:spcBef>
              <a:buNone/>
            </a:pPr>
            <a:endParaRPr lang="es-ES" sz="1600" dirty="0"/>
          </a:p>
        </p:txBody>
      </p:sp>
    </p:spTree>
    <p:extLst>
      <p:ext uri="{BB962C8B-B14F-4D97-AF65-F5344CB8AC3E}">
        <p14:creationId xmlns:p14="http://schemas.microsoft.com/office/powerpoint/2010/main" val="2721881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a:blip r:embed="rId2"/>
          <a:stretch>
            <a:fillRect/>
          </a:stretch>
        </p:blipFill>
        <p:spPr>
          <a:xfrm>
            <a:off x="5470427" y="1008453"/>
            <a:ext cx="5612130" cy="2788285"/>
          </a:xfrm>
          <a:prstGeom prst="rect">
            <a:avLst/>
          </a:prstGeom>
        </p:spPr>
      </p:pic>
      <p:sp>
        <p:nvSpPr>
          <p:cNvPr id="5" name="CuadroTexto 4"/>
          <p:cNvSpPr txBox="1"/>
          <p:nvPr/>
        </p:nvSpPr>
        <p:spPr>
          <a:xfrm>
            <a:off x="810211" y="1008453"/>
            <a:ext cx="4634132" cy="5355312"/>
          </a:xfrm>
          <a:prstGeom prst="rect">
            <a:avLst/>
          </a:prstGeom>
          <a:noFill/>
        </p:spPr>
        <p:txBody>
          <a:bodyPr wrap="square" rtlCol="0">
            <a:spAutoFit/>
          </a:bodyPr>
          <a:lstStyle/>
          <a:p>
            <a:pPr algn="just"/>
            <a:r>
              <a:rPr lang="es-ES" dirty="0"/>
              <a:t>39. En una tienda se encuentran las siguientes presentaciones de gaseosa Coca – Cola:</a:t>
            </a:r>
          </a:p>
          <a:p>
            <a:r>
              <a:rPr lang="es-ES" dirty="0" smtClean="0"/>
              <a:t>Si </a:t>
            </a:r>
            <a:r>
              <a:rPr lang="es-ES" dirty="0"/>
              <a:t>un cliente desea llevar 3 ½ L de gaseosa, ¿Cuál de las siguientes opciones le puede servir</a:t>
            </a:r>
            <a:r>
              <a:rPr lang="es-ES" dirty="0" smtClean="0"/>
              <a:t>? </a:t>
            </a:r>
            <a:r>
              <a:rPr lang="es-ES" dirty="0" smtClean="0">
                <a:solidFill>
                  <a:srgbClr val="FF0000"/>
                </a:solidFill>
              </a:rPr>
              <a:t>A. </a:t>
            </a:r>
            <a:r>
              <a:rPr lang="es-CO" dirty="0" smtClean="0">
                <a:solidFill>
                  <a:srgbClr val="FF0000"/>
                </a:solidFill>
              </a:rPr>
              <a:t>1 </a:t>
            </a:r>
            <a:r>
              <a:rPr lang="es-CO" dirty="0">
                <a:solidFill>
                  <a:srgbClr val="FF0000"/>
                </a:solidFill>
              </a:rPr>
              <a:t>botella de 2 ½ L y 1 botella de 1 L</a:t>
            </a:r>
            <a:endParaRPr lang="es-ES" dirty="0">
              <a:solidFill>
                <a:srgbClr val="FF0000"/>
              </a:solidFill>
            </a:endParaRPr>
          </a:p>
          <a:p>
            <a:pPr lvl="0"/>
            <a:r>
              <a:rPr lang="es-CO" dirty="0" smtClean="0"/>
              <a:t>B. 1 </a:t>
            </a:r>
            <a:r>
              <a:rPr lang="es-CO" dirty="0"/>
              <a:t>botella de 350 ml y 1 botella de 3 ¼ </a:t>
            </a:r>
            <a:r>
              <a:rPr lang="es-CO" dirty="0" smtClean="0"/>
              <a:t>L</a:t>
            </a:r>
          </a:p>
          <a:p>
            <a:pPr lvl="0"/>
            <a:r>
              <a:rPr lang="es-CO" dirty="0" smtClean="0"/>
              <a:t>C. 1 </a:t>
            </a:r>
            <a:r>
              <a:rPr lang="es-CO" dirty="0"/>
              <a:t>botella de 2 ½ L y 1 botella de 1 ½ </a:t>
            </a:r>
            <a:r>
              <a:rPr lang="es-CO" dirty="0" smtClean="0"/>
              <a:t>L</a:t>
            </a:r>
          </a:p>
          <a:p>
            <a:pPr lvl="0"/>
            <a:r>
              <a:rPr lang="es-CO" dirty="0" smtClean="0"/>
              <a:t>D</a:t>
            </a:r>
            <a:r>
              <a:rPr lang="es-CO" dirty="0"/>
              <a:t>.  1 botella de 1 ¼ L y 1 botella de 1 L</a:t>
            </a:r>
            <a:endParaRPr lang="es-ES" dirty="0"/>
          </a:p>
          <a:p>
            <a:pPr algn="just"/>
            <a:endParaRPr lang="es-ES" dirty="0" smtClean="0"/>
          </a:p>
          <a:p>
            <a:pPr algn="just"/>
            <a:endParaRPr lang="es-ES" dirty="0"/>
          </a:p>
          <a:p>
            <a:pPr algn="just"/>
            <a:endParaRPr lang="es-ES" dirty="0" smtClean="0"/>
          </a:p>
          <a:p>
            <a:pPr algn="just"/>
            <a:r>
              <a:rPr lang="es-ES" dirty="0" smtClean="0"/>
              <a:t>40</a:t>
            </a:r>
            <a:r>
              <a:rPr lang="es-ES" dirty="0"/>
              <a:t>. En una tienda se encuentran las siguientes presentaciones de gaseosa Coca – Cola</a:t>
            </a:r>
            <a:r>
              <a:rPr lang="es-ES" dirty="0" smtClean="0"/>
              <a:t>:</a:t>
            </a:r>
          </a:p>
          <a:p>
            <a:pPr lvl="0"/>
            <a:r>
              <a:rPr lang="es-ES" dirty="0"/>
              <a:t>Un cliente lleva la sexta presentación, para servir en vasos de 1/8 L. ¿Para cuántos vasos le alcanza</a:t>
            </a:r>
            <a:r>
              <a:rPr lang="es-ES" dirty="0" smtClean="0"/>
              <a:t>? A. </a:t>
            </a:r>
            <a:r>
              <a:rPr lang="es-CO" dirty="0" smtClean="0"/>
              <a:t>26 vasos </a:t>
            </a:r>
            <a:r>
              <a:rPr lang="es-CO" dirty="0"/>
              <a:t> </a:t>
            </a:r>
            <a:r>
              <a:rPr lang="es-CO" dirty="0" smtClean="0"/>
              <a:t>   </a:t>
            </a:r>
          </a:p>
          <a:p>
            <a:pPr lvl="0"/>
            <a:r>
              <a:rPr lang="es-CO" dirty="0" smtClean="0"/>
              <a:t>B. </a:t>
            </a:r>
            <a:r>
              <a:rPr lang="es-CO" dirty="0"/>
              <a:t>20 vasos  </a:t>
            </a:r>
            <a:r>
              <a:rPr lang="es-CO" dirty="0" smtClean="0"/>
              <a:t>  </a:t>
            </a:r>
          </a:p>
          <a:p>
            <a:pPr lvl="0"/>
            <a:r>
              <a:rPr lang="es-CO" dirty="0" smtClean="0"/>
              <a:t>C</a:t>
            </a:r>
            <a:r>
              <a:rPr lang="es-CO" dirty="0"/>
              <a:t>.  10 vasos</a:t>
            </a:r>
            <a:endParaRPr lang="es-ES" dirty="0"/>
          </a:p>
          <a:p>
            <a:pPr lvl="0"/>
            <a:r>
              <a:rPr lang="es-CO" dirty="0" smtClean="0"/>
              <a:t>D</a:t>
            </a:r>
            <a:r>
              <a:rPr lang="es-CO" dirty="0"/>
              <a:t>.  8 </a:t>
            </a:r>
            <a:r>
              <a:rPr lang="es-CO" dirty="0" smtClean="0"/>
              <a:t>vasos</a:t>
            </a:r>
            <a:endParaRPr lang="es-ES" dirty="0"/>
          </a:p>
        </p:txBody>
      </p:sp>
      <p:pic>
        <p:nvPicPr>
          <p:cNvPr id="7" name="Imagen 6"/>
          <p:cNvPicPr/>
          <p:nvPr/>
        </p:nvPicPr>
        <p:blipFill>
          <a:blip r:embed="rId2"/>
          <a:stretch>
            <a:fillRect/>
          </a:stretch>
        </p:blipFill>
        <p:spPr>
          <a:xfrm>
            <a:off x="5418259" y="3796738"/>
            <a:ext cx="5612130" cy="2788285"/>
          </a:xfrm>
          <a:prstGeom prst="rect">
            <a:avLst/>
          </a:prstGeom>
        </p:spPr>
      </p:pic>
    </p:spTree>
    <p:extLst>
      <p:ext uri="{BB962C8B-B14F-4D97-AF65-F5344CB8AC3E}">
        <p14:creationId xmlns:p14="http://schemas.microsoft.com/office/powerpoint/2010/main" val="1789162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81816" y="399389"/>
            <a:ext cx="4488976" cy="699400"/>
          </a:xfrm>
        </p:spPr>
        <p:txBody>
          <a:bodyPr/>
          <a:lstStyle/>
          <a:p>
            <a:pPr algn="ctr"/>
            <a:r>
              <a:rPr lang="es-ES" b="1" dirty="0" smtClean="0"/>
              <a:t>AUTOEVALUACIÓN</a:t>
            </a:r>
            <a:endParaRPr lang="es-ES" b="1" dirty="0"/>
          </a:p>
        </p:txBody>
      </p:sp>
      <p:sp>
        <p:nvSpPr>
          <p:cNvPr id="3" name="Marcador de contenido 2"/>
          <p:cNvSpPr>
            <a:spLocks noGrp="1"/>
          </p:cNvSpPr>
          <p:nvPr>
            <p:ph idx="1"/>
          </p:nvPr>
        </p:nvSpPr>
        <p:spPr>
          <a:xfrm>
            <a:off x="284631" y="249262"/>
            <a:ext cx="7077505" cy="6356253"/>
          </a:xfrm>
        </p:spPr>
        <p:txBody>
          <a:bodyPr>
            <a:noAutofit/>
          </a:bodyPr>
          <a:lstStyle/>
          <a:p>
            <a:pPr marL="0" indent="0" algn="just">
              <a:lnSpc>
                <a:spcPct val="100000"/>
              </a:lnSpc>
              <a:spcBef>
                <a:spcPts val="0"/>
              </a:spcBef>
              <a:buNone/>
            </a:pPr>
            <a:r>
              <a:rPr lang="es-ES" sz="1400" dirty="0" smtClean="0"/>
              <a:t>Antes de iniciar tu evaluación es conveniente que reflexiones sobre tu proceso de aprendizaje. Te invitamos a que contestes a conciencia las siguientes preguntas:</a:t>
            </a:r>
          </a:p>
          <a:p>
            <a:pPr marL="180000" indent="-180000" algn="just">
              <a:lnSpc>
                <a:spcPct val="100000"/>
              </a:lnSpc>
              <a:spcBef>
                <a:spcPts val="0"/>
              </a:spcBef>
              <a:buFont typeface="+mj-lt"/>
              <a:buAutoNum type="arabicPeriod"/>
            </a:pPr>
            <a:r>
              <a:rPr lang="es-ES" sz="1400" dirty="0" smtClean="0"/>
              <a:t>¿Sabes sumar monomios y polinomios, incluyendo cuando impliquen fracciones?      </a:t>
            </a:r>
          </a:p>
          <a:p>
            <a:pPr marL="0" indent="0" algn="just">
              <a:lnSpc>
                <a:spcPct val="100000"/>
              </a:lnSpc>
              <a:spcBef>
                <a:spcPts val="0"/>
              </a:spcBef>
              <a:buNone/>
            </a:pPr>
            <a:r>
              <a:rPr lang="es-ES" sz="1400" dirty="0" smtClean="0"/>
              <a:t>                  SI            NO</a:t>
            </a:r>
          </a:p>
          <a:p>
            <a:pPr marL="0" indent="0" algn="just">
              <a:lnSpc>
                <a:spcPct val="100000"/>
              </a:lnSpc>
              <a:spcBef>
                <a:spcPts val="0"/>
              </a:spcBef>
              <a:buNone/>
            </a:pPr>
            <a:r>
              <a:rPr lang="es-ES" sz="1400" dirty="0" smtClean="0"/>
              <a:t>2</a:t>
            </a:r>
            <a:r>
              <a:rPr lang="es-ES" sz="1400" dirty="0"/>
              <a:t>. ¿Comprendiste los problemas explicados y los propuestos?       SI        </a:t>
            </a:r>
            <a:r>
              <a:rPr lang="es-ES" sz="1400" dirty="0" smtClean="0"/>
              <a:t> NO    </a:t>
            </a:r>
          </a:p>
          <a:p>
            <a:pPr marL="0" indent="-180000" algn="just">
              <a:lnSpc>
                <a:spcPct val="100000"/>
              </a:lnSpc>
              <a:spcBef>
                <a:spcPts val="0"/>
              </a:spcBef>
              <a:buNone/>
            </a:pPr>
            <a:r>
              <a:rPr lang="es-ES" sz="1400" dirty="0" smtClean="0"/>
              <a:t>3.   ¿Qué estrategia se te facilitó más para sumar algebraicamente?      </a:t>
            </a:r>
          </a:p>
          <a:p>
            <a:pPr marL="0" indent="0" algn="just">
              <a:lnSpc>
                <a:spcPct val="100000"/>
              </a:lnSpc>
              <a:spcBef>
                <a:spcPts val="0"/>
              </a:spcBef>
              <a:buNone/>
            </a:pPr>
            <a:r>
              <a:rPr lang="es-ES" sz="1400" dirty="0"/>
              <a:t> </a:t>
            </a:r>
            <a:r>
              <a:rPr lang="es-ES" sz="1400" dirty="0" smtClean="0"/>
              <a:t>                ESTRATEGIA VERTICAL		ESTRATEGIA HORIZONTAL</a:t>
            </a:r>
          </a:p>
          <a:p>
            <a:pPr marL="0" indent="-180000" algn="just">
              <a:lnSpc>
                <a:spcPct val="100000"/>
              </a:lnSpc>
              <a:spcBef>
                <a:spcPts val="0"/>
              </a:spcBef>
              <a:buAutoNum type="arabicPeriod" startAt="4"/>
            </a:pPr>
            <a:r>
              <a:rPr lang="es-ES" sz="1400" dirty="0" smtClean="0"/>
              <a:t>  ¿Qué estrategia se te facilitó más para solucionar problemas que involucren sumas </a:t>
            </a:r>
          </a:p>
          <a:p>
            <a:pPr marL="0" indent="0" algn="just">
              <a:lnSpc>
                <a:spcPct val="100000"/>
              </a:lnSpc>
              <a:spcBef>
                <a:spcPts val="0"/>
              </a:spcBef>
              <a:buNone/>
            </a:pPr>
            <a:r>
              <a:rPr lang="es-ES" sz="1400" dirty="0" smtClean="0"/>
              <a:t>       algebraicas?         ANALOGÍA 		CODIFICACIÓN</a:t>
            </a:r>
          </a:p>
          <a:p>
            <a:pPr marL="0" indent="-180000" algn="just">
              <a:lnSpc>
                <a:spcPct val="100000"/>
              </a:lnSpc>
              <a:spcBef>
                <a:spcPts val="0"/>
              </a:spcBef>
              <a:buNone/>
            </a:pPr>
            <a:r>
              <a:rPr lang="es-ES" sz="1400" dirty="0" smtClean="0"/>
              <a:t>5.   De los recursos físicos que planeaste en un inicio usar, ¿los empleaste todos? ¿Empleaste  </a:t>
            </a:r>
          </a:p>
          <a:p>
            <a:pPr marL="0" indent="0" algn="just">
              <a:lnSpc>
                <a:spcPct val="100000"/>
              </a:lnSpc>
              <a:spcBef>
                <a:spcPts val="0"/>
              </a:spcBef>
              <a:buNone/>
            </a:pPr>
            <a:r>
              <a:rPr lang="es-ES" sz="1400" dirty="0"/>
              <a:t> </a:t>
            </a:r>
            <a:r>
              <a:rPr lang="es-ES" sz="1400" dirty="0" smtClean="0"/>
              <a:t>      uno que no tenías planeado?          TODOS           ALGUNOS         NO PLANEADOS</a:t>
            </a:r>
          </a:p>
          <a:p>
            <a:pPr marL="0" indent="-180000" algn="just">
              <a:lnSpc>
                <a:spcPct val="100000"/>
              </a:lnSpc>
              <a:spcBef>
                <a:spcPts val="0"/>
              </a:spcBef>
              <a:buNone/>
            </a:pPr>
            <a:r>
              <a:rPr lang="es-ES" sz="1400" dirty="0" smtClean="0"/>
              <a:t>6.   De los recursos humanos que planeaste en un inicio usar, ¿los empleaste todos?   </a:t>
            </a:r>
          </a:p>
          <a:p>
            <a:pPr marL="0" indent="0" algn="just">
              <a:lnSpc>
                <a:spcPct val="100000"/>
              </a:lnSpc>
              <a:spcBef>
                <a:spcPts val="0"/>
              </a:spcBef>
              <a:buNone/>
            </a:pPr>
            <a:r>
              <a:rPr lang="es-ES" sz="1400" dirty="0"/>
              <a:t> </a:t>
            </a:r>
            <a:r>
              <a:rPr lang="es-ES" sz="1400" dirty="0" smtClean="0"/>
              <a:t>      ¿Empleaste uno que no tenías planeado?        TODOS         ALGUNOS         NO PLANEADOS</a:t>
            </a:r>
          </a:p>
          <a:p>
            <a:pPr marL="0" indent="0" algn="just">
              <a:lnSpc>
                <a:spcPct val="100000"/>
              </a:lnSpc>
              <a:spcBef>
                <a:spcPts val="0"/>
              </a:spcBef>
              <a:buNone/>
            </a:pPr>
            <a:r>
              <a:rPr lang="es-ES" sz="1400" dirty="0" smtClean="0"/>
              <a:t>7.   El tiempo empleado para estudiar este tema, ¿fue el que acordaste desde un inicio? O     </a:t>
            </a:r>
          </a:p>
          <a:p>
            <a:pPr marL="0" indent="0" algn="just">
              <a:lnSpc>
                <a:spcPct val="100000"/>
              </a:lnSpc>
              <a:spcBef>
                <a:spcPts val="0"/>
              </a:spcBef>
              <a:buNone/>
            </a:pPr>
            <a:r>
              <a:rPr lang="es-ES" sz="1400" dirty="0"/>
              <a:t> </a:t>
            </a:r>
            <a:r>
              <a:rPr lang="es-ES" sz="1400" dirty="0" smtClean="0"/>
              <a:t>      cambió?       SE MANTUVO	SE CAMBIO</a:t>
            </a:r>
          </a:p>
          <a:p>
            <a:pPr marL="0" indent="0" algn="just">
              <a:lnSpc>
                <a:spcPct val="100000"/>
              </a:lnSpc>
              <a:spcBef>
                <a:spcPts val="0"/>
              </a:spcBef>
              <a:buNone/>
            </a:pPr>
            <a:r>
              <a:rPr lang="es-ES" sz="1400" dirty="0" smtClean="0"/>
              <a:t>8.   En el momento del entrenamiento, ¿fue necesario emplear las ayudas que se te  </a:t>
            </a:r>
          </a:p>
          <a:p>
            <a:pPr marL="0" indent="0" algn="just">
              <a:lnSpc>
                <a:spcPct val="100000"/>
              </a:lnSpc>
              <a:spcBef>
                <a:spcPts val="0"/>
              </a:spcBef>
              <a:buNone/>
            </a:pPr>
            <a:r>
              <a:rPr lang="es-ES" sz="1400" dirty="0"/>
              <a:t> </a:t>
            </a:r>
            <a:r>
              <a:rPr lang="es-ES" sz="1400" dirty="0" smtClean="0"/>
              <a:t>      facilitaban?            SI         NO</a:t>
            </a:r>
          </a:p>
          <a:p>
            <a:pPr marL="342900" indent="-342900" algn="just">
              <a:lnSpc>
                <a:spcPct val="100000"/>
              </a:lnSpc>
              <a:spcBef>
                <a:spcPts val="0"/>
              </a:spcBef>
              <a:buAutoNum type="arabicPeriod" startAt="9"/>
            </a:pPr>
            <a:r>
              <a:rPr lang="es-ES" sz="1400" dirty="0" smtClean="0"/>
              <a:t>En caso afirmativo, ¿Qué ayudas solicitaste?         </a:t>
            </a:r>
          </a:p>
          <a:p>
            <a:pPr marL="0" indent="0" algn="just">
              <a:lnSpc>
                <a:spcPct val="100000"/>
              </a:lnSpc>
              <a:spcBef>
                <a:spcPts val="0"/>
              </a:spcBef>
              <a:buNone/>
            </a:pPr>
            <a:r>
              <a:rPr lang="es-ES" sz="1400" dirty="0"/>
              <a:t> </a:t>
            </a:r>
            <a:r>
              <a:rPr lang="es-ES" sz="1400" dirty="0" smtClean="0"/>
              <a:t>          VER PASOS        VER EJERICICIOS/PROBLEMAS MODELO   	    VER EJERCICIO RESUELTO</a:t>
            </a:r>
          </a:p>
          <a:p>
            <a:pPr marL="342900" indent="-342900" algn="just">
              <a:lnSpc>
                <a:spcPct val="100000"/>
              </a:lnSpc>
              <a:spcBef>
                <a:spcPts val="0"/>
              </a:spcBef>
              <a:buAutoNum type="arabicPeriod" startAt="10"/>
            </a:pPr>
            <a:r>
              <a:rPr lang="es-ES" sz="1400" dirty="0" smtClean="0"/>
              <a:t>¿Consideras que el tiempo que destinaste a la fase de entrenamiento fue suficiente?</a:t>
            </a:r>
          </a:p>
          <a:p>
            <a:pPr marL="0" indent="0" algn="just">
              <a:lnSpc>
                <a:spcPct val="100000"/>
              </a:lnSpc>
              <a:spcBef>
                <a:spcPts val="0"/>
              </a:spcBef>
              <a:buNone/>
            </a:pPr>
            <a:r>
              <a:rPr lang="es-ES" sz="1400" dirty="0" smtClean="0"/>
              <a:t>                   SI           NO</a:t>
            </a:r>
            <a:endParaRPr lang="es-ES" sz="1400" dirty="0"/>
          </a:p>
          <a:p>
            <a:pPr marL="342900" indent="-342900" algn="just">
              <a:lnSpc>
                <a:spcPct val="100000"/>
              </a:lnSpc>
              <a:spcBef>
                <a:spcPts val="0"/>
              </a:spcBef>
              <a:buAutoNum type="arabicPeriod" startAt="11"/>
            </a:pPr>
            <a:r>
              <a:rPr lang="es-ES" sz="1400" dirty="0" smtClean="0"/>
              <a:t>¿Consideras que se modificó tu nivel de conocimientos matemáticos después de estudiar </a:t>
            </a:r>
          </a:p>
          <a:p>
            <a:pPr marL="0" indent="0" algn="just">
              <a:lnSpc>
                <a:spcPct val="100000"/>
              </a:lnSpc>
              <a:spcBef>
                <a:spcPts val="0"/>
              </a:spcBef>
              <a:buNone/>
            </a:pPr>
            <a:r>
              <a:rPr lang="es-ES" sz="1400" dirty="0"/>
              <a:t> </a:t>
            </a:r>
            <a:r>
              <a:rPr lang="es-ES" sz="1400" dirty="0" smtClean="0"/>
              <a:t>        este tema?             SI          NO</a:t>
            </a:r>
          </a:p>
          <a:p>
            <a:pPr marL="0" indent="0" algn="just">
              <a:lnSpc>
                <a:spcPct val="100000"/>
              </a:lnSpc>
              <a:spcBef>
                <a:spcPts val="0"/>
              </a:spcBef>
              <a:buNone/>
            </a:pPr>
            <a:r>
              <a:rPr lang="es-ES" sz="1400" dirty="0" smtClean="0"/>
              <a:t>12.   ¿Consideras que este tema es importante que lo aprendas?          SI          NO   ¿Por qué?</a:t>
            </a:r>
          </a:p>
          <a:p>
            <a:pPr marL="0" indent="0" algn="just">
              <a:lnSpc>
                <a:spcPct val="100000"/>
              </a:lnSpc>
              <a:spcBef>
                <a:spcPts val="0"/>
              </a:spcBef>
              <a:buNone/>
            </a:pPr>
            <a:r>
              <a:rPr lang="es-ES" sz="1400" dirty="0" smtClean="0"/>
              <a:t>13.   ¿Disfrutaste aprendiendo el tema?          SI         NO   ¿Por qué?</a:t>
            </a:r>
          </a:p>
          <a:p>
            <a:pPr marL="0" indent="0" algn="just">
              <a:lnSpc>
                <a:spcPct val="100000"/>
              </a:lnSpc>
              <a:spcBef>
                <a:spcPts val="0"/>
              </a:spcBef>
              <a:buNone/>
            </a:pPr>
            <a:r>
              <a:rPr lang="es-ES" sz="1400" dirty="0" smtClean="0"/>
              <a:t>14. </a:t>
            </a:r>
            <a:r>
              <a:rPr lang="es-ES" sz="1400" dirty="0"/>
              <a:t> </a:t>
            </a:r>
            <a:r>
              <a:rPr lang="es-ES" sz="1400" dirty="0" smtClean="0"/>
              <a:t> Una vez finalizada la evaluación, ¿Consideras pertinente continuar con el siguiente nivel?          </a:t>
            </a:r>
          </a:p>
          <a:p>
            <a:pPr marL="0" indent="0" algn="just">
              <a:lnSpc>
                <a:spcPct val="100000"/>
              </a:lnSpc>
              <a:spcBef>
                <a:spcPts val="0"/>
              </a:spcBef>
              <a:buNone/>
            </a:pPr>
            <a:r>
              <a:rPr lang="es-ES" sz="1400" dirty="0"/>
              <a:t> </a:t>
            </a:r>
            <a:r>
              <a:rPr lang="es-ES" sz="1400" dirty="0" smtClean="0"/>
              <a:t>            SI            NO    ¿Por qué?</a:t>
            </a:r>
          </a:p>
          <a:p>
            <a:pPr marL="342900" indent="-342900" algn="just">
              <a:lnSpc>
                <a:spcPct val="100000"/>
              </a:lnSpc>
              <a:spcBef>
                <a:spcPts val="0"/>
              </a:spcBef>
              <a:buAutoNum type="arabicPeriod" startAt="15"/>
            </a:pPr>
            <a:r>
              <a:rPr lang="es-ES" sz="1400" dirty="0" smtClean="0"/>
              <a:t>¿Te sientes capacitado para iniciar la evaluación definitiva, sin ayudas presentes? </a:t>
            </a:r>
          </a:p>
          <a:p>
            <a:pPr marL="0" indent="0" algn="just">
              <a:lnSpc>
                <a:spcPct val="100000"/>
              </a:lnSpc>
              <a:spcBef>
                <a:spcPts val="0"/>
              </a:spcBef>
              <a:buNone/>
            </a:pPr>
            <a:r>
              <a:rPr lang="es-ES" sz="1400" dirty="0"/>
              <a:t> </a:t>
            </a:r>
            <a:r>
              <a:rPr lang="es-ES" sz="1400" dirty="0" smtClean="0"/>
              <a:t>            SI          NO</a:t>
            </a:r>
          </a:p>
          <a:p>
            <a:pPr marL="514350" indent="-514350" algn="just">
              <a:lnSpc>
                <a:spcPct val="100000"/>
              </a:lnSpc>
              <a:spcBef>
                <a:spcPts val="0"/>
              </a:spcBef>
              <a:buAutoNum type="arabicPeriod"/>
            </a:pPr>
            <a:endParaRPr lang="es-ES" sz="1400" dirty="0" smtClean="0"/>
          </a:p>
          <a:p>
            <a:pPr marL="514350" indent="-514350" algn="just">
              <a:lnSpc>
                <a:spcPct val="100000"/>
              </a:lnSpc>
              <a:spcBef>
                <a:spcPts val="0"/>
              </a:spcBef>
              <a:buAutoNum type="arabicPeriod"/>
            </a:pPr>
            <a:endParaRPr lang="es-ES" sz="1400" dirty="0"/>
          </a:p>
        </p:txBody>
      </p:sp>
      <p:sp>
        <p:nvSpPr>
          <p:cNvPr id="6" name="Rectángulo redondeado 5"/>
          <p:cNvSpPr/>
          <p:nvPr/>
        </p:nvSpPr>
        <p:spPr>
          <a:xfrm>
            <a:off x="10153936" y="5425369"/>
            <a:ext cx="1446946" cy="329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7" name="Rectángulo redondeado 6"/>
          <p:cNvSpPr/>
          <p:nvPr/>
        </p:nvSpPr>
        <p:spPr>
          <a:xfrm>
            <a:off x="8061136" y="5425369"/>
            <a:ext cx="1446946" cy="329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REFORZAR EL TEMA</a:t>
            </a:r>
            <a:endParaRPr lang="es-ES" sz="1000" dirty="0"/>
          </a:p>
        </p:txBody>
      </p:sp>
      <p:pic>
        <p:nvPicPr>
          <p:cNvPr id="2052" name="Picture 4" descr="http://www.saborizante.com/up/2011/12/kldk10en-660x3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5063" y="2040341"/>
            <a:ext cx="4285729" cy="2272735"/>
          </a:xfrm>
          <a:prstGeom prst="rect">
            <a:avLst/>
          </a:prstGeom>
          <a:noFill/>
          <a:extLst>
            <a:ext uri="{909E8E84-426E-40DD-AFC4-6F175D3DCCD1}">
              <a14:hiddenFill xmlns:a14="http://schemas.microsoft.com/office/drawing/2010/main">
                <a:solidFill>
                  <a:srgbClr val="FFFFFF"/>
                </a:solidFill>
              </a14:hiddenFill>
            </a:ext>
          </a:extLst>
        </p:spPr>
      </p:pic>
      <p:sp>
        <p:nvSpPr>
          <p:cNvPr id="8" name="Elipse 7"/>
          <p:cNvSpPr/>
          <p:nvPr/>
        </p:nvSpPr>
        <p:spPr>
          <a:xfrm>
            <a:off x="775432" y="996393"/>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9" name="Elipse 8"/>
          <p:cNvSpPr/>
          <p:nvPr/>
        </p:nvSpPr>
        <p:spPr>
          <a:xfrm>
            <a:off x="1382238" y="982927"/>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10" name="Elipse 9"/>
          <p:cNvSpPr/>
          <p:nvPr/>
        </p:nvSpPr>
        <p:spPr>
          <a:xfrm>
            <a:off x="4796453" y="1140096"/>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11" name="Elipse 10"/>
          <p:cNvSpPr/>
          <p:nvPr/>
        </p:nvSpPr>
        <p:spPr>
          <a:xfrm>
            <a:off x="5272561" y="1098789"/>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12" name="Elipse 11"/>
          <p:cNvSpPr/>
          <p:nvPr/>
        </p:nvSpPr>
        <p:spPr>
          <a:xfrm>
            <a:off x="775431" y="1579720"/>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13" name="Elipse 12"/>
          <p:cNvSpPr/>
          <p:nvPr/>
        </p:nvSpPr>
        <p:spPr>
          <a:xfrm>
            <a:off x="3707377" y="1579720"/>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14" name="Elipse 13"/>
          <p:cNvSpPr/>
          <p:nvPr/>
        </p:nvSpPr>
        <p:spPr>
          <a:xfrm>
            <a:off x="1621924" y="2006805"/>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15" name="Elipse 14"/>
          <p:cNvSpPr/>
          <p:nvPr/>
        </p:nvSpPr>
        <p:spPr>
          <a:xfrm>
            <a:off x="3707376" y="2040341"/>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16" name="Elipse 15"/>
          <p:cNvSpPr/>
          <p:nvPr/>
        </p:nvSpPr>
        <p:spPr>
          <a:xfrm>
            <a:off x="2849842" y="2438400"/>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17" name="Elipse 16"/>
          <p:cNvSpPr/>
          <p:nvPr/>
        </p:nvSpPr>
        <p:spPr>
          <a:xfrm>
            <a:off x="3839002" y="2438400"/>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18" name="Elipse 17"/>
          <p:cNvSpPr/>
          <p:nvPr/>
        </p:nvSpPr>
        <p:spPr>
          <a:xfrm>
            <a:off x="4916438" y="2438400"/>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19" name="Elipse 18"/>
          <p:cNvSpPr/>
          <p:nvPr/>
        </p:nvSpPr>
        <p:spPr>
          <a:xfrm>
            <a:off x="3707375" y="2874038"/>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20" name="Elipse 19"/>
          <p:cNvSpPr/>
          <p:nvPr/>
        </p:nvSpPr>
        <p:spPr>
          <a:xfrm>
            <a:off x="4564442" y="2868398"/>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21" name="Elipse 20"/>
          <p:cNvSpPr/>
          <p:nvPr/>
        </p:nvSpPr>
        <p:spPr>
          <a:xfrm>
            <a:off x="5653519" y="2868398"/>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22" name="Elipse 21"/>
          <p:cNvSpPr/>
          <p:nvPr/>
        </p:nvSpPr>
        <p:spPr>
          <a:xfrm>
            <a:off x="1273990" y="3324992"/>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23" name="Elipse 22"/>
          <p:cNvSpPr/>
          <p:nvPr/>
        </p:nvSpPr>
        <p:spPr>
          <a:xfrm>
            <a:off x="2827294" y="3324992"/>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24" name="Elipse 23"/>
          <p:cNvSpPr/>
          <p:nvPr/>
        </p:nvSpPr>
        <p:spPr>
          <a:xfrm>
            <a:off x="1621924" y="3764348"/>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25" name="Elipse 24"/>
          <p:cNvSpPr/>
          <p:nvPr/>
        </p:nvSpPr>
        <p:spPr>
          <a:xfrm>
            <a:off x="2165568" y="3764348"/>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26" name="Elipse 25"/>
          <p:cNvSpPr/>
          <p:nvPr/>
        </p:nvSpPr>
        <p:spPr>
          <a:xfrm>
            <a:off x="543420" y="4108284"/>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27" name="Elipse 26"/>
          <p:cNvSpPr/>
          <p:nvPr/>
        </p:nvSpPr>
        <p:spPr>
          <a:xfrm>
            <a:off x="1660707" y="4108284"/>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28" name="Elipse 27"/>
          <p:cNvSpPr/>
          <p:nvPr/>
        </p:nvSpPr>
        <p:spPr>
          <a:xfrm>
            <a:off x="4877603" y="4108284"/>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29" name="Elipse 28"/>
          <p:cNvSpPr/>
          <p:nvPr/>
        </p:nvSpPr>
        <p:spPr>
          <a:xfrm>
            <a:off x="874007" y="4574583"/>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30" name="Elipse 29"/>
          <p:cNvSpPr/>
          <p:nvPr/>
        </p:nvSpPr>
        <p:spPr>
          <a:xfrm>
            <a:off x="1441152" y="4574583"/>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31" name="Elipse 30"/>
          <p:cNvSpPr/>
          <p:nvPr/>
        </p:nvSpPr>
        <p:spPr>
          <a:xfrm>
            <a:off x="1776712" y="5003550"/>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32" name="Elipse 31"/>
          <p:cNvSpPr/>
          <p:nvPr/>
        </p:nvSpPr>
        <p:spPr>
          <a:xfrm>
            <a:off x="2284075" y="5006216"/>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33" name="Elipse 32"/>
          <p:cNvSpPr/>
          <p:nvPr/>
        </p:nvSpPr>
        <p:spPr>
          <a:xfrm>
            <a:off x="5109614" y="5208613"/>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34" name="Elipse 33"/>
          <p:cNvSpPr/>
          <p:nvPr/>
        </p:nvSpPr>
        <p:spPr>
          <a:xfrm>
            <a:off x="5645222" y="5220577"/>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35" name="Elipse 34"/>
          <p:cNvSpPr/>
          <p:nvPr/>
        </p:nvSpPr>
        <p:spPr>
          <a:xfrm>
            <a:off x="3327157" y="5413405"/>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36" name="Elipse 35"/>
          <p:cNvSpPr/>
          <p:nvPr/>
        </p:nvSpPr>
        <p:spPr>
          <a:xfrm>
            <a:off x="3862765" y="5413405"/>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37" name="Elipse 36"/>
          <p:cNvSpPr/>
          <p:nvPr/>
        </p:nvSpPr>
        <p:spPr>
          <a:xfrm>
            <a:off x="641996" y="5878092"/>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38" name="Elipse 37"/>
          <p:cNvSpPr/>
          <p:nvPr/>
        </p:nvSpPr>
        <p:spPr>
          <a:xfrm>
            <a:off x="1236437" y="5824174"/>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39" name="Elipse 38"/>
          <p:cNvSpPr/>
          <p:nvPr/>
        </p:nvSpPr>
        <p:spPr>
          <a:xfrm>
            <a:off x="625857" y="6241803"/>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
        <p:nvSpPr>
          <p:cNvPr id="40" name="Elipse 39"/>
          <p:cNvSpPr/>
          <p:nvPr/>
        </p:nvSpPr>
        <p:spPr>
          <a:xfrm>
            <a:off x="1157984" y="6241803"/>
            <a:ext cx="232011" cy="204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ym typeface="Wingdings" panose="05000000000000000000" pitchFamily="2" charset="2"/>
              </a:rPr>
              <a:t></a:t>
            </a:r>
            <a:endParaRPr lang="es-ES" dirty="0"/>
          </a:p>
        </p:txBody>
      </p:sp>
    </p:spTree>
    <p:extLst>
      <p:ext uri="{BB962C8B-B14F-4D97-AF65-F5344CB8AC3E}">
        <p14:creationId xmlns:p14="http://schemas.microsoft.com/office/powerpoint/2010/main" val="34681588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76950" y="228647"/>
            <a:ext cx="3438099" cy="767639"/>
          </a:xfrm>
        </p:spPr>
        <p:txBody>
          <a:bodyPr/>
          <a:lstStyle/>
          <a:p>
            <a:pPr algn="ctr"/>
            <a:r>
              <a:rPr lang="es-ES" b="1" dirty="0" smtClean="0"/>
              <a:t>EVALUACIÓN</a:t>
            </a:r>
            <a:endParaRPr lang="es-ES" b="1" dirty="0"/>
          </a:p>
        </p:txBody>
      </p:sp>
      <p:sp>
        <p:nvSpPr>
          <p:cNvPr id="3" name="Marcador de contenido 2"/>
          <p:cNvSpPr>
            <a:spLocks noGrp="1"/>
          </p:cNvSpPr>
          <p:nvPr>
            <p:ph idx="1"/>
          </p:nvPr>
        </p:nvSpPr>
        <p:spPr>
          <a:xfrm>
            <a:off x="307927" y="1238467"/>
            <a:ext cx="9042780" cy="4718134"/>
          </a:xfrm>
        </p:spPr>
        <p:txBody>
          <a:bodyPr>
            <a:normAutofit fontScale="92500" lnSpcReduction="10000"/>
          </a:bodyPr>
          <a:lstStyle/>
          <a:p>
            <a:pPr marL="0" indent="0" algn="just">
              <a:buNone/>
            </a:pPr>
            <a:r>
              <a:rPr lang="es-ES" dirty="0" smtClean="0"/>
              <a:t>A continuación encontrarás 10 preguntas de Selección Múltiple con única respuesta sobre adición algebraica, tendrás 1 hora para resolverla con un único intento y no contarás con las ayudas brindadas en la fase de entrenamiento.</a:t>
            </a:r>
          </a:p>
          <a:p>
            <a:pPr marL="0" indent="0" algn="just">
              <a:buNone/>
            </a:pPr>
            <a:r>
              <a:rPr lang="es-ES" dirty="0" smtClean="0"/>
              <a:t>Ten presente los pasos para adicionar ya sea horizontal o verticalmente, y analiza bien cada problema: léelo detenidamente, si lo deseas asócialo con datos numéricos o problemas similares que hayas resuelto, si es necesario ilústralo gráficamente, asigna variables, plantea una estrategia y llévala a cabo. </a:t>
            </a:r>
          </a:p>
          <a:p>
            <a:pPr marL="0" indent="0" algn="just">
              <a:buNone/>
            </a:pPr>
            <a:r>
              <a:rPr lang="es-ES" dirty="0" smtClean="0"/>
              <a:t>Adelante, confía en tus capacidades, y recuerda:</a:t>
            </a:r>
          </a:p>
          <a:p>
            <a:pPr marL="0" indent="0" algn="just">
              <a:buNone/>
            </a:pPr>
            <a:r>
              <a:rPr lang="es-ES" dirty="0" smtClean="0"/>
              <a:t>“Confiar </a:t>
            </a:r>
            <a:r>
              <a:rPr lang="es-ES" dirty="0"/>
              <a:t>en ti mismo no garantiza el éxito, pero no hacerlo garantiza el fracaso</a:t>
            </a:r>
            <a:r>
              <a:rPr lang="es-ES" dirty="0" smtClean="0"/>
              <a:t>.” Bandura</a:t>
            </a:r>
            <a:endParaRPr lang="es-ES" dirty="0"/>
          </a:p>
          <a:p>
            <a:pPr marL="0" indent="0" algn="just">
              <a:buNone/>
            </a:pPr>
            <a:endParaRPr lang="es-ES" dirty="0" smtClean="0"/>
          </a:p>
          <a:p>
            <a:pPr marL="0" indent="0" algn="just">
              <a:buNone/>
            </a:pPr>
            <a:endParaRPr lang="es-ES" dirty="0" smtClean="0"/>
          </a:p>
          <a:p>
            <a:pPr marL="0" indent="0" algn="just">
              <a:buNone/>
            </a:pPr>
            <a:endParaRPr lang="es-ES" dirty="0"/>
          </a:p>
        </p:txBody>
      </p:sp>
      <p:sp>
        <p:nvSpPr>
          <p:cNvPr id="4" name="Rectángulo redondeado 3"/>
          <p:cNvSpPr/>
          <p:nvPr/>
        </p:nvSpPr>
        <p:spPr>
          <a:xfrm>
            <a:off x="2306473" y="6198783"/>
            <a:ext cx="1520019" cy="346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5" name="Rectángulo redondeado 4"/>
          <p:cNvSpPr/>
          <p:nvPr/>
        </p:nvSpPr>
        <p:spPr>
          <a:xfrm>
            <a:off x="4069308" y="6198783"/>
            <a:ext cx="1520019" cy="346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VOLVER A ENTRENAMIENTO</a:t>
            </a:r>
            <a:endParaRPr lang="es-ES" sz="1000" dirty="0"/>
          </a:p>
        </p:txBody>
      </p:sp>
      <p:pic>
        <p:nvPicPr>
          <p:cNvPr id="1026" name="Picture 2" descr="http://st-listas.20minutos.es/images/2012-08/340625/3673454_640px.jpg?13453671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0707" y="1630157"/>
            <a:ext cx="2578336" cy="3110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9946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360527" y="297075"/>
            <a:ext cx="11635855" cy="6335737"/>
          </a:xfrm>
        </p:spPr>
        <p:txBody>
          <a:bodyPr>
            <a:noAutofit/>
          </a:bodyPr>
          <a:lstStyle/>
          <a:p>
            <a:pPr marL="342900" indent="-342900">
              <a:lnSpc>
                <a:spcPct val="100000"/>
              </a:lnSpc>
              <a:spcBef>
                <a:spcPts val="0"/>
              </a:spcBef>
              <a:buFont typeface="+mj-lt"/>
              <a:buAutoNum type="arabicPeriod"/>
            </a:pPr>
            <a:r>
              <a:rPr lang="es-ES" sz="1600" dirty="0" smtClean="0"/>
              <a:t>4a + 3a – 8a – a               </a:t>
            </a:r>
            <a:r>
              <a:rPr lang="es-ES" sz="1600" dirty="0" err="1" smtClean="0">
                <a:solidFill>
                  <a:srgbClr val="FF0000"/>
                </a:solidFill>
              </a:rPr>
              <a:t>A</a:t>
            </a:r>
            <a:r>
              <a:rPr lang="es-ES" sz="1600" dirty="0" smtClean="0">
                <a:solidFill>
                  <a:srgbClr val="FF0000"/>
                </a:solidFill>
              </a:rPr>
              <a:t>.</a:t>
            </a:r>
            <a:r>
              <a:rPr lang="es-ES" sz="1600" dirty="0" smtClean="0"/>
              <a:t> </a:t>
            </a:r>
            <a:r>
              <a:rPr lang="es-ES" sz="1600" dirty="0">
                <a:solidFill>
                  <a:srgbClr val="FF0000"/>
                </a:solidFill>
              </a:rPr>
              <a:t>-</a:t>
            </a:r>
            <a:r>
              <a:rPr lang="es-ES" sz="1600" dirty="0" smtClean="0">
                <a:solidFill>
                  <a:srgbClr val="FF0000"/>
                </a:solidFill>
              </a:rPr>
              <a:t>2a 	</a:t>
            </a:r>
            <a:r>
              <a:rPr lang="es-ES" sz="1600" dirty="0" smtClean="0"/>
              <a:t>B. 2a	C. 7a</a:t>
            </a:r>
            <a:r>
              <a:rPr lang="es-ES" sz="1600" baseline="30000" dirty="0" smtClean="0"/>
              <a:t>4</a:t>
            </a:r>
            <a:r>
              <a:rPr lang="es-ES" sz="1600" dirty="0" smtClean="0"/>
              <a:t>	D. -9a  </a:t>
            </a:r>
          </a:p>
          <a:p>
            <a:pPr marL="342900" indent="-342900">
              <a:lnSpc>
                <a:spcPct val="100000"/>
              </a:lnSpc>
              <a:spcBef>
                <a:spcPts val="0"/>
              </a:spcBef>
              <a:buFont typeface="+mj-lt"/>
              <a:buAutoNum type="arabicPeriod"/>
            </a:pPr>
            <a:r>
              <a:rPr lang="es-ES" sz="1600" dirty="0" smtClean="0"/>
              <a:t>- 9x</a:t>
            </a:r>
            <a:r>
              <a:rPr lang="es-ES" sz="1600" baseline="30000" dirty="0" smtClean="0"/>
              <a:t>2</a:t>
            </a:r>
            <a:r>
              <a:rPr lang="es-ES" sz="1600" dirty="0" smtClean="0"/>
              <a:t> + 5x</a:t>
            </a:r>
            <a:r>
              <a:rPr lang="es-ES" sz="1600" baseline="30000" dirty="0" smtClean="0"/>
              <a:t>2</a:t>
            </a:r>
            <a:r>
              <a:rPr lang="es-ES" sz="1600" dirty="0" smtClean="0"/>
              <a:t> – x</a:t>
            </a:r>
            <a:r>
              <a:rPr lang="es-ES" sz="1600" baseline="30000" dirty="0" smtClean="0"/>
              <a:t>2</a:t>
            </a:r>
            <a:r>
              <a:rPr lang="es-ES" sz="1600" dirty="0" smtClean="0"/>
              <a:t> + 6x</a:t>
            </a:r>
            <a:r>
              <a:rPr lang="es-ES" sz="1600" baseline="30000" dirty="0" smtClean="0"/>
              <a:t>2</a:t>
            </a:r>
            <a:r>
              <a:rPr lang="es-ES" sz="1600" dirty="0" smtClean="0"/>
              <a:t> </a:t>
            </a:r>
            <a:r>
              <a:rPr lang="es-ES" sz="1600" dirty="0"/>
              <a:t> </a:t>
            </a:r>
            <a:r>
              <a:rPr lang="es-ES" sz="1600" dirty="0" smtClean="0"/>
              <a:t>     </a:t>
            </a:r>
            <a:r>
              <a:rPr lang="es-ES" sz="1600" dirty="0" smtClean="0">
                <a:solidFill>
                  <a:srgbClr val="FF0000"/>
                </a:solidFill>
              </a:rPr>
              <a:t>A.</a:t>
            </a:r>
            <a:r>
              <a:rPr lang="es-ES" sz="1600" dirty="0" smtClean="0"/>
              <a:t> </a:t>
            </a:r>
            <a:r>
              <a:rPr lang="es-ES" sz="1600" dirty="0" smtClean="0">
                <a:solidFill>
                  <a:srgbClr val="FF0000"/>
                </a:solidFill>
              </a:rPr>
              <a:t>x</a:t>
            </a:r>
            <a:r>
              <a:rPr lang="es-ES" sz="1600" baseline="30000" dirty="0" smtClean="0">
                <a:solidFill>
                  <a:srgbClr val="FF0000"/>
                </a:solidFill>
              </a:rPr>
              <a:t>2</a:t>
            </a:r>
            <a:r>
              <a:rPr lang="es-ES" sz="1600" dirty="0" smtClean="0"/>
              <a:t> 		B. – x</a:t>
            </a:r>
            <a:r>
              <a:rPr lang="es-ES" sz="1600" baseline="30000" dirty="0" smtClean="0"/>
              <a:t>2</a:t>
            </a:r>
            <a:r>
              <a:rPr lang="es-ES" sz="1600" dirty="0" smtClean="0"/>
              <a:t>	C. 9x</a:t>
            </a:r>
            <a:r>
              <a:rPr lang="es-ES" sz="1600" baseline="30000" dirty="0" smtClean="0"/>
              <a:t>2</a:t>
            </a:r>
            <a:r>
              <a:rPr lang="es-ES" sz="1600" dirty="0" smtClean="0"/>
              <a:t>	D.  - 9x</a:t>
            </a:r>
            <a:r>
              <a:rPr lang="es-ES" sz="1600" baseline="30000" dirty="0" smtClean="0"/>
              <a:t>2</a:t>
            </a:r>
          </a:p>
          <a:p>
            <a:pPr marL="514350" indent="-514350">
              <a:lnSpc>
                <a:spcPct val="100000"/>
              </a:lnSpc>
              <a:spcBef>
                <a:spcPts val="0"/>
              </a:spcBef>
              <a:buAutoNum type="arabicPeriod"/>
            </a:pPr>
            <a:r>
              <a:rPr lang="es-ES" sz="1600" dirty="0" smtClean="0"/>
              <a:t>½ a</a:t>
            </a:r>
            <a:r>
              <a:rPr lang="es-ES" sz="1600" baseline="30000" dirty="0" smtClean="0"/>
              <a:t>2</a:t>
            </a:r>
            <a:r>
              <a:rPr lang="es-ES" sz="1600" dirty="0" smtClean="0"/>
              <a:t>b – ¼ a</a:t>
            </a:r>
            <a:r>
              <a:rPr lang="es-ES" sz="1600" baseline="30000" dirty="0" smtClean="0"/>
              <a:t>2</a:t>
            </a:r>
            <a:r>
              <a:rPr lang="es-ES" sz="1600" dirty="0" smtClean="0"/>
              <a:t>b + a</a:t>
            </a:r>
            <a:r>
              <a:rPr lang="es-ES" sz="1600" baseline="30000" dirty="0" smtClean="0"/>
              <a:t>2</a:t>
            </a:r>
            <a:r>
              <a:rPr lang="es-ES" sz="1600" dirty="0" smtClean="0"/>
              <a:t>b     </a:t>
            </a:r>
            <a:r>
              <a:rPr lang="es-ES" sz="1600" dirty="0" smtClean="0">
                <a:solidFill>
                  <a:srgbClr val="FF0000"/>
                </a:solidFill>
              </a:rPr>
              <a:t>A.</a:t>
            </a:r>
            <a:r>
              <a:rPr lang="es-ES" sz="1600" dirty="0" smtClean="0"/>
              <a:t> </a:t>
            </a:r>
            <a:r>
              <a:rPr lang="es-ES" sz="1600" dirty="0" smtClean="0">
                <a:solidFill>
                  <a:srgbClr val="FF0000"/>
                </a:solidFill>
              </a:rPr>
              <a:t>5/4 a</a:t>
            </a:r>
            <a:r>
              <a:rPr lang="es-ES" sz="1600" baseline="30000" dirty="0" smtClean="0">
                <a:solidFill>
                  <a:srgbClr val="FF0000"/>
                </a:solidFill>
              </a:rPr>
              <a:t>2</a:t>
            </a:r>
            <a:r>
              <a:rPr lang="es-ES" sz="1600" dirty="0" smtClean="0">
                <a:solidFill>
                  <a:srgbClr val="FF0000"/>
                </a:solidFill>
              </a:rPr>
              <a:t>b	</a:t>
            </a:r>
            <a:r>
              <a:rPr lang="es-ES" sz="1600" dirty="0" smtClean="0"/>
              <a:t>B. 3/6</a:t>
            </a:r>
            <a:r>
              <a:rPr lang="es-ES" sz="1600" dirty="0">
                <a:solidFill>
                  <a:srgbClr val="FF0000"/>
                </a:solidFill>
              </a:rPr>
              <a:t> </a:t>
            </a:r>
            <a:r>
              <a:rPr lang="es-ES" sz="1600" dirty="0" smtClean="0"/>
              <a:t>a</a:t>
            </a:r>
            <a:r>
              <a:rPr lang="es-ES" sz="1600" baseline="30000" dirty="0" smtClean="0"/>
              <a:t>2</a:t>
            </a:r>
            <a:r>
              <a:rPr lang="es-ES" sz="1600" dirty="0" smtClean="0"/>
              <a:t>b   	C. 5/4 a</a:t>
            </a:r>
            <a:r>
              <a:rPr lang="es-ES" sz="1600" baseline="30000" dirty="0" smtClean="0"/>
              <a:t>6</a:t>
            </a:r>
            <a:r>
              <a:rPr lang="es-ES" sz="1600" dirty="0" smtClean="0"/>
              <a:t>b</a:t>
            </a:r>
            <a:r>
              <a:rPr lang="es-ES" sz="1600" baseline="30000" dirty="0" smtClean="0"/>
              <a:t>4</a:t>
            </a:r>
            <a:r>
              <a:rPr lang="es-ES" sz="1600" dirty="0" smtClean="0">
                <a:solidFill>
                  <a:srgbClr val="FF0000"/>
                </a:solidFill>
              </a:rPr>
              <a:t>	</a:t>
            </a:r>
            <a:r>
              <a:rPr lang="es-ES" sz="1600" dirty="0" smtClean="0"/>
              <a:t>	D. ½ </a:t>
            </a:r>
            <a:r>
              <a:rPr lang="es-ES" sz="1600" dirty="0"/>
              <a:t>a</a:t>
            </a:r>
            <a:r>
              <a:rPr lang="es-ES" sz="1600" baseline="30000" dirty="0"/>
              <a:t>6</a:t>
            </a:r>
            <a:r>
              <a:rPr lang="es-ES" sz="1600" dirty="0"/>
              <a:t>b</a:t>
            </a:r>
            <a:r>
              <a:rPr lang="es-ES" sz="1600" baseline="30000" dirty="0"/>
              <a:t>4</a:t>
            </a:r>
            <a:endParaRPr lang="es-ES" sz="1600" dirty="0" smtClean="0"/>
          </a:p>
          <a:p>
            <a:pPr marL="514350" indent="-514350">
              <a:lnSpc>
                <a:spcPct val="100000"/>
              </a:lnSpc>
              <a:spcBef>
                <a:spcPts val="0"/>
              </a:spcBef>
              <a:buAutoNum type="arabicPeriod"/>
            </a:pPr>
            <a:r>
              <a:rPr lang="es-ES" sz="1600" dirty="0" smtClean="0"/>
              <a:t>¾ a</a:t>
            </a:r>
            <a:r>
              <a:rPr lang="es-ES" sz="1600" baseline="30000" dirty="0" smtClean="0"/>
              <a:t>2</a:t>
            </a:r>
            <a:r>
              <a:rPr lang="es-ES" sz="1600" dirty="0" smtClean="0"/>
              <a:t>b - ab</a:t>
            </a:r>
            <a:r>
              <a:rPr lang="es-ES" sz="1600" baseline="30000" dirty="0"/>
              <a:t>2</a:t>
            </a:r>
            <a:r>
              <a:rPr lang="es-ES" sz="1600" dirty="0" smtClean="0"/>
              <a:t> + 1/8 a</a:t>
            </a:r>
            <a:r>
              <a:rPr lang="es-ES" sz="1600" baseline="30000" dirty="0" smtClean="0"/>
              <a:t>2</a:t>
            </a:r>
            <a:r>
              <a:rPr lang="es-ES" sz="1600" dirty="0" smtClean="0"/>
              <a:t>b - ab</a:t>
            </a:r>
            <a:r>
              <a:rPr lang="es-ES" sz="1600" baseline="30000" dirty="0" smtClean="0"/>
              <a:t>2</a:t>
            </a:r>
            <a:r>
              <a:rPr lang="es-ES" sz="1600" dirty="0" smtClean="0"/>
              <a:t>  	</a:t>
            </a:r>
            <a:r>
              <a:rPr lang="es-ES" sz="1600" dirty="0" smtClean="0">
                <a:solidFill>
                  <a:srgbClr val="FF0000"/>
                </a:solidFill>
              </a:rPr>
              <a:t>A. 7/8 </a:t>
            </a:r>
            <a:r>
              <a:rPr lang="es-ES" sz="1600" dirty="0">
                <a:solidFill>
                  <a:srgbClr val="FF0000"/>
                </a:solidFill>
              </a:rPr>
              <a:t>a</a:t>
            </a:r>
            <a:r>
              <a:rPr lang="es-ES" sz="1600" baseline="30000" dirty="0">
                <a:solidFill>
                  <a:srgbClr val="FF0000"/>
                </a:solidFill>
              </a:rPr>
              <a:t>2</a:t>
            </a:r>
            <a:r>
              <a:rPr lang="es-ES" sz="1600" dirty="0">
                <a:solidFill>
                  <a:srgbClr val="FF0000"/>
                </a:solidFill>
              </a:rPr>
              <a:t>b - </a:t>
            </a:r>
            <a:r>
              <a:rPr lang="es-ES" sz="1600" dirty="0" smtClean="0">
                <a:solidFill>
                  <a:srgbClr val="FF0000"/>
                </a:solidFill>
              </a:rPr>
              <a:t>2ab</a:t>
            </a:r>
            <a:r>
              <a:rPr lang="es-ES" sz="1600" baseline="30000" dirty="0" smtClean="0">
                <a:solidFill>
                  <a:srgbClr val="FF0000"/>
                </a:solidFill>
              </a:rPr>
              <a:t>2</a:t>
            </a:r>
            <a:r>
              <a:rPr lang="es-ES" sz="1600" dirty="0" smtClean="0">
                <a:solidFill>
                  <a:srgbClr val="FF0000"/>
                </a:solidFill>
              </a:rPr>
              <a:t> 	</a:t>
            </a:r>
            <a:r>
              <a:rPr lang="es-ES" sz="1600" dirty="0" smtClean="0"/>
              <a:t>B. 4/12</a:t>
            </a:r>
            <a:r>
              <a:rPr lang="es-ES" sz="1600" dirty="0"/>
              <a:t> a</a:t>
            </a:r>
            <a:r>
              <a:rPr lang="es-ES" sz="1600" baseline="30000" dirty="0"/>
              <a:t>2</a:t>
            </a:r>
            <a:r>
              <a:rPr lang="es-ES" sz="1600" dirty="0"/>
              <a:t>b</a:t>
            </a:r>
            <a:r>
              <a:rPr lang="es-ES" sz="1600" dirty="0" smtClean="0"/>
              <a:t> + 2ab</a:t>
            </a:r>
            <a:r>
              <a:rPr lang="es-ES" sz="1600" baseline="30000" dirty="0" smtClean="0"/>
              <a:t>2	</a:t>
            </a:r>
            <a:r>
              <a:rPr lang="es-ES" sz="1600" dirty="0" smtClean="0"/>
              <a:t>C. 4/12 a</a:t>
            </a:r>
            <a:r>
              <a:rPr lang="es-ES" sz="1600" baseline="30000" dirty="0" smtClean="0"/>
              <a:t>3</a:t>
            </a:r>
            <a:r>
              <a:rPr lang="es-ES" sz="1600" dirty="0" smtClean="0"/>
              <a:t>b</a:t>
            </a:r>
            <a:r>
              <a:rPr lang="es-ES" sz="1600" baseline="30000" dirty="0" smtClean="0"/>
              <a:t>2</a:t>
            </a:r>
            <a:r>
              <a:rPr lang="es-ES" sz="1600" dirty="0" smtClean="0"/>
              <a:t> </a:t>
            </a:r>
            <a:r>
              <a:rPr lang="es-ES" sz="1600" dirty="0"/>
              <a:t>+ </a:t>
            </a:r>
            <a:r>
              <a:rPr lang="es-ES" sz="1600" dirty="0" smtClean="0"/>
              <a:t>2a</a:t>
            </a:r>
            <a:r>
              <a:rPr lang="es-ES" sz="1600" baseline="30000" dirty="0" smtClean="0"/>
              <a:t>3</a:t>
            </a:r>
            <a:r>
              <a:rPr lang="es-ES" sz="1600" dirty="0" smtClean="0"/>
              <a:t>b</a:t>
            </a:r>
            <a:r>
              <a:rPr lang="es-ES" sz="1600" baseline="30000" dirty="0" smtClean="0"/>
              <a:t>3	</a:t>
            </a:r>
            <a:r>
              <a:rPr lang="es-ES" sz="1600" dirty="0" smtClean="0"/>
              <a:t>D. 9/8 a</a:t>
            </a:r>
            <a:r>
              <a:rPr lang="es-ES" sz="1600" baseline="30000" dirty="0" smtClean="0"/>
              <a:t>6</a:t>
            </a:r>
            <a:r>
              <a:rPr lang="es-ES" sz="1600" dirty="0" smtClean="0"/>
              <a:t>b</a:t>
            </a:r>
            <a:r>
              <a:rPr lang="es-ES" sz="1600" baseline="30000" dirty="0" smtClean="0"/>
              <a:t>6</a:t>
            </a:r>
            <a:endParaRPr lang="es-ES" sz="1600" dirty="0" smtClean="0"/>
          </a:p>
          <a:p>
            <a:pPr marL="514350" indent="-514350">
              <a:lnSpc>
                <a:spcPct val="100000"/>
              </a:lnSpc>
              <a:spcBef>
                <a:spcPts val="0"/>
              </a:spcBef>
              <a:buAutoNum type="arabicPeriod"/>
            </a:pPr>
            <a:r>
              <a:rPr lang="es-ES" sz="1600" dirty="0" smtClean="0"/>
              <a:t>- 3xyz + 5/7 </a:t>
            </a:r>
            <a:r>
              <a:rPr lang="es-ES" sz="1600" dirty="0" err="1" smtClean="0"/>
              <a:t>abc</a:t>
            </a:r>
            <a:r>
              <a:rPr lang="es-ES" sz="1600" dirty="0"/>
              <a:t> </a:t>
            </a:r>
            <a:r>
              <a:rPr lang="es-ES" sz="1600" dirty="0" smtClean="0"/>
              <a:t> 	</a:t>
            </a:r>
            <a:r>
              <a:rPr lang="es-ES" sz="1600" dirty="0" smtClean="0">
                <a:solidFill>
                  <a:srgbClr val="FF0000"/>
                </a:solidFill>
              </a:rPr>
              <a:t>A.</a:t>
            </a:r>
            <a:r>
              <a:rPr lang="es-ES" sz="1600" dirty="0" smtClean="0"/>
              <a:t> </a:t>
            </a:r>
            <a:r>
              <a:rPr lang="es-ES" sz="1600" dirty="0" smtClean="0">
                <a:solidFill>
                  <a:srgbClr val="FF0000"/>
                </a:solidFill>
              </a:rPr>
              <a:t>- </a:t>
            </a:r>
            <a:r>
              <a:rPr lang="es-ES" sz="1600" dirty="0">
                <a:solidFill>
                  <a:srgbClr val="FF0000"/>
                </a:solidFill>
              </a:rPr>
              <a:t>3xyz + 5/7 </a:t>
            </a:r>
            <a:r>
              <a:rPr lang="es-ES" sz="1600" dirty="0" err="1">
                <a:solidFill>
                  <a:srgbClr val="FF0000"/>
                </a:solidFill>
              </a:rPr>
              <a:t>abc</a:t>
            </a:r>
            <a:r>
              <a:rPr lang="es-ES" sz="1600" dirty="0">
                <a:solidFill>
                  <a:srgbClr val="FF0000"/>
                </a:solidFill>
              </a:rPr>
              <a:t> </a:t>
            </a:r>
            <a:r>
              <a:rPr lang="es-ES" sz="1600" dirty="0" smtClean="0">
                <a:solidFill>
                  <a:srgbClr val="FF0000"/>
                </a:solidFill>
              </a:rPr>
              <a:t>	</a:t>
            </a:r>
            <a:r>
              <a:rPr lang="es-ES" sz="1600" dirty="0" smtClean="0"/>
              <a:t>B. 2/7 </a:t>
            </a:r>
            <a:r>
              <a:rPr lang="es-ES" sz="1600" dirty="0" err="1" smtClean="0"/>
              <a:t>xyzabc</a:t>
            </a:r>
            <a:r>
              <a:rPr lang="es-ES" sz="1600" dirty="0" smtClean="0"/>
              <a:t>	C.  -15/7 </a:t>
            </a:r>
            <a:r>
              <a:rPr lang="es-ES" sz="1600" dirty="0" err="1" smtClean="0"/>
              <a:t>abcxyz</a:t>
            </a:r>
            <a:r>
              <a:rPr lang="es-ES" sz="1600" dirty="0" smtClean="0"/>
              <a:t>	D.  -21/5 </a:t>
            </a:r>
            <a:r>
              <a:rPr lang="es-ES" sz="1600" dirty="0" err="1" smtClean="0"/>
              <a:t>xyzabc</a:t>
            </a:r>
            <a:endParaRPr lang="es-ES" sz="1600" dirty="0" smtClean="0"/>
          </a:p>
          <a:p>
            <a:pPr marL="514350" indent="-514350">
              <a:lnSpc>
                <a:spcPct val="100000"/>
              </a:lnSpc>
              <a:spcBef>
                <a:spcPts val="0"/>
              </a:spcBef>
              <a:buAutoNum type="arabicPeriod"/>
            </a:pPr>
            <a:r>
              <a:rPr lang="es-ES" sz="1600" dirty="0" smtClean="0"/>
              <a:t>Adicionar 4a – 5b + 2c – d con 3a - 7b + 2c + d 	</a:t>
            </a:r>
            <a:r>
              <a:rPr lang="es-ES" sz="1600" dirty="0" smtClean="0">
                <a:solidFill>
                  <a:srgbClr val="FF0000"/>
                </a:solidFill>
              </a:rPr>
              <a:t>A.</a:t>
            </a:r>
            <a:r>
              <a:rPr lang="es-ES" sz="1600" dirty="0" smtClean="0"/>
              <a:t> </a:t>
            </a:r>
            <a:r>
              <a:rPr lang="es-ES" sz="1600" dirty="0">
                <a:solidFill>
                  <a:srgbClr val="FF0000"/>
                </a:solidFill>
              </a:rPr>
              <a:t>7a - 12b + </a:t>
            </a:r>
            <a:r>
              <a:rPr lang="es-ES" sz="1600" dirty="0" smtClean="0">
                <a:solidFill>
                  <a:srgbClr val="FF0000"/>
                </a:solidFill>
              </a:rPr>
              <a:t>4c	</a:t>
            </a:r>
            <a:r>
              <a:rPr lang="es-ES" sz="1600" dirty="0" smtClean="0"/>
              <a:t>B. – </a:t>
            </a:r>
            <a:r>
              <a:rPr lang="es-ES" sz="1600" dirty="0" err="1" smtClean="0"/>
              <a:t>abc</a:t>
            </a:r>
            <a:r>
              <a:rPr lang="es-ES" sz="1600" dirty="0" smtClean="0"/>
              <a:t>	C. </a:t>
            </a:r>
            <a:r>
              <a:rPr lang="es-ES" sz="1600" dirty="0" err="1" smtClean="0"/>
              <a:t>abc</a:t>
            </a:r>
            <a:r>
              <a:rPr lang="es-ES" sz="1600" dirty="0" smtClean="0"/>
              <a:t>	D. a – 2b – 4c + 2d</a:t>
            </a:r>
          </a:p>
          <a:p>
            <a:pPr marL="514350" indent="-514350">
              <a:lnSpc>
                <a:spcPct val="100000"/>
              </a:lnSpc>
              <a:spcBef>
                <a:spcPts val="0"/>
              </a:spcBef>
              <a:buFont typeface="Arial" panose="020B0604020202020204" pitchFamily="34" charset="0"/>
              <a:buAutoNum type="arabicPeriod"/>
            </a:pPr>
            <a:r>
              <a:rPr lang="es-ES" sz="1600" dirty="0" smtClean="0"/>
              <a:t>Adicionar 8a</a:t>
            </a:r>
            <a:r>
              <a:rPr lang="es-ES" sz="1600" baseline="30000" dirty="0" smtClean="0"/>
              <a:t>2</a:t>
            </a:r>
            <a:r>
              <a:rPr lang="es-ES" sz="1600" dirty="0" smtClean="0"/>
              <a:t>b – 5ab</a:t>
            </a:r>
            <a:r>
              <a:rPr lang="es-ES" sz="1600" baseline="30000" dirty="0" smtClean="0"/>
              <a:t>2</a:t>
            </a:r>
            <a:r>
              <a:rPr lang="es-ES" sz="1600" dirty="0" smtClean="0"/>
              <a:t> con – 4a</a:t>
            </a:r>
            <a:r>
              <a:rPr lang="es-ES" sz="1600" baseline="30000" dirty="0" smtClean="0"/>
              <a:t>2</a:t>
            </a:r>
            <a:r>
              <a:rPr lang="es-ES" sz="1600" dirty="0" smtClean="0"/>
              <a:t>b – ab</a:t>
            </a:r>
            <a:r>
              <a:rPr lang="es-ES" sz="1600" baseline="30000" dirty="0" smtClean="0"/>
              <a:t>2</a:t>
            </a:r>
            <a:r>
              <a:rPr lang="es-ES" sz="1600" dirty="0" smtClean="0"/>
              <a:t> + c  	</a:t>
            </a:r>
            <a:r>
              <a:rPr lang="es-ES" sz="1600" dirty="0" smtClean="0">
                <a:solidFill>
                  <a:srgbClr val="FF0000"/>
                </a:solidFill>
              </a:rPr>
              <a:t>A.</a:t>
            </a:r>
            <a:r>
              <a:rPr lang="es-ES" sz="1600" dirty="0" smtClean="0"/>
              <a:t> </a:t>
            </a:r>
            <a:r>
              <a:rPr lang="es-ES" sz="1600" dirty="0" smtClean="0">
                <a:solidFill>
                  <a:srgbClr val="FF0000"/>
                </a:solidFill>
              </a:rPr>
              <a:t>4a</a:t>
            </a:r>
            <a:r>
              <a:rPr lang="es-ES" sz="1600" baseline="30000" dirty="0" smtClean="0">
                <a:solidFill>
                  <a:srgbClr val="FF0000"/>
                </a:solidFill>
              </a:rPr>
              <a:t>2</a:t>
            </a:r>
            <a:r>
              <a:rPr lang="es-ES" sz="1600" dirty="0" smtClean="0">
                <a:solidFill>
                  <a:srgbClr val="FF0000"/>
                </a:solidFill>
              </a:rPr>
              <a:t>b - 6ab</a:t>
            </a:r>
            <a:r>
              <a:rPr lang="es-ES" sz="1600" baseline="30000" dirty="0" smtClean="0">
                <a:solidFill>
                  <a:srgbClr val="FF0000"/>
                </a:solidFill>
              </a:rPr>
              <a:t>2 </a:t>
            </a:r>
            <a:r>
              <a:rPr lang="es-ES" sz="1600" dirty="0" smtClean="0">
                <a:solidFill>
                  <a:srgbClr val="FF0000"/>
                </a:solidFill>
              </a:rPr>
              <a:t>+ c	</a:t>
            </a:r>
            <a:r>
              <a:rPr lang="es-ES" sz="1600" dirty="0" smtClean="0"/>
              <a:t>B. – a</a:t>
            </a:r>
            <a:r>
              <a:rPr lang="es-ES" sz="1600" baseline="30000" dirty="0" smtClean="0"/>
              <a:t>3</a:t>
            </a:r>
            <a:r>
              <a:rPr lang="es-ES" sz="1600" dirty="0" smtClean="0"/>
              <a:t>b</a:t>
            </a:r>
            <a:r>
              <a:rPr lang="es-ES" sz="1600" baseline="30000" dirty="0" smtClean="0"/>
              <a:t>3</a:t>
            </a:r>
            <a:r>
              <a:rPr lang="es-ES" sz="1600" dirty="0" smtClean="0"/>
              <a:t>c	C. – a</a:t>
            </a:r>
            <a:r>
              <a:rPr lang="es-ES" sz="1600" baseline="30000" dirty="0" smtClean="0"/>
              <a:t>2</a:t>
            </a:r>
            <a:r>
              <a:rPr lang="es-ES" sz="1600" dirty="0" smtClean="0"/>
              <a:t>bab</a:t>
            </a:r>
            <a:r>
              <a:rPr lang="es-ES" sz="1600" baseline="30000" dirty="0" smtClean="0"/>
              <a:t>2</a:t>
            </a:r>
            <a:r>
              <a:rPr lang="es-ES" sz="1600" dirty="0" smtClean="0"/>
              <a:t>c	D. 3abc</a:t>
            </a:r>
          </a:p>
          <a:p>
            <a:pPr marL="514350" indent="-514350">
              <a:lnSpc>
                <a:spcPct val="100000"/>
              </a:lnSpc>
              <a:spcBef>
                <a:spcPts val="0"/>
              </a:spcBef>
              <a:buAutoNum type="arabicPeriod"/>
            </a:pPr>
            <a:r>
              <a:rPr lang="es-ES" sz="1600" dirty="0" smtClean="0"/>
              <a:t>Adicionar 3a</a:t>
            </a:r>
            <a:r>
              <a:rPr lang="es-ES" sz="1600" baseline="30000" dirty="0" smtClean="0"/>
              <a:t>3</a:t>
            </a:r>
            <a:r>
              <a:rPr lang="es-ES" sz="1600" dirty="0" smtClean="0"/>
              <a:t>b</a:t>
            </a:r>
            <a:r>
              <a:rPr lang="es-ES" sz="1600" baseline="30000" dirty="0"/>
              <a:t>2</a:t>
            </a:r>
            <a:r>
              <a:rPr lang="es-ES" sz="1600" dirty="0" smtClean="0"/>
              <a:t> + 2a</a:t>
            </a:r>
            <a:r>
              <a:rPr lang="es-ES" sz="1600" baseline="30000" dirty="0" smtClean="0"/>
              <a:t>2</a:t>
            </a:r>
            <a:r>
              <a:rPr lang="es-ES" sz="1600" dirty="0" smtClean="0"/>
              <a:t>b</a:t>
            </a:r>
            <a:r>
              <a:rPr lang="es-ES" sz="1600" baseline="30000" dirty="0" smtClean="0"/>
              <a:t>3</a:t>
            </a:r>
            <a:r>
              <a:rPr lang="es-ES" sz="1600" dirty="0" smtClean="0"/>
              <a:t> con a</a:t>
            </a:r>
            <a:r>
              <a:rPr lang="es-ES" sz="1600" baseline="30000" dirty="0"/>
              <a:t>2</a:t>
            </a:r>
            <a:r>
              <a:rPr lang="es-ES" sz="1600" dirty="0" smtClean="0"/>
              <a:t>b</a:t>
            </a:r>
            <a:r>
              <a:rPr lang="es-ES" sz="1600" baseline="30000" dirty="0" smtClean="0"/>
              <a:t>3</a:t>
            </a:r>
            <a:r>
              <a:rPr lang="es-ES" sz="1600" dirty="0" smtClean="0"/>
              <a:t> – 5a</a:t>
            </a:r>
            <a:r>
              <a:rPr lang="es-ES" sz="1600" baseline="30000" dirty="0" smtClean="0"/>
              <a:t>3</a:t>
            </a:r>
            <a:r>
              <a:rPr lang="es-ES" sz="1600" dirty="0" smtClean="0"/>
              <a:t>b  	</a:t>
            </a:r>
            <a:r>
              <a:rPr lang="es-ES" sz="1600" dirty="0" smtClean="0">
                <a:solidFill>
                  <a:srgbClr val="FF0000"/>
                </a:solidFill>
              </a:rPr>
              <a:t>A.</a:t>
            </a:r>
            <a:r>
              <a:rPr lang="es-ES" sz="1600" dirty="0" smtClean="0"/>
              <a:t> </a:t>
            </a:r>
            <a:r>
              <a:rPr lang="es-ES" sz="1600" dirty="0" smtClean="0">
                <a:solidFill>
                  <a:srgbClr val="FF0000"/>
                </a:solidFill>
              </a:rPr>
              <a:t>3a</a:t>
            </a:r>
            <a:r>
              <a:rPr lang="es-ES" sz="1600" baseline="30000" dirty="0" smtClean="0">
                <a:solidFill>
                  <a:srgbClr val="FF0000"/>
                </a:solidFill>
              </a:rPr>
              <a:t>3</a:t>
            </a:r>
            <a:r>
              <a:rPr lang="es-ES" sz="1600" dirty="0" smtClean="0">
                <a:solidFill>
                  <a:srgbClr val="FF0000"/>
                </a:solidFill>
              </a:rPr>
              <a:t>b</a:t>
            </a:r>
            <a:r>
              <a:rPr lang="es-ES" sz="1600" baseline="30000" dirty="0" smtClean="0">
                <a:solidFill>
                  <a:srgbClr val="FF0000"/>
                </a:solidFill>
              </a:rPr>
              <a:t>2</a:t>
            </a:r>
            <a:r>
              <a:rPr lang="es-ES" sz="1600" dirty="0" smtClean="0">
                <a:solidFill>
                  <a:srgbClr val="FF0000"/>
                </a:solidFill>
              </a:rPr>
              <a:t> </a:t>
            </a:r>
            <a:r>
              <a:rPr lang="es-ES" sz="1600" dirty="0">
                <a:solidFill>
                  <a:srgbClr val="FF0000"/>
                </a:solidFill>
              </a:rPr>
              <a:t>+ 3a</a:t>
            </a:r>
            <a:r>
              <a:rPr lang="es-ES" sz="1600" baseline="30000" dirty="0">
                <a:solidFill>
                  <a:srgbClr val="FF0000"/>
                </a:solidFill>
              </a:rPr>
              <a:t>2</a:t>
            </a:r>
            <a:r>
              <a:rPr lang="es-ES" sz="1600" dirty="0">
                <a:solidFill>
                  <a:srgbClr val="FF0000"/>
                </a:solidFill>
              </a:rPr>
              <a:t>b</a:t>
            </a:r>
            <a:r>
              <a:rPr lang="es-ES" sz="1600" baseline="30000" dirty="0">
                <a:solidFill>
                  <a:srgbClr val="FF0000"/>
                </a:solidFill>
              </a:rPr>
              <a:t>3</a:t>
            </a:r>
            <a:r>
              <a:rPr lang="es-ES" sz="1600" dirty="0">
                <a:solidFill>
                  <a:srgbClr val="FF0000"/>
                </a:solidFill>
              </a:rPr>
              <a:t> – </a:t>
            </a:r>
            <a:r>
              <a:rPr lang="es-ES" sz="1600" dirty="0" smtClean="0">
                <a:solidFill>
                  <a:srgbClr val="FF0000"/>
                </a:solidFill>
              </a:rPr>
              <a:t>5a</a:t>
            </a:r>
            <a:r>
              <a:rPr lang="es-ES" sz="1600" baseline="30000" dirty="0" smtClean="0">
                <a:solidFill>
                  <a:srgbClr val="FF0000"/>
                </a:solidFill>
              </a:rPr>
              <a:t>3</a:t>
            </a:r>
            <a:r>
              <a:rPr lang="es-ES" sz="1600" dirty="0" smtClean="0">
                <a:solidFill>
                  <a:srgbClr val="FF0000"/>
                </a:solidFill>
              </a:rPr>
              <a:t>b    </a:t>
            </a:r>
            <a:r>
              <a:rPr lang="es-ES" sz="1600" dirty="0" smtClean="0"/>
              <a:t>B. a</a:t>
            </a:r>
            <a:r>
              <a:rPr lang="es-ES" sz="1600" baseline="30000" dirty="0" smtClean="0"/>
              <a:t>8</a:t>
            </a:r>
            <a:r>
              <a:rPr lang="es-ES" sz="1600" dirty="0" smtClean="0"/>
              <a:t>b</a:t>
            </a:r>
            <a:r>
              <a:rPr lang="es-ES" sz="1600" baseline="30000" dirty="0" smtClean="0"/>
              <a:t>6</a:t>
            </a:r>
            <a:r>
              <a:rPr lang="es-ES" sz="1600" dirty="0" smtClean="0"/>
              <a:t>	     C. – 45a</a:t>
            </a:r>
            <a:r>
              <a:rPr lang="es-ES" sz="1600" baseline="30000" dirty="0" smtClean="0"/>
              <a:t>8</a:t>
            </a:r>
            <a:r>
              <a:rPr lang="es-ES" sz="1600" dirty="0" smtClean="0"/>
              <a:t>b</a:t>
            </a:r>
            <a:r>
              <a:rPr lang="es-ES" sz="1600" baseline="30000" dirty="0" smtClean="0"/>
              <a:t>6</a:t>
            </a:r>
            <a:r>
              <a:rPr lang="es-ES" sz="1600" dirty="0" smtClean="0"/>
              <a:t>          D. 11a</a:t>
            </a:r>
            <a:r>
              <a:rPr lang="es-ES" sz="1600" baseline="30000" dirty="0" smtClean="0"/>
              <a:t>3</a:t>
            </a:r>
            <a:r>
              <a:rPr lang="es-ES" sz="1600" dirty="0" smtClean="0"/>
              <a:t>b</a:t>
            </a:r>
            <a:r>
              <a:rPr lang="es-ES" sz="1600" baseline="30000" dirty="0" smtClean="0"/>
              <a:t>2</a:t>
            </a:r>
            <a:r>
              <a:rPr lang="es-ES" sz="1600" dirty="0" smtClean="0"/>
              <a:t> </a:t>
            </a:r>
          </a:p>
          <a:p>
            <a:pPr marL="514350" indent="-514350">
              <a:lnSpc>
                <a:spcPct val="100000"/>
              </a:lnSpc>
              <a:spcBef>
                <a:spcPts val="0"/>
              </a:spcBef>
              <a:buAutoNum type="arabicPeriod"/>
            </a:pPr>
            <a:r>
              <a:rPr lang="es-ES" sz="1600" dirty="0" smtClean="0"/>
              <a:t>Adicionar 4a</a:t>
            </a:r>
            <a:r>
              <a:rPr lang="es-ES" sz="1600" baseline="30000" dirty="0"/>
              <a:t>2</a:t>
            </a:r>
            <a:r>
              <a:rPr lang="es-ES" sz="1600" dirty="0" smtClean="0"/>
              <a:t> + 9b</a:t>
            </a:r>
            <a:r>
              <a:rPr lang="es-ES" sz="1600" baseline="30000" dirty="0"/>
              <a:t>2</a:t>
            </a:r>
            <a:r>
              <a:rPr lang="es-ES" sz="1600" dirty="0" smtClean="0"/>
              <a:t> + 12ab con 9a</a:t>
            </a:r>
            <a:r>
              <a:rPr lang="es-ES" sz="1600" baseline="30000" dirty="0"/>
              <a:t>2</a:t>
            </a:r>
            <a:r>
              <a:rPr lang="es-ES" sz="1600" dirty="0" smtClean="0"/>
              <a:t> - 12ab + 4b</a:t>
            </a:r>
            <a:r>
              <a:rPr lang="es-ES" sz="1600" baseline="30000" dirty="0" smtClean="0"/>
              <a:t>2 </a:t>
            </a:r>
            <a:r>
              <a:rPr lang="es-ES" sz="1600" dirty="0"/>
              <a:t>	</a:t>
            </a:r>
            <a:r>
              <a:rPr lang="es-ES" sz="1600" dirty="0" smtClean="0">
                <a:solidFill>
                  <a:srgbClr val="FF0000"/>
                </a:solidFill>
              </a:rPr>
              <a:t>A. 13a</a:t>
            </a:r>
            <a:r>
              <a:rPr lang="es-ES" sz="1600" baseline="30000" dirty="0" smtClean="0">
                <a:solidFill>
                  <a:srgbClr val="FF0000"/>
                </a:solidFill>
              </a:rPr>
              <a:t>2</a:t>
            </a:r>
            <a:r>
              <a:rPr lang="es-ES" sz="1600" dirty="0">
                <a:solidFill>
                  <a:srgbClr val="FF0000"/>
                </a:solidFill>
              </a:rPr>
              <a:t>+ </a:t>
            </a:r>
            <a:r>
              <a:rPr lang="es-ES" sz="1600" dirty="0" smtClean="0">
                <a:solidFill>
                  <a:srgbClr val="FF0000"/>
                </a:solidFill>
              </a:rPr>
              <a:t>13b</a:t>
            </a:r>
            <a:r>
              <a:rPr lang="es-ES" sz="1600" baseline="30000" dirty="0" smtClean="0">
                <a:solidFill>
                  <a:srgbClr val="FF0000"/>
                </a:solidFill>
              </a:rPr>
              <a:t>2      </a:t>
            </a:r>
            <a:r>
              <a:rPr lang="es-ES" sz="1600" dirty="0" smtClean="0"/>
              <a:t>B. 26a</a:t>
            </a:r>
            <a:r>
              <a:rPr lang="es-ES" sz="1600" baseline="30000" dirty="0" smtClean="0"/>
              <a:t>2</a:t>
            </a:r>
            <a:r>
              <a:rPr lang="es-ES" sz="1600" dirty="0" smtClean="0"/>
              <a:t>b</a:t>
            </a:r>
            <a:r>
              <a:rPr lang="es-ES" sz="1600" baseline="30000" dirty="0" smtClean="0"/>
              <a:t>2</a:t>
            </a:r>
            <a:r>
              <a:rPr lang="es-ES" sz="1600" dirty="0"/>
              <a:t> </a:t>
            </a:r>
            <a:r>
              <a:rPr lang="es-ES" sz="1600" dirty="0" smtClean="0"/>
              <a:t>  C. 169a</a:t>
            </a:r>
            <a:r>
              <a:rPr lang="es-ES" sz="1600" baseline="30000" dirty="0" smtClean="0"/>
              <a:t>4</a:t>
            </a:r>
            <a:r>
              <a:rPr lang="es-ES" sz="1600" dirty="0" smtClean="0"/>
              <a:t>b</a:t>
            </a:r>
            <a:r>
              <a:rPr lang="es-ES" sz="1600" baseline="30000" dirty="0" smtClean="0"/>
              <a:t>4</a:t>
            </a:r>
            <a:r>
              <a:rPr lang="es-ES" sz="1600" dirty="0" smtClean="0"/>
              <a:t>            D</a:t>
            </a:r>
            <a:r>
              <a:rPr lang="es-ES" sz="1600" dirty="0"/>
              <a:t>. 13a</a:t>
            </a:r>
            <a:r>
              <a:rPr lang="es-ES" sz="1600" baseline="30000" dirty="0"/>
              <a:t>2</a:t>
            </a:r>
            <a:r>
              <a:rPr lang="es-ES" sz="1600" dirty="0"/>
              <a:t>+ </a:t>
            </a:r>
            <a:r>
              <a:rPr lang="es-ES" sz="1600" dirty="0" smtClean="0"/>
              <a:t>13b</a:t>
            </a:r>
            <a:r>
              <a:rPr lang="es-ES" sz="1600" baseline="30000" dirty="0" smtClean="0"/>
              <a:t>2 </a:t>
            </a:r>
            <a:r>
              <a:rPr lang="es-ES" sz="1600" dirty="0" smtClean="0"/>
              <a:t>+ 24ab</a:t>
            </a:r>
          </a:p>
          <a:p>
            <a:pPr marL="514350" indent="-514350">
              <a:lnSpc>
                <a:spcPct val="100000"/>
              </a:lnSpc>
              <a:spcBef>
                <a:spcPts val="0"/>
              </a:spcBef>
              <a:buAutoNum type="arabicPeriod"/>
            </a:pPr>
            <a:r>
              <a:rPr lang="es-ES" sz="1600" dirty="0" smtClean="0"/>
              <a:t>Adicionar 4a</a:t>
            </a:r>
            <a:r>
              <a:rPr lang="es-ES" sz="1600" baseline="30000" dirty="0"/>
              <a:t>2</a:t>
            </a:r>
            <a:r>
              <a:rPr lang="es-ES" sz="1600" dirty="0" smtClean="0"/>
              <a:t>b + 3ab</a:t>
            </a:r>
            <a:r>
              <a:rPr lang="es-ES" sz="1600" baseline="30000" dirty="0"/>
              <a:t>2</a:t>
            </a:r>
            <a:r>
              <a:rPr lang="es-ES" sz="1600" dirty="0" smtClean="0"/>
              <a:t> – b</a:t>
            </a:r>
            <a:r>
              <a:rPr lang="es-ES" sz="1600" baseline="30000" dirty="0" smtClean="0"/>
              <a:t>3</a:t>
            </a:r>
            <a:r>
              <a:rPr lang="es-ES" sz="1600" dirty="0" smtClean="0"/>
              <a:t> con 2b</a:t>
            </a:r>
            <a:r>
              <a:rPr lang="es-ES" sz="1600" baseline="30000" dirty="0" smtClean="0"/>
              <a:t>3</a:t>
            </a:r>
            <a:r>
              <a:rPr lang="es-ES" sz="1600" dirty="0" smtClean="0"/>
              <a:t> – 4a</a:t>
            </a:r>
            <a:r>
              <a:rPr lang="es-ES" sz="1600" baseline="30000" dirty="0"/>
              <a:t>2</a:t>
            </a:r>
            <a:r>
              <a:rPr lang="es-ES" sz="1600" dirty="0" smtClean="0"/>
              <a:t>b – 4ab</a:t>
            </a:r>
            <a:r>
              <a:rPr lang="es-ES" sz="1600" baseline="30000" dirty="0" smtClean="0"/>
              <a:t>2    </a:t>
            </a:r>
            <a:r>
              <a:rPr lang="es-ES" sz="1600" dirty="0" smtClean="0">
                <a:solidFill>
                  <a:srgbClr val="FF0000"/>
                </a:solidFill>
              </a:rPr>
              <a:t>A.  - ab</a:t>
            </a:r>
            <a:r>
              <a:rPr lang="es-ES" sz="1600" baseline="30000" dirty="0" smtClean="0">
                <a:solidFill>
                  <a:srgbClr val="FF0000"/>
                </a:solidFill>
              </a:rPr>
              <a:t>2     </a:t>
            </a:r>
            <a:r>
              <a:rPr lang="es-ES" sz="1600" dirty="0">
                <a:solidFill>
                  <a:srgbClr val="FF0000"/>
                </a:solidFill>
              </a:rPr>
              <a:t>+ </a:t>
            </a:r>
            <a:r>
              <a:rPr lang="es-ES" sz="1600" dirty="0" smtClean="0">
                <a:solidFill>
                  <a:srgbClr val="FF0000"/>
                </a:solidFill>
              </a:rPr>
              <a:t>b</a:t>
            </a:r>
            <a:r>
              <a:rPr lang="es-ES" sz="1600" baseline="30000" dirty="0" smtClean="0">
                <a:solidFill>
                  <a:srgbClr val="FF0000"/>
                </a:solidFill>
              </a:rPr>
              <a:t>3	</a:t>
            </a:r>
            <a:r>
              <a:rPr lang="es-ES" sz="1600" dirty="0" smtClean="0"/>
              <a:t>B. a</a:t>
            </a:r>
            <a:r>
              <a:rPr lang="es-ES" sz="1600" baseline="30000" dirty="0" smtClean="0"/>
              <a:t>4</a:t>
            </a:r>
            <a:r>
              <a:rPr lang="es-ES" sz="1600" dirty="0" smtClean="0"/>
              <a:t>b</a:t>
            </a:r>
            <a:r>
              <a:rPr lang="es-ES" sz="1600" baseline="30000" dirty="0" smtClean="0"/>
              <a:t>5	</a:t>
            </a:r>
            <a:r>
              <a:rPr lang="es-ES" sz="1600" dirty="0" smtClean="0"/>
              <a:t>C. 8a</a:t>
            </a:r>
            <a:r>
              <a:rPr lang="es-ES" sz="1600" baseline="30000" dirty="0" smtClean="0"/>
              <a:t>2</a:t>
            </a:r>
            <a:r>
              <a:rPr lang="es-ES" sz="1600" dirty="0" smtClean="0"/>
              <a:t>b + 7ab</a:t>
            </a:r>
            <a:r>
              <a:rPr lang="es-ES" sz="1600" baseline="30000" dirty="0" smtClean="0"/>
              <a:t>2</a:t>
            </a:r>
            <a:r>
              <a:rPr lang="es-ES" sz="1600" dirty="0" smtClean="0"/>
              <a:t>	D. 3b</a:t>
            </a:r>
            <a:r>
              <a:rPr lang="es-ES" sz="1600" baseline="30000" dirty="0" smtClean="0"/>
              <a:t>3</a:t>
            </a:r>
            <a:r>
              <a:rPr lang="es-ES" sz="1600" dirty="0" smtClean="0"/>
              <a:t> + </a:t>
            </a:r>
            <a:r>
              <a:rPr lang="es-ES" sz="1600" dirty="0"/>
              <a:t>8a</a:t>
            </a:r>
            <a:r>
              <a:rPr lang="es-ES" sz="1600" baseline="30000" dirty="0"/>
              <a:t>2</a:t>
            </a:r>
            <a:r>
              <a:rPr lang="es-ES" sz="1600" dirty="0"/>
              <a:t>b + 7ab</a:t>
            </a:r>
            <a:r>
              <a:rPr lang="es-ES" sz="1600" baseline="30000" dirty="0"/>
              <a:t>2</a:t>
            </a:r>
            <a:endParaRPr lang="es-ES" sz="1600" dirty="0" smtClean="0"/>
          </a:p>
          <a:p>
            <a:pPr marL="514350" indent="-514350">
              <a:lnSpc>
                <a:spcPct val="100000"/>
              </a:lnSpc>
              <a:spcBef>
                <a:spcPts val="0"/>
              </a:spcBef>
              <a:buFont typeface="Arial" panose="020B0604020202020204" pitchFamily="34" charset="0"/>
              <a:buAutoNum type="arabicPeriod"/>
            </a:pPr>
            <a:r>
              <a:rPr lang="es-ES" sz="1600" dirty="0" smtClean="0"/>
              <a:t>Adicionar a</a:t>
            </a:r>
            <a:r>
              <a:rPr lang="es-ES" sz="1600" baseline="30000" dirty="0" smtClean="0"/>
              <a:t>3</a:t>
            </a:r>
            <a:r>
              <a:rPr lang="es-ES" sz="1600" dirty="0" smtClean="0"/>
              <a:t>b – ab</a:t>
            </a:r>
            <a:r>
              <a:rPr lang="es-ES" sz="1600" baseline="30000" dirty="0" smtClean="0"/>
              <a:t>3</a:t>
            </a:r>
            <a:r>
              <a:rPr lang="es-ES" sz="1600" dirty="0" smtClean="0"/>
              <a:t> con a</a:t>
            </a:r>
            <a:r>
              <a:rPr lang="es-ES" sz="1600" baseline="30000" dirty="0" smtClean="0"/>
              <a:t>2</a:t>
            </a:r>
            <a:r>
              <a:rPr lang="es-ES" sz="1600" dirty="0" smtClean="0"/>
              <a:t>b</a:t>
            </a:r>
            <a:r>
              <a:rPr lang="es-ES" sz="1600" baseline="30000" dirty="0" smtClean="0"/>
              <a:t>2</a:t>
            </a:r>
            <a:r>
              <a:rPr lang="es-ES" sz="1600" dirty="0" smtClean="0"/>
              <a:t> – b</a:t>
            </a:r>
            <a:r>
              <a:rPr lang="es-ES" sz="1600" baseline="30000" dirty="0" smtClean="0"/>
              <a:t>4</a:t>
            </a:r>
            <a:r>
              <a:rPr lang="es-ES" sz="1600" dirty="0" smtClean="0"/>
              <a:t> con a</a:t>
            </a:r>
            <a:r>
              <a:rPr lang="es-ES" sz="1600" baseline="30000" dirty="0" smtClean="0"/>
              <a:t>4</a:t>
            </a:r>
            <a:r>
              <a:rPr lang="es-ES" sz="1600" dirty="0" smtClean="0"/>
              <a:t> – a</a:t>
            </a:r>
            <a:r>
              <a:rPr lang="es-ES" sz="1600" baseline="30000" dirty="0" smtClean="0"/>
              <a:t>2</a:t>
            </a:r>
            <a:r>
              <a:rPr lang="es-ES" sz="1600" dirty="0" smtClean="0"/>
              <a:t>b</a:t>
            </a:r>
            <a:r>
              <a:rPr lang="es-ES" sz="1600" baseline="30000" dirty="0" smtClean="0"/>
              <a:t>2 </a:t>
            </a:r>
            <a:r>
              <a:rPr lang="es-ES" sz="1600" dirty="0"/>
              <a:t> </a:t>
            </a:r>
            <a:r>
              <a:rPr lang="es-ES" sz="1600" dirty="0" smtClean="0"/>
              <a:t>     </a:t>
            </a:r>
            <a:r>
              <a:rPr lang="es-ES" sz="1600" dirty="0" smtClean="0">
                <a:solidFill>
                  <a:srgbClr val="FF0000"/>
                </a:solidFill>
              </a:rPr>
              <a:t>A. </a:t>
            </a:r>
            <a:r>
              <a:rPr lang="es-ES" sz="1600" baseline="30000" dirty="0" smtClean="0"/>
              <a:t> </a:t>
            </a:r>
            <a:r>
              <a:rPr lang="es-ES" sz="1600" dirty="0" smtClean="0">
                <a:solidFill>
                  <a:srgbClr val="FF0000"/>
                </a:solidFill>
              </a:rPr>
              <a:t>a</a:t>
            </a:r>
            <a:r>
              <a:rPr lang="es-ES" sz="1600" baseline="30000" dirty="0" smtClean="0">
                <a:solidFill>
                  <a:srgbClr val="FF0000"/>
                </a:solidFill>
              </a:rPr>
              <a:t>3</a:t>
            </a:r>
            <a:r>
              <a:rPr lang="es-ES" sz="1600" dirty="0" smtClean="0">
                <a:solidFill>
                  <a:srgbClr val="FF0000"/>
                </a:solidFill>
              </a:rPr>
              <a:t>b – ab</a:t>
            </a:r>
            <a:r>
              <a:rPr lang="es-ES" sz="1600" baseline="30000" dirty="0" smtClean="0">
                <a:solidFill>
                  <a:srgbClr val="FF0000"/>
                </a:solidFill>
              </a:rPr>
              <a:t>3</a:t>
            </a:r>
            <a:r>
              <a:rPr lang="es-ES" sz="1600" dirty="0" smtClean="0">
                <a:solidFill>
                  <a:srgbClr val="FF0000"/>
                </a:solidFill>
              </a:rPr>
              <a:t> – b</a:t>
            </a:r>
            <a:r>
              <a:rPr lang="es-ES" sz="1600" baseline="30000" dirty="0" smtClean="0">
                <a:solidFill>
                  <a:srgbClr val="FF0000"/>
                </a:solidFill>
              </a:rPr>
              <a:t>4</a:t>
            </a:r>
            <a:r>
              <a:rPr lang="es-ES" sz="1600" dirty="0" smtClean="0">
                <a:solidFill>
                  <a:srgbClr val="FF0000"/>
                </a:solidFill>
              </a:rPr>
              <a:t> + a</a:t>
            </a:r>
            <a:r>
              <a:rPr lang="es-ES" sz="1600" baseline="30000" dirty="0" smtClean="0">
                <a:solidFill>
                  <a:srgbClr val="FF0000"/>
                </a:solidFill>
              </a:rPr>
              <a:t>4    </a:t>
            </a:r>
            <a:r>
              <a:rPr lang="es-ES" sz="1600" dirty="0" smtClean="0"/>
              <a:t>B. a</a:t>
            </a:r>
            <a:r>
              <a:rPr lang="es-ES" sz="1600" baseline="30000" dirty="0" smtClean="0"/>
              <a:t>8</a:t>
            </a:r>
            <a:r>
              <a:rPr lang="es-ES" sz="1600" dirty="0" smtClean="0"/>
              <a:t>b</a:t>
            </a:r>
            <a:r>
              <a:rPr lang="es-ES" sz="1600" baseline="30000" dirty="0" smtClean="0"/>
              <a:t>8</a:t>
            </a:r>
            <a:r>
              <a:rPr lang="es-ES" sz="1600" dirty="0" smtClean="0"/>
              <a:t>	C. 4a</a:t>
            </a:r>
            <a:r>
              <a:rPr lang="es-ES" sz="1600" baseline="30000" dirty="0" smtClean="0"/>
              <a:t>8</a:t>
            </a:r>
            <a:r>
              <a:rPr lang="es-ES" sz="1600" dirty="0" smtClean="0"/>
              <a:t>b</a:t>
            </a:r>
            <a:r>
              <a:rPr lang="es-ES" sz="1600" baseline="30000" dirty="0" smtClean="0"/>
              <a:t>8</a:t>
            </a:r>
            <a:r>
              <a:rPr lang="es-ES" sz="1600" dirty="0" smtClean="0"/>
              <a:t>	D. 2a</a:t>
            </a:r>
            <a:r>
              <a:rPr lang="es-ES" sz="1600" baseline="30000" dirty="0" smtClean="0"/>
              <a:t>3</a:t>
            </a:r>
            <a:r>
              <a:rPr lang="es-ES" sz="1600" dirty="0" smtClean="0"/>
              <a:t>b </a:t>
            </a:r>
            <a:r>
              <a:rPr lang="es-ES" sz="1600" dirty="0"/>
              <a:t>– </a:t>
            </a:r>
            <a:r>
              <a:rPr lang="es-ES" sz="1600" dirty="0" smtClean="0"/>
              <a:t>2ab</a:t>
            </a:r>
            <a:r>
              <a:rPr lang="es-ES" sz="1600" baseline="30000" dirty="0" smtClean="0"/>
              <a:t>3</a:t>
            </a:r>
            <a:r>
              <a:rPr lang="es-ES" sz="1600" dirty="0" smtClean="0"/>
              <a:t> </a:t>
            </a:r>
            <a:r>
              <a:rPr lang="es-ES" sz="1600" dirty="0"/>
              <a:t>– </a:t>
            </a:r>
            <a:r>
              <a:rPr lang="es-ES" sz="1600" dirty="0" smtClean="0"/>
              <a:t>2b</a:t>
            </a:r>
            <a:r>
              <a:rPr lang="es-ES" sz="1600" baseline="30000" dirty="0" smtClean="0"/>
              <a:t>4</a:t>
            </a:r>
            <a:r>
              <a:rPr lang="es-ES" sz="1600" dirty="0" smtClean="0"/>
              <a:t> </a:t>
            </a:r>
            <a:r>
              <a:rPr lang="es-ES" sz="1600" dirty="0"/>
              <a:t>+ </a:t>
            </a:r>
            <a:r>
              <a:rPr lang="es-ES" sz="1600" dirty="0" smtClean="0"/>
              <a:t>2a</a:t>
            </a:r>
            <a:r>
              <a:rPr lang="es-ES" sz="1600" baseline="30000" dirty="0" smtClean="0"/>
              <a:t>4 </a:t>
            </a:r>
            <a:r>
              <a:rPr lang="es-ES" sz="1600" baseline="30000" dirty="0" smtClean="0">
                <a:solidFill>
                  <a:srgbClr val="FF0000"/>
                </a:solidFill>
              </a:rPr>
              <a:t> 	</a:t>
            </a:r>
            <a:endParaRPr lang="es-ES" sz="1600" dirty="0" smtClean="0">
              <a:solidFill>
                <a:srgbClr val="FF0000"/>
              </a:solidFill>
            </a:endParaRPr>
          </a:p>
          <a:p>
            <a:pPr marL="514350" indent="-514350">
              <a:lnSpc>
                <a:spcPct val="100000"/>
              </a:lnSpc>
              <a:spcBef>
                <a:spcPts val="0"/>
              </a:spcBef>
              <a:buAutoNum type="arabicPeriod"/>
            </a:pPr>
            <a:r>
              <a:rPr lang="es-ES" sz="1600" dirty="0" smtClean="0"/>
              <a:t>Adicionar 3a</a:t>
            </a:r>
            <a:r>
              <a:rPr lang="es-ES" sz="1600" baseline="30000" dirty="0"/>
              <a:t>2</a:t>
            </a:r>
            <a:r>
              <a:rPr lang="es-ES" sz="1600" dirty="0" smtClean="0"/>
              <a:t>b – 5ab</a:t>
            </a:r>
            <a:r>
              <a:rPr lang="es-ES" sz="1600" baseline="30000" dirty="0"/>
              <a:t>2</a:t>
            </a:r>
            <a:r>
              <a:rPr lang="es-ES" sz="1600" dirty="0" smtClean="0"/>
              <a:t> con 3ab</a:t>
            </a:r>
            <a:r>
              <a:rPr lang="es-ES" sz="1600" baseline="30000" dirty="0"/>
              <a:t>2</a:t>
            </a:r>
            <a:r>
              <a:rPr lang="es-ES" sz="1600" dirty="0" smtClean="0"/>
              <a:t> – 5a</a:t>
            </a:r>
            <a:r>
              <a:rPr lang="es-ES" sz="1600" baseline="30000" dirty="0"/>
              <a:t>2</a:t>
            </a:r>
            <a:r>
              <a:rPr lang="es-ES" sz="1600" dirty="0" smtClean="0"/>
              <a:t>b con 8ab</a:t>
            </a:r>
            <a:r>
              <a:rPr lang="es-ES" sz="1600" baseline="30000" dirty="0" smtClean="0"/>
              <a:t>2 </a:t>
            </a:r>
            <a:r>
              <a:rPr lang="es-ES" sz="1600" dirty="0"/>
              <a:t> </a:t>
            </a:r>
            <a:r>
              <a:rPr lang="es-ES" sz="1600" dirty="0" smtClean="0">
                <a:solidFill>
                  <a:srgbClr val="FF0000"/>
                </a:solidFill>
              </a:rPr>
              <a:t>  A.</a:t>
            </a:r>
            <a:r>
              <a:rPr lang="es-ES" sz="1600" dirty="0" smtClean="0"/>
              <a:t> </a:t>
            </a:r>
            <a:r>
              <a:rPr lang="es-ES" sz="1600" baseline="30000" dirty="0" smtClean="0"/>
              <a:t> </a:t>
            </a:r>
            <a:r>
              <a:rPr lang="es-ES" sz="1600" dirty="0">
                <a:solidFill>
                  <a:srgbClr val="FF0000"/>
                </a:solidFill>
              </a:rPr>
              <a:t>- 2a</a:t>
            </a:r>
            <a:r>
              <a:rPr lang="es-ES" sz="1600" baseline="30000" dirty="0">
                <a:solidFill>
                  <a:srgbClr val="FF0000"/>
                </a:solidFill>
              </a:rPr>
              <a:t>2</a:t>
            </a:r>
            <a:r>
              <a:rPr lang="es-ES" sz="1600" dirty="0">
                <a:solidFill>
                  <a:srgbClr val="FF0000"/>
                </a:solidFill>
              </a:rPr>
              <a:t>b – 6ab</a:t>
            </a:r>
            <a:r>
              <a:rPr lang="es-ES" sz="1600" baseline="30000" dirty="0">
                <a:solidFill>
                  <a:srgbClr val="FF0000"/>
                </a:solidFill>
              </a:rPr>
              <a:t>2</a:t>
            </a:r>
            <a:r>
              <a:rPr lang="es-ES" sz="1600" dirty="0">
                <a:solidFill>
                  <a:srgbClr val="FF0000"/>
                </a:solidFill>
              </a:rPr>
              <a:t> </a:t>
            </a:r>
            <a:r>
              <a:rPr lang="es-ES" sz="1600" dirty="0" smtClean="0">
                <a:solidFill>
                  <a:srgbClr val="FF0000"/>
                </a:solidFill>
              </a:rPr>
              <a:t>      </a:t>
            </a:r>
            <a:r>
              <a:rPr lang="es-ES" sz="1600" dirty="0" smtClean="0"/>
              <a:t>B. – 8a</a:t>
            </a:r>
            <a:r>
              <a:rPr lang="es-ES" sz="1600" baseline="30000" dirty="0" smtClean="0"/>
              <a:t>3</a:t>
            </a:r>
            <a:r>
              <a:rPr lang="es-ES" sz="1600" dirty="0" smtClean="0"/>
              <a:t>b</a:t>
            </a:r>
            <a:r>
              <a:rPr lang="es-ES" sz="1600" baseline="30000" dirty="0" smtClean="0"/>
              <a:t>3</a:t>
            </a:r>
            <a:r>
              <a:rPr lang="es-ES" sz="1600" dirty="0" smtClean="0"/>
              <a:t>	C. -4a</a:t>
            </a:r>
            <a:r>
              <a:rPr lang="es-ES" sz="1600" baseline="30000" dirty="0" smtClean="0"/>
              <a:t>2</a:t>
            </a:r>
            <a:r>
              <a:rPr lang="es-ES" sz="1600" dirty="0" smtClean="0"/>
              <a:t>b</a:t>
            </a:r>
            <a:r>
              <a:rPr lang="es-ES" sz="1600" baseline="30000" dirty="0" smtClean="0"/>
              <a:t>2</a:t>
            </a:r>
            <a:r>
              <a:rPr lang="es-ES" sz="1600" dirty="0" smtClean="0"/>
              <a:t>   </a:t>
            </a:r>
            <a:r>
              <a:rPr lang="es-ES" sz="1600" dirty="0"/>
              <a:t>D. </a:t>
            </a:r>
            <a:r>
              <a:rPr lang="es-ES" sz="1600" dirty="0" smtClean="0"/>
              <a:t>2a</a:t>
            </a:r>
            <a:r>
              <a:rPr lang="es-ES" sz="1600" baseline="30000" dirty="0" smtClean="0"/>
              <a:t>2</a:t>
            </a:r>
            <a:r>
              <a:rPr lang="es-ES" sz="1600" dirty="0" smtClean="0"/>
              <a:t>b + </a:t>
            </a:r>
            <a:r>
              <a:rPr lang="es-ES" sz="1600" dirty="0"/>
              <a:t>6ab</a:t>
            </a:r>
            <a:r>
              <a:rPr lang="es-ES" sz="1600" baseline="30000" dirty="0"/>
              <a:t>2</a:t>
            </a:r>
            <a:r>
              <a:rPr lang="es-ES" sz="1600" dirty="0"/>
              <a:t> </a:t>
            </a:r>
            <a:endParaRPr lang="es-ES" sz="1600" dirty="0" smtClean="0"/>
          </a:p>
          <a:p>
            <a:pPr marL="514350" indent="-514350">
              <a:lnSpc>
                <a:spcPct val="100000"/>
              </a:lnSpc>
              <a:spcBef>
                <a:spcPts val="0"/>
              </a:spcBef>
              <a:buAutoNum type="arabicPeriod"/>
            </a:pPr>
            <a:r>
              <a:rPr lang="es-ES" sz="1600" dirty="0" smtClean="0"/>
              <a:t>Adicionar a</a:t>
            </a:r>
            <a:r>
              <a:rPr lang="es-ES" sz="1600" baseline="30000" dirty="0" smtClean="0"/>
              <a:t>3</a:t>
            </a:r>
            <a:r>
              <a:rPr lang="es-ES" sz="1600" dirty="0" smtClean="0"/>
              <a:t>b</a:t>
            </a:r>
            <a:r>
              <a:rPr lang="es-ES" sz="1600" baseline="30000" dirty="0"/>
              <a:t>2</a:t>
            </a:r>
            <a:r>
              <a:rPr lang="es-ES" sz="1600" dirty="0" smtClean="0"/>
              <a:t> – a</a:t>
            </a:r>
            <a:r>
              <a:rPr lang="es-ES" sz="1600" baseline="30000" dirty="0"/>
              <a:t>2</a:t>
            </a:r>
            <a:r>
              <a:rPr lang="es-ES" sz="1600" dirty="0" smtClean="0"/>
              <a:t>b</a:t>
            </a:r>
            <a:r>
              <a:rPr lang="es-ES" sz="1600" baseline="30000" dirty="0" smtClean="0"/>
              <a:t>3</a:t>
            </a:r>
            <a:r>
              <a:rPr lang="es-ES" sz="1600" dirty="0" smtClean="0"/>
              <a:t> con a</a:t>
            </a:r>
            <a:r>
              <a:rPr lang="es-ES" sz="1600" baseline="30000" dirty="0" smtClean="0"/>
              <a:t>5</a:t>
            </a:r>
            <a:r>
              <a:rPr lang="es-ES" sz="1600" dirty="0" smtClean="0"/>
              <a:t> + 2a</a:t>
            </a:r>
            <a:r>
              <a:rPr lang="es-ES" sz="1600" baseline="30000" dirty="0"/>
              <a:t>2</a:t>
            </a:r>
            <a:r>
              <a:rPr lang="es-ES" sz="1600" dirty="0" smtClean="0"/>
              <a:t>b</a:t>
            </a:r>
            <a:r>
              <a:rPr lang="es-ES" sz="1600" baseline="30000" dirty="0" smtClean="0"/>
              <a:t>3</a:t>
            </a:r>
            <a:r>
              <a:rPr lang="es-ES" sz="1600" dirty="0" smtClean="0"/>
              <a:t> – b</a:t>
            </a:r>
            <a:r>
              <a:rPr lang="es-ES" sz="1600" baseline="30000" dirty="0" smtClean="0"/>
              <a:t>5</a:t>
            </a:r>
            <a:r>
              <a:rPr lang="es-ES" sz="1600" dirty="0" smtClean="0"/>
              <a:t> con – a</a:t>
            </a:r>
            <a:r>
              <a:rPr lang="es-ES" sz="1600" baseline="30000" dirty="0" smtClean="0"/>
              <a:t>3</a:t>
            </a:r>
            <a:r>
              <a:rPr lang="es-ES" sz="1600" dirty="0" smtClean="0"/>
              <a:t>b</a:t>
            </a:r>
            <a:r>
              <a:rPr lang="es-ES" sz="1600" baseline="30000" dirty="0" smtClean="0"/>
              <a:t>2  </a:t>
            </a:r>
            <a:r>
              <a:rPr lang="es-ES" sz="1600" dirty="0"/>
              <a:t> </a:t>
            </a:r>
            <a:r>
              <a:rPr lang="es-ES" sz="1600" dirty="0" smtClean="0"/>
              <a:t> </a:t>
            </a:r>
            <a:r>
              <a:rPr lang="es-ES" sz="1600" dirty="0" smtClean="0">
                <a:solidFill>
                  <a:srgbClr val="FF0000"/>
                </a:solidFill>
              </a:rPr>
              <a:t>A.</a:t>
            </a:r>
            <a:r>
              <a:rPr lang="es-ES" sz="1600" baseline="30000" dirty="0" smtClean="0"/>
              <a:t> </a:t>
            </a:r>
            <a:r>
              <a:rPr lang="es-ES" sz="1600" dirty="0" smtClean="0">
                <a:solidFill>
                  <a:srgbClr val="FF0000"/>
                </a:solidFill>
              </a:rPr>
              <a:t>a</a:t>
            </a:r>
            <a:r>
              <a:rPr lang="es-ES" sz="1600" baseline="30000" dirty="0" smtClean="0">
                <a:solidFill>
                  <a:srgbClr val="FF0000"/>
                </a:solidFill>
              </a:rPr>
              <a:t>5 </a:t>
            </a:r>
            <a:r>
              <a:rPr lang="es-ES" sz="1600" dirty="0">
                <a:solidFill>
                  <a:srgbClr val="FF0000"/>
                </a:solidFill>
              </a:rPr>
              <a:t>+ a</a:t>
            </a:r>
            <a:r>
              <a:rPr lang="es-ES" sz="1600" baseline="30000" dirty="0">
                <a:solidFill>
                  <a:srgbClr val="FF0000"/>
                </a:solidFill>
              </a:rPr>
              <a:t>2</a:t>
            </a:r>
            <a:r>
              <a:rPr lang="es-ES" sz="1600" dirty="0">
                <a:solidFill>
                  <a:srgbClr val="FF0000"/>
                </a:solidFill>
              </a:rPr>
              <a:t>b</a:t>
            </a:r>
            <a:r>
              <a:rPr lang="es-ES" sz="1600" baseline="30000" dirty="0">
                <a:solidFill>
                  <a:srgbClr val="FF0000"/>
                </a:solidFill>
              </a:rPr>
              <a:t>3</a:t>
            </a:r>
            <a:r>
              <a:rPr lang="es-ES" sz="1600" dirty="0">
                <a:solidFill>
                  <a:srgbClr val="FF0000"/>
                </a:solidFill>
              </a:rPr>
              <a:t> – b</a:t>
            </a:r>
            <a:r>
              <a:rPr lang="es-ES" sz="1600" baseline="30000" dirty="0">
                <a:solidFill>
                  <a:srgbClr val="FF0000"/>
                </a:solidFill>
              </a:rPr>
              <a:t>5</a:t>
            </a:r>
            <a:r>
              <a:rPr lang="es-ES" sz="1600" dirty="0">
                <a:solidFill>
                  <a:srgbClr val="FF0000"/>
                </a:solidFill>
              </a:rPr>
              <a:t> </a:t>
            </a:r>
            <a:r>
              <a:rPr lang="es-ES" sz="1600" dirty="0" smtClean="0">
                <a:solidFill>
                  <a:srgbClr val="FF0000"/>
                </a:solidFill>
              </a:rPr>
              <a:t>     </a:t>
            </a:r>
            <a:r>
              <a:rPr lang="es-ES" sz="1600" dirty="0" smtClean="0"/>
              <a:t>B. a</a:t>
            </a:r>
            <a:r>
              <a:rPr lang="es-ES" sz="1600" baseline="30000" dirty="0" smtClean="0"/>
              <a:t>12</a:t>
            </a:r>
            <a:r>
              <a:rPr lang="es-ES" sz="1600" dirty="0" smtClean="0"/>
              <a:t>b</a:t>
            </a:r>
            <a:r>
              <a:rPr lang="es-ES" sz="1600" baseline="30000" dirty="0" smtClean="0"/>
              <a:t>8</a:t>
            </a:r>
            <a:r>
              <a:rPr lang="es-ES" sz="1600" dirty="0" smtClean="0"/>
              <a:t>         C. 2a</a:t>
            </a:r>
            <a:r>
              <a:rPr lang="es-ES" sz="1600" baseline="30000" dirty="0" smtClean="0"/>
              <a:t>5 </a:t>
            </a:r>
            <a:r>
              <a:rPr lang="es-ES" sz="1600" dirty="0" smtClean="0"/>
              <a:t> </a:t>
            </a:r>
            <a:r>
              <a:rPr lang="es-ES" sz="1600" dirty="0"/>
              <a:t>– </a:t>
            </a:r>
            <a:r>
              <a:rPr lang="es-ES" sz="1600" dirty="0" smtClean="0"/>
              <a:t>2b</a:t>
            </a:r>
            <a:r>
              <a:rPr lang="es-ES" sz="1600" baseline="30000" dirty="0" smtClean="0"/>
              <a:t>5</a:t>
            </a:r>
            <a:r>
              <a:rPr lang="es-ES" sz="1600" dirty="0" smtClean="0"/>
              <a:t> 	D. 2a</a:t>
            </a:r>
            <a:r>
              <a:rPr lang="es-ES" sz="1600" baseline="30000" dirty="0" smtClean="0"/>
              <a:t>5 -</a:t>
            </a:r>
            <a:r>
              <a:rPr lang="es-ES" sz="1600" dirty="0" smtClean="0"/>
              <a:t> 2a</a:t>
            </a:r>
            <a:r>
              <a:rPr lang="es-ES" sz="1600" baseline="30000" dirty="0" smtClean="0"/>
              <a:t>2</a:t>
            </a:r>
            <a:r>
              <a:rPr lang="es-ES" sz="1600" dirty="0" smtClean="0"/>
              <a:t>b</a:t>
            </a:r>
            <a:r>
              <a:rPr lang="es-ES" sz="1600" baseline="30000" dirty="0" smtClean="0"/>
              <a:t>3</a:t>
            </a:r>
            <a:r>
              <a:rPr lang="es-ES" sz="1600" dirty="0" smtClean="0"/>
              <a:t> + 2b</a:t>
            </a:r>
            <a:r>
              <a:rPr lang="es-ES" sz="1600" baseline="30000" dirty="0" smtClean="0"/>
              <a:t>5</a:t>
            </a:r>
            <a:r>
              <a:rPr lang="es-ES" sz="1600" dirty="0" smtClean="0"/>
              <a:t> </a:t>
            </a:r>
          </a:p>
          <a:p>
            <a:pPr marL="514350" indent="-514350">
              <a:lnSpc>
                <a:spcPct val="100000"/>
              </a:lnSpc>
              <a:spcBef>
                <a:spcPts val="0"/>
              </a:spcBef>
              <a:buAutoNum type="arabicPeriod"/>
            </a:pPr>
            <a:r>
              <a:rPr lang="es-ES" sz="1600" dirty="0" smtClean="0"/>
              <a:t>Adicionar a</a:t>
            </a:r>
            <a:r>
              <a:rPr lang="es-ES" sz="1600" baseline="30000" dirty="0"/>
              <a:t>2</a:t>
            </a:r>
            <a:r>
              <a:rPr lang="es-ES" sz="1600" dirty="0" smtClean="0"/>
              <a:t> – 4ab con 4bc + 9a</a:t>
            </a:r>
            <a:r>
              <a:rPr lang="es-ES" sz="1600" baseline="30000" dirty="0"/>
              <a:t>2</a:t>
            </a:r>
            <a:r>
              <a:rPr lang="es-ES" sz="1600" dirty="0" smtClean="0"/>
              <a:t> - 6ab con </a:t>
            </a:r>
            <a:r>
              <a:rPr lang="es-ES" sz="1600" dirty="0"/>
              <a:t>12bc  </a:t>
            </a:r>
            <a:r>
              <a:rPr lang="es-ES" sz="1600" dirty="0" smtClean="0"/>
              <a:t>  </a:t>
            </a:r>
            <a:r>
              <a:rPr lang="es-ES" sz="1600" dirty="0" smtClean="0">
                <a:solidFill>
                  <a:srgbClr val="FF0000"/>
                </a:solidFill>
              </a:rPr>
              <a:t>A.</a:t>
            </a:r>
            <a:r>
              <a:rPr lang="es-ES" sz="1600" dirty="0" smtClean="0"/>
              <a:t> </a:t>
            </a:r>
            <a:r>
              <a:rPr lang="es-ES" sz="1600" dirty="0" smtClean="0">
                <a:solidFill>
                  <a:srgbClr val="FF0000"/>
                </a:solidFill>
              </a:rPr>
              <a:t>10a</a:t>
            </a:r>
            <a:r>
              <a:rPr lang="es-ES" sz="1600" baseline="30000" dirty="0" smtClean="0">
                <a:solidFill>
                  <a:srgbClr val="FF0000"/>
                </a:solidFill>
              </a:rPr>
              <a:t>2</a:t>
            </a:r>
            <a:r>
              <a:rPr lang="es-ES" sz="1600" dirty="0" smtClean="0">
                <a:solidFill>
                  <a:srgbClr val="FF0000"/>
                </a:solidFill>
              </a:rPr>
              <a:t> </a:t>
            </a:r>
            <a:r>
              <a:rPr lang="es-ES" sz="1600" dirty="0">
                <a:solidFill>
                  <a:srgbClr val="FF0000"/>
                </a:solidFill>
              </a:rPr>
              <a:t>– 10ab + 16bc  </a:t>
            </a:r>
            <a:r>
              <a:rPr lang="es-ES" sz="1600" dirty="0" smtClean="0">
                <a:solidFill>
                  <a:srgbClr val="FF0000"/>
                </a:solidFill>
              </a:rPr>
              <a:t>     </a:t>
            </a:r>
            <a:r>
              <a:rPr lang="es-ES" sz="1600" dirty="0" smtClean="0"/>
              <a:t>B. 16a</a:t>
            </a:r>
            <a:r>
              <a:rPr lang="es-ES" sz="1600" baseline="30000" dirty="0" smtClean="0"/>
              <a:t>3</a:t>
            </a:r>
            <a:r>
              <a:rPr lang="es-ES" sz="1600" dirty="0" smtClean="0"/>
              <a:t>b</a:t>
            </a:r>
            <a:r>
              <a:rPr lang="es-ES" sz="1600" baseline="30000" dirty="0" smtClean="0"/>
              <a:t>2</a:t>
            </a:r>
            <a:r>
              <a:rPr lang="es-ES" sz="1600" dirty="0" smtClean="0"/>
              <a:t>c     C. 36a</a:t>
            </a:r>
            <a:r>
              <a:rPr lang="es-ES" sz="1600" baseline="30000" dirty="0" smtClean="0"/>
              <a:t>3</a:t>
            </a:r>
            <a:r>
              <a:rPr lang="es-ES" sz="1600" dirty="0" smtClean="0"/>
              <a:t>b</a:t>
            </a:r>
            <a:r>
              <a:rPr lang="es-ES" sz="1600" baseline="30000" dirty="0" smtClean="0"/>
              <a:t>2</a:t>
            </a:r>
            <a:r>
              <a:rPr lang="es-ES" sz="1600" dirty="0" smtClean="0"/>
              <a:t>c    D. -10a</a:t>
            </a:r>
            <a:r>
              <a:rPr lang="es-ES" sz="1600" baseline="30000" dirty="0" smtClean="0"/>
              <a:t>2</a:t>
            </a:r>
            <a:r>
              <a:rPr lang="es-ES" sz="1600" dirty="0" smtClean="0"/>
              <a:t> + </a:t>
            </a:r>
            <a:r>
              <a:rPr lang="es-ES" sz="1600" dirty="0"/>
              <a:t>10ab </a:t>
            </a:r>
            <a:r>
              <a:rPr lang="es-ES" sz="1600" dirty="0" smtClean="0"/>
              <a:t>- </a:t>
            </a:r>
            <a:r>
              <a:rPr lang="es-ES" sz="1600" dirty="0"/>
              <a:t>16bc </a:t>
            </a:r>
            <a:endParaRPr lang="es-ES" sz="1600" dirty="0" smtClean="0"/>
          </a:p>
          <a:p>
            <a:pPr marL="514350" indent="-514350">
              <a:lnSpc>
                <a:spcPct val="100000"/>
              </a:lnSpc>
              <a:spcBef>
                <a:spcPts val="0"/>
              </a:spcBef>
              <a:buAutoNum type="arabicPeriod"/>
            </a:pPr>
            <a:r>
              <a:rPr lang="es-ES" sz="1600" dirty="0" smtClean="0"/>
              <a:t>Adicionar 3a</a:t>
            </a:r>
            <a:r>
              <a:rPr lang="es-ES" sz="1600" baseline="30000" dirty="0" smtClean="0"/>
              <a:t>4</a:t>
            </a:r>
            <a:r>
              <a:rPr lang="es-ES" sz="1600" dirty="0" smtClean="0"/>
              <a:t>b</a:t>
            </a:r>
            <a:r>
              <a:rPr lang="es-ES" sz="1600" baseline="30000" dirty="0" smtClean="0"/>
              <a:t>3</a:t>
            </a:r>
            <a:r>
              <a:rPr lang="es-ES" sz="1600" dirty="0" smtClean="0"/>
              <a:t> – 4a</a:t>
            </a:r>
            <a:r>
              <a:rPr lang="es-ES" sz="1600" baseline="30000" dirty="0" smtClean="0"/>
              <a:t>3</a:t>
            </a:r>
            <a:r>
              <a:rPr lang="es-ES" sz="1600" dirty="0" smtClean="0"/>
              <a:t>b</a:t>
            </a:r>
            <a:r>
              <a:rPr lang="es-ES" sz="1600" baseline="30000" dirty="0" smtClean="0"/>
              <a:t>4</a:t>
            </a:r>
            <a:r>
              <a:rPr lang="es-ES" sz="1600" dirty="0" smtClean="0"/>
              <a:t> con – 5a</a:t>
            </a:r>
            <a:r>
              <a:rPr lang="es-ES" sz="1600" baseline="30000" dirty="0" smtClean="0"/>
              <a:t>3</a:t>
            </a:r>
            <a:r>
              <a:rPr lang="es-ES" sz="1600" dirty="0" smtClean="0"/>
              <a:t>b</a:t>
            </a:r>
            <a:r>
              <a:rPr lang="es-ES" sz="1600" baseline="30000" dirty="0" smtClean="0"/>
              <a:t>4</a:t>
            </a:r>
            <a:r>
              <a:rPr lang="es-ES" sz="1600" dirty="0" smtClean="0"/>
              <a:t> con a</a:t>
            </a:r>
            <a:r>
              <a:rPr lang="es-ES" sz="1600" baseline="30000" dirty="0" smtClean="0"/>
              <a:t>4</a:t>
            </a:r>
            <a:r>
              <a:rPr lang="es-ES" sz="1600" dirty="0" smtClean="0"/>
              <a:t>b</a:t>
            </a:r>
            <a:r>
              <a:rPr lang="es-ES" sz="1600" baseline="30000" dirty="0" smtClean="0"/>
              <a:t>3</a:t>
            </a:r>
            <a:r>
              <a:rPr lang="es-ES" sz="1600" dirty="0" smtClean="0"/>
              <a:t> + 2a</a:t>
            </a:r>
            <a:r>
              <a:rPr lang="es-ES" sz="1600" baseline="30000" dirty="0" smtClean="0"/>
              <a:t>3</a:t>
            </a:r>
            <a:r>
              <a:rPr lang="es-ES" sz="1600" dirty="0" smtClean="0"/>
              <a:t>b</a:t>
            </a:r>
            <a:r>
              <a:rPr lang="es-ES" sz="1600" baseline="30000" dirty="0" smtClean="0"/>
              <a:t>4</a:t>
            </a:r>
            <a:r>
              <a:rPr lang="es-ES" sz="1600" baseline="30000" dirty="0">
                <a:solidFill>
                  <a:schemeClr val="dk1"/>
                </a:solidFill>
              </a:rPr>
              <a:t> </a:t>
            </a:r>
            <a:r>
              <a:rPr lang="es-ES" sz="1600" baseline="30000" dirty="0" smtClean="0">
                <a:solidFill>
                  <a:schemeClr val="dk1"/>
                </a:solidFill>
              </a:rPr>
              <a:t> </a:t>
            </a:r>
            <a:r>
              <a:rPr lang="es-ES" sz="1600" dirty="0">
                <a:solidFill>
                  <a:schemeClr val="dk1"/>
                </a:solidFill>
              </a:rPr>
              <a:t> </a:t>
            </a:r>
            <a:r>
              <a:rPr lang="es-ES" sz="1600" dirty="0" smtClean="0">
                <a:solidFill>
                  <a:schemeClr val="dk1"/>
                </a:solidFill>
              </a:rPr>
              <a:t> </a:t>
            </a:r>
            <a:r>
              <a:rPr lang="es-ES" sz="1600" dirty="0" smtClean="0">
                <a:solidFill>
                  <a:srgbClr val="FF0000"/>
                </a:solidFill>
              </a:rPr>
              <a:t>A.</a:t>
            </a:r>
            <a:r>
              <a:rPr lang="es-ES" sz="1600" dirty="0" smtClean="0">
                <a:solidFill>
                  <a:schemeClr val="dk1"/>
                </a:solidFill>
              </a:rPr>
              <a:t> </a:t>
            </a:r>
            <a:r>
              <a:rPr lang="es-ES" sz="1600" dirty="0" smtClean="0">
                <a:solidFill>
                  <a:srgbClr val="FF0000"/>
                </a:solidFill>
              </a:rPr>
              <a:t>4a</a:t>
            </a:r>
            <a:r>
              <a:rPr lang="es-ES" sz="1600" baseline="30000" dirty="0" smtClean="0">
                <a:solidFill>
                  <a:srgbClr val="FF0000"/>
                </a:solidFill>
              </a:rPr>
              <a:t>4</a:t>
            </a:r>
            <a:r>
              <a:rPr lang="es-ES" sz="1600" dirty="0" smtClean="0">
                <a:solidFill>
                  <a:srgbClr val="FF0000"/>
                </a:solidFill>
              </a:rPr>
              <a:t>b</a:t>
            </a:r>
            <a:r>
              <a:rPr lang="es-ES" sz="1600" baseline="30000" dirty="0" smtClean="0">
                <a:solidFill>
                  <a:srgbClr val="FF0000"/>
                </a:solidFill>
              </a:rPr>
              <a:t>3</a:t>
            </a:r>
            <a:r>
              <a:rPr lang="es-ES" sz="1600" dirty="0" smtClean="0">
                <a:solidFill>
                  <a:srgbClr val="FF0000"/>
                </a:solidFill>
              </a:rPr>
              <a:t> </a:t>
            </a:r>
            <a:r>
              <a:rPr lang="es-ES" sz="1600" dirty="0">
                <a:solidFill>
                  <a:srgbClr val="FF0000"/>
                </a:solidFill>
              </a:rPr>
              <a:t>– 7a</a:t>
            </a:r>
            <a:r>
              <a:rPr lang="es-ES" sz="1600" baseline="30000" dirty="0">
                <a:solidFill>
                  <a:srgbClr val="FF0000"/>
                </a:solidFill>
              </a:rPr>
              <a:t>3</a:t>
            </a:r>
            <a:r>
              <a:rPr lang="es-ES" sz="1600" dirty="0">
                <a:solidFill>
                  <a:srgbClr val="FF0000"/>
                </a:solidFill>
              </a:rPr>
              <a:t>b</a:t>
            </a:r>
            <a:r>
              <a:rPr lang="es-ES" sz="1600" baseline="30000" dirty="0">
                <a:solidFill>
                  <a:srgbClr val="FF0000"/>
                </a:solidFill>
              </a:rPr>
              <a:t>4</a:t>
            </a:r>
            <a:r>
              <a:rPr lang="es-ES" sz="1600" dirty="0">
                <a:solidFill>
                  <a:srgbClr val="FF0000"/>
                </a:solidFill>
              </a:rPr>
              <a:t> </a:t>
            </a:r>
            <a:r>
              <a:rPr lang="es-ES" sz="1600" dirty="0" smtClean="0">
                <a:solidFill>
                  <a:srgbClr val="FF0000"/>
                </a:solidFill>
              </a:rPr>
              <a:t>    </a:t>
            </a:r>
            <a:r>
              <a:rPr lang="es-ES" sz="1600" dirty="0" smtClean="0"/>
              <a:t>B. – 3a</a:t>
            </a:r>
            <a:r>
              <a:rPr lang="es-ES" sz="1600" baseline="30000" dirty="0" smtClean="0"/>
              <a:t>7</a:t>
            </a:r>
            <a:r>
              <a:rPr lang="es-ES" sz="1600" dirty="0" smtClean="0"/>
              <a:t>b</a:t>
            </a:r>
            <a:r>
              <a:rPr lang="es-ES" sz="1600" baseline="30000" dirty="0" smtClean="0"/>
              <a:t>7</a:t>
            </a:r>
            <a:r>
              <a:rPr lang="es-ES" sz="1600" dirty="0" smtClean="0"/>
              <a:t>       C. 3a</a:t>
            </a:r>
            <a:r>
              <a:rPr lang="es-ES" sz="1600" baseline="30000" dirty="0" smtClean="0"/>
              <a:t>4</a:t>
            </a:r>
            <a:r>
              <a:rPr lang="es-ES" sz="1600" dirty="0" smtClean="0"/>
              <a:t>a</a:t>
            </a:r>
            <a:r>
              <a:rPr lang="es-ES" sz="1600" baseline="30000" dirty="0" smtClean="0"/>
              <a:t>3</a:t>
            </a:r>
            <a:r>
              <a:rPr lang="es-ES" sz="1600" dirty="0" smtClean="0"/>
              <a:t>b</a:t>
            </a:r>
            <a:r>
              <a:rPr lang="es-ES" sz="1600" baseline="30000" dirty="0" smtClean="0"/>
              <a:t>3</a:t>
            </a:r>
            <a:r>
              <a:rPr lang="es-ES" sz="1600" dirty="0" smtClean="0"/>
              <a:t>b</a:t>
            </a:r>
            <a:r>
              <a:rPr lang="es-ES" sz="1600" baseline="30000" dirty="0" smtClean="0"/>
              <a:t>4</a:t>
            </a:r>
            <a:r>
              <a:rPr lang="es-ES" sz="1600" dirty="0" smtClean="0"/>
              <a:t>   </a:t>
            </a:r>
            <a:r>
              <a:rPr lang="es-ES" sz="1600" dirty="0"/>
              <a:t>D. 4a</a:t>
            </a:r>
            <a:r>
              <a:rPr lang="es-ES" sz="1600" baseline="30000" dirty="0"/>
              <a:t>4</a:t>
            </a:r>
            <a:r>
              <a:rPr lang="es-ES" sz="1600" dirty="0"/>
              <a:t>b</a:t>
            </a:r>
            <a:r>
              <a:rPr lang="es-ES" sz="1600" baseline="30000" dirty="0"/>
              <a:t>3</a:t>
            </a:r>
            <a:r>
              <a:rPr lang="es-ES" sz="1600" dirty="0"/>
              <a:t> – 7a</a:t>
            </a:r>
            <a:r>
              <a:rPr lang="es-ES" sz="1600" baseline="30000" dirty="0"/>
              <a:t>3</a:t>
            </a:r>
            <a:r>
              <a:rPr lang="es-ES" sz="1600" dirty="0"/>
              <a:t>b</a:t>
            </a:r>
            <a:r>
              <a:rPr lang="es-ES" sz="1600" baseline="30000" dirty="0"/>
              <a:t>4</a:t>
            </a:r>
            <a:r>
              <a:rPr lang="es-ES" sz="1600" dirty="0"/>
              <a:t> </a:t>
            </a:r>
            <a:endParaRPr lang="es-ES" sz="1600" baseline="30000" dirty="0" smtClean="0"/>
          </a:p>
          <a:p>
            <a:pPr marL="514350" indent="-514350">
              <a:lnSpc>
                <a:spcPct val="100000"/>
              </a:lnSpc>
              <a:spcBef>
                <a:spcPts val="0"/>
              </a:spcBef>
              <a:buAutoNum type="arabicPeriod"/>
            </a:pPr>
            <a:r>
              <a:rPr lang="es-ES" sz="1600" dirty="0" smtClean="0"/>
              <a:t>Adicionar 1/3 a</a:t>
            </a:r>
            <a:r>
              <a:rPr lang="es-ES" sz="1600" baseline="30000" dirty="0" smtClean="0"/>
              <a:t>3</a:t>
            </a:r>
            <a:r>
              <a:rPr lang="es-ES" sz="1600" dirty="0" smtClean="0"/>
              <a:t>b</a:t>
            </a:r>
            <a:r>
              <a:rPr lang="es-ES" sz="1600" baseline="30000" dirty="0"/>
              <a:t>2</a:t>
            </a:r>
            <a:r>
              <a:rPr lang="es-ES" sz="1600" dirty="0" smtClean="0"/>
              <a:t> + 2/5 a</a:t>
            </a:r>
            <a:r>
              <a:rPr lang="es-ES" sz="1600" baseline="30000" dirty="0"/>
              <a:t>2</a:t>
            </a:r>
            <a:r>
              <a:rPr lang="es-ES" sz="1600" dirty="0" smtClean="0"/>
              <a:t>b</a:t>
            </a:r>
            <a:r>
              <a:rPr lang="es-ES" sz="1600" baseline="30000" dirty="0" smtClean="0"/>
              <a:t>3</a:t>
            </a:r>
            <a:r>
              <a:rPr lang="es-ES" sz="1600" dirty="0" smtClean="0"/>
              <a:t> con 20/3 a</a:t>
            </a:r>
            <a:r>
              <a:rPr lang="es-ES" sz="1600" baseline="30000" dirty="0" smtClean="0"/>
              <a:t>3</a:t>
            </a:r>
            <a:r>
              <a:rPr lang="es-ES" sz="1600" dirty="0" smtClean="0"/>
              <a:t>b</a:t>
            </a:r>
            <a:r>
              <a:rPr lang="es-ES" sz="1600" baseline="30000" dirty="0"/>
              <a:t>2</a:t>
            </a:r>
            <a:r>
              <a:rPr lang="es-ES" sz="1600" dirty="0" smtClean="0"/>
              <a:t> + 13/5 a</a:t>
            </a:r>
            <a:r>
              <a:rPr lang="es-ES" sz="1600" baseline="30000" dirty="0"/>
              <a:t>2</a:t>
            </a:r>
            <a:r>
              <a:rPr lang="es-ES" sz="1600" dirty="0" smtClean="0"/>
              <a:t>b</a:t>
            </a:r>
            <a:r>
              <a:rPr lang="es-ES" sz="1600" baseline="30000" dirty="0" smtClean="0"/>
              <a:t>3</a:t>
            </a:r>
            <a:r>
              <a:rPr lang="es-ES" sz="1600" dirty="0" smtClean="0"/>
              <a:t> con a</a:t>
            </a:r>
            <a:r>
              <a:rPr lang="es-ES" sz="1600" baseline="30000" dirty="0" smtClean="0"/>
              <a:t>3</a:t>
            </a:r>
            <a:r>
              <a:rPr lang="es-ES" sz="1600" dirty="0" smtClean="0"/>
              <a:t>b</a:t>
            </a:r>
            <a:r>
              <a:rPr lang="es-ES" sz="1600" baseline="30000" dirty="0"/>
              <a:t>2</a:t>
            </a:r>
            <a:r>
              <a:rPr lang="es-ES" sz="1600" dirty="0" smtClean="0"/>
              <a:t> – a</a:t>
            </a:r>
            <a:r>
              <a:rPr lang="es-ES" sz="1600" baseline="30000" dirty="0" smtClean="0"/>
              <a:t>2</a:t>
            </a:r>
            <a:r>
              <a:rPr lang="es-ES" sz="1600" dirty="0" smtClean="0"/>
              <a:t>b</a:t>
            </a:r>
            <a:r>
              <a:rPr lang="es-ES" sz="1600" baseline="30000" dirty="0" smtClean="0"/>
              <a:t>3 </a:t>
            </a:r>
            <a:r>
              <a:rPr lang="es-ES" sz="1600" dirty="0"/>
              <a:t> </a:t>
            </a:r>
            <a:r>
              <a:rPr lang="es-ES" sz="1600" dirty="0" smtClean="0"/>
              <a:t>  </a:t>
            </a:r>
            <a:r>
              <a:rPr lang="es-ES" sz="1600" dirty="0" smtClean="0">
                <a:solidFill>
                  <a:srgbClr val="FF0000"/>
                </a:solidFill>
              </a:rPr>
              <a:t>A.</a:t>
            </a:r>
            <a:r>
              <a:rPr lang="es-ES" sz="1600" baseline="30000" dirty="0" smtClean="0"/>
              <a:t> </a:t>
            </a:r>
            <a:r>
              <a:rPr lang="es-ES" sz="1600" dirty="0" smtClean="0">
                <a:solidFill>
                  <a:srgbClr val="FF0000"/>
                </a:solidFill>
              </a:rPr>
              <a:t>8a</a:t>
            </a:r>
            <a:r>
              <a:rPr lang="es-ES" sz="1600" baseline="30000" dirty="0" smtClean="0">
                <a:solidFill>
                  <a:srgbClr val="FF0000"/>
                </a:solidFill>
              </a:rPr>
              <a:t>3</a:t>
            </a:r>
            <a:r>
              <a:rPr lang="es-ES" sz="1600" dirty="0" smtClean="0">
                <a:solidFill>
                  <a:srgbClr val="FF0000"/>
                </a:solidFill>
              </a:rPr>
              <a:t>b</a:t>
            </a:r>
            <a:r>
              <a:rPr lang="es-ES" sz="1600" baseline="30000" dirty="0" smtClean="0">
                <a:solidFill>
                  <a:srgbClr val="FF0000"/>
                </a:solidFill>
              </a:rPr>
              <a:t>2</a:t>
            </a:r>
            <a:r>
              <a:rPr lang="es-ES" sz="1600" dirty="0" smtClean="0">
                <a:solidFill>
                  <a:srgbClr val="FF0000"/>
                </a:solidFill>
              </a:rPr>
              <a:t> + 2a</a:t>
            </a:r>
            <a:r>
              <a:rPr lang="es-ES" sz="1600" baseline="30000" dirty="0" smtClean="0">
                <a:solidFill>
                  <a:srgbClr val="FF0000"/>
                </a:solidFill>
              </a:rPr>
              <a:t>2</a:t>
            </a:r>
            <a:r>
              <a:rPr lang="es-ES" sz="1600" dirty="0" smtClean="0">
                <a:solidFill>
                  <a:srgbClr val="FF0000"/>
                </a:solidFill>
              </a:rPr>
              <a:t>b</a:t>
            </a:r>
            <a:r>
              <a:rPr lang="es-ES" sz="1600" baseline="30000" dirty="0" smtClean="0">
                <a:solidFill>
                  <a:srgbClr val="FF0000"/>
                </a:solidFill>
              </a:rPr>
              <a:t>3</a:t>
            </a:r>
            <a:r>
              <a:rPr lang="es-ES" sz="1600" dirty="0" smtClean="0">
                <a:solidFill>
                  <a:srgbClr val="FF0000"/>
                </a:solidFill>
              </a:rPr>
              <a:t>   </a:t>
            </a:r>
            <a:r>
              <a:rPr lang="es-ES" sz="1600" dirty="0" smtClean="0"/>
              <a:t>B. 10a</a:t>
            </a:r>
            <a:r>
              <a:rPr lang="es-ES" sz="1600" baseline="30000" dirty="0" smtClean="0"/>
              <a:t>5</a:t>
            </a:r>
            <a:r>
              <a:rPr lang="es-ES" sz="1600" dirty="0" smtClean="0"/>
              <a:t>b</a:t>
            </a:r>
            <a:r>
              <a:rPr lang="es-ES" sz="1600" baseline="30000" dirty="0" smtClean="0"/>
              <a:t>5</a:t>
            </a:r>
            <a:r>
              <a:rPr lang="es-ES" sz="1600" dirty="0" smtClean="0"/>
              <a:t>   C. 16a</a:t>
            </a:r>
            <a:r>
              <a:rPr lang="es-ES" sz="1600" baseline="30000" dirty="0" smtClean="0"/>
              <a:t>3</a:t>
            </a:r>
            <a:r>
              <a:rPr lang="es-ES" sz="1600" dirty="0" smtClean="0"/>
              <a:t>a</a:t>
            </a:r>
            <a:r>
              <a:rPr lang="es-ES" sz="1600" baseline="30000" dirty="0" smtClean="0"/>
              <a:t>2</a:t>
            </a:r>
            <a:r>
              <a:rPr lang="es-ES" sz="1600" dirty="0" smtClean="0"/>
              <a:t>b</a:t>
            </a:r>
            <a:r>
              <a:rPr lang="es-ES" sz="1600" baseline="30000" dirty="0" smtClean="0"/>
              <a:t>2</a:t>
            </a:r>
            <a:r>
              <a:rPr lang="es-ES" sz="1600" dirty="0" smtClean="0"/>
              <a:t>b</a:t>
            </a:r>
            <a:r>
              <a:rPr lang="es-ES" sz="1600" baseline="30000" dirty="0" smtClean="0"/>
              <a:t>3</a:t>
            </a:r>
            <a:r>
              <a:rPr lang="es-ES" sz="1600" dirty="0" smtClean="0"/>
              <a:t>  D</a:t>
            </a:r>
            <a:r>
              <a:rPr lang="es-ES" sz="1600" dirty="0"/>
              <a:t>. </a:t>
            </a:r>
            <a:r>
              <a:rPr lang="es-ES" sz="1600" dirty="0" smtClean="0"/>
              <a:t>- 8a</a:t>
            </a:r>
            <a:r>
              <a:rPr lang="es-ES" sz="1600" baseline="30000" dirty="0" smtClean="0"/>
              <a:t>3</a:t>
            </a:r>
            <a:r>
              <a:rPr lang="es-ES" sz="1600" dirty="0" smtClean="0"/>
              <a:t>b</a:t>
            </a:r>
            <a:r>
              <a:rPr lang="es-ES" sz="1600" baseline="30000" dirty="0" smtClean="0"/>
              <a:t>2</a:t>
            </a:r>
            <a:r>
              <a:rPr lang="es-ES" sz="1600" dirty="0" smtClean="0"/>
              <a:t> - </a:t>
            </a:r>
            <a:r>
              <a:rPr lang="es-ES" sz="1600" dirty="0"/>
              <a:t>2a</a:t>
            </a:r>
            <a:r>
              <a:rPr lang="es-ES" sz="1600" baseline="30000" dirty="0"/>
              <a:t>2</a:t>
            </a:r>
            <a:r>
              <a:rPr lang="es-ES" sz="1600" dirty="0"/>
              <a:t>b</a:t>
            </a:r>
            <a:r>
              <a:rPr lang="es-ES" sz="1600" baseline="30000" dirty="0"/>
              <a:t>3</a:t>
            </a:r>
            <a:r>
              <a:rPr lang="es-ES" sz="1600" dirty="0"/>
              <a:t> </a:t>
            </a:r>
            <a:endParaRPr lang="es-ES" sz="1600" baseline="30000" dirty="0" smtClean="0"/>
          </a:p>
          <a:p>
            <a:pPr marL="514350" indent="-514350">
              <a:lnSpc>
                <a:spcPct val="100000"/>
              </a:lnSpc>
              <a:spcBef>
                <a:spcPts val="0"/>
              </a:spcBef>
              <a:buAutoNum type="arabicPeriod"/>
            </a:pPr>
            <a:r>
              <a:rPr lang="es-ES" sz="1600" dirty="0" smtClean="0"/>
              <a:t>Adicionar ¾ a</a:t>
            </a:r>
            <a:r>
              <a:rPr lang="es-ES" sz="1600" baseline="30000" dirty="0" smtClean="0"/>
              <a:t>3</a:t>
            </a:r>
            <a:r>
              <a:rPr lang="es-ES" sz="1600" dirty="0" smtClean="0"/>
              <a:t> – 2/3a</a:t>
            </a:r>
            <a:r>
              <a:rPr lang="es-ES" sz="1600" baseline="30000" dirty="0"/>
              <a:t>2</a:t>
            </a:r>
            <a:r>
              <a:rPr lang="es-ES" sz="1600" dirty="0" smtClean="0"/>
              <a:t>b con 3/5 a</a:t>
            </a:r>
            <a:r>
              <a:rPr lang="es-ES" sz="1600" baseline="30000" dirty="0" smtClean="0"/>
              <a:t>3</a:t>
            </a:r>
            <a:r>
              <a:rPr lang="es-ES" sz="1600" dirty="0" smtClean="0"/>
              <a:t> – a</a:t>
            </a:r>
            <a:r>
              <a:rPr lang="es-ES" sz="1600" baseline="30000" dirty="0"/>
              <a:t>2</a:t>
            </a:r>
            <a:r>
              <a:rPr lang="es-ES" sz="1600" dirty="0" smtClean="0"/>
              <a:t>b con ab</a:t>
            </a:r>
            <a:r>
              <a:rPr lang="es-ES" sz="1600" baseline="30000" dirty="0" smtClean="0"/>
              <a:t>2 </a:t>
            </a:r>
            <a:r>
              <a:rPr lang="es-ES" sz="1600" dirty="0"/>
              <a:t> </a:t>
            </a:r>
            <a:r>
              <a:rPr lang="es-ES" sz="1600" dirty="0" smtClean="0"/>
              <a:t>   </a:t>
            </a:r>
            <a:r>
              <a:rPr lang="es-ES" sz="1600" dirty="0" smtClean="0">
                <a:solidFill>
                  <a:srgbClr val="FF0000"/>
                </a:solidFill>
              </a:rPr>
              <a:t>A.</a:t>
            </a:r>
            <a:r>
              <a:rPr lang="es-ES" sz="1600" baseline="30000" dirty="0" smtClean="0"/>
              <a:t> </a:t>
            </a:r>
            <a:r>
              <a:rPr lang="es-ES" sz="1600" dirty="0">
                <a:solidFill>
                  <a:srgbClr val="FF0000"/>
                </a:solidFill>
              </a:rPr>
              <a:t>27/20a</a:t>
            </a:r>
            <a:r>
              <a:rPr lang="es-ES" sz="1600" baseline="30000" dirty="0">
                <a:solidFill>
                  <a:srgbClr val="FF0000"/>
                </a:solidFill>
              </a:rPr>
              <a:t>3</a:t>
            </a:r>
            <a:r>
              <a:rPr lang="es-ES" sz="1600" dirty="0">
                <a:solidFill>
                  <a:srgbClr val="FF0000"/>
                </a:solidFill>
              </a:rPr>
              <a:t> – 5/3a</a:t>
            </a:r>
            <a:r>
              <a:rPr lang="es-ES" sz="1600" baseline="30000" dirty="0">
                <a:solidFill>
                  <a:srgbClr val="FF0000"/>
                </a:solidFill>
              </a:rPr>
              <a:t>2</a:t>
            </a:r>
            <a:r>
              <a:rPr lang="es-ES" sz="1600" dirty="0">
                <a:solidFill>
                  <a:srgbClr val="FF0000"/>
                </a:solidFill>
              </a:rPr>
              <a:t>b + ab</a:t>
            </a:r>
            <a:r>
              <a:rPr lang="es-ES" sz="1600" baseline="30000" dirty="0">
                <a:solidFill>
                  <a:srgbClr val="FF0000"/>
                </a:solidFill>
              </a:rPr>
              <a:t>2</a:t>
            </a:r>
            <a:r>
              <a:rPr lang="es-ES" sz="1600" dirty="0">
                <a:solidFill>
                  <a:srgbClr val="FF0000"/>
                </a:solidFill>
              </a:rPr>
              <a:t> </a:t>
            </a:r>
            <a:r>
              <a:rPr lang="es-ES" sz="1600" dirty="0" smtClean="0">
                <a:solidFill>
                  <a:srgbClr val="FF0000"/>
                </a:solidFill>
              </a:rPr>
              <a:t>  </a:t>
            </a:r>
            <a:r>
              <a:rPr lang="es-ES" sz="1600" dirty="0" smtClean="0"/>
              <a:t>B. 22/17 a</a:t>
            </a:r>
            <a:r>
              <a:rPr lang="es-ES" sz="1600" baseline="30000" dirty="0" smtClean="0"/>
              <a:t>8</a:t>
            </a:r>
            <a:r>
              <a:rPr lang="es-ES" sz="1600" dirty="0" smtClean="0"/>
              <a:t>b</a:t>
            </a:r>
            <a:r>
              <a:rPr lang="es-ES" sz="1600" baseline="30000" dirty="0" smtClean="0"/>
              <a:t>3</a:t>
            </a:r>
            <a:r>
              <a:rPr lang="es-ES" sz="1600" dirty="0" smtClean="0"/>
              <a:t>     C. 4/6 a</a:t>
            </a:r>
            <a:r>
              <a:rPr lang="es-ES" sz="1600" baseline="30000" dirty="0" smtClean="0"/>
              <a:t>3</a:t>
            </a:r>
            <a:r>
              <a:rPr lang="es-ES" sz="1600" dirty="0" smtClean="0"/>
              <a:t>b</a:t>
            </a:r>
            <a:r>
              <a:rPr lang="es-ES" sz="1600" baseline="30000" dirty="0" smtClean="0"/>
              <a:t>2</a:t>
            </a:r>
            <a:r>
              <a:rPr lang="es-ES" sz="1600" dirty="0" smtClean="0"/>
              <a:t>   </a:t>
            </a:r>
            <a:r>
              <a:rPr lang="es-ES" sz="1600" dirty="0"/>
              <a:t>D. 27/20a</a:t>
            </a:r>
            <a:r>
              <a:rPr lang="es-ES" sz="1600" baseline="30000" dirty="0"/>
              <a:t>3</a:t>
            </a:r>
            <a:r>
              <a:rPr lang="es-ES" sz="1600" dirty="0"/>
              <a:t> – 5/3a</a:t>
            </a:r>
            <a:r>
              <a:rPr lang="es-ES" sz="1600" baseline="30000" dirty="0"/>
              <a:t>2</a:t>
            </a:r>
            <a:r>
              <a:rPr lang="es-ES" sz="1600" dirty="0"/>
              <a:t>b + ab</a:t>
            </a:r>
            <a:r>
              <a:rPr lang="es-ES" sz="1600" baseline="30000" dirty="0"/>
              <a:t>2</a:t>
            </a:r>
            <a:r>
              <a:rPr lang="es-ES" sz="1600" dirty="0"/>
              <a:t> </a:t>
            </a:r>
            <a:endParaRPr lang="es-ES" sz="1600" dirty="0" smtClean="0"/>
          </a:p>
          <a:p>
            <a:pPr marL="514350" indent="-514350">
              <a:lnSpc>
                <a:spcPct val="100000"/>
              </a:lnSpc>
              <a:spcBef>
                <a:spcPts val="0"/>
              </a:spcBef>
              <a:buAutoNum type="arabicPeriod"/>
            </a:pPr>
            <a:r>
              <a:rPr lang="es-ES" sz="1600" dirty="0" smtClean="0"/>
              <a:t>Adicionar 2a</a:t>
            </a:r>
            <a:r>
              <a:rPr lang="es-ES" sz="1600" baseline="30000" dirty="0" smtClean="0"/>
              <a:t>x</a:t>
            </a:r>
            <a:r>
              <a:rPr lang="es-ES" sz="1600" dirty="0" smtClean="0"/>
              <a:t> – a</a:t>
            </a:r>
            <a:r>
              <a:rPr lang="es-ES" sz="1600" baseline="30000" dirty="0" smtClean="0"/>
              <a:t>x-1</a:t>
            </a:r>
            <a:r>
              <a:rPr lang="es-ES" sz="1600" dirty="0" smtClean="0"/>
              <a:t> + 3a</a:t>
            </a:r>
            <a:r>
              <a:rPr lang="es-ES" sz="1600" baseline="30000" dirty="0" smtClean="0"/>
              <a:t>x-2</a:t>
            </a:r>
            <a:r>
              <a:rPr lang="es-ES" sz="1600" dirty="0" smtClean="0"/>
              <a:t> con – </a:t>
            </a:r>
            <a:r>
              <a:rPr lang="es-ES" sz="1600" dirty="0" err="1" smtClean="0"/>
              <a:t>a</a:t>
            </a:r>
            <a:r>
              <a:rPr lang="es-ES" sz="1600" baseline="30000" dirty="0" err="1" smtClean="0"/>
              <a:t>x</a:t>
            </a:r>
            <a:r>
              <a:rPr lang="es-ES" sz="1600" dirty="0" smtClean="0"/>
              <a:t> + 6a</a:t>
            </a:r>
            <a:r>
              <a:rPr lang="es-ES" sz="1600" baseline="30000" dirty="0" smtClean="0"/>
              <a:t>x-1</a:t>
            </a:r>
            <a:r>
              <a:rPr lang="es-ES" sz="1600" dirty="0" smtClean="0"/>
              <a:t> – 4a</a:t>
            </a:r>
            <a:r>
              <a:rPr lang="es-ES" sz="1600" baseline="30000" dirty="0" smtClean="0"/>
              <a:t>x-2 </a:t>
            </a:r>
            <a:r>
              <a:rPr lang="es-ES" sz="1600" dirty="0"/>
              <a:t> </a:t>
            </a:r>
            <a:r>
              <a:rPr lang="es-ES" sz="1600" dirty="0" smtClean="0"/>
              <a:t>   </a:t>
            </a:r>
            <a:r>
              <a:rPr lang="es-ES" sz="1600" dirty="0" smtClean="0">
                <a:solidFill>
                  <a:srgbClr val="FF0000"/>
                </a:solidFill>
              </a:rPr>
              <a:t>A.</a:t>
            </a:r>
            <a:r>
              <a:rPr lang="es-ES" sz="1600" baseline="30000" dirty="0" smtClean="0"/>
              <a:t> </a:t>
            </a:r>
            <a:r>
              <a:rPr lang="es-ES" sz="1600" dirty="0" err="1" smtClean="0">
                <a:solidFill>
                  <a:srgbClr val="FF0000"/>
                </a:solidFill>
              </a:rPr>
              <a:t>a</a:t>
            </a:r>
            <a:r>
              <a:rPr lang="es-ES" sz="1600" baseline="30000" dirty="0" err="1" smtClean="0">
                <a:solidFill>
                  <a:srgbClr val="FF0000"/>
                </a:solidFill>
              </a:rPr>
              <a:t>x</a:t>
            </a:r>
            <a:r>
              <a:rPr lang="es-ES" sz="1600" dirty="0" smtClean="0">
                <a:solidFill>
                  <a:srgbClr val="FF0000"/>
                </a:solidFill>
              </a:rPr>
              <a:t> </a:t>
            </a:r>
            <a:r>
              <a:rPr lang="es-ES" sz="1600" dirty="0">
                <a:solidFill>
                  <a:srgbClr val="FF0000"/>
                </a:solidFill>
              </a:rPr>
              <a:t>+ 5a</a:t>
            </a:r>
            <a:r>
              <a:rPr lang="es-ES" sz="1600" baseline="30000" dirty="0">
                <a:solidFill>
                  <a:srgbClr val="FF0000"/>
                </a:solidFill>
              </a:rPr>
              <a:t>x-1</a:t>
            </a:r>
            <a:r>
              <a:rPr lang="es-ES" sz="1600" dirty="0">
                <a:solidFill>
                  <a:srgbClr val="FF0000"/>
                </a:solidFill>
              </a:rPr>
              <a:t> - a</a:t>
            </a:r>
            <a:r>
              <a:rPr lang="es-ES" sz="1600" baseline="30000" dirty="0">
                <a:solidFill>
                  <a:srgbClr val="FF0000"/>
                </a:solidFill>
              </a:rPr>
              <a:t>x-2</a:t>
            </a:r>
            <a:r>
              <a:rPr lang="es-ES" sz="1600" dirty="0">
                <a:solidFill>
                  <a:srgbClr val="FF0000"/>
                </a:solidFill>
              </a:rPr>
              <a:t> </a:t>
            </a:r>
            <a:r>
              <a:rPr lang="es-ES" sz="1600" dirty="0" smtClean="0">
                <a:solidFill>
                  <a:srgbClr val="FF0000"/>
                </a:solidFill>
              </a:rPr>
              <a:t>    </a:t>
            </a:r>
            <a:r>
              <a:rPr lang="es-ES" sz="1600" dirty="0" smtClean="0"/>
              <a:t>B. 5a</a:t>
            </a:r>
            <a:r>
              <a:rPr lang="es-ES" sz="1600" baseline="30000" dirty="0" smtClean="0"/>
              <a:t>3x-3</a:t>
            </a:r>
            <a:r>
              <a:rPr lang="es-ES" sz="1600" dirty="0" smtClean="0"/>
              <a:t>      C</a:t>
            </a:r>
            <a:r>
              <a:rPr lang="es-ES" sz="1600" dirty="0"/>
              <a:t>. </a:t>
            </a:r>
            <a:r>
              <a:rPr lang="es-ES" sz="1600" dirty="0" smtClean="0"/>
              <a:t>6a</a:t>
            </a:r>
            <a:r>
              <a:rPr lang="es-ES" sz="1600" baseline="30000" dirty="0" smtClean="0"/>
              <a:t>x</a:t>
            </a:r>
            <a:r>
              <a:rPr lang="es-ES" sz="1600" dirty="0" smtClean="0"/>
              <a:t> </a:t>
            </a:r>
            <a:r>
              <a:rPr lang="es-ES" sz="1600" dirty="0"/>
              <a:t>+ </a:t>
            </a:r>
            <a:r>
              <a:rPr lang="es-ES" sz="1600" dirty="0" smtClean="0"/>
              <a:t>3a</a:t>
            </a:r>
            <a:r>
              <a:rPr lang="es-ES" sz="1600" baseline="30000" dirty="0" smtClean="0"/>
              <a:t>x-1</a:t>
            </a:r>
            <a:r>
              <a:rPr lang="es-ES" sz="1600" dirty="0" smtClean="0"/>
              <a:t> </a:t>
            </a:r>
            <a:r>
              <a:rPr lang="es-ES" sz="1600" dirty="0"/>
              <a:t>- </a:t>
            </a:r>
            <a:r>
              <a:rPr lang="es-ES" sz="1600" dirty="0" smtClean="0"/>
              <a:t>2a</a:t>
            </a:r>
            <a:r>
              <a:rPr lang="es-ES" sz="1600" baseline="30000" dirty="0" smtClean="0"/>
              <a:t>x-2</a:t>
            </a:r>
            <a:r>
              <a:rPr lang="es-ES" sz="1600" dirty="0" smtClean="0"/>
              <a:t>     D. - </a:t>
            </a:r>
            <a:r>
              <a:rPr lang="es-ES" sz="1600" dirty="0" err="1" smtClean="0"/>
              <a:t>a</a:t>
            </a:r>
            <a:r>
              <a:rPr lang="es-ES" sz="1600" baseline="30000" dirty="0" err="1" smtClean="0"/>
              <a:t>x</a:t>
            </a:r>
            <a:r>
              <a:rPr lang="es-ES" sz="1600" dirty="0" smtClean="0"/>
              <a:t> - </a:t>
            </a:r>
            <a:r>
              <a:rPr lang="es-ES" sz="1600" dirty="0"/>
              <a:t>5a</a:t>
            </a:r>
            <a:r>
              <a:rPr lang="es-ES" sz="1600" baseline="30000" dirty="0"/>
              <a:t>x-1</a:t>
            </a:r>
            <a:r>
              <a:rPr lang="es-ES" sz="1600" dirty="0"/>
              <a:t> </a:t>
            </a:r>
            <a:r>
              <a:rPr lang="es-ES" sz="1600" dirty="0" smtClean="0"/>
              <a:t>+ </a:t>
            </a:r>
            <a:r>
              <a:rPr lang="es-ES" sz="1600" dirty="0"/>
              <a:t>a</a:t>
            </a:r>
            <a:r>
              <a:rPr lang="es-ES" sz="1600" baseline="30000" dirty="0"/>
              <a:t>x-2</a:t>
            </a:r>
            <a:r>
              <a:rPr lang="es-ES" sz="1600" dirty="0"/>
              <a:t>    </a:t>
            </a:r>
            <a:endParaRPr lang="es-ES" sz="1600" baseline="30000" dirty="0" smtClean="0"/>
          </a:p>
          <a:p>
            <a:pPr marL="514350" indent="-514350">
              <a:lnSpc>
                <a:spcPct val="100000"/>
              </a:lnSpc>
              <a:spcBef>
                <a:spcPts val="0"/>
              </a:spcBef>
              <a:buAutoNum type="arabicPeriod"/>
            </a:pPr>
            <a:r>
              <a:rPr lang="es-ES" sz="1600" dirty="0" smtClean="0"/>
              <a:t>Adicionar – 4m</a:t>
            </a:r>
            <a:r>
              <a:rPr lang="es-ES" sz="1600" baseline="30000" dirty="0" smtClean="0"/>
              <a:t>x</a:t>
            </a:r>
            <a:r>
              <a:rPr lang="es-ES" sz="1600" dirty="0" smtClean="0"/>
              <a:t> + 5m</a:t>
            </a:r>
            <a:r>
              <a:rPr lang="es-ES" sz="1600" baseline="30000" dirty="0" smtClean="0"/>
              <a:t>2x</a:t>
            </a:r>
            <a:r>
              <a:rPr lang="es-ES" sz="1600" dirty="0" smtClean="0"/>
              <a:t> – 7m</a:t>
            </a:r>
            <a:r>
              <a:rPr lang="es-ES" sz="1600" baseline="30000" dirty="0" smtClean="0"/>
              <a:t>3x</a:t>
            </a:r>
            <a:r>
              <a:rPr lang="es-ES" sz="1600" dirty="0" smtClean="0"/>
              <a:t> con 9m</a:t>
            </a:r>
            <a:r>
              <a:rPr lang="es-ES" sz="1600" baseline="30000" dirty="0" smtClean="0"/>
              <a:t>x</a:t>
            </a:r>
            <a:r>
              <a:rPr lang="es-ES" sz="1600" dirty="0" smtClean="0"/>
              <a:t> – 2m</a:t>
            </a:r>
            <a:r>
              <a:rPr lang="es-ES" sz="1600" baseline="30000" dirty="0" smtClean="0"/>
              <a:t>3x</a:t>
            </a:r>
            <a:r>
              <a:rPr lang="es-ES" sz="1600" dirty="0" smtClean="0"/>
              <a:t> con 10m</a:t>
            </a:r>
            <a:r>
              <a:rPr lang="es-ES" sz="1600" baseline="30000" dirty="0" smtClean="0"/>
              <a:t>2x</a:t>
            </a:r>
            <a:r>
              <a:rPr lang="es-ES" sz="1600" dirty="0" smtClean="0"/>
              <a:t> + 6m</a:t>
            </a:r>
            <a:r>
              <a:rPr lang="es-ES" sz="1600" baseline="30000" dirty="0" smtClean="0"/>
              <a:t>3x </a:t>
            </a:r>
            <a:r>
              <a:rPr lang="es-ES" sz="1600" dirty="0"/>
              <a:t> </a:t>
            </a:r>
            <a:r>
              <a:rPr lang="es-ES" sz="1600" dirty="0" smtClean="0">
                <a:solidFill>
                  <a:srgbClr val="FF0000"/>
                </a:solidFill>
              </a:rPr>
              <a:t>A.</a:t>
            </a:r>
            <a:r>
              <a:rPr lang="es-ES" sz="1600" dirty="0" smtClean="0"/>
              <a:t> </a:t>
            </a:r>
            <a:r>
              <a:rPr lang="es-ES" sz="1600" dirty="0" smtClean="0">
                <a:solidFill>
                  <a:srgbClr val="FF0000"/>
                </a:solidFill>
              </a:rPr>
              <a:t>5m</a:t>
            </a:r>
            <a:r>
              <a:rPr lang="es-ES" sz="1600" baseline="30000" dirty="0" smtClean="0">
                <a:solidFill>
                  <a:srgbClr val="FF0000"/>
                </a:solidFill>
              </a:rPr>
              <a:t>x</a:t>
            </a:r>
            <a:r>
              <a:rPr lang="es-ES" sz="1600" dirty="0" smtClean="0">
                <a:solidFill>
                  <a:srgbClr val="FF0000"/>
                </a:solidFill>
              </a:rPr>
              <a:t> + 15m</a:t>
            </a:r>
            <a:r>
              <a:rPr lang="es-ES" sz="1600" baseline="30000" dirty="0" smtClean="0">
                <a:solidFill>
                  <a:srgbClr val="FF0000"/>
                </a:solidFill>
              </a:rPr>
              <a:t>2x</a:t>
            </a:r>
            <a:r>
              <a:rPr lang="es-ES" sz="1600" dirty="0" smtClean="0">
                <a:solidFill>
                  <a:srgbClr val="FF0000"/>
                </a:solidFill>
              </a:rPr>
              <a:t> - 3m</a:t>
            </a:r>
            <a:r>
              <a:rPr lang="es-ES" sz="1600" baseline="30000" dirty="0" smtClean="0">
                <a:solidFill>
                  <a:srgbClr val="FF0000"/>
                </a:solidFill>
              </a:rPr>
              <a:t>3x</a:t>
            </a:r>
            <a:r>
              <a:rPr lang="es-ES" sz="1600" dirty="0" smtClean="0">
                <a:solidFill>
                  <a:srgbClr val="FF0000"/>
                </a:solidFill>
              </a:rPr>
              <a:t>   </a:t>
            </a:r>
            <a:r>
              <a:rPr lang="es-ES" sz="1600" dirty="0" smtClean="0"/>
              <a:t>B. 17m</a:t>
            </a:r>
            <a:r>
              <a:rPr lang="es-ES" sz="1600" baseline="30000" dirty="0" smtClean="0"/>
              <a:t>6x</a:t>
            </a:r>
            <a:r>
              <a:rPr lang="es-ES" sz="1600" dirty="0" smtClean="0"/>
              <a:t>   C</a:t>
            </a:r>
            <a:r>
              <a:rPr lang="es-ES" sz="1600" dirty="0"/>
              <a:t>. </a:t>
            </a:r>
            <a:r>
              <a:rPr lang="es-ES" sz="1600" dirty="0" smtClean="0"/>
              <a:t>8m</a:t>
            </a:r>
            <a:r>
              <a:rPr lang="es-ES" sz="1600" baseline="30000" dirty="0" smtClean="0"/>
              <a:t>x</a:t>
            </a:r>
            <a:r>
              <a:rPr lang="es-ES" sz="1600" dirty="0" smtClean="0"/>
              <a:t> </a:t>
            </a:r>
            <a:r>
              <a:rPr lang="es-ES" sz="1600" dirty="0"/>
              <a:t>+ </a:t>
            </a:r>
            <a:r>
              <a:rPr lang="es-ES" sz="1600" dirty="0" smtClean="0"/>
              <a:t>5m</a:t>
            </a:r>
            <a:r>
              <a:rPr lang="es-ES" sz="1600" baseline="30000" dirty="0" smtClean="0"/>
              <a:t>2x</a:t>
            </a:r>
            <a:r>
              <a:rPr lang="es-ES" sz="1600" dirty="0" smtClean="0"/>
              <a:t> </a:t>
            </a:r>
            <a:r>
              <a:rPr lang="es-ES" sz="1600" dirty="0"/>
              <a:t>- </a:t>
            </a:r>
            <a:r>
              <a:rPr lang="es-ES" sz="1600" dirty="0" smtClean="0"/>
              <a:t>m</a:t>
            </a:r>
            <a:r>
              <a:rPr lang="es-ES" sz="1600" baseline="30000" dirty="0" smtClean="0"/>
              <a:t>3x</a:t>
            </a:r>
            <a:r>
              <a:rPr lang="es-ES" sz="1600" dirty="0" smtClean="0"/>
              <a:t>   D. - 5m</a:t>
            </a:r>
            <a:r>
              <a:rPr lang="es-ES" sz="1600" baseline="30000" dirty="0" smtClean="0"/>
              <a:t>x</a:t>
            </a:r>
            <a:r>
              <a:rPr lang="es-ES" sz="1600" dirty="0" smtClean="0"/>
              <a:t> - </a:t>
            </a:r>
            <a:r>
              <a:rPr lang="es-ES" sz="1600" dirty="0"/>
              <a:t>15m</a:t>
            </a:r>
            <a:r>
              <a:rPr lang="es-ES" sz="1600" baseline="30000" dirty="0"/>
              <a:t>2x</a:t>
            </a:r>
            <a:r>
              <a:rPr lang="es-ES" sz="1600" dirty="0"/>
              <a:t> </a:t>
            </a:r>
            <a:r>
              <a:rPr lang="es-ES" sz="1600" dirty="0" smtClean="0"/>
              <a:t>+ </a:t>
            </a:r>
            <a:r>
              <a:rPr lang="es-ES" sz="1600" dirty="0"/>
              <a:t>3m</a:t>
            </a:r>
            <a:r>
              <a:rPr lang="es-ES" sz="1600" baseline="30000" dirty="0"/>
              <a:t>3x</a:t>
            </a:r>
            <a:r>
              <a:rPr lang="es-ES" sz="1600" dirty="0"/>
              <a:t>  </a:t>
            </a:r>
            <a:endParaRPr lang="es-ES" sz="1600" baseline="30000" dirty="0" smtClean="0"/>
          </a:p>
          <a:p>
            <a:pPr marL="514350" indent="-514350">
              <a:lnSpc>
                <a:spcPct val="100000"/>
              </a:lnSpc>
              <a:spcBef>
                <a:spcPts val="0"/>
              </a:spcBef>
              <a:buAutoNum type="arabicPeriod"/>
            </a:pPr>
            <a:r>
              <a:rPr lang="es-ES" sz="1600" dirty="0" smtClean="0"/>
              <a:t>Adicionar ½ a</a:t>
            </a:r>
            <a:r>
              <a:rPr lang="es-ES" sz="1600" baseline="30000" dirty="0" smtClean="0"/>
              <a:t>n-1</a:t>
            </a:r>
            <a:r>
              <a:rPr lang="es-ES" sz="1600" dirty="0" smtClean="0"/>
              <a:t> – ¼ </a:t>
            </a:r>
            <a:r>
              <a:rPr lang="es-ES" sz="1600" dirty="0" err="1" smtClean="0"/>
              <a:t>a</a:t>
            </a:r>
            <a:r>
              <a:rPr lang="es-ES" sz="1600" baseline="30000" dirty="0" err="1" smtClean="0"/>
              <a:t>n</a:t>
            </a:r>
            <a:r>
              <a:rPr lang="es-ES" sz="1600" dirty="0" smtClean="0"/>
              <a:t> + ¾ a</a:t>
            </a:r>
            <a:r>
              <a:rPr lang="es-ES" sz="1600" baseline="30000" dirty="0" smtClean="0"/>
              <a:t>n+1</a:t>
            </a:r>
            <a:r>
              <a:rPr lang="es-ES" sz="1600" dirty="0" smtClean="0"/>
              <a:t> con – ¼ a</a:t>
            </a:r>
            <a:r>
              <a:rPr lang="es-ES" sz="1600" baseline="30000" dirty="0" smtClean="0"/>
              <a:t>n-1</a:t>
            </a:r>
            <a:r>
              <a:rPr lang="es-ES" sz="1600" dirty="0" smtClean="0"/>
              <a:t> + ¾ </a:t>
            </a:r>
            <a:r>
              <a:rPr lang="es-ES" sz="1600" dirty="0" err="1" smtClean="0"/>
              <a:t>a</a:t>
            </a:r>
            <a:r>
              <a:rPr lang="es-ES" sz="1600" baseline="30000" dirty="0" err="1" smtClean="0"/>
              <a:t>n</a:t>
            </a:r>
            <a:r>
              <a:rPr lang="es-ES" sz="1600" dirty="0" smtClean="0"/>
              <a:t> – ½ a</a:t>
            </a:r>
            <a:r>
              <a:rPr lang="es-ES" sz="1600" baseline="30000" dirty="0" smtClean="0"/>
              <a:t>n+1   </a:t>
            </a:r>
            <a:r>
              <a:rPr lang="es-ES" sz="1600" dirty="0" smtClean="0">
                <a:solidFill>
                  <a:srgbClr val="FF0000"/>
                </a:solidFill>
              </a:rPr>
              <a:t>A.</a:t>
            </a:r>
            <a:r>
              <a:rPr lang="es-ES" sz="1600" baseline="30000" dirty="0" smtClean="0"/>
              <a:t> </a:t>
            </a:r>
            <a:r>
              <a:rPr lang="es-ES" sz="1600" dirty="0">
                <a:solidFill>
                  <a:srgbClr val="FF0000"/>
                </a:solidFill>
              </a:rPr>
              <a:t>¼ a</a:t>
            </a:r>
            <a:r>
              <a:rPr lang="es-ES" sz="1600" baseline="30000" dirty="0">
                <a:solidFill>
                  <a:srgbClr val="FF0000"/>
                </a:solidFill>
              </a:rPr>
              <a:t>n-1</a:t>
            </a:r>
            <a:r>
              <a:rPr lang="es-ES" sz="1600" dirty="0">
                <a:solidFill>
                  <a:srgbClr val="FF0000"/>
                </a:solidFill>
              </a:rPr>
              <a:t> +</a:t>
            </a:r>
            <a:r>
              <a:rPr lang="es-ES" sz="1600" baseline="30000" dirty="0">
                <a:solidFill>
                  <a:srgbClr val="FF0000"/>
                </a:solidFill>
              </a:rPr>
              <a:t> </a:t>
            </a:r>
            <a:r>
              <a:rPr lang="es-ES" sz="1600" dirty="0">
                <a:solidFill>
                  <a:srgbClr val="FF0000"/>
                </a:solidFill>
              </a:rPr>
              <a:t>½ </a:t>
            </a:r>
            <a:r>
              <a:rPr lang="es-ES" sz="1600" dirty="0" err="1">
                <a:solidFill>
                  <a:srgbClr val="FF0000"/>
                </a:solidFill>
              </a:rPr>
              <a:t>a</a:t>
            </a:r>
            <a:r>
              <a:rPr lang="es-ES" sz="1600" baseline="30000" dirty="0" err="1">
                <a:solidFill>
                  <a:srgbClr val="FF0000"/>
                </a:solidFill>
              </a:rPr>
              <a:t>n</a:t>
            </a:r>
            <a:r>
              <a:rPr lang="es-ES" sz="1600" baseline="30000" dirty="0">
                <a:solidFill>
                  <a:srgbClr val="FF0000"/>
                </a:solidFill>
              </a:rPr>
              <a:t>  </a:t>
            </a:r>
            <a:r>
              <a:rPr lang="es-ES" sz="1600" dirty="0">
                <a:solidFill>
                  <a:srgbClr val="FF0000"/>
                </a:solidFill>
              </a:rPr>
              <a:t>+</a:t>
            </a:r>
            <a:r>
              <a:rPr lang="es-ES" sz="1600" baseline="30000" dirty="0">
                <a:solidFill>
                  <a:srgbClr val="FF0000"/>
                </a:solidFill>
              </a:rPr>
              <a:t> </a:t>
            </a:r>
            <a:r>
              <a:rPr lang="es-ES" sz="1600" dirty="0">
                <a:solidFill>
                  <a:srgbClr val="FF0000"/>
                </a:solidFill>
              </a:rPr>
              <a:t>¼ </a:t>
            </a:r>
            <a:r>
              <a:rPr lang="es-ES" sz="1600" dirty="0" smtClean="0">
                <a:solidFill>
                  <a:srgbClr val="FF0000"/>
                </a:solidFill>
              </a:rPr>
              <a:t>a</a:t>
            </a:r>
            <a:r>
              <a:rPr lang="es-ES" sz="1600" baseline="30000" dirty="0" smtClean="0">
                <a:solidFill>
                  <a:srgbClr val="FF0000"/>
                </a:solidFill>
              </a:rPr>
              <a:t>n+1 </a:t>
            </a:r>
            <a:r>
              <a:rPr lang="es-ES" sz="1600" dirty="0">
                <a:solidFill>
                  <a:srgbClr val="FF0000"/>
                </a:solidFill>
              </a:rPr>
              <a:t> </a:t>
            </a:r>
            <a:r>
              <a:rPr lang="es-ES" sz="1600" dirty="0" smtClean="0"/>
              <a:t>B. 3/8 a</a:t>
            </a:r>
            <a:r>
              <a:rPr lang="es-ES" sz="1600" baseline="30000" dirty="0" smtClean="0"/>
              <a:t>3n+3</a:t>
            </a:r>
            <a:r>
              <a:rPr lang="es-ES" sz="1600" dirty="0" smtClean="0"/>
              <a:t>      C.</a:t>
            </a:r>
            <a:r>
              <a:rPr lang="es-ES" sz="1600" dirty="0"/>
              <a:t> </a:t>
            </a:r>
            <a:r>
              <a:rPr lang="es-ES" sz="1600" dirty="0" smtClean="0"/>
              <a:t>½ a</a:t>
            </a:r>
            <a:r>
              <a:rPr lang="es-ES" sz="1600" baseline="30000" dirty="0" smtClean="0"/>
              <a:t>n-1</a:t>
            </a:r>
            <a:r>
              <a:rPr lang="es-ES" sz="1600" dirty="0" smtClean="0"/>
              <a:t> + ¼ </a:t>
            </a:r>
            <a:r>
              <a:rPr lang="es-ES" sz="1600" dirty="0" err="1" smtClean="0"/>
              <a:t>a</a:t>
            </a:r>
            <a:r>
              <a:rPr lang="es-ES" sz="1600" baseline="30000" dirty="0" err="1" smtClean="0"/>
              <a:t>n</a:t>
            </a:r>
            <a:r>
              <a:rPr lang="es-ES" sz="1600" baseline="30000" dirty="0" smtClean="0"/>
              <a:t>  </a:t>
            </a:r>
            <a:r>
              <a:rPr lang="es-ES" sz="1600" dirty="0" smtClean="0"/>
              <a:t>+ ¾ a</a:t>
            </a:r>
            <a:r>
              <a:rPr lang="es-ES" sz="1600" baseline="30000" dirty="0" smtClean="0"/>
              <a:t>n+1    </a:t>
            </a:r>
            <a:r>
              <a:rPr lang="es-ES" sz="1600" dirty="0" smtClean="0"/>
              <a:t>D.</a:t>
            </a:r>
            <a:r>
              <a:rPr lang="es-ES" sz="1600" baseline="30000" dirty="0" smtClean="0"/>
              <a:t>  - </a:t>
            </a:r>
            <a:r>
              <a:rPr lang="es-ES" sz="1600" dirty="0" smtClean="0"/>
              <a:t>¼ </a:t>
            </a:r>
            <a:r>
              <a:rPr lang="es-ES" sz="1600" dirty="0"/>
              <a:t>a</a:t>
            </a:r>
            <a:r>
              <a:rPr lang="es-ES" sz="1600" baseline="30000" dirty="0"/>
              <a:t>n-1</a:t>
            </a:r>
            <a:r>
              <a:rPr lang="es-ES" sz="1600" dirty="0"/>
              <a:t> </a:t>
            </a:r>
            <a:r>
              <a:rPr lang="es-ES" sz="1600" dirty="0" smtClean="0"/>
              <a:t>-</a:t>
            </a:r>
            <a:r>
              <a:rPr lang="es-ES" sz="1600" baseline="30000" dirty="0" smtClean="0"/>
              <a:t> </a:t>
            </a:r>
            <a:r>
              <a:rPr lang="es-ES" sz="1600" dirty="0"/>
              <a:t>½ </a:t>
            </a:r>
            <a:r>
              <a:rPr lang="es-ES" sz="1600" dirty="0" err="1"/>
              <a:t>a</a:t>
            </a:r>
            <a:r>
              <a:rPr lang="es-ES" sz="1600" baseline="30000" dirty="0" err="1"/>
              <a:t>n</a:t>
            </a:r>
            <a:r>
              <a:rPr lang="es-ES" sz="1600" baseline="30000" dirty="0"/>
              <a:t>  </a:t>
            </a:r>
            <a:r>
              <a:rPr lang="es-ES" sz="1600" dirty="0" smtClean="0"/>
              <a:t>-</a:t>
            </a:r>
            <a:r>
              <a:rPr lang="es-ES" sz="1600" baseline="30000" dirty="0" smtClean="0"/>
              <a:t> </a:t>
            </a:r>
            <a:r>
              <a:rPr lang="es-ES" sz="1600" dirty="0"/>
              <a:t>¼ </a:t>
            </a:r>
            <a:r>
              <a:rPr lang="es-ES" sz="1600" dirty="0" smtClean="0"/>
              <a:t>a</a:t>
            </a:r>
            <a:r>
              <a:rPr lang="es-ES" sz="1600" baseline="30000" dirty="0" smtClean="0"/>
              <a:t>n+1</a:t>
            </a:r>
          </a:p>
          <a:p>
            <a:pPr marL="0" indent="0" algn="just">
              <a:lnSpc>
                <a:spcPct val="100000"/>
              </a:lnSpc>
              <a:spcBef>
                <a:spcPts val="0"/>
              </a:spcBef>
              <a:buNone/>
            </a:pPr>
            <a:r>
              <a:rPr lang="es-ES" sz="1600" dirty="0" smtClean="0"/>
              <a:t>21</a:t>
            </a:r>
            <a:r>
              <a:rPr lang="es-ES" sz="1600" dirty="0"/>
              <a:t>. Adicionar 5m + 3n – 8 con – 2m + n – 1	</a:t>
            </a:r>
            <a:r>
              <a:rPr lang="es-ES" sz="1600" dirty="0">
                <a:solidFill>
                  <a:srgbClr val="FF0000"/>
                </a:solidFill>
              </a:rPr>
              <a:t>A. 3m + 4n – 9</a:t>
            </a:r>
            <a:r>
              <a:rPr lang="es-ES" sz="1600" dirty="0"/>
              <a:t>	B. – 3m + 3n + 9	C. 10m – 5n + 8	D. – 2m + 4n – 8</a:t>
            </a:r>
          </a:p>
          <a:p>
            <a:pPr marL="0" indent="0" algn="just">
              <a:lnSpc>
                <a:spcPct val="100000"/>
              </a:lnSpc>
              <a:spcBef>
                <a:spcPts val="0"/>
              </a:spcBef>
              <a:buNone/>
            </a:pPr>
            <a:r>
              <a:rPr lang="es-ES" sz="1600" dirty="0" smtClean="0"/>
              <a:t>22</a:t>
            </a:r>
            <a:r>
              <a:rPr lang="es-ES" sz="1600" dirty="0"/>
              <a:t>. Adicionar – 5m – 3n + 8 con 2m – n + 1	</a:t>
            </a:r>
            <a:r>
              <a:rPr lang="es-ES" sz="1600" dirty="0">
                <a:solidFill>
                  <a:srgbClr val="FF0000"/>
                </a:solidFill>
              </a:rPr>
              <a:t>A. – 3m – 4n + 9</a:t>
            </a:r>
            <a:r>
              <a:rPr lang="es-ES" sz="1600" dirty="0"/>
              <a:t>	B. 3m + 4n – 9	C. 15m + 12n + 8	D. 8m + 4n + 9</a:t>
            </a:r>
          </a:p>
          <a:p>
            <a:pPr marL="0" indent="0" algn="just">
              <a:lnSpc>
                <a:spcPct val="100000"/>
              </a:lnSpc>
              <a:spcBef>
                <a:spcPts val="0"/>
              </a:spcBef>
              <a:buNone/>
            </a:pPr>
            <a:r>
              <a:rPr lang="es-ES" sz="1600" dirty="0" smtClean="0"/>
              <a:t>23</a:t>
            </a:r>
            <a:r>
              <a:rPr lang="es-ES" sz="1600" dirty="0"/>
              <a:t>. Adicionar 6m</a:t>
            </a:r>
            <a:r>
              <a:rPr lang="es-ES" sz="1600" baseline="30000" dirty="0"/>
              <a:t>2</a:t>
            </a:r>
            <a:r>
              <a:rPr lang="es-ES" sz="1600" dirty="0"/>
              <a:t> – 4m + 7 con m</a:t>
            </a:r>
            <a:r>
              <a:rPr lang="es-ES" sz="1600" baseline="30000" dirty="0"/>
              <a:t>2</a:t>
            </a:r>
            <a:r>
              <a:rPr lang="es-ES" sz="1600" dirty="0"/>
              <a:t> – m + 2	</a:t>
            </a:r>
            <a:r>
              <a:rPr lang="es-ES" sz="1600" dirty="0">
                <a:solidFill>
                  <a:srgbClr val="FF0000"/>
                </a:solidFill>
              </a:rPr>
              <a:t>A. 7m</a:t>
            </a:r>
            <a:r>
              <a:rPr lang="es-ES" sz="1600" baseline="30000" dirty="0">
                <a:solidFill>
                  <a:srgbClr val="FF0000"/>
                </a:solidFill>
              </a:rPr>
              <a:t>2</a:t>
            </a:r>
            <a:r>
              <a:rPr lang="es-ES" sz="1600" dirty="0">
                <a:solidFill>
                  <a:srgbClr val="FF0000"/>
                </a:solidFill>
              </a:rPr>
              <a:t> – 5m + 9</a:t>
            </a:r>
            <a:r>
              <a:rPr lang="es-ES" sz="1600" dirty="0"/>
              <a:t>	B. – 8m</a:t>
            </a:r>
            <a:r>
              <a:rPr lang="es-ES" sz="1600" baseline="30000" dirty="0"/>
              <a:t>2</a:t>
            </a:r>
            <a:r>
              <a:rPr lang="es-ES" sz="1600" dirty="0"/>
              <a:t> + 5m – 9	C. 6m</a:t>
            </a:r>
            <a:r>
              <a:rPr lang="es-ES" sz="1600" baseline="30000" dirty="0"/>
              <a:t>2</a:t>
            </a:r>
            <a:r>
              <a:rPr lang="es-ES" sz="1600" dirty="0"/>
              <a:t> + 4m + 9	D. 7m</a:t>
            </a:r>
            <a:r>
              <a:rPr lang="es-ES" sz="1600" baseline="30000" dirty="0"/>
              <a:t>2</a:t>
            </a:r>
            <a:r>
              <a:rPr lang="es-ES" sz="1600" dirty="0"/>
              <a:t> + 4m + 5</a:t>
            </a:r>
          </a:p>
          <a:p>
            <a:pPr marL="0" indent="0" algn="just">
              <a:lnSpc>
                <a:spcPct val="100000"/>
              </a:lnSpc>
              <a:spcBef>
                <a:spcPts val="0"/>
              </a:spcBef>
              <a:buNone/>
            </a:pPr>
            <a:endParaRPr lang="es-ES" sz="1600" dirty="0"/>
          </a:p>
          <a:p>
            <a:pPr marL="0" indent="0">
              <a:lnSpc>
                <a:spcPct val="100000"/>
              </a:lnSpc>
              <a:spcBef>
                <a:spcPts val="0"/>
              </a:spcBef>
              <a:buNone/>
            </a:pPr>
            <a:r>
              <a:rPr lang="es-ES" sz="1600" baseline="30000" dirty="0" smtClean="0"/>
              <a:t> </a:t>
            </a:r>
            <a:endParaRPr lang="es-ES" sz="1600" baseline="30000" dirty="0"/>
          </a:p>
          <a:p>
            <a:pPr marL="0" indent="0">
              <a:lnSpc>
                <a:spcPct val="100000"/>
              </a:lnSpc>
              <a:spcBef>
                <a:spcPts val="0"/>
              </a:spcBef>
              <a:buNone/>
            </a:pPr>
            <a:endParaRPr lang="es-ES" sz="1600" baseline="30000" dirty="0"/>
          </a:p>
          <a:p>
            <a:pPr marL="0" indent="0">
              <a:lnSpc>
                <a:spcPct val="100000"/>
              </a:lnSpc>
              <a:spcBef>
                <a:spcPts val="0"/>
              </a:spcBef>
              <a:buNone/>
            </a:pPr>
            <a:endParaRPr lang="es-ES" sz="1600" dirty="0"/>
          </a:p>
          <a:p>
            <a:pPr marL="514350" indent="-514350">
              <a:lnSpc>
                <a:spcPct val="100000"/>
              </a:lnSpc>
              <a:spcBef>
                <a:spcPts val="0"/>
              </a:spcBef>
              <a:buAutoNum type="arabicPeriod"/>
            </a:pPr>
            <a:endParaRPr lang="es-ES" sz="1600" baseline="30000" dirty="0">
              <a:solidFill>
                <a:srgbClr val="FF0000"/>
              </a:solidFill>
            </a:endParaRPr>
          </a:p>
        </p:txBody>
      </p:sp>
    </p:spTree>
    <p:extLst>
      <p:ext uri="{BB962C8B-B14F-4D97-AF65-F5344CB8AC3E}">
        <p14:creationId xmlns:p14="http://schemas.microsoft.com/office/powerpoint/2010/main" val="39061191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305936" y="256131"/>
            <a:ext cx="11567615" cy="63357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es-ES" sz="1600" dirty="0"/>
              <a:t>24. Adicionar - 6m</a:t>
            </a:r>
            <a:r>
              <a:rPr lang="es-ES" sz="1600" baseline="30000" dirty="0"/>
              <a:t>2</a:t>
            </a:r>
            <a:r>
              <a:rPr lang="es-ES" sz="1600" dirty="0"/>
              <a:t> + 4m - 7 con - m</a:t>
            </a:r>
            <a:r>
              <a:rPr lang="es-ES" sz="1600" baseline="30000" dirty="0"/>
              <a:t>2</a:t>
            </a:r>
            <a:r>
              <a:rPr lang="es-ES" sz="1600" dirty="0"/>
              <a:t> + m - 2	</a:t>
            </a:r>
            <a:r>
              <a:rPr lang="es-ES" sz="1600" dirty="0">
                <a:solidFill>
                  <a:srgbClr val="FF0000"/>
                </a:solidFill>
              </a:rPr>
              <a:t>A. - 7m</a:t>
            </a:r>
            <a:r>
              <a:rPr lang="es-ES" sz="1600" baseline="30000" dirty="0">
                <a:solidFill>
                  <a:srgbClr val="FF0000"/>
                </a:solidFill>
              </a:rPr>
              <a:t>2</a:t>
            </a:r>
            <a:r>
              <a:rPr lang="es-ES" sz="1600" dirty="0">
                <a:solidFill>
                  <a:srgbClr val="FF0000"/>
                </a:solidFill>
              </a:rPr>
              <a:t> + 5m - 9</a:t>
            </a:r>
            <a:r>
              <a:rPr lang="es-ES" sz="1600" dirty="0"/>
              <a:t>	B. 7m</a:t>
            </a:r>
            <a:r>
              <a:rPr lang="es-ES" sz="1600" baseline="30000" dirty="0"/>
              <a:t>2</a:t>
            </a:r>
            <a:r>
              <a:rPr lang="es-ES" sz="1600" dirty="0"/>
              <a:t> - 5m + 9	C. 6m</a:t>
            </a:r>
            <a:r>
              <a:rPr lang="es-ES" sz="1600" baseline="30000" dirty="0"/>
              <a:t>2</a:t>
            </a:r>
            <a:r>
              <a:rPr lang="es-ES" sz="1600" dirty="0"/>
              <a:t> + 4m + 9	D. 7m</a:t>
            </a:r>
            <a:r>
              <a:rPr lang="es-ES" sz="1600" baseline="30000" dirty="0"/>
              <a:t>2</a:t>
            </a:r>
            <a:r>
              <a:rPr lang="es-ES" sz="1600" dirty="0"/>
              <a:t> + 4m + 5</a:t>
            </a:r>
          </a:p>
          <a:p>
            <a:pPr marL="0" indent="0" algn="just">
              <a:lnSpc>
                <a:spcPct val="100000"/>
              </a:lnSpc>
              <a:spcBef>
                <a:spcPts val="0"/>
              </a:spcBef>
              <a:buNone/>
            </a:pPr>
            <a:r>
              <a:rPr lang="es-ES" sz="1600" dirty="0"/>
              <a:t>25. Adicionar 9x</a:t>
            </a:r>
            <a:r>
              <a:rPr lang="es-ES" sz="1600" baseline="30000" dirty="0"/>
              <a:t>2</a:t>
            </a:r>
            <a:r>
              <a:rPr lang="es-ES" sz="1600" dirty="0"/>
              <a:t>y – 8xy</a:t>
            </a:r>
            <a:r>
              <a:rPr lang="es-ES" sz="1600" baseline="30000" dirty="0"/>
              <a:t>2</a:t>
            </a:r>
            <a:r>
              <a:rPr lang="es-ES" sz="1600" dirty="0"/>
              <a:t> con – 4x</a:t>
            </a:r>
            <a:r>
              <a:rPr lang="es-ES" sz="1600" baseline="30000" dirty="0"/>
              <a:t>2</a:t>
            </a:r>
            <a:r>
              <a:rPr lang="es-ES" sz="1600" dirty="0"/>
              <a:t>y + xy</a:t>
            </a:r>
            <a:r>
              <a:rPr lang="es-ES" sz="1600" baseline="30000" dirty="0"/>
              <a:t>2</a:t>
            </a:r>
            <a:r>
              <a:rPr lang="es-ES" sz="1600" dirty="0"/>
              <a:t>	</a:t>
            </a:r>
            <a:r>
              <a:rPr lang="es-ES" sz="1600" dirty="0">
                <a:solidFill>
                  <a:srgbClr val="FF0000"/>
                </a:solidFill>
              </a:rPr>
              <a:t>A. 5x</a:t>
            </a:r>
            <a:r>
              <a:rPr lang="es-ES" sz="1600" baseline="30000" dirty="0">
                <a:solidFill>
                  <a:srgbClr val="FF0000"/>
                </a:solidFill>
              </a:rPr>
              <a:t>2</a:t>
            </a:r>
            <a:r>
              <a:rPr lang="es-ES" sz="1600" dirty="0">
                <a:solidFill>
                  <a:srgbClr val="FF0000"/>
                </a:solidFill>
              </a:rPr>
              <a:t>y – 7xy</a:t>
            </a:r>
            <a:r>
              <a:rPr lang="es-ES" sz="1600" baseline="30000" dirty="0">
                <a:solidFill>
                  <a:srgbClr val="FF0000"/>
                </a:solidFill>
              </a:rPr>
              <a:t>2</a:t>
            </a:r>
            <a:r>
              <a:rPr lang="es-ES" sz="1600" dirty="0"/>
              <a:t>	B. – 5x</a:t>
            </a:r>
            <a:r>
              <a:rPr lang="es-ES" sz="1600" baseline="30000" dirty="0"/>
              <a:t>2</a:t>
            </a:r>
            <a:r>
              <a:rPr lang="es-ES" sz="1600" dirty="0"/>
              <a:t>y + 7xy</a:t>
            </a:r>
            <a:r>
              <a:rPr lang="es-ES" sz="1600" baseline="30000" dirty="0"/>
              <a:t>2</a:t>
            </a:r>
            <a:r>
              <a:rPr lang="es-ES" sz="1600" dirty="0"/>
              <a:t>	C. 13x</a:t>
            </a:r>
            <a:r>
              <a:rPr lang="es-ES" sz="1600" baseline="30000" dirty="0"/>
              <a:t>2</a:t>
            </a:r>
            <a:r>
              <a:rPr lang="es-ES" sz="1600" dirty="0"/>
              <a:t>y + 9xy</a:t>
            </a:r>
            <a:r>
              <a:rPr lang="es-ES" sz="1600" baseline="30000" dirty="0"/>
              <a:t>2</a:t>
            </a:r>
            <a:r>
              <a:rPr lang="es-ES" sz="1600" dirty="0"/>
              <a:t>	D. – 13x</a:t>
            </a:r>
            <a:r>
              <a:rPr lang="es-ES" sz="1600" baseline="30000" dirty="0"/>
              <a:t>2</a:t>
            </a:r>
            <a:r>
              <a:rPr lang="es-ES" sz="1600" dirty="0"/>
              <a:t>y – 9xy</a:t>
            </a:r>
            <a:r>
              <a:rPr lang="es-ES" sz="1600" baseline="30000" dirty="0"/>
              <a:t>2</a:t>
            </a:r>
          </a:p>
          <a:p>
            <a:pPr marL="0" indent="0" algn="just">
              <a:lnSpc>
                <a:spcPct val="100000"/>
              </a:lnSpc>
              <a:spcBef>
                <a:spcPts val="0"/>
              </a:spcBef>
              <a:buNone/>
            </a:pPr>
            <a:r>
              <a:rPr lang="es-ES" sz="1600" dirty="0"/>
              <a:t>26. Adicionar - 9x</a:t>
            </a:r>
            <a:r>
              <a:rPr lang="es-ES" sz="1600" baseline="30000" dirty="0"/>
              <a:t>2</a:t>
            </a:r>
            <a:r>
              <a:rPr lang="es-ES" sz="1600" dirty="0"/>
              <a:t>y + 8xy</a:t>
            </a:r>
            <a:r>
              <a:rPr lang="es-ES" sz="1600" baseline="30000" dirty="0"/>
              <a:t>2</a:t>
            </a:r>
            <a:r>
              <a:rPr lang="es-ES" sz="1600" dirty="0"/>
              <a:t> con – 4x</a:t>
            </a:r>
            <a:r>
              <a:rPr lang="es-ES" sz="1600" baseline="30000" dirty="0"/>
              <a:t>2</a:t>
            </a:r>
            <a:r>
              <a:rPr lang="es-ES" sz="1600" dirty="0"/>
              <a:t>y + xy</a:t>
            </a:r>
            <a:r>
              <a:rPr lang="es-ES" sz="1600" baseline="30000" dirty="0"/>
              <a:t>2</a:t>
            </a:r>
            <a:r>
              <a:rPr lang="es-ES" sz="1600" dirty="0"/>
              <a:t>	</a:t>
            </a:r>
            <a:r>
              <a:rPr lang="es-ES" sz="1600" dirty="0">
                <a:solidFill>
                  <a:srgbClr val="FF0000"/>
                </a:solidFill>
              </a:rPr>
              <a:t>A. - 13x</a:t>
            </a:r>
            <a:r>
              <a:rPr lang="es-ES" sz="1600" baseline="30000" dirty="0">
                <a:solidFill>
                  <a:srgbClr val="FF0000"/>
                </a:solidFill>
              </a:rPr>
              <a:t>2</a:t>
            </a:r>
            <a:r>
              <a:rPr lang="es-ES" sz="1600" dirty="0">
                <a:solidFill>
                  <a:srgbClr val="FF0000"/>
                </a:solidFill>
              </a:rPr>
              <a:t>y + 9xy</a:t>
            </a:r>
            <a:r>
              <a:rPr lang="es-ES" sz="1600" baseline="30000" dirty="0">
                <a:solidFill>
                  <a:srgbClr val="FF0000"/>
                </a:solidFill>
              </a:rPr>
              <a:t>2</a:t>
            </a:r>
            <a:r>
              <a:rPr lang="es-ES" sz="1600" dirty="0"/>
              <a:t>	B. 13x</a:t>
            </a:r>
            <a:r>
              <a:rPr lang="es-ES" sz="1600" baseline="30000" dirty="0"/>
              <a:t>2</a:t>
            </a:r>
            <a:r>
              <a:rPr lang="es-ES" sz="1600" dirty="0"/>
              <a:t>y - 7xy</a:t>
            </a:r>
            <a:r>
              <a:rPr lang="es-ES" sz="1600" baseline="30000" dirty="0"/>
              <a:t>2</a:t>
            </a:r>
            <a:r>
              <a:rPr lang="es-ES" sz="1600" dirty="0"/>
              <a:t>	C. 13x</a:t>
            </a:r>
            <a:r>
              <a:rPr lang="es-ES" sz="1600" baseline="30000" dirty="0"/>
              <a:t>2</a:t>
            </a:r>
            <a:r>
              <a:rPr lang="es-ES" sz="1600" dirty="0"/>
              <a:t>y + 9xy</a:t>
            </a:r>
            <a:r>
              <a:rPr lang="es-ES" sz="1600" baseline="30000" dirty="0"/>
              <a:t>2</a:t>
            </a:r>
            <a:r>
              <a:rPr lang="es-ES" sz="1600" dirty="0"/>
              <a:t>	D. – 13x</a:t>
            </a:r>
            <a:r>
              <a:rPr lang="es-ES" sz="1600" baseline="30000" dirty="0"/>
              <a:t>2</a:t>
            </a:r>
            <a:r>
              <a:rPr lang="es-ES" sz="1600" dirty="0"/>
              <a:t>y – 9xy</a:t>
            </a:r>
            <a:r>
              <a:rPr lang="es-ES" sz="1600" baseline="30000" dirty="0"/>
              <a:t>2</a:t>
            </a:r>
            <a:endParaRPr lang="es-ES" sz="1600" dirty="0"/>
          </a:p>
          <a:p>
            <a:pPr marL="0" indent="0" algn="just">
              <a:lnSpc>
                <a:spcPct val="100000"/>
              </a:lnSpc>
              <a:spcBef>
                <a:spcPts val="0"/>
              </a:spcBef>
              <a:buNone/>
            </a:pPr>
            <a:r>
              <a:rPr lang="es-ES" sz="1600" dirty="0"/>
              <a:t>27. Adicionar 10x</a:t>
            </a:r>
            <a:r>
              <a:rPr lang="es-ES" sz="1600" baseline="30000" dirty="0"/>
              <a:t>2</a:t>
            </a:r>
            <a:r>
              <a:rPr lang="es-ES" sz="1600" dirty="0"/>
              <a:t> – x + 3 con – 4x</a:t>
            </a:r>
            <a:r>
              <a:rPr lang="es-ES" sz="1600" baseline="30000" dirty="0"/>
              <a:t>2</a:t>
            </a:r>
            <a:r>
              <a:rPr lang="es-ES" sz="1600" dirty="0"/>
              <a:t> – 1	</a:t>
            </a:r>
            <a:r>
              <a:rPr lang="es-ES" sz="1600" dirty="0">
                <a:solidFill>
                  <a:srgbClr val="FF0000"/>
                </a:solidFill>
              </a:rPr>
              <a:t>A. 6x</a:t>
            </a:r>
            <a:r>
              <a:rPr lang="es-ES" sz="1600" baseline="30000" dirty="0">
                <a:solidFill>
                  <a:srgbClr val="FF0000"/>
                </a:solidFill>
              </a:rPr>
              <a:t>2</a:t>
            </a:r>
            <a:r>
              <a:rPr lang="es-ES" sz="1600" dirty="0">
                <a:solidFill>
                  <a:srgbClr val="FF0000"/>
                </a:solidFill>
              </a:rPr>
              <a:t> – x + 2</a:t>
            </a:r>
            <a:r>
              <a:rPr lang="es-ES" sz="1600" dirty="0"/>
              <a:t>	B. – 6x</a:t>
            </a:r>
            <a:r>
              <a:rPr lang="es-ES" sz="1600" baseline="30000" dirty="0"/>
              <a:t>2</a:t>
            </a:r>
            <a:r>
              <a:rPr lang="es-ES" sz="1600" dirty="0"/>
              <a:t> + x – 2	C. 14x</a:t>
            </a:r>
            <a:r>
              <a:rPr lang="es-ES" sz="1600" baseline="30000" dirty="0"/>
              <a:t>2</a:t>
            </a:r>
            <a:r>
              <a:rPr lang="es-ES" sz="1600" dirty="0"/>
              <a:t> + x + 4	D. – 14x</a:t>
            </a:r>
            <a:r>
              <a:rPr lang="es-ES" sz="1600" baseline="30000" dirty="0"/>
              <a:t>2</a:t>
            </a:r>
            <a:r>
              <a:rPr lang="es-ES" sz="1600" dirty="0"/>
              <a:t> – x - 4</a:t>
            </a:r>
          </a:p>
          <a:p>
            <a:pPr marL="0" indent="0" algn="just">
              <a:lnSpc>
                <a:spcPct val="100000"/>
              </a:lnSpc>
              <a:spcBef>
                <a:spcPts val="0"/>
              </a:spcBef>
              <a:buFont typeface="Arial" panose="020B0604020202020204" pitchFamily="34" charset="0"/>
              <a:buNone/>
            </a:pPr>
            <a:r>
              <a:rPr lang="es-ES" sz="1600" dirty="0" smtClean="0"/>
              <a:t>28. Adicionar - 10x</a:t>
            </a:r>
            <a:r>
              <a:rPr lang="es-ES" sz="1600" baseline="30000" dirty="0" smtClean="0"/>
              <a:t>2</a:t>
            </a:r>
            <a:r>
              <a:rPr lang="es-ES" sz="1600" dirty="0" smtClean="0"/>
              <a:t> + x - 3 con 4x</a:t>
            </a:r>
            <a:r>
              <a:rPr lang="es-ES" sz="1600" baseline="30000" dirty="0" smtClean="0"/>
              <a:t>2</a:t>
            </a:r>
            <a:r>
              <a:rPr lang="es-ES" sz="1600" dirty="0" smtClean="0"/>
              <a:t> + 1	</a:t>
            </a:r>
            <a:r>
              <a:rPr lang="es-ES" sz="1600" dirty="0" smtClean="0">
                <a:solidFill>
                  <a:srgbClr val="FF0000"/>
                </a:solidFill>
              </a:rPr>
              <a:t>A. - 6x</a:t>
            </a:r>
            <a:r>
              <a:rPr lang="es-ES" sz="1600" baseline="30000" dirty="0" smtClean="0">
                <a:solidFill>
                  <a:srgbClr val="FF0000"/>
                </a:solidFill>
              </a:rPr>
              <a:t>2</a:t>
            </a:r>
            <a:r>
              <a:rPr lang="es-ES" sz="1600" dirty="0" smtClean="0">
                <a:solidFill>
                  <a:srgbClr val="FF0000"/>
                </a:solidFill>
              </a:rPr>
              <a:t> + x - </a:t>
            </a:r>
            <a:r>
              <a:rPr lang="es-ES" sz="1600" dirty="0" smtClean="0"/>
              <a:t>2	B. 6x</a:t>
            </a:r>
            <a:r>
              <a:rPr lang="es-ES" sz="1600" baseline="30000" dirty="0" smtClean="0"/>
              <a:t>2</a:t>
            </a:r>
            <a:r>
              <a:rPr lang="es-ES" sz="1600" dirty="0" smtClean="0"/>
              <a:t> - x + 2		C. 14x</a:t>
            </a:r>
            <a:r>
              <a:rPr lang="es-ES" sz="1600" baseline="30000" dirty="0" smtClean="0"/>
              <a:t>2</a:t>
            </a:r>
            <a:r>
              <a:rPr lang="es-ES" sz="1600" dirty="0" smtClean="0"/>
              <a:t> + x + 4	D. – 14x</a:t>
            </a:r>
            <a:r>
              <a:rPr lang="es-ES" sz="1600" baseline="30000" dirty="0" smtClean="0"/>
              <a:t>2</a:t>
            </a:r>
            <a:r>
              <a:rPr lang="es-ES" sz="1600" dirty="0" smtClean="0"/>
              <a:t> – x – 4</a:t>
            </a:r>
          </a:p>
          <a:p>
            <a:pPr marL="0" indent="0" algn="just">
              <a:lnSpc>
                <a:spcPct val="100000"/>
              </a:lnSpc>
              <a:spcBef>
                <a:spcPts val="0"/>
              </a:spcBef>
              <a:buFont typeface="Arial" panose="020B0604020202020204" pitchFamily="34" charset="0"/>
              <a:buNone/>
            </a:pPr>
            <a:r>
              <a:rPr lang="es-ES" sz="1600" dirty="0" smtClean="0"/>
              <a:t>29. Adicionar a</a:t>
            </a:r>
            <a:r>
              <a:rPr lang="es-ES" sz="1600" baseline="30000" dirty="0" smtClean="0"/>
              <a:t>2</a:t>
            </a:r>
            <a:r>
              <a:rPr lang="es-ES" sz="1600" dirty="0" smtClean="0"/>
              <a:t>b – ab</a:t>
            </a:r>
            <a:r>
              <a:rPr lang="es-ES" sz="1600" baseline="30000" dirty="0" smtClean="0"/>
              <a:t>2</a:t>
            </a:r>
            <a:r>
              <a:rPr lang="es-ES" sz="1600" dirty="0" smtClean="0"/>
              <a:t> + 7 con 6a</a:t>
            </a:r>
            <a:r>
              <a:rPr lang="es-ES" sz="1600" baseline="30000" dirty="0" smtClean="0"/>
              <a:t>2</a:t>
            </a:r>
            <a:r>
              <a:rPr lang="es-ES" sz="1600" dirty="0" smtClean="0"/>
              <a:t>b – 4ab</a:t>
            </a:r>
            <a:r>
              <a:rPr lang="es-ES" sz="1600" baseline="30000" dirty="0" smtClean="0"/>
              <a:t>2</a:t>
            </a:r>
            <a:r>
              <a:rPr lang="es-ES" sz="1600" dirty="0" smtClean="0"/>
              <a:t>	</a:t>
            </a:r>
            <a:r>
              <a:rPr lang="es-ES" sz="1600" dirty="0" smtClean="0">
                <a:solidFill>
                  <a:srgbClr val="FF0000"/>
                </a:solidFill>
              </a:rPr>
              <a:t>A. 7a</a:t>
            </a:r>
            <a:r>
              <a:rPr lang="es-ES" sz="1600" baseline="30000" dirty="0" smtClean="0">
                <a:solidFill>
                  <a:srgbClr val="FF0000"/>
                </a:solidFill>
              </a:rPr>
              <a:t>2</a:t>
            </a:r>
            <a:r>
              <a:rPr lang="es-ES" sz="1600" dirty="0" smtClean="0">
                <a:solidFill>
                  <a:srgbClr val="FF0000"/>
                </a:solidFill>
              </a:rPr>
              <a:t>b – 5ab</a:t>
            </a:r>
            <a:r>
              <a:rPr lang="es-ES" sz="1600" baseline="30000" dirty="0" smtClean="0">
                <a:solidFill>
                  <a:srgbClr val="FF0000"/>
                </a:solidFill>
              </a:rPr>
              <a:t>2</a:t>
            </a:r>
            <a:r>
              <a:rPr lang="es-ES" sz="1600" dirty="0" smtClean="0">
                <a:solidFill>
                  <a:srgbClr val="FF0000"/>
                </a:solidFill>
              </a:rPr>
              <a:t> + 7</a:t>
            </a:r>
            <a:r>
              <a:rPr lang="es-ES" sz="1600" dirty="0" smtClean="0"/>
              <a:t>	B. – 7a</a:t>
            </a:r>
            <a:r>
              <a:rPr lang="es-ES" sz="1600" baseline="30000" dirty="0" smtClean="0"/>
              <a:t>2</a:t>
            </a:r>
            <a:r>
              <a:rPr lang="es-ES" sz="1600" dirty="0" smtClean="0"/>
              <a:t>b + 5ab</a:t>
            </a:r>
            <a:r>
              <a:rPr lang="es-ES" sz="1600" baseline="30000" dirty="0" smtClean="0"/>
              <a:t>2</a:t>
            </a:r>
            <a:r>
              <a:rPr lang="es-ES" sz="1600" dirty="0" smtClean="0"/>
              <a:t> + 7	C. 6a</a:t>
            </a:r>
            <a:r>
              <a:rPr lang="es-ES" sz="1600" baseline="30000" dirty="0" smtClean="0"/>
              <a:t>2</a:t>
            </a:r>
            <a:r>
              <a:rPr lang="es-ES" sz="1600" dirty="0" smtClean="0"/>
              <a:t>b – 4ab</a:t>
            </a:r>
            <a:r>
              <a:rPr lang="es-ES" sz="1600" baseline="30000" dirty="0" smtClean="0"/>
              <a:t>2 </a:t>
            </a:r>
            <a:r>
              <a:rPr lang="es-ES" sz="1600" dirty="0" smtClean="0"/>
              <a:t>+ 7	D. – 6a</a:t>
            </a:r>
            <a:r>
              <a:rPr lang="es-ES" sz="1600" baseline="30000" dirty="0" smtClean="0"/>
              <a:t>2</a:t>
            </a:r>
            <a:r>
              <a:rPr lang="es-ES" sz="1600" dirty="0" smtClean="0"/>
              <a:t>b + 4ab</a:t>
            </a:r>
            <a:r>
              <a:rPr lang="es-ES" sz="1600" baseline="30000" dirty="0" smtClean="0"/>
              <a:t>2</a:t>
            </a:r>
          </a:p>
          <a:p>
            <a:pPr marL="0" indent="0" algn="just">
              <a:lnSpc>
                <a:spcPct val="100000"/>
              </a:lnSpc>
              <a:spcBef>
                <a:spcPts val="0"/>
              </a:spcBef>
              <a:buFont typeface="Arial" panose="020B0604020202020204" pitchFamily="34" charset="0"/>
              <a:buNone/>
            </a:pPr>
            <a:r>
              <a:rPr lang="es-ES" sz="1600" dirty="0" smtClean="0"/>
              <a:t>30. Adicionar - a</a:t>
            </a:r>
            <a:r>
              <a:rPr lang="es-ES" sz="1600" baseline="30000" dirty="0" smtClean="0"/>
              <a:t>2</a:t>
            </a:r>
            <a:r>
              <a:rPr lang="es-ES" sz="1600" dirty="0" smtClean="0"/>
              <a:t>b + ab</a:t>
            </a:r>
            <a:r>
              <a:rPr lang="es-ES" sz="1600" baseline="30000" dirty="0" smtClean="0"/>
              <a:t>2</a:t>
            </a:r>
            <a:r>
              <a:rPr lang="es-ES" sz="1600" dirty="0" smtClean="0"/>
              <a:t> - 7 con - 6a</a:t>
            </a:r>
            <a:r>
              <a:rPr lang="es-ES" sz="1600" baseline="30000" dirty="0" smtClean="0"/>
              <a:t>2</a:t>
            </a:r>
            <a:r>
              <a:rPr lang="es-ES" sz="1600" dirty="0" smtClean="0"/>
              <a:t>b + 4ab</a:t>
            </a:r>
            <a:r>
              <a:rPr lang="es-ES" sz="1600" baseline="30000" dirty="0" smtClean="0"/>
              <a:t>2</a:t>
            </a:r>
            <a:r>
              <a:rPr lang="es-ES" sz="1600" dirty="0" smtClean="0"/>
              <a:t>	</a:t>
            </a:r>
            <a:r>
              <a:rPr lang="es-ES" sz="1600" dirty="0" smtClean="0">
                <a:solidFill>
                  <a:srgbClr val="FF0000"/>
                </a:solidFill>
              </a:rPr>
              <a:t>A. - 7a</a:t>
            </a:r>
            <a:r>
              <a:rPr lang="es-ES" sz="1600" baseline="30000" dirty="0" smtClean="0">
                <a:solidFill>
                  <a:srgbClr val="FF0000"/>
                </a:solidFill>
              </a:rPr>
              <a:t>2</a:t>
            </a:r>
            <a:r>
              <a:rPr lang="es-ES" sz="1600" dirty="0" smtClean="0">
                <a:solidFill>
                  <a:srgbClr val="FF0000"/>
                </a:solidFill>
              </a:rPr>
              <a:t>b + 5ab</a:t>
            </a:r>
            <a:r>
              <a:rPr lang="es-ES" sz="1600" baseline="30000" dirty="0" smtClean="0">
                <a:solidFill>
                  <a:srgbClr val="FF0000"/>
                </a:solidFill>
              </a:rPr>
              <a:t>2</a:t>
            </a:r>
            <a:r>
              <a:rPr lang="es-ES" sz="1600" dirty="0" smtClean="0">
                <a:solidFill>
                  <a:srgbClr val="FF0000"/>
                </a:solidFill>
              </a:rPr>
              <a:t> - 7</a:t>
            </a:r>
            <a:r>
              <a:rPr lang="es-ES" sz="1600" dirty="0" smtClean="0"/>
              <a:t>	B. 7a</a:t>
            </a:r>
            <a:r>
              <a:rPr lang="es-ES" sz="1600" baseline="30000" dirty="0" smtClean="0"/>
              <a:t>2</a:t>
            </a:r>
            <a:r>
              <a:rPr lang="es-ES" sz="1600" dirty="0" smtClean="0"/>
              <a:t>b - 5ab</a:t>
            </a:r>
            <a:r>
              <a:rPr lang="es-ES" sz="1600" baseline="30000" dirty="0" smtClean="0"/>
              <a:t>2</a:t>
            </a:r>
            <a:r>
              <a:rPr lang="es-ES" sz="1600" dirty="0" smtClean="0"/>
              <a:t> + 7	C. 6a</a:t>
            </a:r>
            <a:r>
              <a:rPr lang="es-ES" sz="1600" baseline="30000" dirty="0" smtClean="0"/>
              <a:t>2</a:t>
            </a:r>
            <a:r>
              <a:rPr lang="es-ES" sz="1600" dirty="0" smtClean="0"/>
              <a:t>b – 4ab</a:t>
            </a:r>
            <a:r>
              <a:rPr lang="es-ES" sz="1600" baseline="30000" dirty="0" smtClean="0"/>
              <a:t>2 </a:t>
            </a:r>
            <a:r>
              <a:rPr lang="es-ES" sz="1600" dirty="0" smtClean="0"/>
              <a:t>+ 7	D. – 6a</a:t>
            </a:r>
            <a:r>
              <a:rPr lang="es-ES" sz="1600" baseline="30000" dirty="0" smtClean="0"/>
              <a:t>2</a:t>
            </a:r>
            <a:r>
              <a:rPr lang="es-ES" sz="1600" dirty="0" smtClean="0"/>
              <a:t>b + 4ab</a:t>
            </a:r>
            <a:r>
              <a:rPr lang="es-ES" sz="1600" baseline="30000" dirty="0" smtClean="0"/>
              <a:t>2</a:t>
            </a:r>
          </a:p>
          <a:p>
            <a:pPr marL="0" indent="0">
              <a:lnSpc>
                <a:spcPct val="100000"/>
              </a:lnSpc>
              <a:spcBef>
                <a:spcPts val="0"/>
              </a:spcBef>
              <a:buNone/>
            </a:pPr>
            <a:r>
              <a:rPr lang="es-ES" sz="1600" dirty="0" smtClean="0"/>
              <a:t>31. Hallar </a:t>
            </a:r>
            <a:r>
              <a:rPr lang="es-ES" sz="1600" dirty="0"/>
              <a:t>el perímetro de un triángulo equilátero de lado 3xyz.   </a:t>
            </a:r>
            <a:r>
              <a:rPr lang="es-ES" sz="1600" dirty="0">
                <a:solidFill>
                  <a:srgbClr val="FF0000"/>
                </a:solidFill>
              </a:rPr>
              <a:t>A. 9xyz	     </a:t>
            </a:r>
            <a:r>
              <a:rPr lang="es-ES" sz="1600" dirty="0"/>
              <a:t>B. 27x</a:t>
            </a:r>
            <a:r>
              <a:rPr lang="es-ES" sz="1600" baseline="30000" dirty="0"/>
              <a:t>3</a:t>
            </a:r>
            <a:r>
              <a:rPr lang="es-ES" sz="1600" dirty="0"/>
              <a:t>y</a:t>
            </a:r>
            <a:r>
              <a:rPr lang="es-ES" sz="1600" baseline="30000" dirty="0"/>
              <a:t>3</a:t>
            </a:r>
            <a:r>
              <a:rPr lang="es-ES" sz="1600" dirty="0"/>
              <a:t>z</a:t>
            </a:r>
            <a:r>
              <a:rPr lang="es-ES" sz="1600" baseline="30000" dirty="0"/>
              <a:t>3</a:t>
            </a:r>
            <a:r>
              <a:rPr lang="es-ES" sz="1600" dirty="0"/>
              <a:t>      C. </a:t>
            </a:r>
            <a:r>
              <a:rPr lang="es-ES" sz="1600" dirty="0" err="1"/>
              <a:t>xyz</a:t>
            </a:r>
            <a:r>
              <a:rPr lang="es-ES" sz="1600" dirty="0"/>
              <a:t>       D. 3x</a:t>
            </a:r>
            <a:r>
              <a:rPr lang="es-ES" sz="1600" baseline="30000" dirty="0"/>
              <a:t>3</a:t>
            </a:r>
            <a:r>
              <a:rPr lang="es-ES" sz="1600" dirty="0"/>
              <a:t>y</a:t>
            </a:r>
            <a:r>
              <a:rPr lang="es-ES" sz="1600" baseline="30000" dirty="0"/>
              <a:t>3</a:t>
            </a:r>
            <a:r>
              <a:rPr lang="es-ES" sz="1600" dirty="0"/>
              <a:t>z</a:t>
            </a:r>
            <a:r>
              <a:rPr lang="es-ES" sz="1600" baseline="30000" dirty="0"/>
              <a:t>3</a:t>
            </a:r>
          </a:p>
          <a:p>
            <a:pPr marL="0" indent="0">
              <a:lnSpc>
                <a:spcPct val="100000"/>
              </a:lnSpc>
              <a:spcBef>
                <a:spcPts val="0"/>
              </a:spcBef>
              <a:buNone/>
            </a:pPr>
            <a:r>
              <a:rPr lang="es-ES" sz="1600" dirty="0" smtClean="0"/>
              <a:t>32</a:t>
            </a:r>
            <a:r>
              <a:rPr lang="es-ES" sz="1600" dirty="0"/>
              <a:t>. Hallar el perímetro de un triángulo isósceles, cuyos lados iguales miden 4a</a:t>
            </a:r>
            <a:r>
              <a:rPr lang="es-ES" sz="1600" baseline="30000" dirty="0"/>
              <a:t>2</a:t>
            </a:r>
            <a:r>
              <a:rPr lang="es-ES" sz="1600" dirty="0"/>
              <a:t>b</a:t>
            </a:r>
            <a:r>
              <a:rPr lang="es-ES" sz="1600" baseline="30000" dirty="0"/>
              <a:t>3</a:t>
            </a:r>
            <a:r>
              <a:rPr lang="es-ES" sz="1600" dirty="0"/>
              <a:t>c y el diferente mide la mitad de estos lados. </a:t>
            </a:r>
            <a:r>
              <a:rPr lang="es-ES" sz="1600" dirty="0">
                <a:solidFill>
                  <a:srgbClr val="FF0000"/>
                </a:solidFill>
              </a:rPr>
              <a:t>A.10a</a:t>
            </a:r>
            <a:r>
              <a:rPr lang="es-ES" sz="1600" baseline="30000" dirty="0">
                <a:solidFill>
                  <a:srgbClr val="FF0000"/>
                </a:solidFill>
              </a:rPr>
              <a:t>2</a:t>
            </a:r>
            <a:r>
              <a:rPr lang="es-ES" sz="1600" dirty="0">
                <a:solidFill>
                  <a:srgbClr val="FF0000"/>
                </a:solidFill>
              </a:rPr>
              <a:t>b</a:t>
            </a:r>
            <a:r>
              <a:rPr lang="es-ES" sz="1600" baseline="30000" dirty="0">
                <a:solidFill>
                  <a:srgbClr val="FF0000"/>
                </a:solidFill>
              </a:rPr>
              <a:t>3</a:t>
            </a:r>
            <a:r>
              <a:rPr lang="es-ES" sz="1600" dirty="0">
                <a:solidFill>
                  <a:srgbClr val="FF0000"/>
                </a:solidFill>
              </a:rPr>
              <a:t>c     </a:t>
            </a:r>
            <a:r>
              <a:rPr lang="es-ES" sz="1600" dirty="0"/>
              <a:t>B.12a</a:t>
            </a:r>
            <a:r>
              <a:rPr lang="es-ES" sz="1600" baseline="30000" dirty="0"/>
              <a:t>2</a:t>
            </a:r>
            <a:r>
              <a:rPr lang="es-ES" sz="1600" dirty="0"/>
              <a:t>b</a:t>
            </a:r>
            <a:r>
              <a:rPr lang="es-ES" sz="1600" baseline="30000" dirty="0"/>
              <a:t>3</a:t>
            </a:r>
            <a:r>
              <a:rPr lang="es-ES" sz="1600" dirty="0"/>
              <a:t>c        </a:t>
            </a:r>
            <a:r>
              <a:rPr lang="es-ES" sz="1600" dirty="0" smtClean="0"/>
              <a:t>C.10a</a:t>
            </a:r>
            <a:r>
              <a:rPr lang="es-ES" sz="1600" baseline="30000" dirty="0" smtClean="0"/>
              <a:t>4</a:t>
            </a:r>
            <a:r>
              <a:rPr lang="es-ES" sz="1600" dirty="0" smtClean="0"/>
              <a:t>b</a:t>
            </a:r>
            <a:r>
              <a:rPr lang="es-ES" sz="1600" baseline="30000" dirty="0" smtClean="0"/>
              <a:t>6</a:t>
            </a:r>
            <a:r>
              <a:rPr lang="es-ES" sz="1600" dirty="0" smtClean="0"/>
              <a:t>c</a:t>
            </a:r>
            <a:r>
              <a:rPr lang="es-ES" sz="1600" baseline="30000" dirty="0" smtClean="0"/>
              <a:t>3</a:t>
            </a:r>
            <a:r>
              <a:rPr lang="es-ES" sz="1600" dirty="0" smtClean="0"/>
              <a:t>     </a:t>
            </a:r>
            <a:r>
              <a:rPr lang="es-ES" sz="1600" dirty="0"/>
              <a:t>D. 30a</a:t>
            </a:r>
            <a:r>
              <a:rPr lang="es-ES" sz="1600" baseline="30000" dirty="0"/>
              <a:t>2</a:t>
            </a:r>
            <a:r>
              <a:rPr lang="es-ES" sz="1600" dirty="0"/>
              <a:t>b</a:t>
            </a:r>
            <a:r>
              <a:rPr lang="es-ES" sz="1600" baseline="30000" dirty="0"/>
              <a:t>3</a:t>
            </a:r>
            <a:r>
              <a:rPr lang="es-ES" sz="1600" dirty="0"/>
              <a:t>c</a:t>
            </a:r>
            <a:endParaRPr lang="es-ES" sz="1600" baseline="30000" dirty="0"/>
          </a:p>
          <a:p>
            <a:pPr marL="0" indent="0">
              <a:lnSpc>
                <a:spcPct val="100000"/>
              </a:lnSpc>
              <a:spcBef>
                <a:spcPts val="0"/>
              </a:spcBef>
              <a:buNone/>
            </a:pPr>
            <a:r>
              <a:rPr lang="es-ES" sz="1600" dirty="0" smtClean="0"/>
              <a:t>33</a:t>
            </a:r>
            <a:r>
              <a:rPr lang="es-ES" sz="1600" dirty="0"/>
              <a:t>. Hallar el perímetro de un triángulo escaleno cuyo lado mayor mide 3x</a:t>
            </a:r>
            <a:r>
              <a:rPr lang="es-ES" sz="1600" baseline="30000" dirty="0"/>
              <a:t>n</a:t>
            </a:r>
            <a:r>
              <a:rPr lang="es-ES" sz="1600" dirty="0"/>
              <a:t>, el lado menor mide la tercera parte del lado mayor y el lado medio mide el doble del lado menor.   </a:t>
            </a:r>
            <a:r>
              <a:rPr lang="es-ES" sz="1600" dirty="0">
                <a:solidFill>
                  <a:srgbClr val="FF0000"/>
                </a:solidFill>
              </a:rPr>
              <a:t>A. 6x</a:t>
            </a:r>
            <a:r>
              <a:rPr lang="es-ES" sz="1600" baseline="30000" dirty="0">
                <a:solidFill>
                  <a:srgbClr val="FF0000"/>
                </a:solidFill>
              </a:rPr>
              <a:t>n        </a:t>
            </a:r>
            <a:r>
              <a:rPr lang="es-ES" sz="1600" dirty="0"/>
              <a:t>B. 9x</a:t>
            </a:r>
            <a:r>
              <a:rPr lang="es-ES" sz="1600" baseline="30000" dirty="0"/>
              <a:t>n </a:t>
            </a:r>
            <a:r>
              <a:rPr lang="es-ES" sz="1600" dirty="0"/>
              <a:t>	C. 27x</a:t>
            </a:r>
            <a:r>
              <a:rPr lang="es-ES" sz="1600" baseline="30000" dirty="0"/>
              <a:t>3n </a:t>
            </a:r>
            <a:r>
              <a:rPr lang="es-ES" sz="1600" dirty="0"/>
              <a:t>	D. 6x</a:t>
            </a:r>
            <a:r>
              <a:rPr lang="es-ES" sz="1600" baseline="30000" dirty="0"/>
              <a:t>3n</a:t>
            </a:r>
          </a:p>
          <a:p>
            <a:pPr marL="0" indent="0">
              <a:lnSpc>
                <a:spcPct val="100000"/>
              </a:lnSpc>
              <a:spcBef>
                <a:spcPts val="0"/>
              </a:spcBef>
              <a:buNone/>
            </a:pPr>
            <a:r>
              <a:rPr lang="es-ES" sz="1600" baseline="30000" dirty="0">
                <a:solidFill>
                  <a:srgbClr val="FF0000"/>
                </a:solidFill>
              </a:rPr>
              <a:t> </a:t>
            </a:r>
            <a:r>
              <a:rPr lang="es-ES" sz="1600" dirty="0" smtClean="0"/>
              <a:t>34</a:t>
            </a:r>
            <a:r>
              <a:rPr lang="es-ES" sz="1600" dirty="0"/>
              <a:t>. Hallar el perímetro de un rectángulo cuya base es el doble de la altura.   </a:t>
            </a:r>
            <a:r>
              <a:rPr lang="es-ES" sz="1600" dirty="0">
                <a:solidFill>
                  <a:srgbClr val="FF0000"/>
                </a:solidFill>
              </a:rPr>
              <a:t> A. 6x       </a:t>
            </a:r>
            <a:r>
              <a:rPr lang="es-ES" sz="1600" dirty="0"/>
              <a:t>B. 8x 	C. 8x</a:t>
            </a:r>
            <a:r>
              <a:rPr lang="es-ES" sz="1600" baseline="30000" dirty="0"/>
              <a:t>4</a:t>
            </a:r>
            <a:r>
              <a:rPr lang="es-ES" sz="1600" dirty="0"/>
              <a:t>	D. 6x</a:t>
            </a:r>
            <a:r>
              <a:rPr lang="es-ES" sz="1600" baseline="30000" dirty="0"/>
              <a:t>4</a:t>
            </a:r>
          </a:p>
          <a:p>
            <a:pPr marL="0" indent="0">
              <a:lnSpc>
                <a:spcPct val="100000"/>
              </a:lnSpc>
              <a:spcBef>
                <a:spcPts val="0"/>
              </a:spcBef>
              <a:buNone/>
            </a:pPr>
            <a:r>
              <a:rPr lang="es-ES" sz="1600" dirty="0" smtClean="0"/>
              <a:t>35</a:t>
            </a:r>
            <a:r>
              <a:rPr lang="es-ES" sz="1600" dirty="0"/>
              <a:t>. Hallar el perímetro de un rectángulo cuya base es la mitad de la altura.    </a:t>
            </a:r>
            <a:r>
              <a:rPr lang="es-ES" sz="1600" dirty="0">
                <a:solidFill>
                  <a:srgbClr val="FF0000"/>
                </a:solidFill>
              </a:rPr>
              <a:t>A. 3x	</a:t>
            </a:r>
            <a:r>
              <a:rPr lang="es-ES" sz="1600" dirty="0"/>
              <a:t>B. 18x	C. 18x</a:t>
            </a:r>
            <a:r>
              <a:rPr lang="es-ES" sz="1600" baseline="30000" dirty="0"/>
              <a:t>4</a:t>
            </a:r>
            <a:r>
              <a:rPr lang="es-ES" sz="1600" dirty="0"/>
              <a:t>	D. 3x</a:t>
            </a:r>
            <a:r>
              <a:rPr lang="es-ES" sz="1600" baseline="30000" dirty="0"/>
              <a:t>4</a:t>
            </a:r>
          </a:p>
          <a:p>
            <a:pPr marL="0" indent="0">
              <a:lnSpc>
                <a:spcPct val="100000"/>
              </a:lnSpc>
              <a:spcBef>
                <a:spcPts val="0"/>
              </a:spcBef>
              <a:buNone/>
            </a:pPr>
            <a:r>
              <a:rPr lang="es-ES" sz="1600" dirty="0" smtClean="0"/>
              <a:t>36</a:t>
            </a:r>
            <a:r>
              <a:rPr lang="es-ES" sz="1600" dirty="0"/>
              <a:t>. En una familia, la madre mide 3 años menos que el padre, y el hijo tiene la mitad de la edad del padre. ¿Cuánto suman las edades de los 3?  </a:t>
            </a:r>
            <a:r>
              <a:rPr lang="es-ES" sz="1600" dirty="0">
                <a:solidFill>
                  <a:srgbClr val="FF0000"/>
                </a:solidFill>
              </a:rPr>
              <a:t>A.</a:t>
            </a:r>
            <a:r>
              <a:rPr lang="es-ES" sz="1600" dirty="0"/>
              <a:t> </a:t>
            </a:r>
            <a:r>
              <a:rPr lang="es-ES" sz="1600" dirty="0">
                <a:solidFill>
                  <a:srgbClr val="FF0000"/>
                </a:solidFill>
              </a:rPr>
              <a:t>5/2x – </a:t>
            </a:r>
            <a:r>
              <a:rPr lang="es-ES" sz="1600" dirty="0" smtClean="0">
                <a:solidFill>
                  <a:srgbClr val="FF0000"/>
                </a:solidFill>
              </a:rPr>
              <a:t>3	 </a:t>
            </a:r>
            <a:r>
              <a:rPr lang="es-ES" sz="1600" dirty="0"/>
              <a:t>B. ½ x + 3		C. 2/5 x + 1		D. 1/3 </a:t>
            </a:r>
            <a:r>
              <a:rPr lang="es-ES" sz="1600" dirty="0" smtClean="0"/>
              <a:t>x</a:t>
            </a:r>
          </a:p>
          <a:p>
            <a:pPr marL="0" indent="0">
              <a:lnSpc>
                <a:spcPct val="100000"/>
              </a:lnSpc>
              <a:spcBef>
                <a:spcPts val="0"/>
              </a:spcBef>
              <a:buNone/>
            </a:pPr>
            <a:r>
              <a:rPr lang="es-ES" sz="1600" dirty="0" smtClean="0"/>
              <a:t>37</a:t>
            </a:r>
            <a:r>
              <a:rPr lang="es-ES" sz="1600" dirty="0"/>
              <a:t>. Se compran 3 artículos de ropa: una chaqueta, una camisa y un pantalón; la camisa costó $20000 menos que la chaqueta, y el pantalón costó $30000 menos que la chaqueta. ¿Cuánto se pagó por las 3 prendas?</a:t>
            </a:r>
            <a:r>
              <a:rPr lang="es-ES" sz="1600" dirty="0">
                <a:solidFill>
                  <a:srgbClr val="FF0000"/>
                </a:solidFill>
              </a:rPr>
              <a:t> A. 3x + 10000	</a:t>
            </a:r>
            <a:r>
              <a:rPr lang="es-ES" sz="1600" dirty="0"/>
              <a:t>B. 3x – </a:t>
            </a:r>
            <a:r>
              <a:rPr lang="es-ES" sz="1600" dirty="0" smtClean="0"/>
              <a:t>10000     	C</a:t>
            </a:r>
            <a:r>
              <a:rPr lang="es-ES" sz="1600" dirty="0"/>
              <a:t>. x + 10000	    D. 4x - 20000  </a:t>
            </a:r>
          </a:p>
          <a:p>
            <a:pPr marL="0" indent="0">
              <a:lnSpc>
                <a:spcPct val="100000"/>
              </a:lnSpc>
              <a:spcBef>
                <a:spcPts val="0"/>
              </a:spcBef>
              <a:buNone/>
            </a:pPr>
            <a:r>
              <a:rPr lang="es-ES" sz="1600" dirty="0"/>
              <a:t>38. Se compran 3 artículos de ropa: una chaqueta, una camisa y un pantalón; la camisa costó $20000 menos que la chaqueta, y el pantalón costó $30000 menos que la camisa. ¿Cuánto se pagó por las 3 prendas? </a:t>
            </a:r>
            <a:r>
              <a:rPr lang="es-ES" sz="1600" dirty="0">
                <a:solidFill>
                  <a:srgbClr val="FF0000"/>
                </a:solidFill>
              </a:rPr>
              <a:t>A. 3x – 70000	</a:t>
            </a:r>
            <a:r>
              <a:rPr lang="es-ES" sz="1600" dirty="0"/>
              <a:t>B. 3x + 70000	C. x – 50000	   D. x + 50000</a:t>
            </a:r>
          </a:p>
          <a:p>
            <a:pPr marL="0" indent="0">
              <a:lnSpc>
                <a:spcPct val="100000"/>
              </a:lnSpc>
              <a:spcBef>
                <a:spcPts val="0"/>
              </a:spcBef>
              <a:buNone/>
            </a:pPr>
            <a:r>
              <a:rPr lang="es-ES" sz="1600" dirty="0"/>
              <a:t>39. En una empresa la secretaria gana 3x</a:t>
            </a:r>
            <a:r>
              <a:rPr lang="es-ES" sz="1600" baseline="30000" dirty="0"/>
              <a:t>2</a:t>
            </a:r>
            <a:r>
              <a:rPr lang="es-ES" sz="1600" dirty="0"/>
              <a:t> – 7x + 1, la recepcionista 2x</a:t>
            </a:r>
            <a:r>
              <a:rPr lang="es-ES" sz="1600" baseline="30000" dirty="0"/>
              <a:t>2</a:t>
            </a:r>
            <a:r>
              <a:rPr lang="es-ES" sz="1600" dirty="0"/>
              <a:t> – 3x + 1, el mensajero x</a:t>
            </a:r>
            <a:r>
              <a:rPr lang="es-ES" sz="1600" baseline="30000" dirty="0"/>
              <a:t>2</a:t>
            </a:r>
            <a:r>
              <a:rPr lang="es-ES" sz="1600" dirty="0"/>
              <a:t> – 2x, la aseadora 10x + 3. ¿Cuánto paga en total de nómina esta empresa? </a:t>
            </a:r>
            <a:r>
              <a:rPr lang="es-ES" sz="1600" dirty="0">
                <a:solidFill>
                  <a:srgbClr val="FF0000"/>
                </a:solidFill>
              </a:rPr>
              <a:t>A. 6x</a:t>
            </a:r>
            <a:r>
              <a:rPr lang="es-ES" sz="1600" baseline="30000" dirty="0">
                <a:solidFill>
                  <a:srgbClr val="FF0000"/>
                </a:solidFill>
              </a:rPr>
              <a:t>2</a:t>
            </a:r>
            <a:r>
              <a:rPr lang="es-ES" sz="1600" dirty="0">
                <a:solidFill>
                  <a:srgbClr val="FF0000"/>
                </a:solidFill>
              </a:rPr>
              <a:t> – 2x + 5		</a:t>
            </a:r>
            <a:r>
              <a:rPr lang="es-ES" sz="1600" dirty="0"/>
              <a:t>B. 6x</a:t>
            </a:r>
            <a:r>
              <a:rPr lang="es-ES" sz="1600" baseline="30000" dirty="0"/>
              <a:t>4</a:t>
            </a:r>
            <a:r>
              <a:rPr lang="es-ES" sz="1600" dirty="0"/>
              <a:t> – 2x</a:t>
            </a:r>
            <a:r>
              <a:rPr lang="es-ES" sz="1600" baseline="30000" dirty="0"/>
              <a:t>2</a:t>
            </a:r>
            <a:r>
              <a:rPr lang="es-ES" sz="1600" dirty="0"/>
              <a:t> + 5	C. 6x</a:t>
            </a:r>
            <a:r>
              <a:rPr lang="es-ES" sz="1600" baseline="30000" dirty="0"/>
              <a:t>2</a:t>
            </a:r>
            <a:r>
              <a:rPr lang="es-ES" sz="1600" dirty="0"/>
              <a:t> + 2x – 5	D. 10x</a:t>
            </a:r>
            <a:r>
              <a:rPr lang="es-ES" sz="1600" baseline="30000" dirty="0"/>
              <a:t>2</a:t>
            </a:r>
            <a:r>
              <a:rPr lang="es-ES" sz="1600" dirty="0"/>
              <a:t> – 7x + 15</a:t>
            </a:r>
          </a:p>
          <a:p>
            <a:pPr marL="0" indent="0">
              <a:lnSpc>
                <a:spcPct val="100000"/>
              </a:lnSpc>
              <a:spcBef>
                <a:spcPts val="0"/>
              </a:spcBef>
              <a:buNone/>
            </a:pPr>
            <a:r>
              <a:rPr lang="es-ES" sz="1600" dirty="0"/>
              <a:t>40. Un viajero que se desplaza de la ciudad A </a:t>
            </a:r>
            <a:r>
              <a:rPr lang="es-ES" sz="1600" dirty="0" err="1"/>
              <a:t>a</a:t>
            </a:r>
            <a:r>
              <a:rPr lang="es-ES" sz="1600" dirty="0"/>
              <a:t> la B en auto-stop, hace este recorrido de la siguiente forma: recorre 7a</a:t>
            </a:r>
            <a:r>
              <a:rPr lang="es-ES" sz="1600" baseline="30000" dirty="0"/>
              <a:t>2</a:t>
            </a:r>
            <a:r>
              <a:rPr lang="es-ES" sz="1600" dirty="0"/>
              <a:t>b – 3ab</a:t>
            </a:r>
            <a:r>
              <a:rPr lang="es-ES" sz="1600" baseline="30000" dirty="0"/>
              <a:t>2</a:t>
            </a:r>
            <a:r>
              <a:rPr lang="es-ES" sz="1600" dirty="0"/>
              <a:t> + 9 en un jeep, - a</a:t>
            </a:r>
            <a:r>
              <a:rPr lang="es-ES" sz="1600" baseline="30000" dirty="0"/>
              <a:t>2</a:t>
            </a:r>
            <a:r>
              <a:rPr lang="es-ES" sz="1600" dirty="0"/>
              <a:t>b + 4ab</a:t>
            </a:r>
            <a:r>
              <a:rPr lang="es-ES" sz="1600" baseline="30000" dirty="0"/>
              <a:t>2</a:t>
            </a:r>
            <a:r>
              <a:rPr lang="es-ES" sz="1600" dirty="0"/>
              <a:t> + 1 en moto, 2a</a:t>
            </a:r>
            <a:r>
              <a:rPr lang="es-ES" sz="1600" baseline="30000" dirty="0"/>
              <a:t>2</a:t>
            </a:r>
            <a:r>
              <a:rPr lang="es-ES" sz="1600" dirty="0"/>
              <a:t>b – 2 en un camión. ¿Qué distancia separa la ciudad A de la ciudad B? </a:t>
            </a:r>
            <a:r>
              <a:rPr lang="es-ES" sz="1600" dirty="0">
                <a:solidFill>
                  <a:srgbClr val="FF0000"/>
                </a:solidFill>
              </a:rPr>
              <a:t>A. 8a</a:t>
            </a:r>
            <a:r>
              <a:rPr lang="es-ES" sz="1600" baseline="30000" dirty="0">
                <a:solidFill>
                  <a:srgbClr val="FF0000"/>
                </a:solidFill>
              </a:rPr>
              <a:t>2</a:t>
            </a:r>
            <a:r>
              <a:rPr lang="es-ES" sz="1600" dirty="0">
                <a:solidFill>
                  <a:srgbClr val="FF0000"/>
                </a:solidFill>
              </a:rPr>
              <a:t>b + ab</a:t>
            </a:r>
            <a:r>
              <a:rPr lang="es-ES" sz="1600" baseline="30000" dirty="0">
                <a:solidFill>
                  <a:srgbClr val="FF0000"/>
                </a:solidFill>
              </a:rPr>
              <a:t>2 </a:t>
            </a:r>
            <a:r>
              <a:rPr lang="es-ES" sz="1600" dirty="0">
                <a:solidFill>
                  <a:srgbClr val="FF0000"/>
                </a:solidFill>
              </a:rPr>
              <a:t>+ 8 	</a:t>
            </a:r>
            <a:r>
              <a:rPr lang="es-ES" sz="1600" dirty="0"/>
              <a:t>B. 17a3b3	C. 17a</a:t>
            </a:r>
            <a:r>
              <a:rPr lang="es-ES" sz="1600" baseline="30000" dirty="0"/>
              <a:t>2</a:t>
            </a:r>
            <a:r>
              <a:rPr lang="es-ES" sz="1600" dirty="0"/>
              <a:t>bab</a:t>
            </a:r>
            <a:r>
              <a:rPr lang="es-ES" sz="1600" baseline="30000" dirty="0"/>
              <a:t>2 </a:t>
            </a:r>
            <a:r>
              <a:rPr lang="es-ES" sz="1600" dirty="0"/>
              <a:t>	 D. - 8a</a:t>
            </a:r>
            <a:r>
              <a:rPr lang="es-ES" sz="1600" baseline="30000" dirty="0"/>
              <a:t>2</a:t>
            </a:r>
            <a:r>
              <a:rPr lang="es-ES" sz="1600" dirty="0"/>
              <a:t>b - ab</a:t>
            </a:r>
            <a:r>
              <a:rPr lang="es-ES" sz="1600" baseline="30000" dirty="0"/>
              <a:t>2 </a:t>
            </a:r>
            <a:r>
              <a:rPr lang="es-ES" sz="1600" dirty="0"/>
              <a:t>- 8</a:t>
            </a:r>
          </a:p>
          <a:p>
            <a:pPr marL="0" indent="0">
              <a:lnSpc>
                <a:spcPct val="100000"/>
              </a:lnSpc>
              <a:spcBef>
                <a:spcPts val="0"/>
              </a:spcBef>
              <a:buNone/>
            </a:pPr>
            <a:endParaRPr lang="es-ES" sz="1600" dirty="0"/>
          </a:p>
          <a:p>
            <a:pPr marL="0" indent="0" algn="just">
              <a:lnSpc>
                <a:spcPct val="100000"/>
              </a:lnSpc>
              <a:spcBef>
                <a:spcPts val="0"/>
              </a:spcBef>
              <a:buFont typeface="Arial" panose="020B0604020202020204" pitchFamily="34" charset="0"/>
              <a:buNone/>
            </a:pPr>
            <a:endParaRPr lang="es-ES" sz="1600" dirty="0"/>
          </a:p>
        </p:txBody>
      </p:sp>
    </p:spTree>
    <p:extLst>
      <p:ext uri="{BB962C8B-B14F-4D97-AF65-F5344CB8AC3E}">
        <p14:creationId xmlns:p14="http://schemas.microsoft.com/office/powerpoint/2010/main" val="36775390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8364" y="191068"/>
            <a:ext cx="11682484" cy="6346209"/>
          </a:xfrm>
        </p:spPr>
        <p:txBody>
          <a:bodyPr>
            <a:normAutofit/>
          </a:bodyPr>
          <a:lstStyle/>
          <a:p>
            <a:pPr marL="0" indent="0">
              <a:lnSpc>
                <a:spcPct val="100000"/>
              </a:lnSpc>
              <a:spcBef>
                <a:spcPts val="0"/>
              </a:spcBef>
              <a:buNone/>
            </a:pPr>
            <a:r>
              <a:rPr lang="es-ES" sz="1600" dirty="0" smtClean="0"/>
              <a:t>41</a:t>
            </a:r>
            <a:r>
              <a:rPr lang="es-ES" sz="1600" dirty="0"/>
              <a:t>. Hallar el perímetro de un triángulo equilátero de lado 1/3xyz. </a:t>
            </a:r>
            <a:r>
              <a:rPr lang="es-ES" sz="1600" dirty="0" smtClean="0"/>
              <a:t>  </a:t>
            </a:r>
            <a:r>
              <a:rPr lang="es-ES" sz="1600" dirty="0" smtClean="0">
                <a:solidFill>
                  <a:srgbClr val="FF0000"/>
                </a:solidFill>
              </a:rPr>
              <a:t>A.</a:t>
            </a:r>
            <a:r>
              <a:rPr lang="es-ES" sz="1600" dirty="0" smtClean="0"/>
              <a:t> </a:t>
            </a:r>
            <a:r>
              <a:rPr lang="es-ES" sz="1600" dirty="0" err="1" smtClean="0">
                <a:solidFill>
                  <a:srgbClr val="FF0000"/>
                </a:solidFill>
              </a:rPr>
              <a:t>xyz</a:t>
            </a:r>
            <a:r>
              <a:rPr lang="es-ES" sz="1600" dirty="0" smtClean="0"/>
              <a:t> 	B. 3xyz	C. 1/9 </a:t>
            </a:r>
            <a:r>
              <a:rPr lang="es-ES" sz="1600" dirty="0" err="1" smtClean="0"/>
              <a:t>xyz</a:t>
            </a:r>
            <a:r>
              <a:rPr lang="es-ES" sz="1600" dirty="0" smtClean="0"/>
              <a:t>	D. 3/9 x</a:t>
            </a:r>
            <a:r>
              <a:rPr lang="es-ES" sz="1600" baseline="30000" dirty="0" smtClean="0"/>
              <a:t>3</a:t>
            </a:r>
            <a:r>
              <a:rPr lang="es-ES" sz="1600" dirty="0" smtClean="0"/>
              <a:t>y</a:t>
            </a:r>
            <a:r>
              <a:rPr lang="es-ES" sz="1600" baseline="30000" dirty="0" smtClean="0"/>
              <a:t>3</a:t>
            </a:r>
            <a:r>
              <a:rPr lang="es-ES" sz="1600" dirty="0" smtClean="0"/>
              <a:t>z</a:t>
            </a:r>
            <a:r>
              <a:rPr lang="es-ES" sz="1600" baseline="30000" dirty="0" smtClean="0"/>
              <a:t>3</a:t>
            </a:r>
            <a:endParaRPr lang="es-ES" sz="1600" baseline="30000" dirty="0"/>
          </a:p>
          <a:p>
            <a:pPr marL="0" indent="0">
              <a:lnSpc>
                <a:spcPct val="100000"/>
              </a:lnSpc>
              <a:spcBef>
                <a:spcPts val="0"/>
              </a:spcBef>
              <a:buNone/>
            </a:pPr>
            <a:r>
              <a:rPr lang="es-ES" sz="1600" dirty="0"/>
              <a:t>4</a:t>
            </a:r>
            <a:r>
              <a:rPr lang="es-ES" sz="1600" dirty="0" smtClean="0"/>
              <a:t>2</a:t>
            </a:r>
            <a:r>
              <a:rPr lang="es-ES" sz="1600" dirty="0"/>
              <a:t>. Hallar el perímetro de un triángulo isósceles, cuyos lados iguales son un número par y el diferente es el consecutivo de estos lados. </a:t>
            </a:r>
            <a:r>
              <a:rPr lang="es-ES" sz="1600" dirty="0" smtClean="0">
                <a:solidFill>
                  <a:srgbClr val="FF0000"/>
                </a:solidFill>
              </a:rPr>
              <a:t>A. 6x </a:t>
            </a:r>
            <a:r>
              <a:rPr lang="es-ES" sz="1600" dirty="0">
                <a:solidFill>
                  <a:srgbClr val="FF0000"/>
                </a:solidFill>
              </a:rPr>
              <a:t>+ </a:t>
            </a:r>
            <a:r>
              <a:rPr lang="es-ES" sz="1600" dirty="0" smtClean="0">
                <a:solidFill>
                  <a:srgbClr val="FF0000"/>
                </a:solidFill>
              </a:rPr>
              <a:t>1      </a:t>
            </a:r>
            <a:r>
              <a:rPr lang="es-ES" sz="1600" dirty="0" smtClean="0"/>
              <a:t>B. 3x + 1      </a:t>
            </a:r>
          </a:p>
          <a:p>
            <a:pPr marL="0" indent="0">
              <a:lnSpc>
                <a:spcPct val="100000"/>
              </a:lnSpc>
              <a:spcBef>
                <a:spcPts val="0"/>
              </a:spcBef>
              <a:buNone/>
            </a:pPr>
            <a:r>
              <a:rPr lang="es-ES" sz="1600" dirty="0"/>
              <a:t> </a:t>
            </a:r>
            <a:r>
              <a:rPr lang="es-ES" sz="1600" dirty="0" smtClean="0"/>
              <a:t>    C. 6x 	D. 9x - 3</a:t>
            </a:r>
            <a:endParaRPr lang="es-ES" sz="1600" dirty="0"/>
          </a:p>
          <a:p>
            <a:pPr marL="0" indent="0">
              <a:lnSpc>
                <a:spcPct val="100000"/>
              </a:lnSpc>
              <a:spcBef>
                <a:spcPts val="0"/>
              </a:spcBef>
              <a:buNone/>
            </a:pPr>
            <a:r>
              <a:rPr lang="es-ES" sz="1600" dirty="0"/>
              <a:t>4</a:t>
            </a:r>
            <a:r>
              <a:rPr lang="es-ES" sz="1600" dirty="0" smtClean="0"/>
              <a:t>3</a:t>
            </a:r>
            <a:r>
              <a:rPr lang="es-ES" sz="1600" dirty="0"/>
              <a:t>. Hallar el perímetro de un triángulo escaleno cuyos lados son tres enteros consecutivos.</a:t>
            </a:r>
            <a:r>
              <a:rPr lang="es-ES" sz="1600" dirty="0">
                <a:solidFill>
                  <a:srgbClr val="FF0000"/>
                </a:solidFill>
              </a:rPr>
              <a:t> </a:t>
            </a:r>
            <a:r>
              <a:rPr lang="es-ES" sz="1600" dirty="0" smtClean="0">
                <a:solidFill>
                  <a:srgbClr val="FF0000"/>
                </a:solidFill>
              </a:rPr>
              <a:t>A. 3x </a:t>
            </a:r>
            <a:r>
              <a:rPr lang="es-ES" sz="1600" dirty="0">
                <a:solidFill>
                  <a:srgbClr val="FF0000"/>
                </a:solidFill>
              </a:rPr>
              <a:t>+ </a:t>
            </a:r>
            <a:r>
              <a:rPr lang="es-ES" sz="1600" dirty="0" smtClean="0">
                <a:solidFill>
                  <a:srgbClr val="FF0000"/>
                </a:solidFill>
              </a:rPr>
              <a:t>3	</a:t>
            </a:r>
            <a:r>
              <a:rPr lang="es-ES" sz="1600" dirty="0" smtClean="0"/>
              <a:t>B. 6x + 6	C. 9x + 9	D. 3x</a:t>
            </a:r>
            <a:r>
              <a:rPr lang="es-ES" sz="1600" baseline="30000" dirty="0" smtClean="0"/>
              <a:t>3</a:t>
            </a:r>
            <a:r>
              <a:rPr lang="es-ES" sz="1600" dirty="0" smtClean="0"/>
              <a:t> + 3</a:t>
            </a:r>
          </a:p>
          <a:p>
            <a:pPr marL="0" indent="0">
              <a:lnSpc>
                <a:spcPct val="100000"/>
              </a:lnSpc>
              <a:spcBef>
                <a:spcPts val="0"/>
              </a:spcBef>
              <a:buNone/>
            </a:pPr>
            <a:r>
              <a:rPr lang="es-ES" sz="1600" dirty="0"/>
              <a:t>4</a:t>
            </a:r>
            <a:r>
              <a:rPr lang="es-ES" sz="1600" dirty="0" smtClean="0"/>
              <a:t>4. Hallar el perímetro de un rectángulo cuya base es 2 unidades mayor que la altura.     </a:t>
            </a:r>
            <a:r>
              <a:rPr lang="es-ES" sz="1600" dirty="0" smtClean="0">
                <a:solidFill>
                  <a:srgbClr val="FF0000"/>
                </a:solidFill>
              </a:rPr>
              <a:t>A.</a:t>
            </a:r>
            <a:r>
              <a:rPr lang="es-ES" sz="1600" dirty="0" smtClean="0"/>
              <a:t> </a:t>
            </a:r>
            <a:r>
              <a:rPr lang="es-ES" sz="1600" dirty="0" smtClean="0">
                <a:solidFill>
                  <a:srgbClr val="FF0000"/>
                </a:solidFill>
              </a:rPr>
              <a:t>4x + 4	</a:t>
            </a:r>
            <a:r>
              <a:rPr lang="es-ES" sz="1600" dirty="0" smtClean="0"/>
              <a:t>B. 2x + 2	C. 4x + 2	D. 4x</a:t>
            </a:r>
            <a:r>
              <a:rPr lang="es-ES" sz="1600" baseline="30000" dirty="0" smtClean="0"/>
              <a:t>4</a:t>
            </a:r>
            <a:r>
              <a:rPr lang="es-ES" sz="1600" dirty="0" smtClean="0"/>
              <a:t> + 4</a:t>
            </a:r>
          </a:p>
          <a:p>
            <a:pPr marL="0" indent="0">
              <a:lnSpc>
                <a:spcPct val="100000"/>
              </a:lnSpc>
              <a:spcBef>
                <a:spcPts val="0"/>
              </a:spcBef>
              <a:buNone/>
            </a:pPr>
            <a:r>
              <a:rPr lang="es-ES" sz="1600" dirty="0"/>
              <a:t>4</a:t>
            </a:r>
            <a:r>
              <a:rPr lang="es-ES" sz="1600" dirty="0" smtClean="0"/>
              <a:t>5</a:t>
            </a:r>
            <a:r>
              <a:rPr lang="es-ES" sz="1600" dirty="0"/>
              <a:t>. Hallar el perímetro de un rectángulo cuya base es 2 unidades menor que la altura. </a:t>
            </a:r>
            <a:r>
              <a:rPr lang="es-ES" sz="1600" dirty="0" smtClean="0"/>
              <a:t>   </a:t>
            </a:r>
            <a:r>
              <a:rPr lang="es-ES" sz="1600" dirty="0" smtClean="0">
                <a:solidFill>
                  <a:srgbClr val="FF0000"/>
                </a:solidFill>
              </a:rPr>
              <a:t>A.</a:t>
            </a:r>
            <a:r>
              <a:rPr lang="es-ES" sz="1600" dirty="0" smtClean="0"/>
              <a:t> </a:t>
            </a:r>
            <a:r>
              <a:rPr lang="es-ES" sz="1600" dirty="0" smtClean="0">
                <a:solidFill>
                  <a:srgbClr val="FF0000"/>
                </a:solidFill>
              </a:rPr>
              <a:t>4x </a:t>
            </a:r>
            <a:r>
              <a:rPr lang="es-ES" sz="1600" dirty="0">
                <a:solidFill>
                  <a:srgbClr val="FF0000"/>
                </a:solidFill>
              </a:rPr>
              <a:t>– </a:t>
            </a:r>
            <a:r>
              <a:rPr lang="es-ES" sz="1600" dirty="0" smtClean="0">
                <a:solidFill>
                  <a:srgbClr val="FF0000"/>
                </a:solidFill>
              </a:rPr>
              <a:t>4	</a:t>
            </a:r>
            <a:r>
              <a:rPr lang="es-ES" sz="1600" dirty="0" smtClean="0"/>
              <a:t>B. 4x – 2	C. 2x – 2	D. 4x</a:t>
            </a:r>
            <a:r>
              <a:rPr lang="es-ES" sz="1600" baseline="30000" dirty="0" smtClean="0"/>
              <a:t>4</a:t>
            </a:r>
            <a:r>
              <a:rPr lang="es-ES" sz="1600" dirty="0" smtClean="0"/>
              <a:t> - 4</a:t>
            </a:r>
            <a:endParaRPr lang="es-ES" sz="1600" dirty="0"/>
          </a:p>
          <a:p>
            <a:pPr marL="0" indent="0">
              <a:lnSpc>
                <a:spcPct val="100000"/>
              </a:lnSpc>
              <a:spcBef>
                <a:spcPts val="0"/>
              </a:spcBef>
              <a:buNone/>
            </a:pPr>
            <a:r>
              <a:rPr lang="es-ES" sz="1600" dirty="0"/>
              <a:t>4</a:t>
            </a:r>
            <a:r>
              <a:rPr lang="es-ES" sz="1600" dirty="0" smtClean="0"/>
              <a:t>6</a:t>
            </a:r>
            <a:r>
              <a:rPr lang="es-ES" sz="1600" dirty="0"/>
              <a:t>. En una familia, las edades de los 3 hijos son 3 números impares consecutivos . ¿Cuánto suman las edades de los 3?</a:t>
            </a:r>
            <a:r>
              <a:rPr lang="es-ES" sz="1600" dirty="0">
                <a:solidFill>
                  <a:srgbClr val="FF0000"/>
                </a:solidFill>
              </a:rPr>
              <a:t> </a:t>
            </a:r>
            <a:r>
              <a:rPr lang="es-ES" sz="1600" dirty="0" smtClean="0">
                <a:solidFill>
                  <a:srgbClr val="FF0000"/>
                </a:solidFill>
              </a:rPr>
              <a:t>A. 6x </a:t>
            </a:r>
            <a:r>
              <a:rPr lang="es-ES" sz="1600" dirty="0">
                <a:solidFill>
                  <a:srgbClr val="FF0000"/>
                </a:solidFill>
              </a:rPr>
              <a:t>+ </a:t>
            </a:r>
            <a:r>
              <a:rPr lang="es-ES" sz="1600" dirty="0" smtClean="0">
                <a:solidFill>
                  <a:srgbClr val="FF0000"/>
                </a:solidFill>
              </a:rPr>
              <a:t>9    </a:t>
            </a:r>
            <a:r>
              <a:rPr lang="es-ES" sz="1600" dirty="0" smtClean="0"/>
              <a:t>B. 3x + 3	C. 2x + 1     D. x</a:t>
            </a:r>
            <a:r>
              <a:rPr lang="es-ES" sz="1600" baseline="30000" dirty="0" smtClean="0"/>
              <a:t>3</a:t>
            </a:r>
            <a:r>
              <a:rPr lang="es-ES" sz="1600" dirty="0" smtClean="0"/>
              <a:t> + 3</a:t>
            </a:r>
            <a:endParaRPr lang="es-ES" sz="1600" dirty="0"/>
          </a:p>
          <a:p>
            <a:pPr marL="0" indent="0">
              <a:lnSpc>
                <a:spcPct val="100000"/>
              </a:lnSpc>
              <a:spcBef>
                <a:spcPts val="0"/>
              </a:spcBef>
              <a:buNone/>
            </a:pPr>
            <a:r>
              <a:rPr lang="es-ES" sz="1600" dirty="0"/>
              <a:t>4</a:t>
            </a:r>
            <a:r>
              <a:rPr lang="es-ES" sz="1600" dirty="0" smtClean="0"/>
              <a:t>7</a:t>
            </a:r>
            <a:r>
              <a:rPr lang="es-ES" sz="1600" dirty="0"/>
              <a:t>. En un hogar se pagaron 4 servicios públicos: por acueducto se pagó $40000 más que la energía, por teléfono se pagó $24000 menos que el acueducto, por gas se pagó $36000 menos que el teléfono. ¿Cuánto pagó en total esta familia por los servicios públicos? </a:t>
            </a:r>
            <a:r>
              <a:rPr lang="es-ES" sz="1600" dirty="0" smtClean="0"/>
              <a:t> </a:t>
            </a:r>
            <a:r>
              <a:rPr lang="es-ES" sz="1600" dirty="0" smtClean="0">
                <a:solidFill>
                  <a:srgbClr val="FF0000"/>
                </a:solidFill>
              </a:rPr>
              <a:t>A. 4x </a:t>
            </a:r>
            <a:r>
              <a:rPr lang="es-ES" sz="1600" dirty="0">
                <a:solidFill>
                  <a:srgbClr val="FF0000"/>
                </a:solidFill>
              </a:rPr>
              <a:t>+ </a:t>
            </a:r>
            <a:r>
              <a:rPr lang="es-ES" sz="1600" dirty="0" smtClean="0">
                <a:solidFill>
                  <a:srgbClr val="FF0000"/>
                </a:solidFill>
              </a:rPr>
              <a:t>36000  </a:t>
            </a:r>
            <a:r>
              <a:rPr lang="es-ES" sz="1600" dirty="0" smtClean="0"/>
              <a:t>B. 4x + 100000  C. x</a:t>
            </a:r>
            <a:r>
              <a:rPr lang="es-ES" sz="1600" baseline="30000" dirty="0" smtClean="0"/>
              <a:t>4</a:t>
            </a:r>
            <a:r>
              <a:rPr lang="es-ES" sz="1600" dirty="0" smtClean="0"/>
              <a:t> + 36000  D. x</a:t>
            </a:r>
            <a:r>
              <a:rPr lang="es-ES" sz="1600" baseline="30000" dirty="0" smtClean="0"/>
              <a:t>4</a:t>
            </a:r>
            <a:r>
              <a:rPr lang="es-ES" sz="1600" dirty="0" smtClean="0"/>
              <a:t> + 20000 </a:t>
            </a:r>
            <a:endParaRPr lang="es-ES" sz="1600" dirty="0"/>
          </a:p>
          <a:p>
            <a:pPr marL="0" indent="0">
              <a:lnSpc>
                <a:spcPct val="100000"/>
              </a:lnSpc>
              <a:spcBef>
                <a:spcPts val="0"/>
              </a:spcBef>
              <a:buNone/>
            </a:pPr>
            <a:r>
              <a:rPr lang="es-ES" sz="1600" dirty="0"/>
              <a:t>4</a:t>
            </a:r>
            <a:r>
              <a:rPr lang="es-ES" sz="1600" dirty="0" smtClean="0"/>
              <a:t>8</a:t>
            </a:r>
            <a:r>
              <a:rPr lang="es-ES" sz="1600" dirty="0"/>
              <a:t>. En un hogar se pagaron 4 servicios públicos: por acueducto se pagó $40000 más que la energía, por teléfono se pagó $16000 más que la energía, por gas se pagó $10000 menos que la energía. ¿Cuánto pagó en total esta familia por los servicios públicos? </a:t>
            </a:r>
            <a:r>
              <a:rPr lang="es-ES" sz="1600" dirty="0" smtClean="0">
                <a:solidFill>
                  <a:srgbClr val="FF0000"/>
                </a:solidFill>
              </a:rPr>
              <a:t>A. 4x </a:t>
            </a:r>
            <a:r>
              <a:rPr lang="es-ES" sz="1600" dirty="0">
                <a:solidFill>
                  <a:srgbClr val="FF0000"/>
                </a:solidFill>
              </a:rPr>
              <a:t>+ </a:t>
            </a:r>
            <a:r>
              <a:rPr lang="es-ES" sz="1600" dirty="0" smtClean="0">
                <a:solidFill>
                  <a:srgbClr val="FF0000"/>
                </a:solidFill>
              </a:rPr>
              <a:t>46000   </a:t>
            </a:r>
            <a:r>
              <a:rPr lang="es-ES" sz="1600" dirty="0" smtClean="0"/>
              <a:t>B. x</a:t>
            </a:r>
            <a:r>
              <a:rPr lang="es-ES" sz="1600" baseline="30000" dirty="0" smtClean="0"/>
              <a:t>4</a:t>
            </a:r>
            <a:r>
              <a:rPr lang="es-ES" sz="1600" dirty="0" smtClean="0"/>
              <a:t> + 46000   C. x + 66000    D. x</a:t>
            </a:r>
            <a:r>
              <a:rPr lang="es-ES" sz="1600" baseline="30000" dirty="0" smtClean="0"/>
              <a:t>4</a:t>
            </a:r>
            <a:r>
              <a:rPr lang="es-ES" sz="1600" dirty="0" smtClean="0"/>
              <a:t> + 66000</a:t>
            </a:r>
          </a:p>
          <a:p>
            <a:pPr marL="0" indent="0">
              <a:lnSpc>
                <a:spcPct val="100000"/>
              </a:lnSpc>
              <a:spcBef>
                <a:spcPts val="0"/>
              </a:spcBef>
              <a:buNone/>
            </a:pPr>
            <a:r>
              <a:rPr lang="es-ES" sz="1600" dirty="0"/>
              <a:t>4</a:t>
            </a:r>
            <a:r>
              <a:rPr lang="es-ES" sz="1600" dirty="0" smtClean="0"/>
              <a:t>9</a:t>
            </a:r>
            <a:r>
              <a:rPr lang="es-ES" sz="1600" dirty="0"/>
              <a:t>. Para sacar el promedio, un estudiante suma las notas que obtuvo en 4 materias. En Humanidades sacó 1 unidad más que en </a:t>
            </a:r>
            <a:r>
              <a:rPr lang="es-ES" sz="1600" dirty="0" smtClean="0"/>
              <a:t>Matemáticas</a:t>
            </a:r>
            <a:r>
              <a:rPr lang="es-ES" sz="1600" dirty="0"/>
              <a:t>, en Sociales sacó una unidad menos que en Matemáticas, en Educación Física sacó 2 unidades más que en Matemáticas. ¿Cuál es el promedio de sus notas? </a:t>
            </a:r>
            <a:r>
              <a:rPr lang="es-ES" sz="1600" dirty="0" smtClean="0">
                <a:solidFill>
                  <a:srgbClr val="FF0000"/>
                </a:solidFill>
              </a:rPr>
              <a:t>A. x </a:t>
            </a:r>
            <a:r>
              <a:rPr lang="es-ES" sz="1600" dirty="0">
                <a:solidFill>
                  <a:srgbClr val="FF0000"/>
                </a:solidFill>
              </a:rPr>
              <a:t>+ </a:t>
            </a:r>
            <a:r>
              <a:rPr lang="es-ES" sz="1600" dirty="0" smtClean="0">
                <a:solidFill>
                  <a:srgbClr val="FF0000"/>
                </a:solidFill>
              </a:rPr>
              <a:t>½      </a:t>
            </a:r>
            <a:r>
              <a:rPr lang="es-ES" sz="1600" dirty="0" smtClean="0"/>
              <a:t>B. 4x + ½       C.  X</a:t>
            </a:r>
            <a:r>
              <a:rPr lang="es-ES" sz="1600" baseline="30000" dirty="0" smtClean="0"/>
              <a:t>4</a:t>
            </a:r>
            <a:r>
              <a:rPr lang="es-ES" sz="1600" dirty="0" smtClean="0"/>
              <a:t> + ¾    D. x + ½ </a:t>
            </a:r>
            <a:endParaRPr lang="es-ES" sz="1600" dirty="0"/>
          </a:p>
          <a:p>
            <a:pPr marL="0" indent="0">
              <a:lnSpc>
                <a:spcPct val="100000"/>
              </a:lnSpc>
              <a:spcBef>
                <a:spcPts val="0"/>
              </a:spcBef>
              <a:buNone/>
            </a:pPr>
            <a:r>
              <a:rPr lang="es-ES" sz="1600" dirty="0"/>
              <a:t>5</a:t>
            </a:r>
            <a:r>
              <a:rPr lang="es-ES" sz="1600" dirty="0" smtClean="0"/>
              <a:t>0</a:t>
            </a:r>
            <a:r>
              <a:rPr lang="es-ES" sz="1600" dirty="0"/>
              <a:t>. Para sacar el promedio, un estudiante suma las notas que obtuvo en 4 materias. En Humanidades sacó 1 unidad más que en Matemáticas, en Sociales sacó dos unidades menos que en Humanidades, en Educación Física sacó 3 unidades más que en Sociales. ¿Cuál es el promedio de sus notas? </a:t>
            </a:r>
            <a:r>
              <a:rPr lang="es-ES" sz="1600" dirty="0" smtClean="0">
                <a:solidFill>
                  <a:srgbClr val="FF0000"/>
                </a:solidFill>
              </a:rPr>
              <a:t>A. x </a:t>
            </a:r>
            <a:r>
              <a:rPr lang="es-ES" sz="1600" dirty="0">
                <a:solidFill>
                  <a:srgbClr val="FF0000"/>
                </a:solidFill>
              </a:rPr>
              <a:t>+ </a:t>
            </a:r>
            <a:r>
              <a:rPr lang="es-ES" sz="1600" dirty="0" smtClean="0">
                <a:solidFill>
                  <a:srgbClr val="FF0000"/>
                </a:solidFill>
              </a:rPr>
              <a:t>3/2	</a:t>
            </a:r>
            <a:r>
              <a:rPr lang="es-ES" sz="1600" dirty="0" smtClean="0"/>
              <a:t>B. 4x + 3/2 	C. x</a:t>
            </a:r>
            <a:r>
              <a:rPr lang="es-ES" sz="1600" baseline="30000" dirty="0" smtClean="0"/>
              <a:t>4</a:t>
            </a:r>
            <a:r>
              <a:rPr lang="es-ES" sz="1600" dirty="0" smtClean="0"/>
              <a:t> + 3/2		D. x + 1/2</a:t>
            </a:r>
            <a:endParaRPr lang="es-ES" sz="1600" dirty="0"/>
          </a:p>
          <a:p>
            <a:pPr marL="0" indent="0">
              <a:buNone/>
            </a:pPr>
            <a:endParaRPr lang="es-ES" sz="1600" dirty="0" smtClean="0">
              <a:solidFill>
                <a:srgbClr val="FF0000"/>
              </a:solidFill>
            </a:endParaRPr>
          </a:p>
          <a:p>
            <a:pPr marL="0" indent="0">
              <a:buNone/>
            </a:pPr>
            <a:endParaRPr lang="es-ES" sz="1600" dirty="0">
              <a:solidFill>
                <a:srgbClr val="FF0000"/>
              </a:solidFill>
            </a:endParaRPr>
          </a:p>
          <a:p>
            <a:pPr marL="0" indent="0">
              <a:buNone/>
            </a:pPr>
            <a:endParaRPr lang="es-ES" sz="1600" dirty="0"/>
          </a:p>
        </p:txBody>
      </p:sp>
      <p:sp>
        <p:nvSpPr>
          <p:cNvPr id="4" name="Rectángulo redondeado 3"/>
          <p:cNvSpPr/>
          <p:nvPr/>
        </p:nvSpPr>
        <p:spPr>
          <a:xfrm>
            <a:off x="2306473" y="6007714"/>
            <a:ext cx="1520019" cy="346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CONTINUAR CON EL NIVEL MEDIO</a:t>
            </a:r>
            <a:endParaRPr lang="es-ES" sz="1000" dirty="0"/>
          </a:p>
        </p:txBody>
      </p:sp>
      <p:sp>
        <p:nvSpPr>
          <p:cNvPr id="5" name="Rectángulo redondeado 4"/>
          <p:cNvSpPr/>
          <p:nvPr/>
        </p:nvSpPr>
        <p:spPr>
          <a:xfrm>
            <a:off x="4069308" y="6007714"/>
            <a:ext cx="1676399" cy="346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CONTINUAR CON SUSTRACCIÓN ALGEBRAICA</a:t>
            </a:r>
            <a:endParaRPr lang="es-ES" sz="1000" dirty="0"/>
          </a:p>
        </p:txBody>
      </p:sp>
    </p:spTree>
    <p:extLst>
      <p:ext uri="{BB962C8B-B14F-4D97-AF65-F5344CB8AC3E}">
        <p14:creationId xmlns:p14="http://schemas.microsoft.com/office/powerpoint/2010/main" val="41362140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11171" y="201352"/>
            <a:ext cx="8569657" cy="822230"/>
          </a:xfrm>
        </p:spPr>
        <p:txBody>
          <a:bodyPr>
            <a:normAutofit/>
          </a:bodyPr>
          <a:lstStyle/>
          <a:p>
            <a:pPr algn="ctr"/>
            <a:r>
              <a:rPr lang="es-ES" b="1" dirty="0" smtClean="0"/>
              <a:t>ADICIÓN ALGEBRAICA: NIVEL MEDIO</a:t>
            </a:r>
            <a:endParaRPr lang="es-ES" b="1" dirty="0"/>
          </a:p>
        </p:txBody>
      </p:sp>
      <p:sp>
        <p:nvSpPr>
          <p:cNvPr id="3" name="Marcador de contenido 2"/>
          <p:cNvSpPr>
            <a:spLocks noGrp="1"/>
          </p:cNvSpPr>
          <p:nvPr>
            <p:ph idx="1"/>
          </p:nvPr>
        </p:nvSpPr>
        <p:spPr>
          <a:xfrm>
            <a:off x="3430066" y="1211476"/>
            <a:ext cx="7705370" cy="4943664"/>
          </a:xfrm>
        </p:spPr>
        <p:txBody>
          <a:bodyPr>
            <a:normAutofit fontScale="92500" lnSpcReduction="20000"/>
          </a:bodyPr>
          <a:lstStyle/>
          <a:p>
            <a:pPr marL="0" indent="0" algn="just">
              <a:buNone/>
            </a:pPr>
            <a:r>
              <a:rPr lang="es-ES" dirty="0" smtClean="0"/>
              <a:t>Muy bien!!!</a:t>
            </a:r>
          </a:p>
          <a:p>
            <a:pPr marL="0" indent="0" algn="just">
              <a:buNone/>
            </a:pPr>
            <a:r>
              <a:rPr lang="es-ES" dirty="0" smtClean="0"/>
              <a:t>Si haz llegado a esta parte del curso es porque haz superado el nivel básico de adición algebraica!!!</a:t>
            </a:r>
          </a:p>
          <a:p>
            <a:pPr marL="0" indent="0" algn="just">
              <a:buNone/>
            </a:pPr>
            <a:r>
              <a:rPr lang="es-ES" dirty="0" smtClean="0"/>
              <a:t>Eres de las personas que no se conforman con lo básico, sino que se exigen a si mismas porque confían en ellas y saben que con esfuerzo, trabajo, responsabilidad y disciplina pueden alcanzar cualquier meta que se propongan!!!</a:t>
            </a:r>
          </a:p>
          <a:p>
            <a:pPr marL="0" indent="0" algn="just">
              <a:buNone/>
            </a:pPr>
            <a:r>
              <a:rPr lang="es-ES" dirty="0" smtClean="0"/>
              <a:t>Ten presente que: </a:t>
            </a:r>
            <a:r>
              <a:rPr lang="es-ES" i="1" dirty="0" smtClean="0"/>
              <a:t>“Tus </a:t>
            </a:r>
            <a:r>
              <a:rPr lang="es-ES" i="1" dirty="0"/>
              <a:t>posibilidades de éxito en cualquier proyecto siempre se puede medir por tu confianza en ti </a:t>
            </a:r>
            <a:r>
              <a:rPr lang="es-ES" i="1" dirty="0" smtClean="0"/>
              <a:t>mismo”. </a:t>
            </a:r>
            <a:r>
              <a:rPr lang="es-ES" i="1" dirty="0"/>
              <a:t>(Robert </a:t>
            </a:r>
            <a:r>
              <a:rPr lang="es-ES" i="1" dirty="0" err="1"/>
              <a:t>Collier</a:t>
            </a:r>
            <a:r>
              <a:rPr lang="es-ES" i="1" dirty="0" smtClean="0"/>
              <a:t>)</a:t>
            </a:r>
          </a:p>
          <a:p>
            <a:pPr marL="0" indent="0" algn="just">
              <a:buNone/>
            </a:pPr>
            <a:r>
              <a:rPr lang="es-ES" dirty="0" smtClean="0"/>
              <a:t>En </a:t>
            </a:r>
            <a:r>
              <a:rPr lang="es-ES" dirty="0"/>
              <a:t>este nivel vamos a profundizar más sobre el tema realizando ejercicios de tipo inferencial, para poner a prueba nuestro grado de </a:t>
            </a:r>
            <a:r>
              <a:rPr lang="es-ES" dirty="0" smtClean="0"/>
              <a:t>entendimiento.</a:t>
            </a:r>
            <a:endParaRPr lang="es-ES" dirty="0"/>
          </a:p>
          <a:p>
            <a:pPr marL="0" indent="0" algn="just">
              <a:buNone/>
            </a:pPr>
            <a:r>
              <a:rPr lang="es-ES" dirty="0"/>
              <a:t>Ahora si iniciemos el tema …</a:t>
            </a:r>
          </a:p>
          <a:p>
            <a:pPr marL="0" indent="0" algn="just">
              <a:buNone/>
            </a:pPr>
            <a:endParaRPr lang="es-ES" dirty="0"/>
          </a:p>
        </p:txBody>
      </p:sp>
      <p:pic>
        <p:nvPicPr>
          <p:cNvPr id="6" name="Imagen 5"/>
          <p:cNvPicPr>
            <a:picLocks noChangeAspect="1"/>
          </p:cNvPicPr>
          <p:nvPr/>
        </p:nvPicPr>
        <p:blipFill>
          <a:blip r:embed="rId2"/>
          <a:stretch>
            <a:fillRect/>
          </a:stretch>
        </p:blipFill>
        <p:spPr>
          <a:xfrm>
            <a:off x="764275" y="1211476"/>
            <a:ext cx="2474722" cy="4279813"/>
          </a:xfrm>
          <a:prstGeom prst="rect">
            <a:avLst/>
          </a:prstGeom>
        </p:spPr>
      </p:pic>
    </p:spTree>
    <p:extLst>
      <p:ext uri="{BB962C8B-B14F-4D97-AF65-F5344CB8AC3E}">
        <p14:creationId xmlns:p14="http://schemas.microsoft.com/office/powerpoint/2010/main" val="33833041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41445" y="395784"/>
            <a:ext cx="11000095" cy="5882185"/>
          </a:xfrm>
        </p:spPr>
        <p:txBody>
          <a:bodyPr>
            <a:normAutofit fontScale="92500" lnSpcReduction="10000"/>
          </a:bodyPr>
          <a:lstStyle/>
          <a:p>
            <a:pPr marL="0" indent="0" algn="just">
              <a:buNone/>
            </a:pPr>
            <a:r>
              <a:rPr lang="es-ES" dirty="0" smtClean="0"/>
              <a:t>Resolvamos los siguientes ejercicios:</a:t>
            </a:r>
          </a:p>
          <a:p>
            <a:pPr marL="0" indent="0" algn="just">
              <a:buNone/>
            </a:pPr>
            <a:r>
              <a:rPr lang="es-ES" b="1" dirty="0" smtClean="0">
                <a:solidFill>
                  <a:srgbClr val="FF0000"/>
                </a:solidFill>
              </a:rPr>
              <a:t>EJEMPLO 1.</a:t>
            </a:r>
            <a:r>
              <a:rPr lang="es-ES" dirty="0" smtClean="0">
                <a:solidFill>
                  <a:srgbClr val="FF0000"/>
                </a:solidFill>
              </a:rPr>
              <a:t> </a:t>
            </a:r>
            <a:r>
              <a:rPr lang="es-ES" dirty="0" smtClean="0"/>
              <a:t>¿Cuánto hay que adicionarle a 5x</a:t>
            </a:r>
            <a:r>
              <a:rPr lang="es-ES" baseline="30000" dirty="0" smtClean="0"/>
              <a:t>2</a:t>
            </a:r>
            <a:r>
              <a:rPr lang="es-ES" dirty="0" smtClean="0"/>
              <a:t>y para obtener 8x</a:t>
            </a:r>
            <a:r>
              <a:rPr lang="es-ES" baseline="30000" dirty="0" smtClean="0"/>
              <a:t>2</a:t>
            </a:r>
            <a:r>
              <a:rPr lang="es-ES" dirty="0" smtClean="0"/>
              <a:t>y?</a:t>
            </a:r>
          </a:p>
          <a:p>
            <a:pPr marL="0" indent="0" algn="just">
              <a:buNone/>
            </a:pPr>
            <a:r>
              <a:rPr lang="es-ES" dirty="0"/>
              <a:t>Si recordamos nuestra aritmética, la operación inversa de la adición es la sustracción: para hallar cuánto hay que sumarle a 24 para obtener 36 entonces restamos 36 – 24 = 12</a:t>
            </a:r>
          </a:p>
          <a:p>
            <a:pPr marL="0" indent="0" algn="just">
              <a:buNone/>
            </a:pPr>
            <a:r>
              <a:rPr lang="es-ES" dirty="0"/>
              <a:t>24 + ¿? = 36  </a:t>
            </a:r>
            <a:r>
              <a:rPr lang="es-ES" dirty="0">
                <a:sym typeface="Wingdings" panose="05000000000000000000" pitchFamily="2" charset="2"/>
              </a:rPr>
              <a:t>  36 – 24 = 12	Al resultado (36) le restamos el sumando (24)</a:t>
            </a:r>
          </a:p>
          <a:p>
            <a:pPr marL="0" indent="0" algn="just">
              <a:buNone/>
            </a:pPr>
            <a:r>
              <a:rPr lang="es-ES" dirty="0">
                <a:sym typeface="Wingdings" panose="05000000000000000000" pitchFamily="2" charset="2"/>
              </a:rPr>
              <a:t>Hagamos lo mismo con nuestro ejemplo:</a:t>
            </a:r>
          </a:p>
          <a:p>
            <a:pPr marL="0" indent="0" algn="just">
              <a:buNone/>
            </a:pPr>
            <a:r>
              <a:rPr lang="es-ES" dirty="0"/>
              <a:t>5x</a:t>
            </a:r>
            <a:r>
              <a:rPr lang="es-ES" baseline="30000" dirty="0"/>
              <a:t>2</a:t>
            </a:r>
            <a:r>
              <a:rPr lang="es-ES" dirty="0"/>
              <a:t>y + ¿? = 8x</a:t>
            </a:r>
            <a:r>
              <a:rPr lang="es-ES" baseline="30000" dirty="0"/>
              <a:t>2</a:t>
            </a:r>
            <a:r>
              <a:rPr lang="es-ES" dirty="0"/>
              <a:t>y </a:t>
            </a:r>
            <a:r>
              <a:rPr lang="es-ES" dirty="0">
                <a:sym typeface="Wingdings" panose="05000000000000000000" pitchFamily="2" charset="2"/>
              </a:rPr>
              <a:t> </a:t>
            </a:r>
            <a:r>
              <a:rPr lang="es-ES" dirty="0"/>
              <a:t>8x</a:t>
            </a:r>
            <a:r>
              <a:rPr lang="es-ES" baseline="30000" dirty="0"/>
              <a:t>2</a:t>
            </a:r>
            <a:r>
              <a:rPr lang="es-ES" dirty="0"/>
              <a:t>y </a:t>
            </a:r>
            <a:r>
              <a:rPr lang="es-ES" dirty="0" smtClean="0"/>
              <a:t>– (+ 5x</a:t>
            </a:r>
            <a:r>
              <a:rPr lang="es-ES" baseline="30000" dirty="0" smtClean="0"/>
              <a:t>2</a:t>
            </a:r>
            <a:r>
              <a:rPr lang="es-ES" dirty="0" smtClean="0"/>
              <a:t>y) </a:t>
            </a:r>
            <a:r>
              <a:rPr lang="es-ES" dirty="0"/>
              <a:t>= 8x</a:t>
            </a:r>
            <a:r>
              <a:rPr lang="es-ES" baseline="30000" dirty="0"/>
              <a:t>2</a:t>
            </a:r>
            <a:r>
              <a:rPr lang="es-ES" dirty="0"/>
              <a:t>y – </a:t>
            </a:r>
            <a:r>
              <a:rPr lang="es-ES" dirty="0" smtClean="0"/>
              <a:t>5x</a:t>
            </a:r>
            <a:r>
              <a:rPr lang="es-ES" baseline="30000" dirty="0" smtClean="0"/>
              <a:t>2</a:t>
            </a:r>
            <a:r>
              <a:rPr lang="es-ES" dirty="0" smtClean="0"/>
              <a:t>y = </a:t>
            </a:r>
            <a:r>
              <a:rPr lang="es-ES" dirty="0" smtClean="0">
                <a:solidFill>
                  <a:srgbClr val="FF0000"/>
                </a:solidFill>
              </a:rPr>
              <a:t>3x</a:t>
            </a:r>
            <a:r>
              <a:rPr lang="es-ES" baseline="30000" dirty="0" smtClean="0">
                <a:solidFill>
                  <a:srgbClr val="FF0000"/>
                </a:solidFill>
              </a:rPr>
              <a:t>2</a:t>
            </a:r>
            <a:r>
              <a:rPr lang="es-ES" dirty="0" smtClean="0">
                <a:solidFill>
                  <a:srgbClr val="FF0000"/>
                </a:solidFill>
              </a:rPr>
              <a:t>y</a:t>
            </a:r>
            <a:endParaRPr lang="es-ES" dirty="0">
              <a:solidFill>
                <a:srgbClr val="FF0000"/>
              </a:solidFill>
            </a:endParaRPr>
          </a:p>
          <a:p>
            <a:pPr marL="0" indent="0" algn="just">
              <a:buNone/>
            </a:pPr>
            <a:r>
              <a:rPr lang="es-ES" dirty="0">
                <a:sym typeface="Wingdings" panose="05000000000000000000" pitchFamily="2" charset="2"/>
              </a:rPr>
              <a:t>Verificamos: </a:t>
            </a:r>
            <a:r>
              <a:rPr lang="es-ES" dirty="0"/>
              <a:t>5x</a:t>
            </a:r>
            <a:r>
              <a:rPr lang="es-ES" baseline="30000" dirty="0"/>
              <a:t>2</a:t>
            </a:r>
            <a:r>
              <a:rPr lang="es-ES" dirty="0"/>
              <a:t>y + 3x</a:t>
            </a:r>
            <a:r>
              <a:rPr lang="es-ES" baseline="30000" dirty="0"/>
              <a:t>2</a:t>
            </a:r>
            <a:r>
              <a:rPr lang="es-ES" dirty="0"/>
              <a:t>y = 8x</a:t>
            </a:r>
            <a:r>
              <a:rPr lang="es-ES" baseline="30000" dirty="0"/>
              <a:t>2</a:t>
            </a:r>
            <a:r>
              <a:rPr lang="es-ES" dirty="0"/>
              <a:t>y … se obtiene lo indicado en el ejercicio</a:t>
            </a:r>
            <a:r>
              <a:rPr lang="es-ES" dirty="0" smtClean="0"/>
              <a:t>.</a:t>
            </a:r>
          </a:p>
          <a:p>
            <a:pPr marL="0" indent="0" algn="just">
              <a:buNone/>
            </a:pPr>
            <a:r>
              <a:rPr lang="es-ES" b="1" dirty="0" smtClean="0">
                <a:solidFill>
                  <a:srgbClr val="FF0000"/>
                </a:solidFill>
              </a:rPr>
              <a:t>EJEMPLO 2.</a:t>
            </a:r>
            <a:r>
              <a:rPr lang="es-ES" dirty="0" smtClean="0"/>
              <a:t> ¿Cuánto hay que </a:t>
            </a:r>
            <a:r>
              <a:rPr lang="es-ES" dirty="0"/>
              <a:t>adicionarle a 5x</a:t>
            </a:r>
            <a:r>
              <a:rPr lang="es-ES" baseline="30000" dirty="0"/>
              <a:t>2</a:t>
            </a:r>
            <a:r>
              <a:rPr lang="es-ES" dirty="0"/>
              <a:t>y para obtener </a:t>
            </a:r>
            <a:r>
              <a:rPr lang="es-ES" dirty="0" smtClean="0"/>
              <a:t> - 8x</a:t>
            </a:r>
            <a:r>
              <a:rPr lang="es-ES" baseline="30000" dirty="0" smtClean="0"/>
              <a:t>2</a:t>
            </a:r>
            <a:r>
              <a:rPr lang="es-ES" dirty="0" smtClean="0"/>
              <a:t>y?</a:t>
            </a:r>
          </a:p>
          <a:p>
            <a:pPr marL="0" indent="0" algn="just">
              <a:buNone/>
            </a:pPr>
            <a:r>
              <a:rPr lang="es-ES" dirty="0">
                <a:sym typeface="Wingdings" panose="05000000000000000000" pitchFamily="2" charset="2"/>
              </a:rPr>
              <a:t>Siguiendo el mismo análisis del ejemplo anterior, al resultado (</a:t>
            </a:r>
            <a:r>
              <a:rPr lang="es-ES" dirty="0"/>
              <a:t>- 8x</a:t>
            </a:r>
            <a:r>
              <a:rPr lang="es-ES" baseline="30000" dirty="0"/>
              <a:t>2</a:t>
            </a:r>
            <a:r>
              <a:rPr lang="es-ES" dirty="0"/>
              <a:t>y</a:t>
            </a:r>
            <a:r>
              <a:rPr lang="es-ES" dirty="0">
                <a:sym typeface="Wingdings" panose="05000000000000000000" pitchFamily="2" charset="2"/>
              </a:rPr>
              <a:t>) le restamos el sumando (</a:t>
            </a:r>
            <a:r>
              <a:rPr lang="es-ES" dirty="0"/>
              <a:t>5x</a:t>
            </a:r>
            <a:r>
              <a:rPr lang="es-ES" baseline="30000" dirty="0"/>
              <a:t>2</a:t>
            </a:r>
            <a:r>
              <a:rPr lang="es-ES" dirty="0"/>
              <a:t>y</a:t>
            </a:r>
            <a:r>
              <a:rPr lang="es-ES" dirty="0">
                <a:sym typeface="Wingdings" panose="05000000000000000000" pitchFamily="2" charset="2"/>
              </a:rPr>
              <a:t>):</a:t>
            </a:r>
          </a:p>
          <a:p>
            <a:pPr marL="0" indent="0" algn="just">
              <a:buNone/>
            </a:pPr>
            <a:r>
              <a:rPr lang="es-ES" dirty="0"/>
              <a:t>5x</a:t>
            </a:r>
            <a:r>
              <a:rPr lang="es-ES" baseline="30000" dirty="0"/>
              <a:t>2</a:t>
            </a:r>
            <a:r>
              <a:rPr lang="es-ES" dirty="0"/>
              <a:t>y + ¿? = - 8x</a:t>
            </a:r>
            <a:r>
              <a:rPr lang="es-ES" baseline="30000" dirty="0"/>
              <a:t>2</a:t>
            </a:r>
            <a:r>
              <a:rPr lang="es-ES" dirty="0"/>
              <a:t>y </a:t>
            </a:r>
            <a:r>
              <a:rPr lang="es-ES" dirty="0">
                <a:sym typeface="Wingdings" panose="05000000000000000000" pitchFamily="2" charset="2"/>
              </a:rPr>
              <a:t> - </a:t>
            </a:r>
            <a:r>
              <a:rPr lang="es-ES" dirty="0"/>
              <a:t>8x</a:t>
            </a:r>
            <a:r>
              <a:rPr lang="es-ES" baseline="30000" dirty="0"/>
              <a:t>2</a:t>
            </a:r>
            <a:r>
              <a:rPr lang="es-ES" dirty="0"/>
              <a:t>y </a:t>
            </a:r>
            <a:r>
              <a:rPr lang="es-ES" dirty="0" smtClean="0"/>
              <a:t>– (+ 5x</a:t>
            </a:r>
            <a:r>
              <a:rPr lang="es-ES" baseline="30000" dirty="0" smtClean="0"/>
              <a:t>2</a:t>
            </a:r>
            <a:r>
              <a:rPr lang="es-ES" dirty="0" smtClean="0"/>
              <a:t>y) </a:t>
            </a:r>
            <a:r>
              <a:rPr lang="es-ES" dirty="0"/>
              <a:t>= </a:t>
            </a:r>
            <a:r>
              <a:rPr lang="es-ES" dirty="0" smtClean="0"/>
              <a:t>- 8x</a:t>
            </a:r>
            <a:r>
              <a:rPr lang="es-ES" baseline="30000" dirty="0" smtClean="0"/>
              <a:t>2</a:t>
            </a:r>
            <a:r>
              <a:rPr lang="es-ES" dirty="0" smtClean="0"/>
              <a:t>y </a:t>
            </a:r>
            <a:r>
              <a:rPr lang="es-ES" dirty="0"/>
              <a:t>– </a:t>
            </a:r>
            <a:r>
              <a:rPr lang="es-ES" dirty="0" smtClean="0"/>
              <a:t>5x</a:t>
            </a:r>
            <a:r>
              <a:rPr lang="es-ES" baseline="30000" dirty="0" smtClean="0"/>
              <a:t>2</a:t>
            </a:r>
            <a:r>
              <a:rPr lang="es-ES" dirty="0" smtClean="0"/>
              <a:t>y = </a:t>
            </a:r>
            <a:r>
              <a:rPr lang="es-ES" dirty="0" smtClean="0">
                <a:solidFill>
                  <a:srgbClr val="FF0000"/>
                </a:solidFill>
              </a:rPr>
              <a:t>- </a:t>
            </a:r>
            <a:r>
              <a:rPr lang="es-ES" dirty="0">
                <a:solidFill>
                  <a:srgbClr val="FF0000"/>
                </a:solidFill>
              </a:rPr>
              <a:t>13x</a:t>
            </a:r>
            <a:r>
              <a:rPr lang="es-ES" baseline="30000" dirty="0">
                <a:solidFill>
                  <a:srgbClr val="FF0000"/>
                </a:solidFill>
              </a:rPr>
              <a:t>2</a:t>
            </a:r>
            <a:r>
              <a:rPr lang="es-ES" dirty="0">
                <a:solidFill>
                  <a:srgbClr val="FF0000"/>
                </a:solidFill>
              </a:rPr>
              <a:t>y</a:t>
            </a:r>
          </a:p>
          <a:p>
            <a:pPr marL="0" indent="0" algn="just">
              <a:buNone/>
            </a:pPr>
            <a:r>
              <a:rPr lang="es-ES" dirty="0">
                <a:sym typeface="Wingdings" panose="05000000000000000000" pitchFamily="2" charset="2"/>
              </a:rPr>
              <a:t>Verificamos: </a:t>
            </a:r>
            <a:r>
              <a:rPr lang="es-ES" dirty="0"/>
              <a:t>5x</a:t>
            </a:r>
            <a:r>
              <a:rPr lang="es-ES" baseline="30000" dirty="0"/>
              <a:t>2</a:t>
            </a:r>
            <a:r>
              <a:rPr lang="es-ES" dirty="0"/>
              <a:t>y - 13x</a:t>
            </a:r>
            <a:r>
              <a:rPr lang="es-ES" baseline="30000" dirty="0"/>
              <a:t>2</a:t>
            </a:r>
            <a:r>
              <a:rPr lang="es-ES" dirty="0"/>
              <a:t>y = - 8x</a:t>
            </a:r>
            <a:r>
              <a:rPr lang="es-ES" baseline="30000" dirty="0"/>
              <a:t>2</a:t>
            </a:r>
            <a:r>
              <a:rPr lang="es-ES" dirty="0"/>
              <a:t>y … se obtiene lo indicado en el ejercicio.</a:t>
            </a:r>
          </a:p>
          <a:p>
            <a:pPr marL="0" indent="0" algn="just">
              <a:buNone/>
            </a:pPr>
            <a:endParaRPr lang="es-ES" dirty="0"/>
          </a:p>
        </p:txBody>
      </p:sp>
    </p:spTree>
    <p:extLst>
      <p:ext uri="{BB962C8B-B14F-4D97-AF65-F5344CB8AC3E}">
        <p14:creationId xmlns:p14="http://schemas.microsoft.com/office/powerpoint/2010/main" val="5325062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04884" y="598423"/>
            <a:ext cx="11518710" cy="5734138"/>
          </a:xfrm>
        </p:spPr>
        <p:txBody>
          <a:bodyPr>
            <a:normAutofit/>
          </a:bodyPr>
          <a:lstStyle/>
          <a:p>
            <a:pPr marL="0" indent="0" algn="just">
              <a:buNone/>
            </a:pPr>
            <a:r>
              <a:rPr lang="es-ES" b="1" dirty="0" smtClean="0">
                <a:solidFill>
                  <a:srgbClr val="FF0000"/>
                </a:solidFill>
              </a:rPr>
              <a:t>EJEMPLO </a:t>
            </a:r>
            <a:r>
              <a:rPr lang="es-ES" b="1" dirty="0">
                <a:solidFill>
                  <a:srgbClr val="FF0000"/>
                </a:solidFill>
              </a:rPr>
              <a:t>3.</a:t>
            </a:r>
            <a:r>
              <a:rPr lang="es-ES" dirty="0"/>
              <a:t> ¿Cuánto hay que adicionarle a - 5x</a:t>
            </a:r>
            <a:r>
              <a:rPr lang="es-ES" baseline="30000" dirty="0"/>
              <a:t>2</a:t>
            </a:r>
            <a:r>
              <a:rPr lang="es-ES" dirty="0"/>
              <a:t>y para obtener  8x</a:t>
            </a:r>
            <a:r>
              <a:rPr lang="es-ES" baseline="30000" dirty="0"/>
              <a:t>2</a:t>
            </a:r>
            <a:r>
              <a:rPr lang="es-ES" dirty="0"/>
              <a:t>y?</a:t>
            </a:r>
          </a:p>
          <a:p>
            <a:pPr marL="0" indent="0" algn="just">
              <a:buNone/>
            </a:pPr>
            <a:r>
              <a:rPr lang="es-ES" dirty="0">
                <a:sym typeface="Wingdings" panose="05000000000000000000" pitchFamily="2" charset="2"/>
              </a:rPr>
              <a:t>Siguiendo el mismo análisis </a:t>
            </a:r>
            <a:r>
              <a:rPr lang="es-ES" dirty="0" smtClean="0">
                <a:sym typeface="Wingdings" panose="05000000000000000000" pitchFamily="2" charset="2"/>
              </a:rPr>
              <a:t>de los ejemplos anteriores, </a:t>
            </a:r>
            <a:r>
              <a:rPr lang="es-ES" dirty="0">
                <a:sym typeface="Wingdings" panose="05000000000000000000" pitchFamily="2" charset="2"/>
              </a:rPr>
              <a:t>al resultado </a:t>
            </a:r>
            <a:r>
              <a:rPr lang="es-ES" dirty="0" smtClean="0">
                <a:sym typeface="Wingdings" panose="05000000000000000000" pitchFamily="2" charset="2"/>
              </a:rPr>
              <a:t>(</a:t>
            </a:r>
            <a:r>
              <a:rPr lang="es-ES" dirty="0" smtClean="0"/>
              <a:t>8x</a:t>
            </a:r>
            <a:r>
              <a:rPr lang="es-ES" baseline="30000" dirty="0" smtClean="0"/>
              <a:t>2</a:t>
            </a:r>
            <a:r>
              <a:rPr lang="es-ES" dirty="0" smtClean="0"/>
              <a:t>y</a:t>
            </a:r>
            <a:r>
              <a:rPr lang="es-ES" dirty="0">
                <a:sym typeface="Wingdings" panose="05000000000000000000" pitchFamily="2" charset="2"/>
              </a:rPr>
              <a:t>) le restamos el sumando </a:t>
            </a:r>
            <a:r>
              <a:rPr lang="es-ES" dirty="0" smtClean="0">
                <a:sym typeface="Wingdings" panose="05000000000000000000" pitchFamily="2" charset="2"/>
              </a:rPr>
              <a:t>(- </a:t>
            </a:r>
            <a:r>
              <a:rPr lang="es-ES" dirty="0" smtClean="0"/>
              <a:t>5x</a:t>
            </a:r>
            <a:r>
              <a:rPr lang="es-ES" baseline="30000" dirty="0" smtClean="0"/>
              <a:t>2</a:t>
            </a:r>
            <a:r>
              <a:rPr lang="es-ES" dirty="0" smtClean="0"/>
              <a:t>y</a:t>
            </a:r>
            <a:r>
              <a:rPr lang="es-ES" dirty="0">
                <a:sym typeface="Wingdings" panose="05000000000000000000" pitchFamily="2" charset="2"/>
              </a:rPr>
              <a:t>):</a:t>
            </a:r>
          </a:p>
          <a:p>
            <a:pPr marL="0" indent="0" algn="just">
              <a:buNone/>
            </a:pPr>
            <a:r>
              <a:rPr lang="es-ES" dirty="0" smtClean="0"/>
              <a:t>- 5x</a:t>
            </a:r>
            <a:r>
              <a:rPr lang="es-ES" baseline="30000" dirty="0" smtClean="0"/>
              <a:t>2</a:t>
            </a:r>
            <a:r>
              <a:rPr lang="es-ES" dirty="0" smtClean="0"/>
              <a:t>y </a:t>
            </a:r>
            <a:r>
              <a:rPr lang="es-ES" dirty="0"/>
              <a:t>+ ¿? = </a:t>
            </a:r>
            <a:r>
              <a:rPr lang="es-ES" dirty="0" smtClean="0"/>
              <a:t>8x</a:t>
            </a:r>
            <a:r>
              <a:rPr lang="es-ES" baseline="30000" dirty="0" smtClean="0"/>
              <a:t>2</a:t>
            </a:r>
            <a:r>
              <a:rPr lang="es-ES" dirty="0" smtClean="0"/>
              <a:t>y </a:t>
            </a:r>
            <a:r>
              <a:rPr lang="es-ES" dirty="0">
                <a:sym typeface="Wingdings" panose="05000000000000000000" pitchFamily="2" charset="2"/>
              </a:rPr>
              <a:t> </a:t>
            </a:r>
            <a:r>
              <a:rPr lang="es-ES" dirty="0" smtClean="0"/>
              <a:t>8x</a:t>
            </a:r>
            <a:r>
              <a:rPr lang="es-ES" baseline="30000" dirty="0" smtClean="0"/>
              <a:t>2</a:t>
            </a:r>
            <a:r>
              <a:rPr lang="es-ES" dirty="0" smtClean="0"/>
              <a:t>y – (- 5x</a:t>
            </a:r>
            <a:r>
              <a:rPr lang="es-ES" baseline="30000" dirty="0" smtClean="0"/>
              <a:t>2</a:t>
            </a:r>
            <a:r>
              <a:rPr lang="es-ES" dirty="0" smtClean="0"/>
              <a:t>y) </a:t>
            </a:r>
            <a:r>
              <a:rPr lang="es-ES" dirty="0"/>
              <a:t>= </a:t>
            </a:r>
            <a:r>
              <a:rPr lang="es-ES" dirty="0">
                <a:sym typeface="Wingdings" panose="05000000000000000000" pitchFamily="2" charset="2"/>
              </a:rPr>
              <a:t> </a:t>
            </a:r>
            <a:r>
              <a:rPr lang="es-ES" dirty="0"/>
              <a:t>8x</a:t>
            </a:r>
            <a:r>
              <a:rPr lang="es-ES" baseline="30000" dirty="0"/>
              <a:t>2</a:t>
            </a:r>
            <a:r>
              <a:rPr lang="es-ES" dirty="0"/>
              <a:t>y +</a:t>
            </a:r>
            <a:r>
              <a:rPr lang="es-ES" dirty="0" smtClean="0"/>
              <a:t> 5x</a:t>
            </a:r>
            <a:r>
              <a:rPr lang="es-ES" baseline="30000" dirty="0" smtClean="0"/>
              <a:t>2</a:t>
            </a:r>
            <a:r>
              <a:rPr lang="es-ES" dirty="0" smtClean="0"/>
              <a:t>y </a:t>
            </a:r>
            <a:r>
              <a:rPr lang="es-ES" dirty="0"/>
              <a:t>= </a:t>
            </a:r>
            <a:r>
              <a:rPr lang="es-ES" dirty="0" smtClean="0">
                <a:solidFill>
                  <a:srgbClr val="FF0000"/>
                </a:solidFill>
              </a:rPr>
              <a:t>13x</a:t>
            </a:r>
            <a:r>
              <a:rPr lang="es-ES" baseline="30000" dirty="0" smtClean="0">
                <a:solidFill>
                  <a:srgbClr val="FF0000"/>
                </a:solidFill>
              </a:rPr>
              <a:t>2</a:t>
            </a:r>
            <a:r>
              <a:rPr lang="es-ES" dirty="0" smtClean="0">
                <a:solidFill>
                  <a:srgbClr val="FF0000"/>
                </a:solidFill>
              </a:rPr>
              <a:t>y</a:t>
            </a:r>
            <a:endParaRPr lang="es-ES" dirty="0">
              <a:solidFill>
                <a:srgbClr val="FF0000"/>
              </a:solidFill>
            </a:endParaRPr>
          </a:p>
          <a:p>
            <a:pPr marL="0" indent="0" algn="just">
              <a:buNone/>
            </a:pPr>
            <a:r>
              <a:rPr lang="es-ES" dirty="0">
                <a:sym typeface="Wingdings" panose="05000000000000000000" pitchFamily="2" charset="2"/>
              </a:rPr>
              <a:t>Verificamos: </a:t>
            </a:r>
            <a:r>
              <a:rPr lang="es-ES" dirty="0" smtClean="0">
                <a:sym typeface="Wingdings" panose="05000000000000000000" pitchFamily="2" charset="2"/>
              </a:rPr>
              <a:t>- </a:t>
            </a:r>
            <a:r>
              <a:rPr lang="es-ES" dirty="0" smtClean="0"/>
              <a:t>5x</a:t>
            </a:r>
            <a:r>
              <a:rPr lang="es-ES" baseline="30000" dirty="0" smtClean="0"/>
              <a:t>2</a:t>
            </a:r>
            <a:r>
              <a:rPr lang="es-ES" dirty="0" smtClean="0"/>
              <a:t>y + </a:t>
            </a:r>
            <a:r>
              <a:rPr lang="es-ES" dirty="0"/>
              <a:t>13x</a:t>
            </a:r>
            <a:r>
              <a:rPr lang="es-ES" baseline="30000" dirty="0"/>
              <a:t>2</a:t>
            </a:r>
            <a:r>
              <a:rPr lang="es-ES" dirty="0"/>
              <a:t>y = </a:t>
            </a:r>
            <a:r>
              <a:rPr lang="es-ES" dirty="0" smtClean="0"/>
              <a:t>8x</a:t>
            </a:r>
            <a:r>
              <a:rPr lang="es-ES" baseline="30000" dirty="0" smtClean="0"/>
              <a:t>2</a:t>
            </a:r>
            <a:r>
              <a:rPr lang="es-ES" dirty="0" smtClean="0"/>
              <a:t>y </a:t>
            </a:r>
            <a:r>
              <a:rPr lang="es-ES" dirty="0"/>
              <a:t>… se obtiene lo indicado en el ejercicio</a:t>
            </a:r>
            <a:r>
              <a:rPr lang="es-ES" dirty="0" smtClean="0"/>
              <a:t>.</a:t>
            </a:r>
          </a:p>
          <a:p>
            <a:pPr marL="0" indent="0">
              <a:buNone/>
            </a:pPr>
            <a:r>
              <a:rPr lang="es-ES" b="1" dirty="0">
                <a:solidFill>
                  <a:srgbClr val="FF0000"/>
                </a:solidFill>
              </a:rPr>
              <a:t>EJEMPLO 4.</a:t>
            </a:r>
            <a:r>
              <a:rPr lang="es-ES" dirty="0"/>
              <a:t> ¿Cuánto hay que adicionarle a - 5x</a:t>
            </a:r>
            <a:r>
              <a:rPr lang="es-ES" baseline="30000" dirty="0"/>
              <a:t>2</a:t>
            </a:r>
            <a:r>
              <a:rPr lang="es-ES" dirty="0"/>
              <a:t>y para obtener  - 8x</a:t>
            </a:r>
            <a:r>
              <a:rPr lang="es-ES" baseline="30000" dirty="0"/>
              <a:t>2</a:t>
            </a:r>
            <a:r>
              <a:rPr lang="es-ES" dirty="0"/>
              <a:t>y?</a:t>
            </a:r>
          </a:p>
          <a:p>
            <a:pPr marL="0" indent="0" algn="just">
              <a:buNone/>
            </a:pPr>
            <a:r>
              <a:rPr lang="es-ES" dirty="0">
                <a:sym typeface="Wingdings" panose="05000000000000000000" pitchFamily="2" charset="2"/>
              </a:rPr>
              <a:t>Siguiendo el mismo análisis de los ejemplos anteriores, al resultado (- </a:t>
            </a:r>
            <a:r>
              <a:rPr lang="es-ES" dirty="0"/>
              <a:t>8x</a:t>
            </a:r>
            <a:r>
              <a:rPr lang="es-ES" baseline="30000" dirty="0"/>
              <a:t>2</a:t>
            </a:r>
            <a:r>
              <a:rPr lang="es-ES" dirty="0"/>
              <a:t>y</a:t>
            </a:r>
            <a:r>
              <a:rPr lang="es-ES" dirty="0">
                <a:sym typeface="Wingdings" panose="05000000000000000000" pitchFamily="2" charset="2"/>
              </a:rPr>
              <a:t>) le restamos el sumando (- </a:t>
            </a:r>
            <a:r>
              <a:rPr lang="es-ES" dirty="0"/>
              <a:t>5x</a:t>
            </a:r>
            <a:r>
              <a:rPr lang="es-ES" baseline="30000" dirty="0"/>
              <a:t>2</a:t>
            </a:r>
            <a:r>
              <a:rPr lang="es-ES" dirty="0"/>
              <a:t>y</a:t>
            </a:r>
            <a:r>
              <a:rPr lang="es-ES" dirty="0">
                <a:sym typeface="Wingdings" panose="05000000000000000000" pitchFamily="2" charset="2"/>
              </a:rPr>
              <a:t>):</a:t>
            </a:r>
          </a:p>
          <a:p>
            <a:pPr marL="0" indent="0" algn="just">
              <a:buNone/>
            </a:pPr>
            <a:r>
              <a:rPr lang="es-ES" dirty="0"/>
              <a:t>- 5x</a:t>
            </a:r>
            <a:r>
              <a:rPr lang="es-ES" baseline="30000" dirty="0"/>
              <a:t>2</a:t>
            </a:r>
            <a:r>
              <a:rPr lang="es-ES" dirty="0"/>
              <a:t>y + ¿? = - 8x</a:t>
            </a:r>
            <a:r>
              <a:rPr lang="es-ES" baseline="30000" dirty="0"/>
              <a:t>2</a:t>
            </a:r>
            <a:r>
              <a:rPr lang="es-ES" dirty="0"/>
              <a:t>y </a:t>
            </a:r>
            <a:r>
              <a:rPr lang="es-ES" dirty="0">
                <a:sym typeface="Wingdings" panose="05000000000000000000" pitchFamily="2" charset="2"/>
              </a:rPr>
              <a:t> - </a:t>
            </a:r>
            <a:r>
              <a:rPr lang="es-ES" dirty="0"/>
              <a:t>8x</a:t>
            </a:r>
            <a:r>
              <a:rPr lang="es-ES" baseline="30000" dirty="0"/>
              <a:t>2</a:t>
            </a:r>
            <a:r>
              <a:rPr lang="es-ES" dirty="0"/>
              <a:t>y – (- 5x</a:t>
            </a:r>
            <a:r>
              <a:rPr lang="es-ES" baseline="30000" dirty="0"/>
              <a:t>2</a:t>
            </a:r>
            <a:r>
              <a:rPr lang="es-ES" dirty="0"/>
              <a:t>y) = </a:t>
            </a:r>
            <a:r>
              <a:rPr lang="es-ES" dirty="0">
                <a:sym typeface="Wingdings" panose="05000000000000000000" pitchFamily="2" charset="2"/>
              </a:rPr>
              <a:t> - </a:t>
            </a:r>
            <a:r>
              <a:rPr lang="es-ES" dirty="0"/>
              <a:t>8x</a:t>
            </a:r>
            <a:r>
              <a:rPr lang="es-ES" baseline="30000" dirty="0"/>
              <a:t>2</a:t>
            </a:r>
            <a:r>
              <a:rPr lang="es-ES" dirty="0"/>
              <a:t>y + 5x</a:t>
            </a:r>
            <a:r>
              <a:rPr lang="es-ES" baseline="30000" dirty="0"/>
              <a:t>2</a:t>
            </a:r>
            <a:r>
              <a:rPr lang="es-ES" dirty="0"/>
              <a:t>y = </a:t>
            </a:r>
            <a:r>
              <a:rPr lang="es-ES" dirty="0">
                <a:solidFill>
                  <a:srgbClr val="FF0000"/>
                </a:solidFill>
              </a:rPr>
              <a:t>- 3x</a:t>
            </a:r>
            <a:r>
              <a:rPr lang="es-ES" baseline="30000" dirty="0">
                <a:solidFill>
                  <a:srgbClr val="FF0000"/>
                </a:solidFill>
              </a:rPr>
              <a:t>2</a:t>
            </a:r>
            <a:r>
              <a:rPr lang="es-ES" dirty="0">
                <a:solidFill>
                  <a:srgbClr val="FF0000"/>
                </a:solidFill>
              </a:rPr>
              <a:t>y</a:t>
            </a:r>
          </a:p>
          <a:p>
            <a:pPr marL="0" indent="0" algn="just">
              <a:buNone/>
            </a:pPr>
            <a:r>
              <a:rPr lang="es-ES" dirty="0">
                <a:sym typeface="Wingdings" panose="05000000000000000000" pitchFamily="2" charset="2"/>
              </a:rPr>
              <a:t>Verificamos: - </a:t>
            </a:r>
            <a:r>
              <a:rPr lang="es-ES" dirty="0"/>
              <a:t>5x</a:t>
            </a:r>
            <a:r>
              <a:rPr lang="es-ES" baseline="30000" dirty="0"/>
              <a:t>2</a:t>
            </a:r>
            <a:r>
              <a:rPr lang="es-ES" dirty="0"/>
              <a:t>y - 3x</a:t>
            </a:r>
            <a:r>
              <a:rPr lang="es-ES" baseline="30000" dirty="0"/>
              <a:t>2</a:t>
            </a:r>
            <a:r>
              <a:rPr lang="es-ES" dirty="0"/>
              <a:t>y = - 8x</a:t>
            </a:r>
            <a:r>
              <a:rPr lang="es-ES" baseline="30000" dirty="0"/>
              <a:t>2</a:t>
            </a:r>
            <a:r>
              <a:rPr lang="es-ES" dirty="0"/>
              <a:t>y … se obtiene lo indicado en el ejercicio</a:t>
            </a:r>
            <a:r>
              <a:rPr lang="es-ES" dirty="0" smtClean="0"/>
              <a:t>.</a:t>
            </a:r>
          </a:p>
          <a:p>
            <a:pPr marL="0" indent="0" algn="just">
              <a:buNone/>
            </a:pPr>
            <a:r>
              <a:rPr lang="es-ES" dirty="0" smtClean="0"/>
              <a:t>Ahora veamos en el caso de polinomios ….</a:t>
            </a:r>
            <a:endParaRPr lang="es-ES" dirty="0"/>
          </a:p>
          <a:p>
            <a:pPr marL="0" indent="0" algn="just">
              <a:buNone/>
            </a:pPr>
            <a:endParaRPr lang="es-ES" dirty="0">
              <a:solidFill>
                <a:srgbClr val="FF0000"/>
              </a:solidFill>
              <a:sym typeface="Wingdings" panose="05000000000000000000" pitchFamily="2" charset="2"/>
            </a:endParaRPr>
          </a:p>
          <a:p>
            <a:pPr marL="0" indent="0" algn="just">
              <a:buNone/>
            </a:pPr>
            <a:endParaRPr lang="es-ES" dirty="0"/>
          </a:p>
          <a:p>
            <a:pPr marL="0" indent="0" algn="just">
              <a:buNone/>
            </a:pPr>
            <a:endParaRPr lang="es-ES" dirty="0"/>
          </a:p>
        </p:txBody>
      </p:sp>
    </p:spTree>
    <p:extLst>
      <p:ext uri="{BB962C8B-B14F-4D97-AF65-F5344CB8AC3E}">
        <p14:creationId xmlns:p14="http://schemas.microsoft.com/office/powerpoint/2010/main" val="2963746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51846" y="1484433"/>
            <a:ext cx="6845491" cy="3264989"/>
          </a:xfrm>
        </p:spPr>
        <p:txBody>
          <a:bodyPr>
            <a:normAutofit/>
          </a:bodyPr>
          <a:lstStyle/>
          <a:p>
            <a:pPr marL="0" indent="0" algn="just">
              <a:buNone/>
            </a:pPr>
            <a:r>
              <a:rPr lang="es-ES" b="1" dirty="0" smtClean="0">
                <a:solidFill>
                  <a:srgbClr val="FF0000"/>
                </a:solidFill>
              </a:rPr>
              <a:t>EJEMPLO </a:t>
            </a:r>
            <a:r>
              <a:rPr lang="es-ES" b="1" dirty="0">
                <a:solidFill>
                  <a:srgbClr val="FF0000"/>
                </a:solidFill>
              </a:rPr>
              <a:t>5.</a:t>
            </a:r>
            <a:r>
              <a:rPr lang="es-ES" dirty="0"/>
              <a:t> ¿Cuánto hay que adicionarle a 5x</a:t>
            </a:r>
            <a:r>
              <a:rPr lang="es-ES" baseline="30000" dirty="0"/>
              <a:t>2</a:t>
            </a:r>
            <a:r>
              <a:rPr lang="es-ES" dirty="0"/>
              <a:t>y – 7xy + ½ para obtener  - 8x</a:t>
            </a:r>
            <a:r>
              <a:rPr lang="es-ES" baseline="30000" dirty="0"/>
              <a:t>2</a:t>
            </a:r>
            <a:r>
              <a:rPr lang="es-ES" dirty="0"/>
              <a:t>y – 6xy – ¼ ?</a:t>
            </a:r>
          </a:p>
          <a:p>
            <a:pPr marL="0" indent="0" algn="just">
              <a:buNone/>
            </a:pPr>
            <a:r>
              <a:rPr lang="es-ES" dirty="0"/>
              <a:t>Para resolver este tipo de ejercicios podemos aplicar dos estrategias:</a:t>
            </a:r>
          </a:p>
          <a:p>
            <a:pPr marL="0" indent="0" algn="just">
              <a:buNone/>
            </a:pPr>
            <a:r>
              <a:rPr lang="es-ES" dirty="0"/>
              <a:t>Estrategia 1: </a:t>
            </a:r>
            <a:r>
              <a:rPr lang="es-ES" dirty="0" smtClean="0"/>
              <a:t>Forma Vertical.</a:t>
            </a:r>
            <a:endParaRPr lang="es-ES" dirty="0"/>
          </a:p>
          <a:p>
            <a:pPr marL="0" indent="0" algn="just">
              <a:buNone/>
            </a:pPr>
            <a:r>
              <a:rPr lang="es-ES" dirty="0"/>
              <a:t>Estrategia 2: </a:t>
            </a:r>
            <a:r>
              <a:rPr lang="es-ES" dirty="0" smtClean="0"/>
              <a:t>Forma Horizontal.</a:t>
            </a:r>
            <a:endParaRPr lang="es-ES" dirty="0"/>
          </a:p>
        </p:txBody>
      </p:sp>
      <p:sp>
        <p:nvSpPr>
          <p:cNvPr id="4" name="Rectángulo redondeado 3"/>
          <p:cNvSpPr/>
          <p:nvPr/>
        </p:nvSpPr>
        <p:spPr>
          <a:xfrm>
            <a:off x="2306473" y="5287557"/>
            <a:ext cx="1520019" cy="346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ESTRATEGIA 1</a:t>
            </a:r>
            <a:endParaRPr lang="es-ES" sz="1000" dirty="0"/>
          </a:p>
        </p:txBody>
      </p:sp>
      <p:sp>
        <p:nvSpPr>
          <p:cNvPr id="5" name="Rectángulo redondeado 4"/>
          <p:cNvSpPr/>
          <p:nvPr/>
        </p:nvSpPr>
        <p:spPr>
          <a:xfrm>
            <a:off x="4669810" y="5287557"/>
            <a:ext cx="1676399" cy="346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ESTRATEGIA 2</a:t>
            </a:r>
            <a:endParaRPr lang="es-ES" sz="1000" dirty="0"/>
          </a:p>
        </p:txBody>
      </p:sp>
      <p:pic>
        <p:nvPicPr>
          <p:cNvPr id="2050" name="Picture 2" descr="https://encrypted-tbn3.gstatic.com/images?q=tbn:ANd9GcSpmz_50KARU4frMJXuM2GbWGrj4g09DJCGIY2yce6ZJ0NBg-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5008" y="1335747"/>
            <a:ext cx="2649561" cy="4456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6599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43033" y="283239"/>
            <a:ext cx="7541525" cy="958708"/>
          </a:xfrm>
        </p:spPr>
        <p:txBody>
          <a:bodyPr/>
          <a:lstStyle/>
          <a:p>
            <a:r>
              <a:rPr lang="es-ES" b="1" dirty="0" smtClean="0"/>
              <a:t>NIVEL MEDIO: FORMA VERTICAL</a:t>
            </a:r>
            <a:endParaRPr lang="es-ES" b="1" dirty="0"/>
          </a:p>
        </p:txBody>
      </p:sp>
      <p:sp>
        <p:nvSpPr>
          <p:cNvPr id="3" name="Marcador de contenido 2"/>
          <p:cNvSpPr>
            <a:spLocks noGrp="1"/>
          </p:cNvSpPr>
          <p:nvPr>
            <p:ph idx="1"/>
          </p:nvPr>
        </p:nvSpPr>
        <p:spPr>
          <a:xfrm>
            <a:off x="524302" y="1241947"/>
            <a:ext cx="11144534" cy="5268036"/>
          </a:xfrm>
        </p:spPr>
        <p:txBody>
          <a:bodyPr>
            <a:normAutofit fontScale="77500" lnSpcReduction="20000"/>
          </a:bodyPr>
          <a:lstStyle/>
          <a:p>
            <a:pPr marL="0" indent="0">
              <a:buNone/>
            </a:pPr>
            <a:r>
              <a:rPr lang="es-ES" dirty="0" smtClean="0"/>
              <a:t>Para saber cuánto hay </a:t>
            </a:r>
            <a:r>
              <a:rPr lang="es-ES" dirty="0"/>
              <a:t>que adicionarle a 5x</a:t>
            </a:r>
            <a:r>
              <a:rPr lang="es-ES" baseline="30000" dirty="0"/>
              <a:t>2</a:t>
            </a:r>
            <a:r>
              <a:rPr lang="es-ES" dirty="0"/>
              <a:t>y – 7xy + ½ para obtener  - 8x</a:t>
            </a:r>
            <a:r>
              <a:rPr lang="es-ES" baseline="30000" dirty="0"/>
              <a:t>2</a:t>
            </a:r>
            <a:r>
              <a:rPr lang="es-ES" dirty="0"/>
              <a:t>y – 6xy – </a:t>
            </a:r>
            <a:r>
              <a:rPr lang="es-ES" dirty="0" smtClean="0"/>
              <a:t>¼, escribimos el sumando (5x</a:t>
            </a:r>
            <a:r>
              <a:rPr lang="es-ES" baseline="30000" dirty="0" smtClean="0"/>
              <a:t>2</a:t>
            </a:r>
            <a:r>
              <a:rPr lang="es-ES" dirty="0" smtClean="0"/>
              <a:t>y </a:t>
            </a:r>
            <a:r>
              <a:rPr lang="es-ES" dirty="0"/>
              <a:t>– 7xy + </a:t>
            </a:r>
            <a:r>
              <a:rPr lang="es-ES" dirty="0" smtClean="0"/>
              <a:t>½), debajo los interrogantes y por último la respuesta:</a:t>
            </a:r>
          </a:p>
          <a:p>
            <a:pPr marL="0" indent="0">
              <a:buNone/>
            </a:pPr>
            <a:r>
              <a:rPr lang="es-ES" dirty="0" smtClean="0"/>
              <a:t>                                         5x</a:t>
            </a:r>
            <a:r>
              <a:rPr lang="es-ES" baseline="30000" dirty="0" smtClean="0"/>
              <a:t>2</a:t>
            </a:r>
            <a:r>
              <a:rPr lang="es-ES" dirty="0" smtClean="0"/>
              <a:t>y </a:t>
            </a:r>
            <a:r>
              <a:rPr lang="es-ES" dirty="0"/>
              <a:t>– 7xy + </a:t>
            </a:r>
            <a:r>
              <a:rPr lang="es-ES" dirty="0" smtClean="0"/>
              <a:t>½</a:t>
            </a:r>
          </a:p>
          <a:p>
            <a:pPr marL="0" indent="0">
              <a:buNone/>
            </a:pPr>
            <a:r>
              <a:rPr lang="es-ES" dirty="0"/>
              <a:t> </a:t>
            </a:r>
            <a:r>
              <a:rPr lang="es-ES" dirty="0" smtClean="0"/>
              <a:t>                                         ¿?      ¿?    ¿?</a:t>
            </a:r>
          </a:p>
          <a:p>
            <a:pPr marL="0" indent="0">
              <a:buNone/>
            </a:pPr>
            <a:r>
              <a:rPr lang="es-ES" dirty="0"/>
              <a:t> </a:t>
            </a:r>
            <a:r>
              <a:rPr lang="es-ES" dirty="0" smtClean="0"/>
              <a:t>                                      - </a:t>
            </a:r>
            <a:r>
              <a:rPr lang="es-ES" dirty="0"/>
              <a:t>8x</a:t>
            </a:r>
            <a:r>
              <a:rPr lang="es-ES" baseline="30000" dirty="0"/>
              <a:t>2</a:t>
            </a:r>
            <a:r>
              <a:rPr lang="es-ES" dirty="0"/>
              <a:t>y – 6xy – ¼</a:t>
            </a:r>
            <a:r>
              <a:rPr lang="es-ES" dirty="0" smtClean="0"/>
              <a:t>          </a:t>
            </a:r>
          </a:p>
          <a:p>
            <a:pPr marL="0" indent="0">
              <a:buNone/>
            </a:pPr>
            <a:r>
              <a:rPr lang="es-ES" dirty="0" smtClean="0"/>
              <a:t>Escribimos nuestras restas teniendo en cuenta lo visto en los ejemplos anteriores:</a:t>
            </a:r>
          </a:p>
          <a:p>
            <a:pPr>
              <a:buFontTx/>
              <a:buChar char="-"/>
            </a:pPr>
            <a:r>
              <a:rPr lang="es-ES" dirty="0" smtClean="0"/>
              <a:t>8x</a:t>
            </a:r>
            <a:r>
              <a:rPr lang="es-ES" baseline="30000" dirty="0" smtClean="0"/>
              <a:t>2</a:t>
            </a:r>
            <a:r>
              <a:rPr lang="es-ES" dirty="0" smtClean="0"/>
              <a:t>y – (+ 5x</a:t>
            </a:r>
            <a:r>
              <a:rPr lang="es-ES" baseline="30000" dirty="0" smtClean="0"/>
              <a:t>2</a:t>
            </a:r>
            <a:r>
              <a:rPr lang="es-ES" dirty="0" smtClean="0"/>
              <a:t>y) = - 8x</a:t>
            </a:r>
            <a:r>
              <a:rPr lang="es-ES" baseline="30000" dirty="0" smtClean="0"/>
              <a:t>2</a:t>
            </a:r>
            <a:r>
              <a:rPr lang="es-ES" dirty="0" smtClean="0"/>
              <a:t>y – 5x</a:t>
            </a:r>
            <a:r>
              <a:rPr lang="es-ES" baseline="30000" dirty="0" smtClean="0"/>
              <a:t>2</a:t>
            </a:r>
            <a:r>
              <a:rPr lang="es-ES" dirty="0" smtClean="0"/>
              <a:t>y = </a:t>
            </a:r>
            <a:r>
              <a:rPr lang="es-ES" dirty="0" smtClean="0">
                <a:solidFill>
                  <a:srgbClr val="FF0000"/>
                </a:solidFill>
              </a:rPr>
              <a:t>-13x</a:t>
            </a:r>
            <a:r>
              <a:rPr lang="es-ES" baseline="30000" dirty="0" smtClean="0">
                <a:solidFill>
                  <a:srgbClr val="FF0000"/>
                </a:solidFill>
              </a:rPr>
              <a:t>2</a:t>
            </a:r>
            <a:r>
              <a:rPr lang="es-ES" dirty="0" smtClean="0">
                <a:solidFill>
                  <a:srgbClr val="FF0000"/>
                </a:solidFill>
              </a:rPr>
              <a:t>y</a:t>
            </a:r>
          </a:p>
          <a:p>
            <a:pPr>
              <a:buFontTx/>
              <a:buChar char="-"/>
            </a:pPr>
            <a:r>
              <a:rPr lang="es-ES" dirty="0" smtClean="0"/>
              <a:t>6xy – (- 7xy) = - 6xy + 7xy = </a:t>
            </a:r>
            <a:r>
              <a:rPr lang="es-ES" dirty="0" err="1" smtClean="0">
                <a:solidFill>
                  <a:srgbClr val="FF0000"/>
                </a:solidFill>
              </a:rPr>
              <a:t>xy</a:t>
            </a:r>
            <a:endParaRPr lang="es-ES" dirty="0" smtClean="0">
              <a:solidFill>
                <a:srgbClr val="FF0000"/>
              </a:solidFill>
            </a:endParaRPr>
          </a:p>
          <a:p>
            <a:pPr>
              <a:buFontTx/>
              <a:buChar char="-"/>
            </a:pPr>
            <a:r>
              <a:rPr lang="es-ES" dirty="0" smtClean="0"/>
              <a:t>¼ - ½ = </a:t>
            </a:r>
            <a:r>
              <a:rPr lang="es-ES" dirty="0" smtClean="0">
                <a:solidFill>
                  <a:srgbClr val="FF0000"/>
                </a:solidFill>
              </a:rPr>
              <a:t>- ¾</a:t>
            </a:r>
          </a:p>
          <a:p>
            <a:pPr marL="0" indent="0">
              <a:buNone/>
            </a:pPr>
            <a:r>
              <a:rPr lang="es-ES" dirty="0" smtClean="0"/>
              <a:t>Luego nuestro segundo sumando es </a:t>
            </a:r>
            <a:r>
              <a:rPr lang="es-ES" dirty="0">
                <a:solidFill>
                  <a:srgbClr val="FF0000"/>
                </a:solidFill>
              </a:rPr>
              <a:t>-</a:t>
            </a:r>
            <a:r>
              <a:rPr lang="es-ES" dirty="0" smtClean="0">
                <a:solidFill>
                  <a:srgbClr val="FF0000"/>
                </a:solidFill>
              </a:rPr>
              <a:t>13x</a:t>
            </a:r>
            <a:r>
              <a:rPr lang="es-ES" baseline="30000" dirty="0" smtClean="0">
                <a:solidFill>
                  <a:srgbClr val="FF0000"/>
                </a:solidFill>
              </a:rPr>
              <a:t>2</a:t>
            </a:r>
            <a:r>
              <a:rPr lang="es-ES" dirty="0" smtClean="0">
                <a:solidFill>
                  <a:srgbClr val="FF0000"/>
                </a:solidFill>
              </a:rPr>
              <a:t>y + </a:t>
            </a:r>
            <a:r>
              <a:rPr lang="es-ES" dirty="0" err="1" smtClean="0">
                <a:solidFill>
                  <a:srgbClr val="FF0000"/>
                </a:solidFill>
              </a:rPr>
              <a:t>xy</a:t>
            </a:r>
            <a:r>
              <a:rPr lang="es-ES" dirty="0" smtClean="0">
                <a:solidFill>
                  <a:srgbClr val="FF0000"/>
                </a:solidFill>
              </a:rPr>
              <a:t> - </a:t>
            </a:r>
            <a:r>
              <a:rPr lang="es-ES" dirty="0">
                <a:solidFill>
                  <a:srgbClr val="FF0000"/>
                </a:solidFill>
              </a:rPr>
              <a:t>¾</a:t>
            </a:r>
            <a:r>
              <a:rPr lang="es-ES" dirty="0" smtClean="0"/>
              <a:t>     </a:t>
            </a:r>
          </a:p>
          <a:p>
            <a:pPr marL="0" indent="0">
              <a:buNone/>
            </a:pPr>
            <a:r>
              <a:rPr lang="es-ES" dirty="0" smtClean="0"/>
              <a:t>Verificamos:</a:t>
            </a:r>
          </a:p>
          <a:p>
            <a:pPr marL="0" indent="0">
              <a:buNone/>
            </a:pPr>
            <a:r>
              <a:rPr lang="es-ES" dirty="0" smtClean="0"/>
              <a:t>                                         5x</a:t>
            </a:r>
            <a:r>
              <a:rPr lang="es-ES" baseline="30000" dirty="0" smtClean="0"/>
              <a:t>2</a:t>
            </a:r>
            <a:r>
              <a:rPr lang="es-ES" dirty="0" smtClean="0"/>
              <a:t>y </a:t>
            </a:r>
            <a:r>
              <a:rPr lang="es-ES" dirty="0"/>
              <a:t>– 7xy + ½</a:t>
            </a:r>
          </a:p>
          <a:p>
            <a:pPr marL="0" indent="0">
              <a:buNone/>
            </a:pPr>
            <a:r>
              <a:rPr lang="es-ES" dirty="0" smtClean="0"/>
              <a:t>                                     </a:t>
            </a:r>
            <a:r>
              <a:rPr lang="es-ES" dirty="0" smtClean="0">
                <a:solidFill>
                  <a:srgbClr val="FF0000"/>
                </a:solidFill>
              </a:rPr>
              <a:t>- 13x</a:t>
            </a:r>
            <a:r>
              <a:rPr lang="es-ES" baseline="30000" dirty="0" smtClean="0">
                <a:solidFill>
                  <a:srgbClr val="FF0000"/>
                </a:solidFill>
              </a:rPr>
              <a:t>2</a:t>
            </a:r>
            <a:r>
              <a:rPr lang="es-ES" dirty="0" smtClean="0">
                <a:solidFill>
                  <a:srgbClr val="FF0000"/>
                </a:solidFill>
              </a:rPr>
              <a:t>y </a:t>
            </a:r>
            <a:r>
              <a:rPr lang="es-ES" dirty="0">
                <a:solidFill>
                  <a:srgbClr val="FF0000"/>
                </a:solidFill>
              </a:rPr>
              <a:t>+ </a:t>
            </a:r>
            <a:r>
              <a:rPr lang="es-ES" dirty="0" err="1">
                <a:solidFill>
                  <a:srgbClr val="FF0000"/>
                </a:solidFill>
              </a:rPr>
              <a:t>xy</a:t>
            </a:r>
            <a:r>
              <a:rPr lang="es-ES" dirty="0">
                <a:solidFill>
                  <a:srgbClr val="FF0000"/>
                </a:solidFill>
              </a:rPr>
              <a:t> </a:t>
            </a:r>
            <a:r>
              <a:rPr lang="es-ES" dirty="0" smtClean="0">
                <a:solidFill>
                  <a:srgbClr val="FF0000"/>
                </a:solidFill>
              </a:rPr>
              <a:t>  - </a:t>
            </a:r>
            <a:r>
              <a:rPr lang="es-ES" dirty="0">
                <a:solidFill>
                  <a:srgbClr val="FF0000"/>
                </a:solidFill>
              </a:rPr>
              <a:t>¾</a:t>
            </a:r>
            <a:endParaRPr lang="es-ES" dirty="0"/>
          </a:p>
          <a:p>
            <a:pPr marL="0" indent="0">
              <a:buNone/>
            </a:pPr>
            <a:r>
              <a:rPr lang="es-ES" dirty="0"/>
              <a:t>                                       - 8x</a:t>
            </a:r>
            <a:r>
              <a:rPr lang="es-ES" baseline="30000" dirty="0"/>
              <a:t>2</a:t>
            </a:r>
            <a:r>
              <a:rPr lang="es-ES" dirty="0"/>
              <a:t>y – 6xy – ¼</a:t>
            </a:r>
            <a:endParaRPr lang="es-ES" dirty="0" smtClean="0"/>
          </a:p>
          <a:p>
            <a:pPr marL="0" indent="0">
              <a:buNone/>
            </a:pPr>
            <a:endParaRPr lang="es-ES" dirty="0"/>
          </a:p>
        </p:txBody>
      </p:sp>
      <p:cxnSp>
        <p:nvCxnSpPr>
          <p:cNvPr id="5" name="Conector recto 4"/>
          <p:cNvCxnSpPr/>
          <p:nvPr/>
        </p:nvCxnSpPr>
        <p:spPr>
          <a:xfrm>
            <a:off x="3029803" y="2497540"/>
            <a:ext cx="19379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Conector recto 5"/>
          <p:cNvCxnSpPr/>
          <p:nvPr/>
        </p:nvCxnSpPr>
        <p:spPr>
          <a:xfrm>
            <a:off x="3029803" y="5802573"/>
            <a:ext cx="19379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ángulo redondeado 6"/>
          <p:cNvSpPr/>
          <p:nvPr/>
        </p:nvSpPr>
        <p:spPr>
          <a:xfrm>
            <a:off x="6883021" y="5802573"/>
            <a:ext cx="1520019" cy="346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DESEO REVISAR LA ESTRATEGIA </a:t>
            </a:r>
            <a:r>
              <a:rPr lang="es-ES" sz="1000" dirty="0"/>
              <a:t>2</a:t>
            </a:r>
          </a:p>
        </p:txBody>
      </p:sp>
      <p:sp>
        <p:nvSpPr>
          <p:cNvPr id="8" name="Rectángulo redondeado 7"/>
          <p:cNvSpPr/>
          <p:nvPr/>
        </p:nvSpPr>
        <p:spPr>
          <a:xfrm>
            <a:off x="9246358" y="5802573"/>
            <a:ext cx="1676399" cy="346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DESEO INICIAR EL ENTRENAMIENTO</a:t>
            </a:r>
            <a:endParaRPr lang="es-ES" sz="1000" dirty="0"/>
          </a:p>
        </p:txBody>
      </p:sp>
    </p:spTree>
    <p:extLst>
      <p:ext uri="{BB962C8B-B14F-4D97-AF65-F5344CB8AC3E}">
        <p14:creationId xmlns:p14="http://schemas.microsoft.com/office/powerpoint/2010/main" val="186437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67338" y="653759"/>
            <a:ext cx="4657322" cy="861208"/>
          </a:xfrm>
        </p:spPr>
        <p:txBody>
          <a:bodyPr/>
          <a:lstStyle/>
          <a:p>
            <a:pPr algn="ctr"/>
            <a:r>
              <a:rPr lang="es-ES" dirty="0" smtClean="0"/>
              <a:t>NIVELACIÓN ….</a:t>
            </a:r>
            <a:endParaRPr lang="es-ES" dirty="0"/>
          </a:p>
        </p:txBody>
      </p:sp>
      <p:sp>
        <p:nvSpPr>
          <p:cNvPr id="3" name="Marcador de contenido 2"/>
          <p:cNvSpPr>
            <a:spLocks noGrp="1"/>
          </p:cNvSpPr>
          <p:nvPr>
            <p:ph idx="1"/>
          </p:nvPr>
        </p:nvSpPr>
        <p:spPr>
          <a:xfrm>
            <a:off x="571500" y="1884117"/>
            <a:ext cx="10515600" cy="1278183"/>
          </a:xfrm>
        </p:spPr>
        <p:txBody>
          <a:bodyPr/>
          <a:lstStyle/>
          <a:p>
            <a:pPr marL="0" indent="0">
              <a:buNone/>
            </a:pPr>
            <a:r>
              <a:rPr lang="es-ES" dirty="0" smtClean="0"/>
              <a:t>Bueno, tus resultados no fueron muy buenos en la anterior evaluación …… sin embargo, te invitamos a que repases estos temas básicos de la forma que tú desees … y luego, vuelve a presentar la evaluación!!!!</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1323" y="3162300"/>
            <a:ext cx="1309351" cy="1309351"/>
          </a:xfrm>
          <a:prstGeom prst="rect">
            <a:avLst/>
          </a:prstGeom>
        </p:spPr>
      </p:pic>
      <p:sp>
        <p:nvSpPr>
          <p:cNvPr id="5" name="Elipse 4">
            <a:hlinkClick r:id="rId3" action="ppaction://hlinksldjump"/>
          </p:cNvPr>
          <p:cNvSpPr/>
          <p:nvPr/>
        </p:nvSpPr>
        <p:spPr>
          <a:xfrm>
            <a:off x="3864751" y="4844282"/>
            <a:ext cx="2343955"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VIDEOS</a:t>
            </a:r>
            <a:endParaRPr lang="es-ES" b="1" dirty="0"/>
          </a:p>
        </p:txBody>
      </p:sp>
      <p:sp>
        <p:nvSpPr>
          <p:cNvPr id="7" name="Elipse 6">
            <a:hlinkClick r:id="rId4" action="ppaction://hlinksldjump"/>
          </p:cNvPr>
          <p:cNvSpPr/>
          <p:nvPr/>
        </p:nvSpPr>
        <p:spPr>
          <a:xfrm>
            <a:off x="6581656" y="4792767"/>
            <a:ext cx="2343955"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PÁGINAS WEB</a:t>
            </a:r>
            <a:endParaRPr lang="es-ES" b="1" dirty="0"/>
          </a:p>
        </p:txBody>
      </p:sp>
    </p:spTree>
    <p:extLst>
      <p:ext uri="{BB962C8B-B14F-4D97-AF65-F5344CB8AC3E}">
        <p14:creationId xmlns:p14="http://schemas.microsoft.com/office/powerpoint/2010/main" val="354830271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95985" y="187704"/>
            <a:ext cx="8064690" cy="767639"/>
          </a:xfrm>
        </p:spPr>
        <p:txBody>
          <a:bodyPr>
            <a:normAutofit/>
          </a:bodyPr>
          <a:lstStyle/>
          <a:p>
            <a:r>
              <a:rPr lang="es-ES" b="1" dirty="0" smtClean="0"/>
              <a:t>NIVEL </a:t>
            </a:r>
            <a:r>
              <a:rPr lang="es-ES" b="1" dirty="0"/>
              <a:t>MEDIO: FORMA </a:t>
            </a:r>
            <a:r>
              <a:rPr lang="es-ES" b="1" dirty="0" smtClean="0"/>
              <a:t>HORIZONTAL</a:t>
            </a:r>
            <a:endParaRPr lang="es-ES" dirty="0"/>
          </a:p>
        </p:txBody>
      </p:sp>
      <p:sp>
        <p:nvSpPr>
          <p:cNvPr id="3" name="Marcador de contenido 2"/>
          <p:cNvSpPr>
            <a:spLocks noGrp="1"/>
          </p:cNvSpPr>
          <p:nvPr>
            <p:ph idx="1"/>
          </p:nvPr>
        </p:nvSpPr>
        <p:spPr>
          <a:xfrm>
            <a:off x="401472" y="955344"/>
            <a:ext cx="11253716" cy="5902656"/>
          </a:xfrm>
        </p:spPr>
        <p:txBody>
          <a:bodyPr>
            <a:noAutofit/>
          </a:bodyPr>
          <a:lstStyle/>
          <a:p>
            <a:pPr marL="0" indent="0">
              <a:lnSpc>
                <a:spcPct val="100000"/>
              </a:lnSpc>
              <a:spcBef>
                <a:spcPts val="0"/>
              </a:spcBef>
              <a:buNone/>
            </a:pPr>
            <a:r>
              <a:rPr lang="es-ES" sz="2000" dirty="0"/>
              <a:t>Para saber cuánto hay que adicionarle a 5x</a:t>
            </a:r>
            <a:r>
              <a:rPr lang="es-ES" sz="2000" baseline="30000" dirty="0"/>
              <a:t>2</a:t>
            </a:r>
            <a:r>
              <a:rPr lang="es-ES" sz="2000" dirty="0"/>
              <a:t>y – 7xy + ½ para obtener  - 8x</a:t>
            </a:r>
            <a:r>
              <a:rPr lang="es-ES" sz="2000" baseline="30000" dirty="0"/>
              <a:t>2</a:t>
            </a:r>
            <a:r>
              <a:rPr lang="es-ES" sz="2000" dirty="0"/>
              <a:t>y – 6xy – ¼, escribimos </a:t>
            </a:r>
            <a:r>
              <a:rPr lang="es-ES" sz="2000" dirty="0" smtClean="0"/>
              <a:t>la respuesta (</a:t>
            </a:r>
            <a:r>
              <a:rPr lang="es-ES" sz="2000" dirty="0"/>
              <a:t>- 8x</a:t>
            </a:r>
            <a:r>
              <a:rPr lang="es-ES" sz="2000" baseline="30000" dirty="0"/>
              <a:t>2</a:t>
            </a:r>
            <a:r>
              <a:rPr lang="es-ES" sz="2000" dirty="0"/>
              <a:t>y – 6xy – ¼</a:t>
            </a:r>
            <a:r>
              <a:rPr lang="es-ES" sz="2000" dirty="0" smtClean="0"/>
              <a:t>), seguida del sumando (</a:t>
            </a:r>
            <a:r>
              <a:rPr lang="es-ES" sz="2000" dirty="0"/>
              <a:t>5x</a:t>
            </a:r>
            <a:r>
              <a:rPr lang="es-ES" sz="2000" baseline="30000" dirty="0"/>
              <a:t>2</a:t>
            </a:r>
            <a:r>
              <a:rPr lang="es-ES" sz="2000" dirty="0"/>
              <a:t>y – 7xy + </a:t>
            </a:r>
            <a:r>
              <a:rPr lang="es-ES" sz="2000" dirty="0" smtClean="0"/>
              <a:t>½) PERO A ESTE ÚLTIMO CON SIGNOS CONTRARIOS (- 5x</a:t>
            </a:r>
            <a:r>
              <a:rPr lang="es-ES" sz="2000" baseline="30000" dirty="0" smtClean="0"/>
              <a:t>2</a:t>
            </a:r>
            <a:r>
              <a:rPr lang="es-ES" sz="2000" dirty="0" smtClean="0"/>
              <a:t>y + </a:t>
            </a:r>
            <a:r>
              <a:rPr lang="es-ES" sz="2000" dirty="0"/>
              <a:t>7xy </a:t>
            </a:r>
            <a:r>
              <a:rPr lang="es-ES" sz="2000" dirty="0" smtClean="0"/>
              <a:t>- ½):</a:t>
            </a:r>
          </a:p>
          <a:p>
            <a:pPr marL="0" indent="0">
              <a:lnSpc>
                <a:spcPct val="100000"/>
              </a:lnSpc>
              <a:spcBef>
                <a:spcPts val="0"/>
              </a:spcBef>
              <a:buNone/>
            </a:pPr>
            <a:r>
              <a:rPr lang="es-ES" sz="2000" dirty="0" smtClean="0"/>
              <a:t>                                                      - </a:t>
            </a:r>
            <a:r>
              <a:rPr lang="es-ES" sz="2000" dirty="0"/>
              <a:t>8x</a:t>
            </a:r>
            <a:r>
              <a:rPr lang="es-ES" sz="2000" baseline="30000" dirty="0"/>
              <a:t>2</a:t>
            </a:r>
            <a:r>
              <a:rPr lang="es-ES" sz="2000" dirty="0"/>
              <a:t>y – 6xy – </a:t>
            </a:r>
            <a:r>
              <a:rPr lang="es-ES" sz="2000" dirty="0" smtClean="0"/>
              <a:t>¼ - </a:t>
            </a:r>
            <a:r>
              <a:rPr lang="es-ES" sz="2000" dirty="0"/>
              <a:t>5x</a:t>
            </a:r>
            <a:r>
              <a:rPr lang="es-ES" sz="2000" baseline="30000" dirty="0"/>
              <a:t>2</a:t>
            </a:r>
            <a:r>
              <a:rPr lang="es-ES" sz="2000" dirty="0"/>
              <a:t>y + 7xy - </a:t>
            </a:r>
            <a:r>
              <a:rPr lang="es-ES" sz="2000" dirty="0" smtClean="0"/>
              <a:t>½ </a:t>
            </a:r>
          </a:p>
          <a:p>
            <a:pPr marL="0" indent="0">
              <a:lnSpc>
                <a:spcPct val="100000"/>
              </a:lnSpc>
              <a:spcBef>
                <a:spcPts val="0"/>
              </a:spcBef>
              <a:buNone/>
            </a:pPr>
            <a:r>
              <a:rPr lang="es-ES" sz="2000" dirty="0" smtClean="0"/>
              <a:t>Resolvemos como se hizo en la suma, reduciendo por términos semejantes:</a:t>
            </a:r>
          </a:p>
          <a:p>
            <a:pPr marL="0" indent="0">
              <a:lnSpc>
                <a:spcPct val="100000"/>
              </a:lnSpc>
              <a:spcBef>
                <a:spcPts val="0"/>
              </a:spcBef>
              <a:buNone/>
            </a:pPr>
            <a:r>
              <a:rPr lang="es-ES" sz="2000" dirty="0" smtClean="0"/>
              <a:t>                                                      </a:t>
            </a:r>
            <a:r>
              <a:rPr lang="es-ES" sz="2000" dirty="0" smtClean="0">
                <a:solidFill>
                  <a:srgbClr val="FF0000"/>
                </a:solidFill>
              </a:rPr>
              <a:t>- </a:t>
            </a:r>
            <a:r>
              <a:rPr lang="es-ES" sz="2000" dirty="0">
                <a:solidFill>
                  <a:srgbClr val="FF0000"/>
                </a:solidFill>
              </a:rPr>
              <a:t>8x</a:t>
            </a:r>
            <a:r>
              <a:rPr lang="es-ES" sz="2000" baseline="30000" dirty="0">
                <a:solidFill>
                  <a:srgbClr val="FF0000"/>
                </a:solidFill>
              </a:rPr>
              <a:t>2</a:t>
            </a:r>
            <a:r>
              <a:rPr lang="es-ES" sz="2000" dirty="0">
                <a:solidFill>
                  <a:srgbClr val="FF0000"/>
                </a:solidFill>
              </a:rPr>
              <a:t>y </a:t>
            </a:r>
            <a:r>
              <a:rPr lang="es-ES" sz="2000" dirty="0">
                <a:solidFill>
                  <a:srgbClr val="00B050"/>
                </a:solidFill>
              </a:rPr>
              <a:t>– 6xy </a:t>
            </a:r>
            <a:r>
              <a:rPr lang="es-ES" sz="2000" dirty="0"/>
              <a:t>– ¼ </a:t>
            </a:r>
            <a:r>
              <a:rPr lang="es-ES" sz="2000" dirty="0">
                <a:solidFill>
                  <a:srgbClr val="FF0000"/>
                </a:solidFill>
              </a:rPr>
              <a:t>- 5x</a:t>
            </a:r>
            <a:r>
              <a:rPr lang="es-ES" sz="2000" baseline="30000" dirty="0">
                <a:solidFill>
                  <a:srgbClr val="FF0000"/>
                </a:solidFill>
              </a:rPr>
              <a:t>2</a:t>
            </a:r>
            <a:r>
              <a:rPr lang="es-ES" sz="2000" dirty="0">
                <a:solidFill>
                  <a:srgbClr val="FF0000"/>
                </a:solidFill>
              </a:rPr>
              <a:t>y </a:t>
            </a:r>
            <a:r>
              <a:rPr lang="es-ES" sz="2000" dirty="0">
                <a:solidFill>
                  <a:srgbClr val="00B050"/>
                </a:solidFill>
              </a:rPr>
              <a:t>+ 7xy </a:t>
            </a:r>
            <a:r>
              <a:rPr lang="es-ES" sz="2000" dirty="0"/>
              <a:t>- </a:t>
            </a:r>
            <a:r>
              <a:rPr lang="es-ES" sz="2000" dirty="0" smtClean="0"/>
              <a:t>½</a:t>
            </a:r>
          </a:p>
          <a:p>
            <a:pPr marL="0" indent="0">
              <a:lnSpc>
                <a:spcPct val="100000"/>
              </a:lnSpc>
              <a:spcBef>
                <a:spcPts val="0"/>
              </a:spcBef>
              <a:buNone/>
            </a:pPr>
            <a:r>
              <a:rPr lang="es-ES" sz="2000" dirty="0" smtClean="0"/>
              <a:t>Reducción de </a:t>
            </a:r>
            <a:r>
              <a:rPr lang="es-ES" sz="2000" dirty="0">
                <a:solidFill>
                  <a:srgbClr val="FF0000"/>
                </a:solidFill>
              </a:rPr>
              <a:t>x</a:t>
            </a:r>
            <a:r>
              <a:rPr lang="es-ES" sz="2000" baseline="30000" dirty="0">
                <a:solidFill>
                  <a:srgbClr val="FF0000"/>
                </a:solidFill>
              </a:rPr>
              <a:t>2</a:t>
            </a:r>
            <a:r>
              <a:rPr lang="es-ES" sz="2000" dirty="0">
                <a:solidFill>
                  <a:srgbClr val="FF0000"/>
                </a:solidFill>
              </a:rPr>
              <a:t>y</a:t>
            </a:r>
            <a:r>
              <a:rPr lang="es-ES" sz="2000" dirty="0" smtClean="0"/>
              <a:t>: </a:t>
            </a:r>
            <a:r>
              <a:rPr lang="es-ES" sz="2000" dirty="0">
                <a:solidFill>
                  <a:srgbClr val="FF0000"/>
                </a:solidFill>
              </a:rPr>
              <a:t>- 8x</a:t>
            </a:r>
            <a:r>
              <a:rPr lang="es-ES" sz="2000" baseline="30000" dirty="0">
                <a:solidFill>
                  <a:srgbClr val="FF0000"/>
                </a:solidFill>
              </a:rPr>
              <a:t>2</a:t>
            </a:r>
            <a:r>
              <a:rPr lang="es-ES" sz="2000" dirty="0">
                <a:solidFill>
                  <a:srgbClr val="FF0000"/>
                </a:solidFill>
              </a:rPr>
              <a:t>y </a:t>
            </a:r>
            <a:r>
              <a:rPr lang="es-ES" sz="2000" dirty="0" smtClean="0">
                <a:solidFill>
                  <a:srgbClr val="FF0000"/>
                </a:solidFill>
              </a:rPr>
              <a:t>- </a:t>
            </a:r>
            <a:r>
              <a:rPr lang="es-ES" sz="2000" dirty="0">
                <a:solidFill>
                  <a:srgbClr val="FF0000"/>
                </a:solidFill>
              </a:rPr>
              <a:t>5x</a:t>
            </a:r>
            <a:r>
              <a:rPr lang="es-ES" sz="2000" baseline="30000" dirty="0">
                <a:solidFill>
                  <a:srgbClr val="FF0000"/>
                </a:solidFill>
              </a:rPr>
              <a:t>2</a:t>
            </a:r>
            <a:r>
              <a:rPr lang="es-ES" sz="2000" dirty="0">
                <a:solidFill>
                  <a:srgbClr val="FF0000"/>
                </a:solidFill>
              </a:rPr>
              <a:t>y </a:t>
            </a:r>
            <a:r>
              <a:rPr lang="es-ES" sz="2000" dirty="0" smtClean="0"/>
              <a:t>= </a:t>
            </a:r>
            <a:r>
              <a:rPr lang="es-ES" sz="2000" dirty="0" smtClean="0">
                <a:solidFill>
                  <a:srgbClr val="FF0000"/>
                </a:solidFill>
              </a:rPr>
              <a:t>- 13x</a:t>
            </a:r>
            <a:r>
              <a:rPr lang="es-ES" sz="2000" baseline="30000" dirty="0" smtClean="0">
                <a:solidFill>
                  <a:srgbClr val="FF0000"/>
                </a:solidFill>
              </a:rPr>
              <a:t>2</a:t>
            </a:r>
            <a:r>
              <a:rPr lang="es-ES" sz="2000" dirty="0" smtClean="0">
                <a:solidFill>
                  <a:srgbClr val="FF0000"/>
                </a:solidFill>
              </a:rPr>
              <a:t>y</a:t>
            </a:r>
            <a:endParaRPr lang="es-ES" sz="2000" dirty="0" smtClean="0"/>
          </a:p>
          <a:p>
            <a:pPr marL="0" indent="0">
              <a:lnSpc>
                <a:spcPct val="100000"/>
              </a:lnSpc>
              <a:spcBef>
                <a:spcPts val="0"/>
              </a:spcBef>
              <a:buNone/>
            </a:pPr>
            <a:r>
              <a:rPr lang="es-ES" sz="2000" dirty="0" smtClean="0"/>
              <a:t>Reducción de </a:t>
            </a:r>
            <a:r>
              <a:rPr lang="es-ES" sz="2000" dirty="0" err="1">
                <a:solidFill>
                  <a:srgbClr val="00B050"/>
                </a:solidFill>
              </a:rPr>
              <a:t>xy</a:t>
            </a:r>
            <a:r>
              <a:rPr lang="es-ES" sz="2000" dirty="0" smtClean="0"/>
              <a:t>: </a:t>
            </a:r>
            <a:r>
              <a:rPr lang="es-ES" sz="2000" dirty="0">
                <a:solidFill>
                  <a:srgbClr val="00B050"/>
                </a:solidFill>
              </a:rPr>
              <a:t>– 6xy </a:t>
            </a:r>
            <a:r>
              <a:rPr lang="es-ES" sz="2000" dirty="0" smtClean="0">
                <a:solidFill>
                  <a:srgbClr val="00B050"/>
                </a:solidFill>
              </a:rPr>
              <a:t>+ </a:t>
            </a:r>
            <a:r>
              <a:rPr lang="es-ES" sz="2000" dirty="0">
                <a:solidFill>
                  <a:srgbClr val="00B050"/>
                </a:solidFill>
              </a:rPr>
              <a:t>7xy </a:t>
            </a:r>
            <a:r>
              <a:rPr lang="es-ES" sz="2000" dirty="0" smtClean="0"/>
              <a:t>= </a:t>
            </a:r>
            <a:r>
              <a:rPr lang="es-ES" sz="2000" dirty="0" err="1">
                <a:solidFill>
                  <a:srgbClr val="00B050"/>
                </a:solidFill>
              </a:rPr>
              <a:t>xy</a:t>
            </a:r>
            <a:endParaRPr lang="es-ES" sz="2000" dirty="0" smtClean="0"/>
          </a:p>
          <a:p>
            <a:pPr marL="0" indent="0">
              <a:lnSpc>
                <a:spcPct val="100000"/>
              </a:lnSpc>
              <a:spcBef>
                <a:spcPts val="0"/>
              </a:spcBef>
              <a:buNone/>
            </a:pPr>
            <a:r>
              <a:rPr lang="es-ES" sz="2000" dirty="0" smtClean="0"/>
              <a:t>Reducción de términos independientes: </a:t>
            </a:r>
            <a:r>
              <a:rPr lang="es-ES" sz="2000" dirty="0"/>
              <a:t>– </a:t>
            </a:r>
            <a:r>
              <a:rPr lang="es-ES" sz="2000" dirty="0" smtClean="0"/>
              <a:t>¼ - ½ = - ¾ </a:t>
            </a:r>
          </a:p>
          <a:p>
            <a:pPr marL="0" indent="0">
              <a:lnSpc>
                <a:spcPct val="100000"/>
              </a:lnSpc>
              <a:spcBef>
                <a:spcPts val="0"/>
              </a:spcBef>
              <a:buNone/>
            </a:pPr>
            <a:r>
              <a:rPr lang="es-ES" sz="2000" dirty="0" smtClean="0"/>
              <a:t>RESULTADO: </a:t>
            </a:r>
            <a:r>
              <a:rPr lang="es-ES" sz="2000" dirty="0" smtClean="0">
                <a:solidFill>
                  <a:srgbClr val="FF0000"/>
                </a:solidFill>
              </a:rPr>
              <a:t>- 13x</a:t>
            </a:r>
            <a:r>
              <a:rPr lang="es-ES" sz="2000" baseline="30000" dirty="0" smtClean="0">
                <a:solidFill>
                  <a:srgbClr val="FF0000"/>
                </a:solidFill>
              </a:rPr>
              <a:t>2</a:t>
            </a:r>
            <a:r>
              <a:rPr lang="es-ES" sz="2000" dirty="0" smtClean="0">
                <a:solidFill>
                  <a:srgbClr val="FF0000"/>
                </a:solidFill>
              </a:rPr>
              <a:t>y </a:t>
            </a:r>
            <a:r>
              <a:rPr lang="es-ES" sz="2000" dirty="0" smtClean="0">
                <a:solidFill>
                  <a:srgbClr val="00B050"/>
                </a:solidFill>
              </a:rPr>
              <a:t>+</a:t>
            </a:r>
            <a:r>
              <a:rPr lang="es-ES" sz="2000" dirty="0" smtClean="0">
                <a:solidFill>
                  <a:srgbClr val="FF0000"/>
                </a:solidFill>
              </a:rPr>
              <a:t> </a:t>
            </a:r>
            <a:r>
              <a:rPr lang="es-ES" sz="2000" dirty="0" err="1" smtClean="0">
                <a:solidFill>
                  <a:srgbClr val="00B050"/>
                </a:solidFill>
              </a:rPr>
              <a:t>xy</a:t>
            </a:r>
            <a:r>
              <a:rPr lang="es-ES" sz="2000" dirty="0" smtClean="0"/>
              <a:t> - ¾</a:t>
            </a:r>
          </a:p>
          <a:p>
            <a:pPr marL="0" indent="0">
              <a:lnSpc>
                <a:spcPct val="100000"/>
              </a:lnSpc>
              <a:spcBef>
                <a:spcPts val="0"/>
              </a:spcBef>
              <a:buNone/>
            </a:pPr>
            <a:r>
              <a:rPr lang="es-ES" sz="2000" dirty="0" smtClean="0"/>
              <a:t>Verificamos, haciendo la suma normal con el sumando dado </a:t>
            </a:r>
            <a:r>
              <a:rPr lang="es-ES" sz="2000" dirty="0"/>
              <a:t>(</a:t>
            </a:r>
            <a:r>
              <a:rPr lang="es-ES" sz="2000" dirty="0" smtClean="0"/>
              <a:t>5x</a:t>
            </a:r>
            <a:r>
              <a:rPr lang="es-ES" sz="2000" baseline="30000" dirty="0" smtClean="0"/>
              <a:t>2</a:t>
            </a:r>
            <a:r>
              <a:rPr lang="es-ES" sz="2000" dirty="0" smtClean="0"/>
              <a:t>y </a:t>
            </a:r>
            <a:r>
              <a:rPr lang="es-ES" sz="2000" dirty="0"/>
              <a:t>– 7xy + ½) </a:t>
            </a:r>
            <a:r>
              <a:rPr lang="es-ES" sz="2000" dirty="0" smtClean="0"/>
              <a:t>y nuestra supuesta respuesta, debiendo obtener la respuesta indicada por el ejercicio </a:t>
            </a:r>
            <a:r>
              <a:rPr lang="es-ES" sz="2000" dirty="0"/>
              <a:t>(- 8x</a:t>
            </a:r>
            <a:r>
              <a:rPr lang="es-ES" sz="2000" baseline="30000" dirty="0"/>
              <a:t>2</a:t>
            </a:r>
            <a:r>
              <a:rPr lang="es-ES" sz="2000" dirty="0"/>
              <a:t>y – 6xy – ¼)</a:t>
            </a:r>
            <a:endParaRPr lang="es-ES" sz="2000" dirty="0" smtClean="0"/>
          </a:p>
          <a:p>
            <a:pPr marL="0" indent="0">
              <a:lnSpc>
                <a:spcPct val="100000"/>
              </a:lnSpc>
              <a:spcBef>
                <a:spcPts val="0"/>
              </a:spcBef>
              <a:buNone/>
            </a:pPr>
            <a:r>
              <a:rPr lang="es-ES" sz="2000" dirty="0" smtClean="0"/>
              <a:t>                                                  5x</a:t>
            </a:r>
            <a:r>
              <a:rPr lang="es-ES" sz="2000" baseline="30000" dirty="0" smtClean="0"/>
              <a:t>2</a:t>
            </a:r>
            <a:r>
              <a:rPr lang="es-ES" sz="2000" dirty="0" smtClean="0"/>
              <a:t>y </a:t>
            </a:r>
            <a:r>
              <a:rPr lang="es-ES" sz="2000" dirty="0"/>
              <a:t>– 7xy + </a:t>
            </a:r>
            <a:r>
              <a:rPr lang="es-ES" sz="2000" dirty="0" smtClean="0"/>
              <a:t>½ </a:t>
            </a:r>
            <a:r>
              <a:rPr lang="es-ES" sz="2000" dirty="0"/>
              <a:t>- 13x</a:t>
            </a:r>
            <a:r>
              <a:rPr lang="es-ES" sz="2000" baseline="30000" dirty="0"/>
              <a:t>2</a:t>
            </a:r>
            <a:r>
              <a:rPr lang="es-ES" sz="2000" dirty="0"/>
              <a:t>y + </a:t>
            </a:r>
            <a:r>
              <a:rPr lang="es-ES" sz="2000" dirty="0" err="1"/>
              <a:t>xy</a:t>
            </a:r>
            <a:r>
              <a:rPr lang="es-ES" sz="2000" dirty="0"/>
              <a:t> - </a:t>
            </a:r>
            <a:r>
              <a:rPr lang="es-ES" sz="2000" dirty="0" smtClean="0"/>
              <a:t>¾</a:t>
            </a:r>
          </a:p>
          <a:p>
            <a:pPr marL="0" indent="0">
              <a:lnSpc>
                <a:spcPct val="100000"/>
              </a:lnSpc>
              <a:spcBef>
                <a:spcPts val="0"/>
              </a:spcBef>
              <a:buNone/>
            </a:pPr>
            <a:r>
              <a:rPr lang="es-ES" sz="2000" dirty="0" smtClean="0"/>
              <a:t>Seleccionamos por colores los términos semejantes:</a:t>
            </a:r>
          </a:p>
          <a:p>
            <a:pPr marL="0" indent="0">
              <a:lnSpc>
                <a:spcPct val="100000"/>
              </a:lnSpc>
              <a:spcBef>
                <a:spcPts val="0"/>
              </a:spcBef>
              <a:buNone/>
            </a:pPr>
            <a:r>
              <a:rPr lang="es-ES" sz="2000" dirty="0" smtClean="0"/>
              <a:t>                                                  </a:t>
            </a:r>
            <a:r>
              <a:rPr lang="es-ES" sz="2000" dirty="0" smtClean="0">
                <a:solidFill>
                  <a:srgbClr val="FF0000"/>
                </a:solidFill>
              </a:rPr>
              <a:t>5x</a:t>
            </a:r>
            <a:r>
              <a:rPr lang="es-ES" sz="2000" baseline="30000" dirty="0" smtClean="0">
                <a:solidFill>
                  <a:srgbClr val="FF0000"/>
                </a:solidFill>
              </a:rPr>
              <a:t>2</a:t>
            </a:r>
            <a:r>
              <a:rPr lang="es-ES" sz="2000" dirty="0" smtClean="0">
                <a:solidFill>
                  <a:srgbClr val="FF0000"/>
                </a:solidFill>
              </a:rPr>
              <a:t>y</a:t>
            </a:r>
            <a:r>
              <a:rPr lang="es-ES" sz="2000" dirty="0" smtClean="0"/>
              <a:t> </a:t>
            </a:r>
            <a:r>
              <a:rPr lang="es-ES" sz="2000" dirty="0">
                <a:solidFill>
                  <a:srgbClr val="00B050"/>
                </a:solidFill>
              </a:rPr>
              <a:t>– 7xy </a:t>
            </a:r>
            <a:r>
              <a:rPr lang="es-ES" sz="2000" dirty="0"/>
              <a:t>+ ½ </a:t>
            </a:r>
            <a:r>
              <a:rPr lang="es-ES" sz="2000" dirty="0">
                <a:solidFill>
                  <a:srgbClr val="FF0000"/>
                </a:solidFill>
              </a:rPr>
              <a:t>- 13x</a:t>
            </a:r>
            <a:r>
              <a:rPr lang="es-ES" sz="2000" baseline="30000" dirty="0">
                <a:solidFill>
                  <a:srgbClr val="FF0000"/>
                </a:solidFill>
              </a:rPr>
              <a:t>2</a:t>
            </a:r>
            <a:r>
              <a:rPr lang="es-ES" sz="2000" dirty="0">
                <a:solidFill>
                  <a:srgbClr val="FF0000"/>
                </a:solidFill>
              </a:rPr>
              <a:t>y </a:t>
            </a:r>
            <a:r>
              <a:rPr lang="es-ES" sz="2000" dirty="0">
                <a:solidFill>
                  <a:srgbClr val="00B050"/>
                </a:solidFill>
              </a:rPr>
              <a:t>+ </a:t>
            </a:r>
            <a:r>
              <a:rPr lang="es-ES" sz="2000" dirty="0" err="1">
                <a:solidFill>
                  <a:srgbClr val="00B050"/>
                </a:solidFill>
              </a:rPr>
              <a:t>xy</a:t>
            </a:r>
            <a:r>
              <a:rPr lang="es-ES" sz="2000" dirty="0">
                <a:solidFill>
                  <a:srgbClr val="00B050"/>
                </a:solidFill>
              </a:rPr>
              <a:t> </a:t>
            </a:r>
            <a:r>
              <a:rPr lang="es-ES" sz="2000" dirty="0"/>
              <a:t>- </a:t>
            </a:r>
            <a:r>
              <a:rPr lang="es-ES" sz="2000" dirty="0" smtClean="0"/>
              <a:t>¾</a:t>
            </a:r>
          </a:p>
          <a:p>
            <a:pPr marL="0" indent="0">
              <a:lnSpc>
                <a:spcPct val="100000"/>
              </a:lnSpc>
              <a:spcBef>
                <a:spcPts val="0"/>
              </a:spcBef>
              <a:buNone/>
            </a:pPr>
            <a:r>
              <a:rPr lang="es-ES" sz="2000" dirty="0"/>
              <a:t>Reducción de </a:t>
            </a:r>
            <a:r>
              <a:rPr lang="es-ES" sz="2000" dirty="0">
                <a:solidFill>
                  <a:srgbClr val="FF0000"/>
                </a:solidFill>
              </a:rPr>
              <a:t>x</a:t>
            </a:r>
            <a:r>
              <a:rPr lang="es-ES" sz="2000" baseline="30000" dirty="0">
                <a:solidFill>
                  <a:srgbClr val="FF0000"/>
                </a:solidFill>
              </a:rPr>
              <a:t>2</a:t>
            </a:r>
            <a:r>
              <a:rPr lang="es-ES" sz="2000" dirty="0">
                <a:solidFill>
                  <a:srgbClr val="FF0000"/>
                </a:solidFill>
              </a:rPr>
              <a:t>y</a:t>
            </a:r>
            <a:r>
              <a:rPr lang="es-ES" sz="2000" dirty="0"/>
              <a:t>: </a:t>
            </a:r>
            <a:r>
              <a:rPr lang="es-ES" sz="2000" dirty="0">
                <a:solidFill>
                  <a:srgbClr val="FF0000"/>
                </a:solidFill>
              </a:rPr>
              <a:t>5</a:t>
            </a:r>
            <a:r>
              <a:rPr lang="es-ES" sz="2000" dirty="0" smtClean="0">
                <a:solidFill>
                  <a:srgbClr val="FF0000"/>
                </a:solidFill>
              </a:rPr>
              <a:t>x</a:t>
            </a:r>
            <a:r>
              <a:rPr lang="es-ES" sz="2000" baseline="30000" dirty="0" smtClean="0">
                <a:solidFill>
                  <a:srgbClr val="FF0000"/>
                </a:solidFill>
              </a:rPr>
              <a:t>2</a:t>
            </a:r>
            <a:r>
              <a:rPr lang="es-ES" sz="2000" dirty="0" smtClean="0">
                <a:solidFill>
                  <a:srgbClr val="FF0000"/>
                </a:solidFill>
              </a:rPr>
              <a:t>y </a:t>
            </a:r>
            <a:r>
              <a:rPr lang="es-ES" sz="2000" dirty="0">
                <a:solidFill>
                  <a:srgbClr val="FF0000"/>
                </a:solidFill>
              </a:rPr>
              <a:t>- </a:t>
            </a:r>
            <a:r>
              <a:rPr lang="es-ES" sz="2000" dirty="0" smtClean="0">
                <a:solidFill>
                  <a:srgbClr val="FF0000"/>
                </a:solidFill>
              </a:rPr>
              <a:t>13x</a:t>
            </a:r>
            <a:r>
              <a:rPr lang="es-ES" sz="2000" baseline="30000" dirty="0" smtClean="0">
                <a:solidFill>
                  <a:srgbClr val="FF0000"/>
                </a:solidFill>
              </a:rPr>
              <a:t>2</a:t>
            </a:r>
            <a:r>
              <a:rPr lang="es-ES" sz="2000" dirty="0" smtClean="0">
                <a:solidFill>
                  <a:srgbClr val="FF0000"/>
                </a:solidFill>
              </a:rPr>
              <a:t>y </a:t>
            </a:r>
            <a:r>
              <a:rPr lang="es-ES" sz="2000" dirty="0"/>
              <a:t>= </a:t>
            </a:r>
            <a:r>
              <a:rPr lang="es-ES" sz="2000" dirty="0">
                <a:solidFill>
                  <a:srgbClr val="FF0000"/>
                </a:solidFill>
              </a:rPr>
              <a:t>- </a:t>
            </a:r>
            <a:r>
              <a:rPr lang="es-ES" sz="2000" dirty="0" smtClean="0">
                <a:solidFill>
                  <a:srgbClr val="FF0000"/>
                </a:solidFill>
              </a:rPr>
              <a:t>8x</a:t>
            </a:r>
            <a:r>
              <a:rPr lang="es-ES" sz="2000" baseline="30000" dirty="0" smtClean="0">
                <a:solidFill>
                  <a:srgbClr val="FF0000"/>
                </a:solidFill>
              </a:rPr>
              <a:t>2</a:t>
            </a:r>
            <a:r>
              <a:rPr lang="es-ES" sz="2000" dirty="0" smtClean="0">
                <a:solidFill>
                  <a:srgbClr val="FF0000"/>
                </a:solidFill>
              </a:rPr>
              <a:t>y</a:t>
            </a:r>
            <a:endParaRPr lang="es-ES" sz="2000" dirty="0"/>
          </a:p>
          <a:p>
            <a:pPr marL="0" indent="0">
              <a:lnSpc>
                <a:spcPct val="100000"/>
              </a:lnSpc>
              <a:spcBef>
                <a:spcPts val="0"/>
              </a:spcBef>
              <a:buNone/>
            </a:pPr>
            <a:r>
              <a:rPr lang="es-ES" sz="2000" dirty="0"/>
              <a:t>Reducción de </a:t>
            </a:r>
            <a:r>
              <a:rPr lang="es-ES" sz="2000" dirty="0" err="1">
                <a:solidFill>
                  <a:srgbClr val="00B050"/>
                </a:solidFill>
              </a:rPr>
              <a:t>xy</a:t>
            </a:r>
            <a:r>
              <a:rPr lang="es-ES" sz="2000" dirty="0"/>
              <a:t>: </a:t>
            </a:r>
            <a:r>
              <a:rPr lang="es-ES" sz="2000" dirty="0">
                <a:solidFill>
                  <a:srgbClr val="00B050"/>
                </a:solidFill>
              </a:rPr>
              <a:t>– </a:t>
            </a:r>
            <a:r>
              <a:rPr lang="es-ES" sz="2000" dirty="0" smtClean="0">
                <a:solidFill>
                  <a:srgbClr val="00B050"/>
                </a:solidFill>
              </a:rPr>
              <a:t>7xy </a:t>
            </a:r>
            <a:r>
              <a:rPr lang="es-ES" sz="2000" dirty="0">
                <a:solidFill>
                  <a:srgbClr val="00B050"/>
                </a:solidFill>
              </a:rPr>
              <a:t>+ </a:t>
            </a:r>
            <a:r>
              <a:rPr lang="es-ES" sz="2000" dirty="0" err="1" smtClean="0">
                <a:solidFill>
                  <a:srgbClr val="00B050"/>
                </a:solidFill>
              </a:rPr>
              <a:t>xy</a:t>
            </a:r>
            <a:r>
              <a:rPr lang="es-ES" sz="2000" dirty="0" smtClean="0">
                <a:solidFill>
                  <a:srgbClr val="00B050"/>
                </a:solidFill>
              </a:rPr>
              <a:t> </a:t>
            </a:r>
            <a:r>
              <a:rPr lang="es-ES" sz="2000" dirty="0"/>
              <a:t>= </a:t>
            </a:r>
            <a:r>
              <a:rPr lang="es-ES" sz="2000" dirty="0" smtClean="0">
                <a:solidFill>
                  <a:srgbClr val="00B050"/>
                </a:solidFill>
              </a:rPr>
              <a:t>- 6xy</a:t>
            </a:r>
            <a:endParaRPr lang="es-ES" sz="2000" dirty="0"/>
          </a:p>
          <a:p>
            <a:pPr marL="0" indent="0">
              <a:lnSpc>
                <a:spcPct val="100000"/>
              </a:lnSpc>
              <a:spcBef>
                <a:spcPts val="0"/>
              </a:spcBef>
              <a:buNone/>
            </a:pPr>
            <a:r>
              <a:rPr lang="es-ES" sz="2000" dirty="0"/>
              <a:t>Reducción de términos independientes: </a:t>
            </a:r>
            <a:r>
              <a:rPr lang="es-ES" sz="2000" dirty="0" smtClean="0"/>
              <a:t>½ - ¾ = </a:t>
            </a:r>
            <a:r>
              <a:rPr lang="es-ES" sz="2000" dirty="0"/>
              <a:t>- </a:t>
            </a:r>
            <a:r>
              <a:rPr lang="es-ES" sz="2000" dirty="0" smtClean="0"/>
              <a:t>¼  </a:t>
            </a:r>
            <a:endParaRPr lang="es-ES" sz="2000" dirty="0"/>
          </a:p>
          <a:p>
            <a:pPr marL="0" indent="0">
              <a:lnSpc>
                <a:spcPct val="100000"/>
              </a:lnSpc>
              <a:spcBef>
                <a:spcPts val="0"/>
              </a:spcBef>
              <a:buNone/>
            </a:pPr>
            <a:r>
              <a:rPr lang="es-ES" sz="2000" dirty="0"/>
              <a:t>RESULTADO: </a:t>
            </a:r>
            <a:r>
              <a:rPr lang="es-ES" sz="2000" dirty="0">
                <a:solidFill>
                  <a:srgbClr val="FF0000"/>
                </a:solidFill>
              </a:rPr>
              <a:t>- 8</a:t>
            </a:r>
            <a:r>
              <a:rPr lang="es-ES" sz="2000" dirty="0" smtClean="0">
                <a:solidFill>
                  <a:srgbClr val="FF0000"/>
                </a:solidFill>
              </a:rPr>
              <a:t>x</a:t>
            </a:r>
            <a:r>
              <a:rPr lang="es-ES" sz="2000" baseline="30000" dirty="0" smtClean="0">
                <a:solidFill>
                  <a:srgbClr val="FF0000"/>
                </a:solidFill>
              </a:rPr>
              <a:t>2</a:t>
            </a:r>
            <a:r>
              <a:rPr lang="es-ES" sz="2000" dirty="0" smtClean="0">
                <a:solidFill>
                  <a:srgbClr val="FF0000"/>
                </a:solidFill>
              </a:rPr>
              <a:t>y </a:t>
            </a:r>
            <a:r>
              <a:rPr lang="es-ES" sz="2000" dirty="0" smtClean="0">
                <a:solidFill>
                  <a:srgbClr val="00B050"/>
                </a:solidFill>
              </a:rPr>
              <a:t>-</a:t>
            </a:r>
            <a:r>
              <a:rPr lang="es-ES" sz="2000" dirty="0" smtClean="0">
                <a:solidFill>
                  <a:srgbClr val="FF0000"/>
                </a:solidFill>
              </a:rPr>
              <a:t> </a:t>
            </a:r>
            <a:r>
              <a:rPr lang="es-ES" sz="2000" dirty="0" smtClean="0">
                <a:solidFill>
                  <a:srgbClr val="00B050"/>
                </a:solidFill>
              </a:rPr>
              <a:t>6xy</a:t>
            </a:r>
            <a:r>
              <a:rPr lang="es-ES" sz="2000" dirty="0" smtClean="0"/>
              <a:t> – ¼ …. Coincide con la respuesta del ejercicio!!!</a:t>
            </a:r>
            <a:endParaRPr lang="es-ES" sz="2000" dirty="0"/>
          </a:p>
          <a:p>
            <a:pPr marL="0" indent="0">
              <a:lnSpc>
                <a:spcPct val="100000"/>
              </a:lnSpc>
              <a:spcBef>
                <a:spcPts val="0"/>
              </a:spcBef>
              <a:buNone/>
            </a:pPr>
            <a:endParaRPr lang="es-ES" sz="2000" dirty="0"/>
          </a:p>
          <a:p>
            <a:pPr marL="0" indent="0">
              <a:lnSpc>
                <a:spcPct val="100000"/>
              </a:lnSpc>
              <a:spcBef>
                <a:spcPts val="0"/>
              </a:spcBef>
              <a:buNone/>
            </a:pPr>
            <a:endParaRPr lang="es-ES" sz="2000" dirty="0"/>
          </a:p>
          <a:p>
            <a:pPr marL="0" indent="0">
              <a:lnSpc>
                <a:spcPct val="100000"/>
              </a:lnSpc>
              <a:spcBef>
                <a:spcPts val="0"/>
              </a:spcBef>
              <a:buNone/>
            </a:pPr>
            <a:endParaRPr lang="es-ES" sz="2000" dirty="0"/>
          </a:p>
          <a:p>
            <a:pPr marL="0" indent="0">
              <a:lnSpc>
                <a:spcPct val="100000"/>
              </a:lnSpc>
              <a:spcBef>
                <a:spcPts val="0"/>
              </a:spcBef>
              <a:buNone/>
            </a:pPr>
            <a:endParaRPr lang="es-ES" sz="2000" dirty="0"/>
          </a:p>
        </p:txBody>
      </p:sp>
      <p:sp>
        <p:nvSpPr>
          <p:cNvPr id="4" name="Rectángulo redondeado 3"/>
          <p:cNvSpPr/>
          <p:nvPr/>
        </p:nvSpPr>
        <p:spPr>
          <a:xfrm>
            <a:off x="6883021" y="5802573"/>
            <a:ext cx="1520019" cy="346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DESEO REVISAR LA ESTRATEGIA 1</a:t>
            </a:r>
            <a:endParaRPr lang="es-ES" sz="1000" dirty="0"/>
          </a:p>
        </p:txBody>
      </p:sp>
      <p:sp>
        <p:nvSpPr>
          <p:cNvPr id="5" name="Rectángulo redondeado 4"/>
          <p:cNvSpPr/>
          <p:nvPr/>
        </p:nvSpPr>
        <p:spPr>
          <a:xfrm>
            <a:off x="9246358" y="5802573"/>
            <a:ext cx="1676399" cy="346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DESEO INICIAR EL ENTRENAMIENTO</a:t>
            </a:r>
            <a:endParaRPr lang="es-ES" sz="1000" dirty="0"/>
          </a:p>
        </p:txBody>
      </p:sp>
    </p:spTree>
    <p:extLst>
      <p:ext uri="{BB962C8B-B14F-4D97-AF65-F5344CB8AC3E}">
        <p14:creationId xmlns:p14="http://schemas.microsoft.com/office/powerpoint/2010/main" val="29835048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09433" y="414244"/>
            <a:ext cx="10766946" cy="132556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b="1" dirty="0" smtClean="0"/>
              <a:t>¿DESARROLLASTE TU COMPETENCIA INFERENCIAL APLICADA A LA SUMA ALGEBRAICA?</a:t>
            </a:r>
            <a:endParaRPr lang="es-ES" b="1" dirty="0"/>
          </a:p>
        </p:txBody>
      </p:sp>
      <p:sp>
        <p:nvSpPr>
          <p:cNvPr id="5" name="Marcador de contenido 2"/>
          <p:cNvSpPr txBox="1">
            <a:spLocks/>
          </p:cNvSpPr>
          <p:nvPr/>
        </p:nvSpPr>
        <p:spPr>
          <a:xfrm>
            <a:off x="660779" y="1739807"/>
            <a:ext cx="10515600" cy="28419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ES" dirty="0" smtClean="0"/>
              <a:t>A continuación encontrarás una serie de ejercicios y problemas de tipo inferencial en cuanto a la suma algebraica, con el fin de que verifiques el grado de comprensión que tuviste del tema. Podrás resolver los ejercicios y problemas que consideres necesarios, y con cada uno de ellos podrás acceder a una ayuda parcial (pasos a seguir en el proceso), ayuda media (Ver ejercicio modelo) o ver ejercicio resuelto. Además tendrás la oportunidad de comprobar tu respuesta. </a:t>
            </a:r>
            <a:endParaRPr lang="es-ES" dirty="0"/>
          </a:p>
        </p:txBody>
      </p:sp>
      <p:sp>
        <p:nvSpPr>
          <p:cNvPr id="6" name="Elipse 5">
            <a:hlinkClick r:id="rId2" action="ppaction://hlinksldjump"/>
          </p:cNvPr>
          <p:cNvSpPr/>
          <p:nvPr/>
        </p:nvSpPr>
        <p:spPr>
          <a:xfrm>
            <a:off x="6192105" y="4851590"/>
            <a:ext cx="2747179" cy="595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INICIAR ENTRENAMIENTO</a:t>
            </a:r>
            <a:endParaRPr lang="es-ES" b="1" dirty="0"/>
          </a:p>
        </p:txBody>
      </p:sp>
      <p:sp>
        <p:nvSpPr>
          <p:cNvPr id="7" name="Elipse 6">
            <a:hlinkClick r:id="rId2" action="ppaction://hlinksldjump"/>
          </p:cNvPr>
          <p:cNvSpPr/>
          <p:nvPr/>
        </p:nvSpPr>
        <p:spPr>
          <a:xfrm>
            <a:off x="6192105" y="5756307"/>
            <a:ext cx="2747179" cy="595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VOLVER A REPASAR EL TEMA</a:t>
            </a:r>
            <a:endParaRPr lang="es-ES" b="1" dirty="0"/>
          </a:p>
        </p:txBody>
      </p:sp>
      <p:pic>
        <p:nvPicPr>
          <p:cNvPr id="8" name="Picture 2" descr="http://www.elpatinete.com/gifsanimados/simpson/s15.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565779" y="4451781"/>
            <a:ext cx="1670477" cy="1827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2772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13899" y="423081"/>
            <a:ext cx="11327642" cy="6182435"/>
          </a:xfrm>
        </p:spPr>
        <p:txBody>
          <a:bodyPr>
            <a:noAutofit/>
          </a:bodyPr>
          <a:lstStyle/>
          <a:p>
            <a:pPr marL="342900" indent="-342900">
              <a:lnSpc>
                <a:spcPct val="100000"/>
              </a:lnSpc>
              <a:spcBef>
                <a:spcPts val="0"/>
              </a:spcBef>
              <a:buFont typeface="Arial" panose="020B0604020202020204" pitchFamily="34" charset="0"/>
              <a:buAutoNum type="arabicPeriod"/>
            </a:pPr>
            <a:r>
              <a:rPr lang="es-ES" sz="1400" dirty="0" smtClean="0"/>
              <a:t>¿Cuánto hay que adicionarle a 2x para obtener 7x?	</a:t>
            </a:r>
            <a:r>
              <a:rPr lang="es-ES" sz="1400" dirty="0">
                <a:solidFill>
                  <a:srgbClr val="FF0000"/>
                </a:solidFill>
              </a:rPr>
              <a:t>A.</a:t>
            </a:r>
            <a:r>
              <a:rPr lang="es-ES" sz="1400" dirty="0"/>
              <a:t> </a:t>
            </a:r>
            <a:r>
              <a:rPr lang="es-ES" sz="1400" dirty="0">
                <a:solidFill>
                  <a:srgbClr val="FF0000"/>
                </a:solidFill>
                <a:sym typeface="Wingdings" panose="05000000000000000000" pitchFamily="2" charset="2"/>
              </a:rPr>
              <a:t>5x	</a:t>
            </a:r>
            <a:r>
              <a:rPr lang="es-ES" sz="1400" dirty="0" smtClean="0">
                <a:sym typeface="Wingdings" panose="05000000000000000000" pitchFamily="2" charset="2"/>
              </a:rPr>
              <a:t>B</a:t>
            </a:r>
            <a:r>
              <a:rPr lang="es-ES" sz="1400" dirty="0">
                <a:sym typeface="Wingdings" panose="05000000000000000000" pitchFamily="2" charset="2"/>
              </a:rPr>
              <a:t>. 9x 	C. – 9x	D. – 5x</a:t>
            </a:r>
          </a:p>
          <a:p>
            <a:pPr marL="0" indent="0">
              <a:lnSpc>
                <a:spcPct val="100000"/>
              </a:lnSpc>
              <a:spcBef>
                <a:spcPts val="0"/>
              </a:spcBef>
              <a:buNone/>
            </a:pPr>
            <a:endParaRPr lang="es-ES" sz="1400" dirty="0" smtClean="0"/>
          </a:p>
          <a:p>
            <a:pPr marL="0" indent="0">
              <a:lnSpc>
                <a:spcPct val="100000"/>
              </a:lnSpc>
              <a:spcBef>
                <a:spcPts val="0"/>
              </a:spcBef>
              <a:buNone/>
            </a:pPr>
            <a:r>
              <a:rPr lang="es-ES" sz="1400" dirty="0" smtClean="0"/>
              <a:t>2. </a:t>
            </a:r>
            <a:r>
              <a:rPr lang="es-ES" sz="1400" dirty="0"/>
              <a:t>¿Cuánto hay que adicionarle a </a:t>
            </a:r>
            <a:r>
              <a:rPr lang="es-ES" sz="1400" dirty="0" smtClean="0"/>
              <a:t>½ y </a:t>
            </a:r>
            <a:r>
              <a:rPr lang="es-ES" sz="1400" dirty="0"/>
              <a:t>para obtener </a:t>
            </a:r>
            <a:r>
              <a:rPr lang="es-ES" sz="1400" dirty="0" smtClean="0"/>
              <a:t>– ¼ y?	</a:t>
            </a:r>
            <a:r>
              <a:rPr lang="es-ES" sz="1400" dirty="0">
                <a:solidFill>
                  <a:srgbClr val="FF0000"/>
                </a:solidFill>
              </a:rPr>
              <a:t>A.</a:t>
            </a:r>
            <a:r>
              <a:rPr lang="es-ES" sz="1400" dirty="0"/>
              <a:t> </a:t>
            </a:r>
            <a:r>
              <a:rPr lang="es-ES" sz="1400" dirty="0">
                <a:solidFill>
                  <a:srgbClr val="FF0000"/>
                </a:solidFill>
                <a:sym typeface="Wingdings" panose="05000000000000000000" pitchFamily="2" charset="2"/>
              </a:rPr>
              <a:t>- ¾ y	</a:t>
            </a:r>
            <a:r>
              <a:rPr lang="es-ES" sz="1400" dirty="0">
                <a:sym typeface="Wingdings" panose="05000000000000000000" pitchFamily="2" charset="2"/>
              </a:rPr>
              <a:t>B. 0/2 y	C. – ½ y	D. – 1/8 y</a:t>
            </a:r>
            <a:endParaRPr lang="es-ES" sz="1400" dirty="0"/>
          </a:p>
          <a:p>
            <a:pPr marL="0" indent="0">
              <a:lnSpc>
                <a:spcPct val="100000"/>
              </a:lnSpc>
              <a:spcBef>
                <a:spcPts val="0"/>
              </a:spcBef>
              <a:buNone/>
            </a:pPr>
            <a:endParaRPr lang="es-ES" sz="1400" dirty="0" smtClean="0"/>
          </a:p>
          <a:p>
            <a:pPr marL="0" indent="0">
              <a:lnSpc>
                <a:spcPct val="100000"/>
              </a:lnSpc>
              <a:spcBef>
                <a:spcPts val="0"/>
              </a:spcBef>
              <a:buNone/>
            </a:pPr>
            <a:r>
              <a:rPr lang="es-ES" sz="1400" dirty="0" smtClean="0"/>
              <a:t>3. </a:t>
            </a:r>
            <a:r>
              <a:rPr lang="es-ES" sz="1400" dirty="0"/>
              <a:t>¿Cuánto hay que adicionarle a </a:t>
            </a:r>
            <a:r>
              <a:rPr lang="es-ES" sz="1400" dirty="0" smtClean="0"/>
              <a:t>3m</a:t>
            </a:r>
            <a:r>
              <a:rPr lang="es-ES" sz="1400" baseline="30000" dirty="0" smtClean="0"/>
              <a:t>x</a:t>
            </a:r>
            <a:r>
              <a:rPr lang="es-ES" sz="1400" dirty="0" smtClean="0"/>
              <a:t> </a:t>
            </a:r>
            <a:r>
              <a:rPr lang="es-ES" sz="1400" dirty="0"/>
              <a:t>para obtener </a:t>
            </a:r>
            <a:r>
              <a:rPr lang="es-ES" sz="1400" dirty="0" smtClean="0"/>
              <a:t>- 8m</a:t>
            </a:r>
            <a:r>
              <a:rPr lang="es-ES" sz="1400" baseline="30000" dirty="0" smtClean="0"/>
              <a:t>x</a:t>
            </a:r>
            <a:r>
              <a:rPr lang="es-ES" sz="1400" dirty="0" smtClean="0"/>
              <a:t>?	</a:t>
            </a:r>
            <a:r>
              <a:rPr lang="es-ES" sz="1400" dirty="0">
                <a:solidFill>
                  <a:srgbClr val="FF0000"/>
                </a:solidFill>
              </a:rPr>
              <a:t>A.</a:t>
            </a:r>
            <a:r>
              <a:rPr lang="es-ES" sz="1400" dirty="0"/>
              <a:t> </a:t>
            </a:r>
            <a:r>
              <a:rPr lang="es-ES" sz="1400" dirty="0">
                <a:solidFill>
                  <a:srgbClr val="FF0000"/>
                </a:solidFill>
                <a:sym typeface="Wingdings" panose="05000000000000000000" pitchFamily="2" charset="2"/>
              </a:rPr>
              <a:t>- 11</a:t>
            </a:r>
            <a:r>
              <a:rPr lang="es-ES" sz="1400" dirty="0">
                <a:solidFill>
                  <a:srgbClr val="FF0000"/>
                </a:solidFill>
              </a:rPr>
              <a:t>m</a:t>
            </a:r>
            <a:r>
              <a:rPr lang="es-ES" sz="1400" baseline="30000" dirty="0">
                <a:solidFill>
                  <a:srgbClr val="FF0000"/>
                </a:solidFill>
              </a:rPr>
              <a:t>x	</a:t>
            </a:r>
            <a:r>
              <a:rPr lang="es-ES" sz="1400" dirty="0"/>
              <a:t>B. - 5m</a:t>
            </a:r>
            <a:r>
              <a:rPr lang="es-ES" sz="1400" baseline="30000" dirty="0"/>
              <a:t>x</a:t>
            </a:r>
            <a:r>
              <a:rPr lang="es-ES" sz="1400" dirty="0"/>
              <a:t>	C. 11m</a:t>
            </a:r>
            <a:r>
              <a:rPr lang="es-ES" sz="1400" baseline="30000" dirty="0"/>
              <a:t>x</a:t>
            </a:r>
            <a:r>
              <a:rPr lang="es-ES" sz="1400" dirty="0"/>
              <a:t>	D. 5m</a:t>
            </a:r>
            <a:r>
              <a:rPr lang="es-ES" sz="1400" baseline="30000" dirty="0"/>
              <a:t>x</a:t>
            </a:r>
          </a:p>
          <a:p>
            <a:pPr marL="0" indent="0">
              <a:lnSpc>
                <a:spcPct val="100000"/>
              </a:lnSpc>
              <a:spcBef>
                <a:spcPts val="0"/>
              </a:spcBef>
              <a:buNone/>
            </a:pPr>
            <a:endParaRPr lang="es-ES" sz="1400" dirty="0" smtClean="0"/>
          </a:p>
          <a:p>
            <a:pPr marL="0" indent="0">
              <a:lnSpc>
                <a:spcPct val="100000"/>
              </a:lnSpc>
              <a:spcBef>
                <a:spcPts val="0"/>
              </a:spcBef>
              <a:buNone/>
            </a:pPr>
            <a:r>
              <a:rPr lang="es-ES" sz="1400" dirty="0" smtClean="0"/>
              <a:t>4. </a:t>
            </a:r>
            <a:r>
              <a:rPr lang="es-ES" sz="1400" dirty="0"/>
              <a:t>¿Cuánto hay que adicionarle a </a:t>
            </a:r>
            <a:r>
              <a:rPr lang="es-ES" sz="1400" dirty="0" smtClean="0"/>
              <a:t>- 2x </a:t>
            </a:r>
            <a:r>
              <a:rPr lang="es-ES" sz="1400" dirty="0"/>
              <a:t>para obtener </a:t>
            </a:r>
            <a:r>
              <a:rPr lang="es-ES" sz="1400" dirty="0" smtClean="0"/>
              <a:t>- 7x?	</a:t>
            </a:r>
            <a:r>
              <a:rPr lang="es-ES" sz="1400" dirty="0">
                <a:solidFill>
                  <a:srgbClr val="FF0000"/>
                </a:solidFill>
              </a:rPr>
              <a:t>A.</a:t>
            </a:r>
            <a:r>
              <a:rPr lang="es-ES" sz="1400" dirty="0"/>
              <a:t> </a:t>
            </a:r>
            <a:r>
              <a:rPr lang="es-ES" sz="1400" dirty="0">
                <a:solidFill>
                  <a:srgbClr val="FF0000"/>
                </a:solidFill>
                <a:sym typeface="Wingdings" panose="05000000000000000000" pitchFamily="2" charset="2"/>
              </a:rPr>
              <a:t>- 5x	</a:t>
            </a:r>
            <a:r>
              <a:rPr lang="es-ES" sz="1400" dirty="0">
                <a:sym typeface="Wingdings" panose="05000000000000000000" pitchFamily="2" charset="2"/>
              </a:rPr>
              <a:t>B. – 9x	C. 5x	D. 9x</a:t>
            </a:r>
            <a:endParaRPr lang="es-ES" sz="1400" dirty="0"/>
          </a:p>
          <a:p>
            <a:pPr marL="0" indent="0">
              <a:lnSpc>
                <a:spcPct val="100000"/>
              </a:lnSpc>
              <a:spcBef>
                <a:spcPts val="0"/>
              </a:spcBef>
              <a:buNone/>
            </a:pPr>
            <a:endParaRPr lang="es-ES" sz="1400" dirty="0"/>
          </a:p>
          <a:p>
            <a:pPr marL="0" indent="0">
              <a:lnSpc>
                <a:spcPct val="100000"/>
              </a:lnSpc>
              <a:spcBef>
                <a:spcPts val="0"/>
              </a:spcBef>
              <a:buNone/>
            </a:pPr>
            <a:r>
              <a:rPr lang="es-ES" sz="1400" dirty="0" smtClean="0"/>
              <a:t>5. </a:t>
            </a:r>
            <a:r>
              <a:rPr lang="es-ES" sz="1400" dirty="0"/>
              <a:t>¿Cuánto hay que adicionarle a </a:t>
            </a:r>
            <a:r>
              <a:rPr lang="es-ES" sz="1400" dirty="0" smtClean="0"/>
              <a:t>5b + 7 </a:t>
            </a:r>
            <a:r>
              <a:rPr lang="es-ES" sz="1400" dirty="0"/>
              <a:t>para obtener </a:t>
            </a:r>
            <a:r>
              <a:rPr lang="es-ES" sz="1400" dirty="0" smtClean="0"/>
              <a:t>2b + 9?	</a:t>
            </a:r>
            <a:r>
              <a:rPr lang="es-ES" sz="1400" dirty="0">
                <a:solidFill>
                  <a:srgbClr val="FF0000"/>
                </a:solidFill>
              </a:rPr>
              <a:t>A. - 3b + 2	</a:t>
            </a:r>
            <a:r>
              <a:rPr lang="es-ES" sz="1400" dirty="0"/>
              <a:t>B. 7b + 16	C. 3b – 2	D. 7b + 2</a:t>
            </a:r>
          </a:p>
          <a:p>
            <a:pPr marL="0" indent="0">
              <a:lnSpc>
                <a:spcPct val="100000"/>
              </a:lnSpc>
              <a:spcBef>
                <a:spcPts val="0"/>
              </a:spcBef>
              <a:buNone/>
            </a:pPr>
            <a:endParaRPr lang="es-ES" sz="1400" dirty="0" smtClean="0"/>
          </a:p>
          <a:p>
            <a:pPr marL="0" indent="0">
              <a:lnSpc>
                <a:spcPct val="100000"/>
              </a:lnSpc>
              <a:spcBef>
                <a:spcPts val="0"/>
              </a:spcBef>
              <a:buNone/>
            </a:pPr>
            <a:r>
              <a:rPr lang="es-ES" sz="1400" dirty="0" smtClean="0"/>
              <a:t>6. </a:t>
            </a:r>
            <a:r>
              <a:rPr lang="es-ES" sz="1400" dirty="0"/>
              <a:t>¿Cuánto hay que adicionarle a </a:t>
            </a:r>
            <a:r>
              <a:rPr lang="es-ES" sz="1400" dirty="0" smtClean="0"/>
              <a:t>y</a:t>
            </a:r>
            <a:r>
              <a:rPr lang="es-ES" sz="1400" baseline="30000" dirty="0" smtClean="0"/>
              <a:t>2</a:t>
            </a:r>
            <a:r>
              <a:rPr lang="es-ES" sz="1400" dirty="0" smtClean="0"/>
              <a:t> – 3y </a:t>
            </a:r>
            <a:r>
              <a:rPr lang="es-ES" sz="1400" dirty="0"/>
              <a:t>para obtener </a:t>
            </a:r>
            <a:r>
              <a:rPr lang="es-ES" sz="1400" dirty="0" smtClean="0"/>
              <a:t>3y</a:t>
            </a:r>
            <a:r>
              <a:rPr lang="es-ES" sz="1400" baseline="30000" dirty="0" smtClean="0"/>
              <a:t>2</a:t>
            </a:r>
            <a:r>
              <a:rPr lang="es-ES" sz="1400" dirty="0" smtClean="0"/>
              <a:t> + y?	</a:t>
            </a:r>
            <a:r>
              <a:rPr lang="es-ES" sz="1400" dirty="0">
                <a:solidFill>
                  <a:srgbClr val="FF0000"/>
                </a:solidFill>
              </a:rPr>
              <a:t>A.</a:t>
            </a:r>
            <a:r>
              <a:rPr lang="es-ES" sz="1400" dirty="0"/>
              <a:t> </a:t>
            </a:r>
            <a:r>
              <a:rPr lang="es-ES" sz="1400" dirty="0">
                <a:solidFill>
                  <a:srgbClr val="FF0000"/>
                </a:solidFill>
              </a:rPr>
              <a:t>2y</a:t>
            </a:r>
            <a:r>
              <a:rPr lang="es-ES" sz="1400" baseline="30000" dirty="0">
                <a:solidFill>
                  <a:srgbClr val="FF0000"/>
                </a:solidFill>
              </a:rPr>
              <a:t>2</a:t>
            </a:r>
            <a:r>
              <a:rPr lang="es-ES" sz="1400" dirty="0">
                <a:solidFill>
                  <a:srgbClr val="FF0000"/>
                </a:solidFill>
              </a:rPr>
              <a:t> + 4y	</a:t>
            </a:r>
            <a:r>
              <a:rPr lang="es-ES" sz="1400" dirty="0"/>
              <a:t>B. 4y</a:t>
            </a:r>
            <a:r>
              <a:rPr lang="es-ES" sz="1400" baseline="30000" dirty="0"/>
              <a:t>2</a:t>
            </a:r>
            <a:r>
              <a:rPr lang="es-ES" sz="1400" dirty="0"/>
              <a:t> - 2y	C. - 2y</a:t>
            </a:r>
            <a:r>
              <a:rPr lang="es-ES" sz="1400" baseline="30000" dirty="0"/>
              <a:t>2</a:t>
            </a:r>
            <a:r>
              <a:rPr lang="es-ES" sz="1400" dirty="0"/>
              <a:t> - 2y	D. -4y</a:t>
            </a:r>
            <a:r>
              <a:rPr lang="es-ES" sz="1400" baseline="30000" dirty="0"/>
              <a:t>2</a:t>
            </a:r>
            <a:r>
              <a:rPr lang="es-ES" sz="1400" dirty="0"/>
              <a:t> + 4y</a:t>
            </a:r>
          </a:p>
          <a:p>
            <a:pPr marL="0" indent="0">
              <a:lnSpc>
                <a:spcPct val="100000"/>
              </a:lnSpc>
              <a:spcBef>
                <a:spcPts val="0"/>
              </a:spcBef>
              <a:buNone/>
            </a:pPr>
            <a:endParaRPr lang="es-ES" sz="1400" dirty="0" smtClean="0"/>
          </a:p>
          <a:p>
            <a:pPr marL="0" indent="0">
              <a:lnSpc>
                <a:spcPct val="100000"/>
              </a:lnSpc>
              <a:spcBef>
                <a:spcPts val="0"/>
              </a:spcBef>
              <a:buNone/>
            </a:pPr>
            <a:r>
              <a:rPr lang="es-ES" sz="1400" dirty="0" smtClean="0"/>
              <a:t>7. </a:t>
            </a:r>
            <a:r>
              <a:rPr lang="es-ES" sz="1400" dirty="0"/>
              <a:t>¿Cuánto hay que adicionarle a </a:t>
            </a:r>
            <a:r>
              <a:rPr lang="es-ES" sz="1400" dirty="0" smtClean="0"/>
              <a:t>8x</a:t>
            </a:r>
            <a:r>
              <a:rPr lang="es-ES" sz="1400" baseline="30000" dirty="0" smtClean="0"/>
              <a:t>3</a:t>
            </a:r>
            <a:r>
              <a:rPr lang="es-ES" sz="1400" dirty="0" smtClean="0"/>
              <a:t> – 2x</a:t>
            </a:r>
            <a:r>
              <a:rPr lang="es-ES" sz="1400" baseline="30000" dirty="0" smtClean="0"/>
              <a:t>2</a:t>
            </a:r>
            <a:r>
              <a:rPr lang="es-ES" sz="1400" dirty="0" smtClean="0"/>
              <a:t> + 5x </a:t>
            </a:r>
            <a:r>
              <a:rPr lang="es-ES" sz="1400" dirty="0"/>
              <a:t>para obtener </a:t>
            </a:r>
            <a:r>
              <a:rPr lang="es-ES" sz="1400" dirty="0" smtClean="0"/>
              <a:t>2x</a:t>
            </a:r>
            <a:r>
              <a:rPr lang="es-ES" sz="1400" baseline="30000" dirty="0" smtClean="0"/>
              <a:t>3</a:t>
            </a:r>
            <a:r>
              <a:rPr lang="es-ES" sz="1400" dirty="0" smtClean="0"/>
              <a:t> – 2x</a:t>
            </a:r>
            <a:r>
              <a:rPr lang="es-ES" sz="1400" baseline="30000" dirty="0" smtClean="0"/>
              <a:t>2</a:t>
            </a:r>
            <a:r>
              <a:rPr lang="es-ES" sz="1400" dirty="0" smtClean="0"/>
              <a:t> – 4x? </a:t>
            </a:r>
            <a:r>
              <a:rPr lang="es-ES" sz="1400" dirty="0">
                <a:solidFill>
                  <a:srgbClr val="FF0000"/>
                </a:solidFill>
              </a:rPr>
              <a:t>A.</a:t>
            </a:r>
            <a:r>
              <a:rPr lang="es-ES" sz="1400" dirty="0"/>
              <a:t> </a:t>
            </a:r>
            <a:r>
              <a:rPr lang="es-ES" sz="1400" dirty="0">
                <a:solidFill>
                  <a:srgbClr val="FF0000"/>
                </a:solidFill>
              </a:rPr>
              <a:t>- 6x</a:t>
            </a:r>
            <a:r>
              <a:rPr lang="es-ES" sz="1400" baseline="30000" dirty="0">
                <a:solidFill>
                  <a:srgbClr val="FF0000"/>
                </a:solidFill>
              </a:rPr>
              <a:t>3 </a:t>
            </a:r>
            <a:r>
              <a:rPr lang="es-ES" sz="1400" dirty="0">
                <a:solidFill>
                  <a:srgbClr val="FF0000"/>
                </a:solidFill>
              </a:rPr>
              <a:t>– 9x    </a:t>
            </a:r>
            <a:r>
              <a:rPr lang="es-ES" sz="1400" dirty="0"/>
              <a:t>B. 10x</a:t>
            </a:r>
            <a:r>
              <a:rPr lang="es-ES" sz="1400" baseline="30000" dirty="0"/>
              <a:t>3 </a:t>
            </a:r>
            <a:r>
              <a:rPr lang="es-ES" sz="1400" dirty="0"/>
              <a:t>– 4x</a:t>
            </a:r>
            <a:r>
              <a:rPr lang="es-ES" sz="1400" baseline="30000" dirty="0"/>
              <a:t>2</a:t>
            </a:r>
            <a:r>
              <a:rPr lang="es-ES" sz="1400" dirty="0"/>
              <a:t> + x    C. 10x</a:t>
            </a:r>
            <a:r>
              <a:rPr lang="es-ES" sz="1400" baseline="30000" dirty="0"/>
              <a:t>3 </a:t>
            </a:r>
            <a:r>
              <a:rPr lang="es-ES" sz="1400" dirty="0"/>
              <a:t>+ 4x</a:t>
            </a:r>
            <a:r>
              <a:rPr lang="es-ES" sz="1400" baseline="30000" dirty="0"/>
              <a:t>2</a:t>
            </a:r>
            <a:r>
              <a:rPr lang="es-ES" sz="1400" dirty="0"/>
              <a:t> – x     D. 6x</a:t>
            </a:r>
            <a:r>
              <a:rPr lang="es-ES" sz="1400" baseline="30000" dirty="0"/>
              <a:t>3 </a:t>
            </a:r>
            <a:r>
              <a:rPr lang="es-ES" sz="1400" dirty="0"/>
              <a:t>+ 9x </a:t>
            </a:r>
          </a:p>
          <a:p>
            <a:pPr marL="0" indent="0">
              <a:lnSpc>
                <a:spcPct val="100000"/>
              </a:lnSpc>
              <a:spcBef>
                <a:spcPts val="0"/>
              </a:spcBef>
              <a:buNone/>
            </a:pPr>
            <a:endParaRPr lang="es-ES" sz="1400" dirty="0" smtClean="0"/>
          </a:p>
          <a:p>
            <a:pPr marL="0" indent="0">
              <a:lnSpc>
                <a:spcPct val="100000"/>
              </a:lnSpc>
              <a:spcBef>
                <a:spcPts val="0"/>
              </a:spcBef>
              <a:buNone/>
            </a:pPr>
            <a:r>
              <a:rPr lang="es-ES" sz="1400" dirty="0" smtClean="0"/>
              <a:t>8. </a:t>
            </a:r>
            <a:r>
              <a:rPr lang="es-ES" sz="1400" dirty="0"/>
              <a:t>¿Cuánto hay que adicionarle a </a:t>
            </a:r>
            <a:r>
              <a:rPr lang="es-ES" sz="1400" dirty="0" smtClean="0"/>
              <a:t>3x</a:t>
            </a:r>
            <a:r>
              <a:rPr lang="es-ES" sz="1400" baseline="30000" dirty="0" smtClean="0"/>
              <a:t>2</a:t>
            </a:r>
            <a:r>
              <a:rPr lang="es-ES" sz="1400" dirty="0" smtClean="0"/>
              <a:t>y + 4xy</a:t>
            </a:r>
            <a:r>
              <a:rPr lang="es-ES" sz="1400" baseline="30000" dirty="0" smtClean="0"/>
              <a:t>2</a:t>
            </a:r>
            <a:r>
              <a:rPr lang="es-ES" sz="1400" dirty="0" smtClean="0"/>
              <a:t> </a:t>
            </a:r>
            <a:r>
              <a:rPr lang="es-ES" sz="1400" dirty="0"/>
              <a:t>para obtener </a:t>
            </a:r>
            <a:r>
              <a:rPr lang="es-ES" sz="1400" dirty="0" smtClean="0"/>
              <a:t>2x</a:t>
            </a:r>
            <a:r>
              <a:rPr lang="es-ES" sz="1400" baseline="30000" dirty="0" smtClean="0"/>
              <a:t>2</a:t>
            </a:r>
            <a:r>
              <a:rPr lang="es-ES" sz="1400" dirty="0" smtClean="0"/>
              <a:t>y + 3xy</a:t>
            </a:r>
            <a:r>
              <a:rPr lang="es-ES" sz="1400" baseline="30000" dirty="0" smtClean="0"/>
              <a:t>2</a:t>
            </a:r>
            <a:r>
              <a:rPr lang="es-ES" sz="1400" dirty="0" smtClean="0"/>
              <a:t> – y</a:t>
            </a:r>
            <a:r>
              <a:rPr lang="es-ES" sz="1400" baseline="30000" dirty="0" smtClean="0"/>
              <a:t>3</a:t>
            </a:r>
            <a:r>
              <a:rPr lang="es-ES" sz="1400" dirty="0" smtClean="0"/>
              <a:t>? </a:t>
            </a:r>
            <a:r>
              <a:rPr lang="es-ES" sz="1400" dirty="0">
                <a:solidFill>
                  <a:srgbClr val="FF0000"/>
                </a:solidFill>
              </a:rPr>
              <a:t>A. - x</a:t>
            </a:r>
            <a:r>
              <a:rPr lang="es-ES" sz="1400" baseline="30000" dirty="0">
                <a:solidFill>
                  <a:srgbClr val="FF0000"/>
                </a:solidFill>
              </a:rPr>
              <a:t>2</a:t>
            </a:r>
            <a:r>
              <a:rPr lang="es-ES" sz="1400" dirty="0">
                <a:solidFill>
                  <a:srgbClr val="FF0000"/>
                </a:solidFill>
              </a:rPr>
              <a:t>y - xy</a:t>
            </a:r>
            <a:r>
              <a:rPr lang="es-ES" sz="1400" baseline="30000" dirty="0">
                <a:solidFill>
                  <a:srgbClr val="FF0000"/>
                </a:solidFill>
              </a:rPr>
              <a:t>2 </a:t>
            </a:r>
            <a:r>
              <a:rPr lang="es-ES" sz="1400" dirty="0">
                <a:solidFill>
                  <a:srgbClr val="FF0000"/>
                </a:solidFill>
              </a:rPr>
              <a:t>- y</a:t>
            </a:r>
            <a:r>
              <a:rPr lang="es-ES" sz="1400" baseline="30000" dirty="0">
                <a:solidFill>
                  <a:srgbClr val="FF0000"/>
                </a:solidFill>
              </a:rPr>
              <a:t>3      </a:t>
            </a:r>
            <a:r>
              <a:rPr lang="es-ES" sz="1400" dirty="0"/>
              <a:t>B. 5x</a:t>
            </a:r>
            <a:r>
              <a:rPr lang="es-ES" sz="1400" baseline="30000" dirty="0"/>
              <a:t>2</a:t>
            </a:r>
            <a:r>
              <a:rPr lang="es-ES" sz="1400" dirty="0"/>
              <a:t>y + 7xy</a:t>
            </a:r>
            <a:r>
              <a:rPr lang="es-ES" sz="1400" baseline="30000" dirty="0"/>
              <a:t>2</a:t>
            </a:r>
            <a:r>
              <a:rPr lang="es-ES" sz="1400" dirty="0"/>
              <a:t> – y</a:t>
            </a:r>
            <a:r>
              <a:rPr lang="es-ES" sz="1400" baseline="30000" dirty="0"/>
              <a:t> </a:t>
            </a:r>
            <a:r>
              <a:rPr lang="es-ES" sz="1400" dirty="0"/>
              <a:t>    C. - 5x</a:t>
            </a:r>
            <a:r>
              <a:rPr lang="es-ES" sz="1400" baseline="30000" dirty="0"/>
              <a:t>2</a:t>
            </a:r>
            <a:r>
              <a:rPr lang="es-ES" sz="1400" dirty="0"/>
              <a:t>y - 7xy</a:t>
            </a:r>
            <a:r>
              <a:rPr lang="es-ES" sz="1400" baseline="30000" dirty="0"/>
              <a:t>2</a:t>
            </a:r>
            <a:r>
              <a:rPr lang="es-ES" sz="1400" dirty="0"/>
              <a:t> + y</a:t>
            </a:r>
            <a:r>
              <a:rPr lang="es-ES" sz="1400" baseline="30000" dirty="0"/>
              <a:t>3       </a:t>
            </a:r>
            <a:r>
              <a:rPr lang="es-ES" sz="1400" dirty="0"/>
              <a:t>D.</a:t>
            </a:r>
            <a:r>
              <a:rPr lang="es-ES" sz="1400" baseline="30000" dirty="0"/>
              <a:t> </a:t>
            </a:r>
            <a:r>
              <a:rPr lang="es-ES" sz="1400" dirty="0"/>
              <a:t>x</a:t>
            </a:r>
            <a:r>
              <a:rPr lang="es-ES" sz="1400" baseline="30000" dirty="0"/>
              <a:t>2</a:t>
            </a:r>
            <a:r>
              <a:rPr lang="es-ES" sz="1400" dirty="0"/>
              <a:t>y + xy</a:t>
            </a:r>
            <a:r>
              <a:rPr lang="es-ES" sz="1400" baseline="30000" dirty="0"/>
              <a:t>2</a:t>
            </a:r>
            <a:r>
              <a:rPr lang="es-ES" sz="1400" dirty="0"/>
              <a:t> + y</a:t>
            </a:r>
            <a:r>
              <a:rPr lang="es-ES" sz="1400" baseline="30000" dirty="0"/>
              <a:t>3</a:t>
            </a:r>
            <a:endParaRPr lang="es-ES" sz="1400" dirty="0" smtClean="0"/>
          </a:p>
          <a:p>
            <a:pPr marL="0" indent="0">
              <a:lnSpc>
                <a:spcPct val="100000"/>
              </a:lnSpc>
              <a:spcBef>
                <a:spcPts val="0"/>
              </a:spcBef>
              <a:buNone/>
            </a:pPr>
            <a:endParaRPr lang="es-ES" sz="1400" dirty="0" smtClean="0"/>
          </a:p>
          <a:p>
            <a:pPr marL="0" indent="0">
              <a:lnSpc>
                <a:spcPct val="100000"/>
              </a:lnSpc>
              <a:spcBef>
                <a:spcPts val="0"/>
              </a:spcBef>
              <a:buNone/>
            </a:pPr>
            <a:r>
              <a:rPr lang="es-ES" sz="1400" dirty="0" smtClean="0"/>
              <a:t>9. </a:t>
            </a:r>
            <a:r>
              <a:rPr lang="es-ES" sz="1400" dirty="0"/>
              <a:t>¿Cuánto hay que adicionarle a </a:t>
            </a:r>
            <a:r>
              <a:rPr lang="es-ES" sz="1400" dirty="0" smtClean="0"/>
              <a:t>13x + 4y + 9 </a:t>
            </a:r>
            <a:r>
              <a:rPr lang="es-ES" sz="1400" dirty="0"/>
              <a:t>para obtener </a:t>
            </a:r>
            <a:r>
              <a:rPr lang="es-ES" sz="1400" dirty="0" smtClean="0"/>
              <a:t>11x + 5y + 1? </a:t>
            </a:r>
            <a:r>
              <a:rPr lang="es-ES" sz="1400" dirty="0">
                <a:solidFill>
                  <a:srgbClr val="FF0000"/>
                </a:solidFill>
              </a:rPr>
              <a:t>A.</a:t>
            </a:r>
            <a:r>
              <a:rPr lang="es-ES" sz="1400" dirty="0"/>
              <a:t> </a:t>
            </a:r>
            <a:r>
              <a:rPr lang="es-ES" sz="1400" dirty="0">
                <a:solidFill>
                  <a:srgbClr val="FF0000"/>
                </a:solidFill>
              </a:rPr>
              <a:t>- 2x + y – 8     </a:t>
            </a:r>
            <a:r>
              <a:rPr lang="es-ES" sz="1400" dirty="0"/>
              <a:t>B. 24x + 9y + 10    C. 2x – y + 8    D. – 24x – 9y - 10</a:t>
            </a:r>
          </a:p>
          <a:p>
            <a:pPr marL="0" indent="0">
              <a:lnSpc>
                <a:spcPct val="100000"/>
              </a:lnSpc>
              <a:spcBef>
                <a:spcPts val="0"/>
              </a:spcBef>
              <a:buNone/>
            </a:pPr>
            <a:endParaRPr lang="es-ES" sz="1400" dirty="0" smtClean="0"/>
          </a:p>
          <a:p>
            <a:pPr marL="0" indent="0">
              <a:lnSpc>
                <a:spcPct val="100000"/>
              </a:lnSpc>
              <a:spcBef>
                <a:spcPts val="0"/>
              </a:spcBef>
              <a:buNone/>
            </a:pPr>
            <a:r>
              <a:rPr lang="es-ES" sz="1400" dirty="0" smtClean="0"/>
              <a:t>10. </a:t>
            </a:r>
            <a:r>
              <a:rPr lang="es-ES" sz="1400" dirty="0"/>
              <a:t>¿Cuánto hay que adicionarle a </a:t>
            </a:r>
            <a:r>
              <a:rPr lang="es-ES" sz="1400" dirty="0" smtClean="0"/>
              <a:t>2a + 7b – 8 para </a:t>
            </a:r>
            <a:r>
              <a:rPr lang="es-ES" sz="1400" dirty="0"/>
              <a:t>obtener </a:t>
            </a:r>
            <a:r>
              <a:rPr lang="es-ES" sz="1400" dirty="0" smtClean="0"/>
              <a:t>– a + 12b - 18? </a:t>
            </a:r>
            <a:r>
              <a:rPr lang="es-ES" sz="1400" dirty="0">
                <a:solidFill>
                  <a:srgbClr val="FF0000"/>
                </a:solidFill>
              </a:rPr>
              <a:t>A.</a:t>
            </a:r>
            <a:r>
              <a:rPr lang="es-ES" sz="1400" dirty="0"/>
              <a:t> </a:t>
            </a:r>
            <a:r>
              <a:rPr lang="es-ES" sz="1400" dirty="0">
                <a:solidFill>
                  <a:srgbClr val="FF0000"/>
                </a:solidFill>
              </a:rPr>
              <a:t>- 3a + 5b - 10    </a:t>
            </a:r>
            <a:r>
              <a:rPr lang="es-ES" sz="1400" dirty="0"/>
              <a:t>B. a + 17b – 26	C. 3a - 5b + 10     D. – a – 17b + </a:t>
            </a:r>
            <a:r>
              <a:rPr lang="es-ES" sz="1400" dirty="0" smtClean="0"/>
              <a:t>26</a:t>
            </a:r>
          </a:p>
          <a:p>
            <a:pPr marL="0" indent="0">
              <a:lnSpc>
                <a:spcPct val="100000"/>
              </a:lnSpc>
              <a:spcBef>
                <a:spcPts val="0"/>
              </a:spcBef>
              <a:buNone/>
            </a:pPr>
            <a:endParaRPr lang="es-ES" sz="1400" dirty="0"/>
          </a:p>
          <a:p>
            <a:pPr marL="0" indent="0">
              <a:lnSpc>
                <a:spcPct val="100000"/>
              </a:lnSpc>
              <a:spcBef>
                <a:spcPts val="0"/>
              </a:spcBef>
              <a:buNone/>
            </a:pPr>
            <a:r>
              <a:rPr lang="es-ES" sz="1400" dirty="0"/>
              <a:t>11. ¿Cuánto hay que adicionarle a 3x</a:t>
            </a:r>
            <a:r>
              <a:rPr lang="es-ES" sz="1400" baseline="30000" dirty="0"/>
              <a:t>3</a:t>
            </a:r>
            <a:r>
              <a:rPr lang="es-ES" sz="1400" dirty="0"/>
              <a:t> + 25x</a:t>
            </a:r>
            <a:r>
              <a:rPr lang="es-ES" sz="1400" baseline="30000" dirty="0"/>
              <a:t>2</a:t>
            </a:r>
            <a:r>
              <a:rPr lang="es-ES" sz="1400" dirty="0"/>
              <a:t> para obtener 2x</a:t>
            </a:r>
            <a:r>
              <a:rPr lang="es-ES" sz="1400" baseline="30000" dirty="0"/>
              <a:t>3</a:t>
            </a:r>
            <a:r>
              <a:rPr lang="es-ES" sz="1400" dirty="0"/>
              <a:t> + 25x</a:t>
            </a:r>
            <a:r>
              <a:rPr lang="es-ES" sz="1400" baseline="30000" dirty="0"/>
              <a:t>2</a:t>
            </a:r>
            <a:r>
              <a:rPr lang="es-ES" sz="1400" dirty="0"/>
              <a:t> + 10</a:t>
            </a:r>
            <a:r>
              <a:rPr lang="es-ES" sz="1400" dirty="0" smtClean="0"/>
              <a:t>? </a:t>
            </a:r>
            <a:r>
              <a:rPr lang="es-ES" sz="1400" dirty="0">
                <a:solidFill>
                  <a:srgbClr val="FF0000"/>
                </a:solidFill>
              </a:rPr>
              <a:t>A.</a:t>
            </a:r>
            <a:r>
              <a:rPr lang="es-ES" sz="1400" dirty="0"/>
              <a:t> </a:t>
            </a:r>
            <a:r>
              <a:rPr lang="es-ES" sz="1400" dirty="0">
                <a:solidFill>
                  <a:srgbClr val="FF0000"/>
                </a:solidFill>
              </a:rPr>
              <a:t>- x</a:t>
            </a:r>
            <a:r>
              <a:rPr lang="es-ES" sz="1400" baseline="30000" dirty="0">
                <a:solidFill>
                  <a:srgbClr val="FF0000"/>
                </a:solidFill>
              </a:rPr>
              <a:t>3</a:t>
            </a:r>
            <a:r>
              <a:rPr lang="es-ES" sz="1400" dirty="0">
                <a:solidFill>
                  <a:srgbClr val="FF0000"/>
                </a:solidFill>
              </a:rPr>
              <a:t> + 10	</a:t>
            </a:r>
            <a:r>
              <a:rPr lang="es-ES" sz="1400" dirty="0"/>
              <a:t>B.</a:t>
            </a:r>
            <a:r>
              <a:rPr lang="es-ES" sz="1400" dirty="0">
                <a:solidFill>
                  <a:srgbClr val="FF0000"/>
                </a:solidFill>
              </a:rPr>
              <a:t> </a:t>
            </a:r>
            <a:r>
              <a:rPr lang="es-ES" sz="1400" dirty="0"/>
              <a:t>5x</a:t>
            </a:r>
            <a:r>
              <a:rPr lang="es-ES" sz="1400" baseline="30000" dirty="0"/>
              <a:t>3</a:t>
            </a:r>
            <a:r>
              <a:rPr lang="es-ES" sz="1400" dirty="0"/>
              <a:t> + 50x</a:t>
            </a:r>
            <a:r>
              <a:rPr lang="es-ES" sz="1400" baseline="30000" dirty="0"/>
              <a:t>2</a:t>
            </a:r>
            <a:r>
              <a:rPr lang="es-ES" sz="1400" dirty="0"/>
              <a:t> + 10     C. x</a:t>
            </a:r>
            <a:r>
              <a:rPr lang="es-ES" sz="1400" baseline="30000" dirty="0"/>
              <a:t>3</a:t>
            </a:r>
            <a:r>
              <a:rPr lang="es-ES" sz="1400" dirty="0"/>
              <a:t> + 50x</a:t>
            </a:r>
            <a:r>
              <a:rPr lang="es-ES" sz="1400" baseline="30000" dirty="0"/>
              <a:t>2</a:t>
            </a:r>
            <a:r>
              <a:rPr lang="es-ES" sz="1400" dirty="0"/>
              <a:t> – 10      D. 6x</a:t>
            </a:r>
            <a:r>
              <a:rPr lang="es-ES" sz="1400" baseline="30000" dirty="0"/>
              <a:t>3</a:t>
            </a:r>
            <a:r>
              <a:rPr lang="es-ES" sz="1400" dirty="0"/>
              <a:t> - 25x</a:t>
            </a:r>
            <a:r>
              <a:rPr lang="es-ES" sz="1400" baseline="30000" dirty="0"/>
              <a:t>2</a:t>
            </a:r>
            <a:r>
              <a:rPr lang="es-ES" sz="1400" dirty="0"/>
              <a:t> - 10</a:t>
            </a:r>
          </a:p>
          <a:p>
            <a:pPr marL="0" indent="0">
              <a:lnSpc>
                <a:spcPct val="100000"/>
              </a:lnSpc>
              <a:spcBef>
                <a:spcPts val="0"/>
              </a:spcBef>
              <a:buNone/>
            </a:pPr>
            <a:endParaRPr lang="es-ES" sz="1400" dirty="0"/>
          </a:p>
          <a:p>
            <a:pPr marL="0" indent="0">
              <a:lnSpc>
                <a:spcPct val="100000"/>
              </a:lnSpc>
              <a:spcBef>
                <a:spcPts val="0"/>
              </a:spcBef>
              <a:buNone/>
            </a:pPr>
            <a:r>
              <a:rPr lang="es-ES" sz="1400" dirty="0"/>
              <a:t>12. ¿Cuánto hay que adicionarle a 3m</a:t>
            </a:r>
            <a:r>
              <a:rPr lang="es-ES" sz="1400" baseline="30000" dirty="0"/>
              <a:t>2</a:t>
            </a:r>
            <a:r>
              <a:rPr lang="es-ES" sz="1400" dirty="0"/>
              <a:t> + 12 para obtener 2m</a:t>
            </a:r>
            <a:r>
              <a:rPr lang="es-ES" sz="1400" baseline="30000" dirty="0"/>
              <a:t>2</a:t>
            </a:r>
            <a:r>
              <a:rPr lang="es-ES" sz="1400" dirty="0"/>
              <a:t> + 18m + 12</a:t>
            </a:r>
            <a:r>
              <a:rPr lang="es-ES" sz="1400" dirty="0" smtClean="0"/>
              <a:t>? </a:t>
            </a:r>
            <a:r>
              <a:rPr lang="es-ES" sz="1400" dirty="0">
                <a:solidFill>
                  <a:srgbClr val="FF0000"/>
                </a:solidFill>
              </a:rPr>
              <a:t>A.</a:t>
            </a:r>
            <a:r>
              <a:rPr lang="es-ES" sz="1400" dirty="0"/>
              <a:t> </a:t>
            </a:r>
            <a:r>
              <a:rPr lang="es-ES" sz="1400" dirty="0">
                <a:solidFill>
                  <a:srgbClr val="FF0000"/>
                </a:solidFill>
              </a:rPr>
              <a:t>- m</a:t>
            </a:r>
            <a:r>
              <a:rPr lang="es-ES" sz="1400" baseline="30000" dirty="0">
                <a:solidFill>
                  <a:srgbClr val="FF0000"/>
                </a:solidFill>
              </a:rPr>
              <a:t>2 </a:t>
            </a:r>
            <a:r>
              <a:rPr lang="es-ES" sz="1400" dirty="0">
                <a:solidFill>
                  <a:srgbClr val="FF0000"/>
                </a:solidFill>
              </a:rPr>
              <a:t>+ 18 m     </a:t>
            </a:r>
            <a:r>
              <a:rPr lang="es-ES" sz="1400" dirty="0"/>
              <a:t>B. 5m</a:t>
            </a:r>
            <a:r>
              <a:rPr lang="es-ES" sz="1400" baseline="30000" dirty="0"/>
              <a:t>2</a:t>
            </a:r>
            <a:r>
              <a:rPr lang="es-ES" sz="1400" dirty="0"/>
              <a:t> + 18m + 24	    C. m</a:t>
            </a:r>
            <a:r>
              <a:rPr lang="es-ES" sz="1400" baseline="30000" dirty="0"/>
              <a:t>2</a:t>
            </a:r>
            <a:r>
              <a:rPr lang="es-ES" sz="1400" dirty="0"/>
              <a:t> - 18m + 24     D. - 5m</a:t>
            </a:r>
            <a:r>
              <a:rPr lang="es-ES" sz="1400" baseline="30000" dirty="0"/>
              <a:t>2</a:t>
            </a:r>
            <a:r>
              <a:rPr lang="es-ES" sz="1400" dirty="0"/>
              <a:t> + 24</a:t>
            </a:r>
          </a:p>
          <a:p>
            <a:pPr marL="0" indent="0">
              <a:lnSpc>
                <a:spcPct val="100000"/>
              </a:lnSpc>
              <a:spcBef>
                <a:spcPts val="0"/>
              </a:spcBef>
              <a:buNone/>
            </a:pPr>
            <a:endParaRPr lang="es-ES" sz="1400" dirty="0"/>
          </a:p>
          <a:p>
            <a:pPr marL="0" indent="0">
              <a:lnSpc>
                <a:spcPct val="100000"/>
              </a:lnSpc>
              <a:spcBef>
                <a:spcPts val="0"/>
              </a:spcBef>
              <a:buNone/>
            </a:pPr>
            <a:r>
              <a:rPr lang="es-ES" sz="1400" dirty="0"/>
              <a:t>13. ¿Cuánto hay que adicionarle a x</a:t>
            </a:r>
            <a:r>
              <a:rPr lang="es-ES" sz="1400" baseline="30000" dirty="0"/>
              <a:t>2</a:t>
            </a:r>
            <a:r>
              <a:rPr lang="es-ES" sz="1400" dirty="0"/>
              <a:t> + 9 para obtener 4x</a:t>
            </a:r>
            <a:r>
              <a:rPr lang="es-ES" sz="1400" baseline="30000" dirty="0"/>
              <a:t>2</a:t>
            </a:r>
            <a:r>
              <a:rPr lang="es-ES" sz="1400" dirty="0"/>
              <a:t> + 5x - 3</a:t>
            </a:r>
            <a:r>
              <a:rPr lang="es-ES" sz="1400" dirty="0" smtClean="0"/>
              <a:t>? </a:t>
            </a:r>
            <a:r>
              <a:rPr lang="es-ES" sz="1400" dirty="0">
                <a:solidFill>
                  <a:srgbClr val="FF0000"/>
                </a:solidFill>
              </a:rPr>
              <a:t>A.</a:t>
            </a:r>
            <a:r>
              <a:rPr lang="es-ES" sz="1400" dirty="0"/>
              <a:t> </a:t>
            </a:r>
            <a:r>
              <a:rPr lang="es-ES" sz="1400" dirty="0">
                <a:solidFill>
                  <a:srgbClr val="FF0000"/>
                </a:solidFill>
              </a:rPr>
              <a:t>3x</a:t>
            </a:r>
            <a:r>
              <a:rPr lang="es-ES" sz="1400" baseline="30000" dirty="0">
                <a:solidFill>
                  <a:srgbClr val="FF0000"/>
                </a:solidFill>
              </a:rPr>
              <a:t>2</a:t>
            </a:r>
            <a:r>
              <a:rPr lang="es-ES" sz="1400" dirty="0">
                <a:solidFill>
                  <a:srgbClr val="FF0000"/>
                </a:solidFill>
              </a:rPr>
              <a:t> + 5x – 12    </a:t>
            </a:r>
            <a:r>
              <a:rPr lang="es-ES" sz="1400" dirty="0"/>
              <a:t>B. 5x</a:t>
            </a:r>
            <a:r>
              <a:rPr lang="es-ES" sz="1400" baseline="30000" dirty="0"/>
              <a:t>2</a:t>
            </a:r>
            <a:r>
              <a:rPr lang="es-ES" sz="1400" dirty="0"/>
              <a:t> + 5x – 12    C. 5x</a:t>
            </a:r>
            <a:r>
              <a:rPr lang="es-ES" sz="1400" baseline="30000" dirty="0"/>
              <a:t>2</a:t>
            </a:r>
            <a:r>
              <a:rPr lang="es-ES" sz="1400" dirty="0"/>
              <a:t> + 5x + 6          D. - 3x</a:t>
            </a:r>
            <a:r>
              <a:rPr lang="es-ES" sz="1400" baseline="30000" dirty="0"/>
              <a:t>2</a:t>
            </a:r>
            <a:r>
              <a:rPr lang="es-ES" sz="1400" dirty="0"/>
              <a:t> - 5x + 12</a:t>
            </a:r>
          </a:p>
          <a:p>
            <a:pPr marL="0" indent="0">
              <a:lnSpc>
                <a:spcPct val="100000"/>
              </a:lnSpc>
              <a:spcBef>
                <a:spcPts val="0"/>
              </a:spcBef>
              <a:buNone/>
            </a:pPr>
            <a:endParaRPr lang="es-ES" sz="1400" dirty="0"/>
          </a:p>
          <a:p>
            <a:pPr marL="0" indent="0">
              <a:lnSpc>
                <a:spcPct val="100000"/>
              </a:lnSpc>
              <a:spcBef>
                <a:spcPts val="0"/>
              </a:spcBef>
              <a:buNone/>
            </a:pPr>
            <a:r>
              <a:rPr lang="es-ES" sz="1400" dirty="0"/>
              <a:t>14. ¿Cuánto hay que adicionarle a 17ab para obtener 25ab - 15</a:t>
            </a:r>
            <a:r>
              <a:rPr lang="es-ES" sz="1400" dirty="0" smtClean="0"/>
              <a:t>?   </a:t>
            </a:r>
            <a:r>
              <a:rPr lang="es-ES" sz="1400" dirty="0" smtClean="0">
                <a:solidFill>
                  <a:srgbClr val="FF0000"/>
                </a:solidFill>
              </a:rPr>
              <a:t>A</a:t>
            </a:r>
            <a:r>
              <a:rPr lang="es-ES" sz="1400" dirty="0">
                <a:solidFill>
                  <a:srgbClr val="FF0000"/>
                </a:solidFill>
              </a:rPr>
              <a:t>.</a:t>
            </a:r>
            <a:r>
              <a:rPr lang="es-ES" sz="1400" dirty="0"/>
              <a:t> </a:t>
            </a:r>
            <a:r>
              <a:rPr lang="es-ES" sz="1400" dirty="0">
                <a:solidFill>
                  <a:srgbClr val="FF0000"/>
                </a:solidFill>
              </a:rPr>
              <a:t>8ab – 15	   </a:t>
            </a:r>
            <a:r>
              <a:rPr lang="es-ES" sz="1400" dirty="0"/>
              <a:t>B.</a:t>
            </a:r>
            <a:r>
              <a:rPr lang="es-ES" sz="1400" dirty="0">
                <a:solidFill>
                  <a:srgbClr val="FF0000"/>
                </a:solidFill>
              </a:rPr>
              <a:t> </a:t>
            </a:r>
            <a:r>
              <a:rPr lang="es-ES" sz="1400" dirty="0"/>
              <a:t>43ab – 15	C. 43ab + 15            D. – 8ab + 15</a:t>
            </a:r>
          </a:p>
          <a:p>
            <a:pPr marL="0" indent="0">
              <a:lnSpc>
                <a:spcPct val="100000"/>
              </a:lnSpc>
              <a:spcBef>
                <a:spcPts val="0"/>
              </a:spcBef>
              <a:buNone/>
            </a:pPr>
            <a:endParaRPr lang="es-ES" sz="1400" dirty="0"/>
          </a:p>
          <a:p>
            <a:pPr marL="0" indent="0">
              <a:lnSpc>
                <a:spcPct val="100000"/>
              </a:lnSpc>
              <a:spcBef>
                <a:spcPts val="0"/>
              </a:spcBef>
              <a:buNone/>
            </a:pPr>
            <a:endParaRPr lang="es-ES" sz="1400" dirty="0"/>
          </a:p>
          <a:p>
            <a:pPr marL="0" indent="0">
              <a:lnSpc>
                <a:spcPct val="100000"/>
              </a:lnSpc>
              <a:spcBef>
                <a:spcPts val="0"/>
              </a:spcBef>
              <a:buNone/>
            </a:pPr>
            <a:r>
              <a:rPr lang="es-ES" sz="1400" dirty="0" smtClean="0"/>
              <a:t>   </a:t>
            </a:r>
            <a:endParaRPr lang="es-ES" sz="1400" dirty="0"/>
          </a:p>
          <a:p>
            <a:pPr marL="0" indent="0">
              <a:lnSpc>
                <a:spcPct val="100000"/>
              </a:lnSpc>
              <a:spcBef>
                <a:spcPts val="0"/>
              </a:spcBef>
              <a:buNone/>
            </a:pPr>
            <a:endParaRPr lang="es-ES" sz="1400" dirty="0"/>
          </a:p>
          <a:p>
            <a:pPr marL="0" indent="0">
              <a:lnSpc>
                <a:spcPct val="100000"/>
              </a:lnSpc>
              <a:spcBef>
                <a:spcPts val="0"/>
              </a:spcBef>
              <a:buNone/>
            </a:pPr>
            <a:endParaRPr lang="es-ES" sz="1400" dirty="0"/>
          </a:p>
          <a:p>
            <a:pPr marL="0" indent="0">
              <a:lnSpc>
                <a:spcPct val="100000"/>
              </a:lnSpc>
              <a:spcBef>
                <a:spcPts val="0"/>
              </a:spcBef>
              <a:buNone/>
            </a:pPr>
            <a:endParaRPr lang="es-ES" sz="1400" dirty="0"/>
          </a:p>
          <a:p>
            <a:pPr marL="0" indent="0">
              <a:lnSpc>
                <a:spcPct val="100000"/>
              </a:lnSpc>
              <a:spcBef>
                <a:spcPts val="0"/>
              </a:spcBef>
              <a:buNone/>
            </a:pPr>
            <a:endParaRPr lang="es-ES" sz="1400" dirty="0"/>
          </a:p>
          <a:p>
            <a:pPr marL="0" indent="0">
              <a:lnSpc>
                <a:spcPct val="100000"/>
              </a:lnSpc>
              <a:spcBef>
                <a:spcPts val="0"/>
              </a:spcBef>
              <a:buNone/>
            </a:pPr>
            <a:endParaRPr lang="es-ES" sz="1400" dirty="0"/>
          </a:p>
          <a:p>
            <a:pPr marL="0" indent="0">
              <a:lnSpc>
                <a:spcPct val="100000"/>
              </a:lnSpc>
              <a:spcBef>
                <a:spcPts val="0"/>
              </a:spcBef>
              <a:buNone/>
            </a:pPr>
            <a:endParaRPr lang="es-ES" sz="1400" dirty="0"/>
          </a:p>
          <a:p>
            <a:pPr marL="0" indent="0">
              <a:lnSpc>
                <a:spcPct val="100000"/>
              </a:lnSpc>
              <a:spcBef>
                <a:spcPts val="0"/>
              </a:spcBef>
              <a:buNone/>
            </a:pPr>
            <a:endParaRPr lang="es-ES" sz="1400" dirty="0"/>
          </a:p>
          <a:p>
            <a:pPr marL="0" indent="0">
              <a:lnSpc>
                <a:spcPct val="100000"/>
              </a:lnSpc>
              <a:spcBef>
                <a:spcPts val="0"/>
              </a:spcBef>
              <a:buNone/>
            </a:pPr>
            <a:endParaRPr lang="es-ES" sz="1400" dirty="0"/>
          </a:p>
          <a:p>
            <a:pPr marL="0" indent="0">
              <a:lnSpc>
                <a:spcPct val="100000"/>
              </a:lnSpc>
              <a:spcBef>
                <a:spcPts val="0"/>
              </a:spcBef>
              <a:buNone/>
            </a:pPr>
            <a:endParaRPr lang="es-ES" sz="1400" dirty="0"/>
          </a:p>
          <a:p>
            <a:pPr marL="0" indent="0">
              <a:lnSpc>
                <a:spcPct val="100000"/>
              </a:lnSpc>
              <a:spcBef>
                <a:spcPts val="0"/>
              </a:spcBef>
              <a:buNone/>
            </a:pPr>
            <a:endParaRPr lang="es-ES" sz="1400" dirty="0"/>
          </a:p>
          <a:p>
            <a:pPr marL="0" indent="0">
              <a:lnSpc>
                <a:spcPct val="100000"/>
              </a:lnSpc>
              <a:spcBef>
                <a:spcPts val="0"/>
              </a:spcBef>
              <a:buNone/>
            </a:pPr>
            <a:endParaRPr lang="es-ES" sz="1400" dirty="0"/>
          </a:p>
          <a:p>
            <a:pPr marL="0" indent="0">
              <a:lnSpc>
                <a:spcPct val="100000"/>
              </a:lnSpc>
              <a:spcBef>
                <a:spcPts val="0"/>
              </a:spcBef>
              <a:buNone/>
            </a:pPr>
            <a:endParaRPr lang="es-ES" sz="1400" dirty="0"/>
          </a:p>
          <a:p>
            <a:pPr marL="0" indent="0">
              <a:lnSpc>
                <a:spcPct val="100000"/>
              </a:lnSpc>
              <a:spcBef>
                <a:spcPts val="0"/>
              </a:spcBef>
              <a:buNone/>
            </a:pPr>
            <a:endParaRPr lang="es-ES" sz="1400" dirty="0"/>
          </a:p>
          <a:p>
            <a:pPr marL="0" indent="0">
              <a:lnSpc>
                <a:spcPct val="100000"/>
              </a:lnSpc>
              <a:spcBef>
                <a:spcPts val="0"/>
              </a:spcBef>
              <a:buNone/>
            </a:pPr>
            <a:endParaRPr lang="es-ES" sz="1400" dirty="0"/>
          </a:p>
          <a:p>
            <a:pPr marL="0" indent="0">
              <a:lnSpc>
                <a:spcPct val="100000"/>
              </a:lnSpc>
              <a:spcBef>
                <a:spcPts val="0"/>
              </a:spcBef>
              <a:buNone/>
            </a:pPr>
            <a:endParaRPr lang="es-ES" sz="1400" dirty="0"/>
          </a:p>
          <a:p>
            <a:pPr marL="0" indent="0">
              <a:lnSpc>
                <a:spcPct val="100000"/>
              </a:lnSpc>
              <a:spcBef>
                <a:spcPts val="0"/>
              </a:spcBef>
              <a:buNone/>
            </a:pPr>
            <a:endParaRPr lang="es-ES" sz="1400" dirty="0"/>
          </a:p>
        </p:txBody>
      </p:sp>
      <p:sp>
        <p:nvSpPr>
          <p:cNvPr id="4" name="Rectángulo redondeado 3"/>
          <p:cNvSpPr/>
          <p:nvPr/>
        </p:nvSpPr>
        <p:spPr>
          <a:xfrm>
            <a:off x="1418803" y="734844"/>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5" name="Rectángulo redondeado 4"/>
          <p:cNvSpPr/>
          <p:nvPr/>
        </p:nvSpPr>
        <p:spPr>
          <a:xfrm>
            <a:off x="2335760" y="734844"/>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6" name="Rectángulo redondeado 5"/>
          <p:cNvSpPr/>
          <p:nvPr/>
        </p:nvSpPr>
        <p:spPr>
          <a:xfrm>
            <a:off x="4042013" y="721197"/>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7" name="Rectángulo redondeado 6"/>
          <p:cNvSpPr/>
          <p:nvPr/>
        </p:nvSpPr>
        <p:spPr>
          <a:xfrm>
            <a:off x="5666379" y="721195"/>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8" name="Rectángulo redondeado 7"/>
          <p:cNvSpPr/>
          <p:nvPr/>
        </p:nvSpPr>
        <p:spPr>
          <a:xfrm>
            <a:off x="6826721" y="721196"/>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9" name="Rectángulo redondeado 8"/>
          <p:cNvSpPr/>
          <p:nvPr/>
        </p:nvSpPr>
        <p:spPr>
          <a:xfrm>
            <a:off x="10478346" y="707549"/>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42" name="Rectángulo redondeado 141"/>
          <p:cNvSpPr/>
          <p:nvPr/>
        </p:nvSpPr>
        <p:spPr>
          <a:xfrm>
            <a:off x="1418803" y="1130081"/>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43" name="Rectángulo redondeado 142"/>
          <p:cNvSpPr/>
          <p:nvPr/>
        </p:nvSpPr>
        <p:spPr>
          <a:xfrm>
            <a:off x="2335760" y="1130081"/>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144" name="Rectángulo redondeado 143"/>
          <p:cNvSpPr/>
          <p:nvPr/>
        </p:nvSpPr>
        <p:spPr>
          <a:xfrm>
            <a:off x="4042013" y="1116434"/>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145" name="Rectángulo redondeado 144"/>
          <p:cNvSpPr/>
          <p:nvPr/>
        </p:nvSpPr>
        <p:spPr>
          <a:xfrm>
            <a:off x="5666379" y="1116432"/>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146" name="Rectángulo redondeado 145"/>
          <p:cNvSpPr/>
          <p:nvPr/>
        </p:nvSpPr>
        <p:spPr>
          <a:xfrm>
            <a:off x="6826721" y="1116433"/>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47" name="Rectángulo redondeado 146"/>
          <p:cNvSpPr/>
          <p:nvPr/>
        </p:nvSpPr>
        <p:spPr>
          <a:xfrm>
            <a:off x="10478346" y="1102786"/>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48" name="Rectángulo redondeado 147"/>
          <p:cNvSpPr/>
          <p:nvPr/>
        </p:nvSpPr>
        <p:spPr>
          <a:xfrm>
            <a:off x="1418803" y="1549380"/>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49" name="Rectángulo redondeado 148"/>
          <p:cNvSpPr/>
          <p:nvPr/>
        </p:nvSpPr>
        <p:spPr>
          <a:xfrm>
            <a:off x="2335760" y="1549380"/>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150" name="Rectángulo redondeado 149"/>
          <p:cNvSpPr/>
          <p:nvPr/>
        </p:nvSpPr>
        <p:spPr>
          <a:xfrm>
            <a:off x="4042013" y="1535733"/>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151" name="Rectángulo redondeado 150"/>
          <p:cNvSpPr/>
          <p:nvPr/>
        </p:nvSpPr>
        <p:spPr>
          <a:xfrm>
            <a:off x="5666379" y="1535731"/>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152" name="Rectángulo redondeado 151"/>
          <p:cNvSpPr/>
          <p:nvPr/>
        </p:nvSpPr>
        <p:spPr>
          <a:xfrm>
            <a:off x="6826721" y="1535732"/>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53" name="Rectángulo redondeado 152"/>
          <p:cNvSpPr/>
          <p:nvPr/>
        </p:nvSpPr>
        <p:spPr>
          <a:xfrm>
            <a:off x="10478346" y="1522085"/>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54" name="Rectángulo redondeado 153"/>
          <p:cNvSpPr/>
          <p:nvPr/>
        </p:nvSpPr>
        <p:spPr>
          <a:xfrm>
            <a:off x="1418803" y="1992686"/>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55" name="Rectángulo redondeado 154"/>
          <p:cNvSpPr/>
          <p:nvPr/>
        </p:nvSpPr>
        <p:spPr>
          <a:xfrm>
            <a:off x="2335760" y="1992686"/>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156" name="Rectángulo redondeado 155"/>
          <p:cNvSpPr/>
          <p:nvPr/>
        </p:nvSpPr>
        <p:spPr>
          <a:xfrm>
            <a:off x="4042013" y="1979039"/>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157" name="Rectángulo redondeado 156"/>
          <p:cNvSpPr/>
          <p:nvPr/>
        </p:nvSpPr>
        <p:spPr>
          <a:xfrm>
            <a:off x="5666379" y="197903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158" name="Rectángulo redondeado 157"/>
          <p:cNvSpPr/>
          <p:nvPr/>
        </p:nvSpPr>
        <p:spPr>
          <a:xfrm>
            <a:off x="6826721" y="1979038"/>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59" name="Rectángulo redondeado 158"/>
          <p:cNvSpPr/>
          <p:nvPr/>
        </p:nvSpPr>
        <p:spPr>
          <a:xfrm>
            <a:off x="10478346" y="1965391"/>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60" name="Rectángulo redondeado 159"/>
          <p:cNvSpPr/>
          <p:nvPr/>
        </p:nvSpPr>
        <p:spPr>
          <a:xfrm>
            <a:off x="1418803" y="2408697"/>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61" name="Rectángulo redondeado 160"/>
          <p:cNvSpPr/>
          <p:nvPr/>
        </p:nvSpPr>
        <p:spPr>
          <a:xfrm>
            <a:off x="2335760" y="2408697"/>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162" name="Rectángulo redondeado 161"/>
          <p:cNvSpPr/>
          <p:nvPr/>
        </p:nvSpPr>
        <p:spPr>
          <a:xfrm>
            <a:off x="4042013" y="2395050"/>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163" name="Rectángulo redondeado 162"/>
          <p:cNvSpPr/>
          <p:nvPr/>
        </p:nvSpPr>
        <p:spPr>
          <a:xfrm>
            <a:off x="5666379" y="2395048"/>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164" name="Rectángulo redondeado 163"/>
          <p:cNvSpPr/>
          <p:nvPr/>
        </p:nvSpPr>
        <p:spPr>
          <a:xfrm>
            <a:off x="6826721" y="2395049"/>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65" name="Rectángulo redondeado 164"/>
          <p:cNvSpPr/>
          <p:nvPr/>
        </p:nvSpPr>
        <p:spPr>
          <a:xfrm>
            <a:off x="10478346" y="2381402"/>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66" name="Rectángulo redondeado 165"/>
          <p:cNvSpPr/>
          <p:nvPr/>
        </p:nvSpPr>
        <p:spPr>
          <a:xfrm>
            <a:off x="1418803" y="2849942"/>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67" name="Rectángulo redondeado 166"/>
          <p:cNvSpPr/>
          <p:nvPr/>
        </p:nvSpPr>
        <p:spPr>
          <a:xfrm>
            <a:off x="2335760" y="2849942"/>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168" name="Rectángulo redondeado 167"/>
          <p:cNvSpPr/>
          <p:nvPr/>
        </p:nvSpPr>
        <p:spPr>
          <a:xfrm>
            <a:off x="4042013" y="2836295"/>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169" name="Rectángulo redondeado 168"/>
          <p:cNvSpPr/>
          <p:nvPr/>
        </p:nvSpPr>
        <p:spPr>
          <a:xfrm>
            <a:off x="5666379" y="2836293"/>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170" name="Rectángulo redondeado 169"/>
          <p:cNvSpPr/>
          <p:nvPr/>
        </p:nvSpPr>
        <p:spPr>
          <a:xfrm>
            <a:off x="6826721" y="2836294"/>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71" name="Rectángulo redondeado 170"/>
          <p:cNvSpPr/>
          <p:nvPr/>
        </p:nvSpPr>
        <p:spPr>
          <a:xfrm>
            <a:off x="10478346" y="2822647"/>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72" name="Rectángulo redondeado 171"/>
          <p:cNvSpPr/>
          <p:nvPr/>
        </p:nvSpPr>
        <p:spPr>
          <a:xfrm>
            <a:off x="1418803" y="3289724"/>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73" name="Rectángulo redondeado 172"/>
          <p:cNvSpPr/>
          <p:nvPr/>
        </p:nvSpPr>
        <p:spPr>
          <a:xfrm>
            <a:off x="2335760" y="3289724"/>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174" name="Rectángulo redondeado 173"/>
          <p:cNvSpPr/>
          <p:nvPr/>
        </p:nvSpPr>
        <p:spPr>
          <a:xfrm>
            <a:off x="4042013" y="3276077"/>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175" name="Rectángulo redondeado 174"/>
          <p:cNvSpPr/>
          <p:nvPr/>
        </p:nvSpPr>
        <p:spPr>
          <a:xfrm>
            <a:off x="5666379" y="3276075"/>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176" name="Rectángulo redondeado 175"/>
          <p:cNvSpPr/>
          <p:nvPr/>
        </p:nvSpPr>
        <p:spPr>
          <a:xfrm>
            <a:off x="6826721" y="3276076"/>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77" name="Rectángulo redondeado 176"/>
          <p:cNvSpPr/>
          <p:nvPr/>
        </p:nvSpPr>
        <p:spPr>
          <a:xfrm>
            <a:off x="10478346" y="3262429"/>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78" name="Rectángulo redondeado 177"/>
          <p:cNvSpPr/>
          <p:nvPr/>
        </p:nvSpPr>
        <p:spPr>
          <a:xfrm>
            <a:off x="1418803" y="3702211"/>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79" name="Rectángulo redondeado 178"/>
          <p:cNvSpPr/>
          <p:nvPr/>
        </p:nvSpPr>
        <p:spPr>
          <a:xfrm>
            <a:off x="2335760" y="3702211"/>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180" name="Rectángulo redondeado 179"/>
          <p:cNvSpPr/>
          <p:nvPr/>
        </p:nvSpPr>
        <p:spPr>
          <a:xfrm>
            <a:off x="4042013" y="3688564"/>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181" name="Rectángulo redondeado 180"/>
          <p:cNvSpPr/>
          <p:nvPr/>
        </p:nvSpPr>
        <p:spPr>
          <a:xfrm>
            <a:off x="5666379" y="3688562"/>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182" name="Rectángulo redondeado 181"/>
          <p:cNvSpPr/>
          <p:nvPr/>
        </p:nvSpPr>
        <p:spPr>
          <a:xfrm>
            <a:off x="6826721" y="3688563"/>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83" name="Rectángulo redondeado 182"/>
          <p:cNvSpPr/>
          <p:nvPr/>
        </p:nvSpPr>
        <p:spPr>
          <a:xfrm>
            <a:off x="10478346" y="3674916"/>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84" name="Rectángulo redondeado 183"/>
          <p:cNvSpPr/>
          <p:nvPr/>
        </p:nvSpPr>
        <p:spPr>
          <a:xfrm>
            <a:off x="1404591" y="4140024"/>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85" name="Rectángulo redondeado 184"/>
          <p:cNvSpPr/>
          <p:nvPr/>
        </p:nvSpPr>
        <p:spPr>
          <a:xfrm>
            <a:off x="2321548" y="4140024"/>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186" name="Rectángulo redondeado 185"/>
          <p:cNvSpPr/>
          <p:nvPr/>
        </p:nvSpPr>
        <p:spPr>
          <a:xfrm>
            <a:off x="4027801" y="4126377"/>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187" name="Rectángulo redondeado 186"/>
          <p:cNvSpPr/>
          <p:nvPr/>
        </p:nvSpPr>
        <p:spPr>
          <a:xfrm>
            <a:off x="5652167" y="4126375"/>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188" name="Rectángulo redondeado 187"/>
          <p:cNvSpPr/>
          <p:nvPr/>
        </p:nvSpPr>
        <p:spPr>
          <a:xfrm>
            <a:off x="6812509" y="4126376"/>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89" name="Rectángulo redondeado 188"/>
          <p:cNvSpPr/>
          <p:nvPr/>
        </p:nvSpPr>
        <p:spPr>
          <a:xfrm>
            <a:off x="10464134" y="4112729"/>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90" name="Rectángulo redondeado 189"/>
          <p:cNvSpPr/>
          <p:nvPr/>
        </p:nvSpPr>
        <p:spPr>
          <a:xfrm>
            <a:off x="1404591" y="4579804"/>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91" name="Rectángulo redondeado 190"/>
          <p:cNvSpPr/>
          <p:nvPr/>
        </p:nvSpPr>
        <p:spPr>
          <a:xfrm>
            <a:off x="2321548" y="4579804"/>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192" name="Rectángulo redondeado 191"/>
          <p:cNvSpPr/>
          <p:nvPr/>
        </p:nvSpPr>
        <p:spPr>
          <a:xfrm>
            <a:off x="4027801" y="4566157"/>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193" name="Rectángulo redondeado 192"/>
          <p:cNvSpPr/>
          <p:nvPr/>
        </p:nvSpPr>
        <p:spPr>
          <a:xfrm>
            <a:off x="5652167" y="4566155"/>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194" name="Rectángulo redondeado 193"/>
          <p:cNvSpPr/>
          <p:nvPr/>
        </p:nvSpPr>
        <p:spPr>
          <a:xfrm>
            <a:off x="6812509" y="4566156"/>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95" name="Rectángulo redondeado 194"/>
          <p:cNvSpPr/>
          <p:nvPr/>
        </p:nvSpPr>
        <p:spPr>
          <a:xfrm>
            <a:off x="10464134" y="4552509"/>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96" name="Rectángulo redondeado 195"/>
          <p:cNvSpPr/>
          <p:nvPr/>
        </p:nvSpPr>
        <p:spPr>
          <a:xfrm>
            <a:off x="1404591" y="4976676"/>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97" name="Rectángulo redondeado 196"/>
          <p:cNvSpPr/>
          <p:nvPr/>
        </p:nvSpPr>
        <p:spPr>
          <a:xfrm>
            <a:off x="2321548" y="4976676"/>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198" name="Rectángulo redondeado 197"/>
          <p:cNvSpPr/>
          <p:nvPr/>
        </p:nvSpPr>
        <p:spPr>
          <a:xfrm>
            <a:off x="4027801" y="4963029"/>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199" name="Rectángulo redondeado 198"/>
          <p:cNvSpPr/>
          <p:nvPr/>
        </p:nvSpPr>
        <p:spPr>
          <a:xfrm>
            <a:off x="5652167" y="496302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200" name="Rectángulo redondeado 199"/>
          <p:cNvSpPr/>
          <p:nvPr/>
        </p:nvSpPr>
        <p:spPr>
          <a:xfrm>
            <a:off x="6812509" y="4963028"/>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201" name="Rectángulo redondeado 200"/>
          <p:cNvSpPr/>
          <p:nvPr/>
        </p:nvSpPr>
        <p:spPr>
          <a:xfrm>
            <a:off x="10464134" y="4949381"/>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202" name="Rectángulo redondeado 201"/>
          <p:cNvSpPr/>
          <p:nvPr/>
        </p:nvSpPr>
        <p:spPr>
          <a:xfrm>
            <a:off x="1420514" y="5375380"/>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203" name="Rectángulo redondeado 202"/>
          <p:cNvSpPr/>
          <p:nvPr/>
        </p:nvSpPr>
        <p:spPr>
          <a:xfrm>
            <a:off x="2337471" y="5375380"/>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204" name="Rectángulo redondeado 203"/>
          <p:cNvSpPr/>
          <p:nvPr/>
        </p:nvSpPr>
        <p:spPr>
          <a:xfrm>
            <a:off x="4043724" y="5361733"/>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205" name="Rectángulo redondeado 204"/>
          <p:cNvSpPr/>
          <p:nvPr/>
        </p:nvSpPr>
        <p:spPr>
          <a:xfrm>
            <a:off x="5668090" y="5361731"/>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206" name="Rectángulo redondeado 205"/>
          <p:cNvSpPr/>
          <p:nvPr/>
        </p:nvSpPr>
        <p:spPr>
          <a:xfrm>
            <a:off x="6828432" y="5361732"/>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207" name="Rectángulo redondeado 206"/>
          <p:cNvSpPr/>
          <p:nvPr/>
        </p:nvSpPr>
        <p:spPr>
          <a:xfrm>
            <a:off x="10480057" y="5348085"/>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208" name="Rectángulo redondeado 207"/>
          <p:cNvSpPr/>
          <p:nvPr/>
        </p:nvSpPr>
        <p:spPr>
          <a:xfrm>
            <a:off x="1418803" y="5828495"/>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209" name="Rectángulo redondeado 208"/>
          <p:cNvSpPr/>
          <p:nvPr/>
        </p:nvSpPr>
        <p:spPr>
          <a:xfrm>
            <a:off x="2335760" y="5828495"/>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210" name="Rectángulo redondeado 209"/>
          <p:cNvSpPr/>
          <p:nvPr/>
        </p:nvSpPr>
        <p:spPr>
          <a:xfrm>
            <a:off x="4042013" y="5814848"/>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211" name="Rectángulo redondeado 210"/>
          <p:cNvSpPr/>
          <p:nvPr/>
        </p:nvSpPr>
        <p:spPr>
          <a:xfrm>
            <a:off x="5666379" y="5814846"/>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212" name="Rectángulo redondeado 211"/>
          <p:cNvSpPr/>
          <p:nvPr/>
        </p:nvSpPr>
        <p:spPr>
          <a:xfrm>
            <a:off x="6826721" y="581484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213" name="Rectángulo redondeado 212"/>
          <p:cNvSpPr/>
          <p:nvPr/>
        </p:nvSpPr>
        <p:spPr>
          <a:xfrm>
            <a:off x="10478346" y="5801200"/>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214" name="Rectángulo redondeado 213"/>
          <p:cNvSpPr/>
          <p:nvPr/>
        </p:nvSpPr>
        <p:spPr>
          <a:xfrm>
            <a:off x="1404591" y="6310312"/>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215" name="Rectángulo redondeado 214"/>
          <p:cNvSpPr/>
          <p:nvPr/>
        </p:nvSpPr>
        <p:spPr>
          <a:xfrm>
            <a:off x="2321548" y="6310312"/>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216" name="Rectángulo redondeado 215"/>
          <p:cNvSpPr/>
          <p:nvPr/>
        </p:nvSpPr>
        <p:spPr>
          <a:xfrm>
            <a:off x="4027801" y="6296665"/>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217" name="Rectángulo redondeado 216"/>
          <p:cNvSpPr/>
          <p:nvPr/>
        </p:nvSpPr>
        <p:spPr>
          <a:xfrm>
            <a:off x="5652167" y="6296663"/>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218" name="Rectángulo redondeado 217"/>
          <p:cNvSpPr/>
          <p:nvPr/>
        </p:nvSpPr>
        <p:spPr>
          <a:xfrm>
            <a:off x="6812509" y="6296664"/>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219" name="Rectángulo redondeado 218"/>
          <p:cNvSpPr/>
          <p:nvPr/>
        </p:nvSpPr>
        <p:spPr>
          <a:xfrm>
            <a:off x="10464134" y="6283017"/>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87" name="Rectángulo redondeado 86"/>
          <p:cNvSpPr/>
          <p:nvPr/>
        </p:nvSpPr>
        <p:spPr>
          <a:xfrm>
            <a:off x="7985641" y="702964"/>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88" name="Rectángulo redondeado 87"/>
          <p:cNvSpPr/>
          <p:nvPr/>
        </p:nvSpPr>
        <p:spPr>
          <a:xfrm>
            <a:off x="8001564" y="1079968"/>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89" name="Rectángulo redondeado 88"/>
          <p:cNvSpPr/>
          <p:nvPr/>
        </p:nvSpPr>
        <p:spPr>
          <a:xfrm>
            <a:off x="8037246" y="1549380"/>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90" name="Rectángulo redondeado 89"/>
          <p:cNvSpPr/>
          <p:nvPr/>
        </p:nvSpPr>
        <p:spPr>
          <a:xfrm>
            <a:off x="8037246" y="1935958"/>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91" name="Rectángulo redondeado 90"/>
          <p:cNvSpPr/>
          <p:nvPr/>
        </p:nvSpPr>
        <p:spPr>
          <a:xfrm>
            <a:off x="8037246" y="2358584"/>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92" name="Rectángulo redondeado 91"/>
          <p:cNvSpPr/>
          <p:nvPr/>
        </p:nvSpPr>
        <p:spPr>
          <a:xfrm>
            <a:off x="8037246" y="2811238"/>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93" name="Rectángulo redondeado 92"/>
          <p:cNvSpPr/>
          <p:nvPr/>
        </p:nvSpPr>
        <p:spPr>
          <a:xfrm>
            <a:off x="8001564" y="3237738"/>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94" name="Rectángulo redondeado 93"/>
          <p:cNvSpPr/>
          <p:nvPr/>
        </p:nvSpPr>
        <p:spPr>
          <a:xfrm>
            <a:off x="8001564" y="3688562"/>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95" name="Rectángulo redondeado 94"/>
          <p:cNvSpPr/>
          <p:nvPr/>
        </p:nvSpPr>
        <p:spPr>
          <a:xfrm>
            <a:off x="8023034" y="4114966"/>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96" name="Rectángulo redondeado 95"/>
          <p:cNvSpPr/>
          <p:nvPr/>
        </p:nvSpPr>
        <p:spPr>
          <a:xfrm>
            <a:off x="8023034" y="4499596"/>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97" name="Rectángulo redondeado 96"/>
          <p:cNvSpPr/>
          <p:nvPr/>
        </p:nvSpPr>
        <p:spPr>
          <a:xfrm>
            <a:off x="8023034" y="4937972"/>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a:t>
            </a:r>
            <a:r>
              <a:rPr lang="es-ES" sz="1000" dirty="0" err="1" smtClean="0"/>
              <a:t>PROBLEMASc</a:t>
            </a:r>
            <a:endParaRPr lang="es-ES" sz="1000" dirty="0"/>
          </a:p>
        </p:txBody>
      </p:sp>
      <p:sp>
        <p:nvSpPr>
          <p:cNvPr id="98" name="Rectángulo redondeado 97"/>
          <p:cNvSpPr/>
          <p:nvPr/>
        </p:nvSpPr>
        <p:spPr>
          <a:xfrm>
            <a:off x="8037246" y="5375380"/>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99" name="Rectángulo redondeado 98"/>
          <p:cNvSpPr/>
          <p:nvPr/>
        </p:nvSpPr>
        <p:spPr>
          <a:xfrm>
            <a:off x="8037246" y="5801200"/>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100" name="Rectángulo redondeado 99"/>
          <p:cNvSpPr/>
          <p:nvPr/>
        </p:nvSpPr>
        <p:spPr>
          <a:xfrm>
            <a:off x="8001564" y="6251781"/>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Tree>
    <p:extLst>
      <p:ext uri="{BB962C8B-B14F-4D97-AF65-F5344CB8AC3E}">
        <p14:creationId xmlns:p14="http://schemas.microsoft.com/office/powerpoint/2010/main" val="9276550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24300" y="447201"/>
            <a:ext cx="11144535" cy="6131020"/>
          </a:xfrm>
        </p:spPr>
        <p:txBody>
          <a:bodyPr>
            <a:normAutofit/>
          </a:bodyPr>
          <a:lstStyle/>
          <a:p>
            <a:pPr marL="0" indent="0" algn="just">
              <a:lnSpc>
                <a:spcPct val="100000"/>
              </a:lnSpc>
              <a:spcBef>
                <a:spcPts val="0"/>
              </a:spcBef>
              <a:buNone/>
            </a:pPr>
            <a:r>
              <a:rPr lang="es-ES" sz="1400" dirty="0" smtClean="0"/>
              <a:t>15</a:t>
            </a:r>
            <a:r>
              <a:rPr lang="es-ES" sz="1400" dirty="0"/>
              <a:t>. ¿Cuánto hay que adicionarle a 8x</a:t>
            </a:r>
            <a:r>
              <a:rPr lang="es-ES" sz="1400" baseline="30000" dirty="0"/>
              <a:t>2</a:t>
            </a:r>
            <a:r>
              <a:rPr lang="es-ES" sz="1400" dirty="0"/>
              <a:t> – 15x para obtener 8x</a:t>
            </a:r>
            <a:r>
              <a:rPr lang="es-ES" sz="1400" baseline="30000" dirty="0"/>
              <a:t>2</a:t>
            </a:r>
            <a:r>
              <a:rPr lang="es-ES" sz="1400" dirty="0"/>
              <a:t> – 35x + 7</a:t>
            </a:r>
            <a:r>
              <a:rPr lang="es-ES" sz="1400" dirty="0" smtClean="0"/>
              <a:t>? </a:t>
            </a:r>
            <a:r>
              <a:rPr lang="es-ES" sz="1400" dirty="0">
                <a:solidFill>
                  <a:srgbClr val="FF0000"/>
                </a:solidFill>
              </a:rPr>
              <a:t>A.</a:t>
            </a:r>
            <a:r>
              <a:rPr lang="es-ES" sz="1400" dirty="0"/>
              <a:t> </a:t>
            </a:r>
            <a:r>
              <a:rPr lang="es-ES" sz="1400" dirty="0">
                <a:solidFill>
                  <a:srgbClr val="FF0000"/>
                </a:solidFill>
              </a:rPr>
              <a:t>- 20x + 7    </a:t>
            </a:r>
            <a:r>
              <a:rPr lang="es-ES" sz="1400" dirty="0"/>
              <a:t>B. 16x</a:t>
            </a:r>
            <a:r>
              <a:rPr lang="es-ES" sz="1400" baseline="30000" dirty="0"/>
              <a:t>2</a:t>
            </a:r>
            <a:r>
              <a:rPr lang="es-ES" sz="1400" dirty="0"/>
              <a:t> – 50x + 7     C. - 16x</a:t>
            </a:r>
            <a:r>
              <a:rPr lang="es-ES" sz="1400" baseline="30000" dirty="0"/>
              <a:t>2</a:t>
            </a:r>
            <a:r>
              <a:rPr lang="es-ES" sz="1400" dirty="0"/>
              <a:t> + 50x + 7       D. 20x - 7</a:t>
            </a:r>
            <a:endParaRPr lang="es-ES" sz="1400" dirty="0">
              <a:solidFill>
                <a:srgbClr val="FF0000"/>
              </a:solidFill>
            </a:endParaRPr>
          </a:p>
          <a:p>
            <a:pPr marL="0" indent="0" algn="just">
              <a:lnSpc>
                <a:spcPct val="100000"/>
              </a:lnSpc>
              <a:spcBef>
                <a:spcPts val="0"/>
              </a:spcBef>
              <a:buNone/>
            </a:pPr>
            <a:endParaRPr lang="es-ES" sz="1400" dirty="0"/>
          </a:p>
          <a:p>
            <a:pPr marL="0" indent="0" algn="just">
              <a:lnSpc>
                <a:spcPct val="100000"/>
              </a:lnSpc>
              <a:spcBef>
                <a:spcPts val="0"/>
              </a:spcBef>
              <a:buNone/>
            </a:pPr>
            <a:r>
              <a:rPr lang="es-ES" sz="1400" dirty="0"/>
              <a:t>16. ¿Cuánto hay que adicionarle a 3c – ½ para obtener 8c + 1</a:t>
            </a:r>
            <a:r>
              <a:rPr lang="es-ES" sz="1400" dirty="0" smtClean="0"/>
              <a:t>? </a:t>
            </a:r>
            <a:r>
              <a:rPr lang="es-ES" sz="1400" dirty="0">
                <a:solidFill>
                  <a:srgbClr val="FF0000"/>
                </a:solidFill>
              </a:rPr>
              <a:t>A. 5c + 3/2	    </a:t>
            </a:r>
            <a:r>
              <a:rPr lang="es-ES" sz="1400" dirty="0"/>
              <a:t>B. 11c + ½         C. 24c – ½ 	D. -11c – 3/2</a:t>
            </a:r>
          </a:p>
          <a:p>
            <a:pPr marL="0" indent="0" algn="just">
              <a:lnSpc>
                <a:spcPct val="100000"/>
              </a:lnSpc>
              <a:spcBef>
                <a:spcPts val="0"/>
              </a:spcBef>
              <a:buNone/>
            </a:pPr>
            <a:endParaRPr lang="es-ES" sz="1400" dirty="0"/>
          </a:p>
          <a:p>
            <a:pPr marL="0" indent="0" algn="just">
              <a:lnSpc>
                <a:spcPct val="100000"/>
              </a:lnSpc>
              <a:spcBef>
                <a:spcPts val="0"/>
              </a:spcBef>
              <a:buNone/>
            </a:pPr>
            <a:r>
              <a:rPr lang="es-ES" sz="1400" dirty="0"/>
              <a:t>17. ¿Cuánto hay que adicionarle a 4x</a:t>
            </a:r>
            <a:r>
              <a:rPr lang="es-ES" sz="1400" baseline="30000" dirty="0"/>
              <a:t>2</a:t>
            </a:r>
            <a:r>
              <a:rPr lang="es-ES" sz="1400" dirty="0"/>
              <a:t> + ¼ para obtener 5x</a:t>
            </a:r>
            <a:r>
              <a:rPr lang="es-ES" sz="1400" baseline="30000" dirty="0"/>
              <a:t>2</a:t>
            </a:r>
            <a:r>
              <a:rPr lang="es-ES" sz="1400" dirty="0"/>
              <a:t> – ¾ </a:t>
            </a:r>
            <a:r>
              <a:rPr lang="es-ES" sz="1400" dirty="0" smtClean="0"/>
              <a:t>? </a:t>
            </a:r>
            <a:r>
              <a:rPr lang="es-ES" sz="1400" dirty="0">
                <a:solidFill>
                  <a:srgbClr val="FF0000"/>
                </a:solidFill>
              </a:rPr>
              <a:t>A. x</a:t>
            </a:r>
            <a:r>
              <a:rPr lang="es-ES" sz="1400" baseline="30000" dirty="0">
                <a:solidFill>
                  <a:srgbClr val="FF0000"/>
                </a:solidFill>
              </a:rPr>
              <a:t>2</a:t>
            </a:r>
            <a:r>
              <a:rPr lang="es-ES" sz="1400" dirty="0">
                <a:solidFill>
                  <a:srgbClr val="FF0000"/>
                </a:solidFill>
              </a:rPr>
              <a:t> – 1	    </a:t>
            </a:r>
            <a:r>
              <a:rPr lang="es-ES" sz="1400" dirty="0"/>
              <a:t>B. 9x</a:t>
            </a:r>
            <a:r>
              <a:rPr lang="es-ES" sz="1400" baseline="30000" dirty="0"/>
              <a:t>2</a:t>
            </a:r>
            <a:r>
              <a:rPr lang="es-ES" sz="1400" dirty="0"/>
              <a:t> – ½         C. - 9x</a:t>
            </a:r>
            <a:r>
              <a:rPr lang="es-ES" sz="1400" baseline="30000" dirty="0"/>
              <a:t>2</a:t>
            </a:r>
            <a:r>
              <a:rPr lang="es-ES" sz="1400" dirty="0"/>
              <a:t> – 4/8	D. - x</a:t>
            </a:r>
            <a:r>
              <a:rPr lang="es-ES" sz="1400" baseline="30000" dirty="0"/>
              <a:t>2</a:t>
            </a:r>
            <a:r>
              <a:rPr lang="es-ES" sz="1400" dirty="0"/>
              <a:t> + 1 </a:t>
            </a:r>
          </a:p>
          <a:p>
            <a:pPr marL="0" indent="0" algn="just">
              <a:lnSpc>
                <a:spcPct val="100000"/>
              </a:lnSpc>
              <a:spcBef>
                <a:spcPts val="0"/>
              </a:spcBef>
              <a:buNone/>
            </a:pPr>
            <a:endParaRPr lang="es-ES" sz="1400" dirty="0"/>
          </a:p>
          <a:p>
            <a:pPr marL="0" indent="0" algn="just">
              <a:lnSpc>
                <a:spcPct val="100000"/>
              </a:lnSpc>
              <a:spcBef>
                <a:spcPts val="0"/>
              </a:spcBef>
              <a:buNone/>
            </a:pPr>
            <a:r>
              <a:rPr lang="es-ES" sz="1400" dirty="0"/>
              <a:t>18. ¿Cuánto hay que adicionarle a ½ x + ½ y para obtener x + y</a:t>
            </a:r>
            <a:r>
              <a:rPr lang="es-ES" sz="1400" dirty="0" smtClean="0"/>
              <a:t>? </a:t>
            </a:r>
            <a:r>
              <a:rPr lang="es-ES" sz="1400" dirty="0">
                <a:solidFill>
                  <a:srgbClr val="FF0000"/>
                </a:solidFill>
              </a:rPr>
              <a:t>A.</a:t>
            </a:r>
            <a:r>
              <a:rPr lang="es-ES" sz="1400" dirty="0"/>
              <a:t> </a:t>
            </a:r>
            <a:r>
              <a:rPr lang="es-ES" sz="1400" dirty="0">
                <a:solidFill>
                  <a:srgbClr val="FF0000"/>
                </a:solidFill>
              </a:rPr>
              <a:t>½ x + ½ y    </a:t>
            </a:r>
            <a:r>
              <a:rPr lang="es-ES" sz="1400" dirty="0"/>
              <a:t>B. x + y	</a:t>
            </a:r>
            <a:r>
              <a:rPr lang="es-ES" sz="1400" dirty="0" smtClean="0"/>
              <a:t>C</a:t>
            </a:r>
            <a:r>
              <a:rPr lang="es-ES" sz="1400" dirty="0"/>
              <a:t>. – ½ x – ½ y	D. ¼ x – ¼ y</a:t>
            </a:r>
          </a:p>
          <a:p>
            <a:pPr marL="0" indent="0" algn="just">
              <a:lnSpc>
                <a:spcPct val="100000"/>
              </a:lnSpc>
              <a:spcBef>
                <a:spcPts val="0"/>
              </a:spcBef>
              <a:buNone/>
            </a:pPr>
            <a:endParaRPr lang="es-ES" sz="1400" dirty="0" smtClean="0"/>
          </a:p>
          <a:p>
            <a:pPr marL="0" indent="0" algn="just">
              <a:lnSpc>
                <a:spcPct val="100000"/>
              </a:lnSpc>
              <a:spcBef>
                <a:spcPts val="0"/>
              </a:spcBef>
              <a:buNone/>
            </a:pPr>
            <a:r>
              <a:rPr lang="es-ES" sz="1400" dirty="0" smtClean="0"/>
              <a:t>19</a:t>
            </a:r>
            <a:r>
              <a:rPr lang="es-ES" sz="1400" dirty="0"/>
              <a:t>. ¿Cuánto hay que adicionarle a – ½ x</a:t>
            </a:r>
            <a:r>
              <a:rPr lang="es-ES" sz="1400" baseline="30000" dirty="0"/>
              <a:t>2</a:t>
            </a:r>
            <a:r>
              <a:rPr lang="es-ES" sz="1400" dirty="0"/>
              <a:t> + ¾ para obtener ½ x</a:t>
            </a:r>
            <a:r>
              <a:rPr lang="es-ES" sz="1400" baseline="30000" dirty="0"/>
              <a:t>2</a:t>
            </a:r>
            <a:r>
              <a:rPr lang="es-ES" sz="1400" dirty="0" smtClean="0"/>
              <a:t>? </a:t>
            </a:r>
            <a:r>
              <a:rPr lang="es-ES" sz="1400" dirty="0">
                <a:solidFill>
                  <a:srgbClr val="FF0000"/>
                </a:solidFill>
              </a:rPr>
              <a:t>A. x</a:t>
            </a:r>
            <a:r>
              <a:rPr lang="es-ES" sz="1400" baseline="30000" dirty="0">
                <a:solidFill>
                  <a:srgbClr val="FF0000"/>
                </a:solidFill>
              </a:rPr>
              <a:t>2</a:t>
            </a:r>
            <a:r>
              <a:rPr lang="es-ES" sz="1400" dirty="0">
                <a:solidFill>
                  <a:srgbClr val="FF0000"/>
                </a:solidFill>
              </a:rPr>
              <a:t> + ¾ 	      </a:t>
            </a:r>
            <a:r>
              <a:rPr lang="es-ES" sz="1400" dirty="0"/>
              <a:t>B. x</a:t>
            </a:r>
            <a:r>
              <a:rPr lang="es-ES" sz="1400" baseline="30000" dirty="0"/>
              <a:t>2	</a:t>
            </a:r>
            <a:r>
              <a:rPr lang="es-ES" sz="1400" dirty="0" smtClean="0"/>
              <a:t>C</a:t>
            </a:r>
            <a:r>
              <a:rPr lang="es-ES" sz="1400" dirty="0"/>
              <a:t>. ¾ 	D. – 2/4 ½ x</a:t>
            </a:r>
            <a:r>
              <a:rPr lang="es-ES" sz="1400" baseline="30000" dirty="0"/>
              <a:t>2</a:t>
            </a:r>
            <a:r>
              <a:rPr lang="es-ES" sz="1400" dirty="0"/>
              <a:t> + ¾ </a:t>
            </a:r>
          </a:p>
          <a:p>
            <a:pPr marL="0" indent="0" algn="just">
              <a:lnSpc>
                <a:spcPct val="100000"/>
              </a:lnSpc>
              <a:spcBef>
                <a:spcPts val="0"/>
              </a:spcBef>
              <a:buNone/>
            </a:pPr>
            <a:endParaRPr lang="es-ES" sz="1400" dirty="0"/>
          </a:p>
          <a:p>
            <a:pPr marL="0" indent="0" algn="just">
              <a:lnSpc>
                <a:spcPct val="100000"/>
              </a:lnSpc>
              <a:spcBef>
                <a:spcPts val="0"/>
              </a:spcBef>
              <a:buNone/>
            </a:pPr>
            <a:r>
              <a:rPr lang="es-ES" sz="1400" dirty="0"/>
              <a:t>20. ¿Cuánto hay que adicionarle a ¾ m – ¼ n para obtener – ¼ m + ¾ </a:t>
            </a:r>
            <a:r>
              <a:rPr lang="es-ES" sz="1400" dirty="0" smtClean="0"/>
              <a:t>n?    </a:t>
            </a:r>
            <a:r>
              <a:rPr lang="es-ES" sz="1400" dirty="0" smtClean="0">
                <a:solidFill>
                  <a:srgbClr val="FF0000"/>
                </a:solidFill>
              </a:rPr>
              <a:t>A</a:t>
            </a:r>
            <a:r>
              <a:rPr lang="es-ES" sz="1400" dirty="0"/>
              <a:t>. </a:t>
            </a:r>
            <a:r>
              <a:rPr lang="es-ES" sz="1400" dirty="0">
                <a:solidFill>
                  <a:srgbClr val="FF0000"/>
                </a:solidFill>
              </a:rPr>
              <a:t>- m + n         </a:t>
            </a:r>
            <a:r>
              <a:rPr lang="es-ES" sz="1400" dirty="0"/>
              <a:t>B. m – n	C. ½ m + ½ n           D. – ½ m – ½ </a:t>
            </a:r>
            <a:r>
              <a:rPr lang="es-ES" sz="1400" dirty="0" smtClean="0"/>
              <a:t>n</a:t>
            </a:r>
          </a:p>
          <a:p>
            <a:pPr marL="0" indent="0" algn="just">
              <a:lnSpc>
                <a:spcPct val="100000"/>
              </a:lnSpc>
              <a:spcBef>
                <a:spcPts val="0"/>
              </a:spcBef>
              <a:buNone/>
            </a:pPr>
            <a:endParaRPr lang="es-ES" sz="1400" dirty="0"/>
          </a:p>
          <a:p>
            <a:pPr marL="0" indent="0" algn="just">
              <a:lnSpc>
                <a:spcPct val="100000"/>
              </a:lnSpc>
              <a:spcBef>
                <a:spcPts val="0"/>
              </a:spcBef>
              <a:buNone/>
            </a:pPr>
            <a:r>
              <a:rPr lang="es-ES" sz="1400" dirty="0" smtClean="0"/>
              <a:t>21. </a:t>
            </a:r>
            <a:r>
              <a:rPr lang="es-ES" sz="1400" dirty="0"/>
              <a:t>¿Cuánto hay que adicionarle a </a:t>
            </a:r>
            <a:r>
              <a:rPr lang="es-ES" sz="1400" dirty="0" smtClean="0"/>
              <a:t>3m </a:t>
            </a:r>
            <a:r>
              <a:rPr lang="es-ES" sz="1400" dirty="0"/>
              <a:t>– </a:t>
            </a:r>
            <a:r>
              <a:rPr lang="es-ES" sz="1400" dirty="0" smtClean="0"/>
              <a:t>4n </a:t>
            </a:r>
            <a:r>
              <a:rPr lang="es-ES" sz="1400" dirty="0"/>
              <a:t>para obtener – </a:t>
            </a:r>
            <a:r>
              <a:rPr lang="es-ES" sz="1400" dirty="0" smtClean="0"/>
              <a:t>3m </a:t>
            </a:r>
            <a:r>
              <a:rPr lang="es-ES" sz="1400" dirty="0"/>
              <a:t>+ </a:t>
            </a:r>
            <a:r>
              <a:rPr lang="es-ES" sz="1400" dirty="0" smtClean="0"/>
              <a:t>4n</a:t>
            </a:r>
            <a:r>
              <a:rPr lang="es-ES" sz="1400" dirty="0"/>
              <a:t>? </a:t>
            </a:r>
            <a:r>
              <a:rPr lang="es-ES" sz="1400" dirty="0" smtClean="0"/>
              <a:t>  </a:t>
            </a:r>
            <a:r>
              <a:rPr lang="es-ES" sz="1400" dirty="0" smtClean="0">
                <a:solidFill>
                  <a:srgbClr val="FF0000"/>
                </a:solidFill>
              </a:rPr>
              <a:t>A.  - 6m + 8n</a:t>
            </a:r>
            <a:r>
              <a:rPr lang="es-ES" sz="1400" dirty="0" smtClean="0"/>
              <a:t>	B. 6m – 8n	C. – m + n	D. 2m – 2n</a:t>
            </a:r>
          </a:p>
          <a:p>
            <a:pPr marL="0" indent="0" algn="just">
              <a:lnSpc>
                <a:spcPct val="100000"/>
              </a:lnSpc>
              <a:spcBef>
                <a:spcPts val="0"/>
              </a:spcBef>
              <a:buNone/>
            </a:pPr>
            <a:endParaRPr lang="es-ES" sz="1400" dirty="0"/>
          </a:p>
          <a:p>
            <a:pPr marL="0" indent="0" algn="just">
              <a:lnSpc>
                <a:spcPct val="100000"/>
              </a:lnSpc>
              <a:spcBef>
                <a:spcPts val="0"/>
              </a:spcBef>
              <a:buNone/>
            </a:pPr>
            <a:r>
              <a:rPr lang="es-ES" sz="1400" dirty="0" smtClean="0"/>
              <a:t>22. </a:t>
            </a:r>
            <a:r>
              <a:rPr lang="es-ES" sz="1400" dirty="0"/>
              <a:t>¿Cuánto hay que adicionarle a 4</a:t>
            </a:r>
            <a:r>
              <a:rPr lang="es-ES" sz="1400" dirty="0" smtClean="0"/>
              <a:t>m </a:t>
            </a:r>
            <a:r>
              <a:rPr lang="es-ES" sz="1400" dirty="0"/>
              <a:t>– </a:t>
            </a:r>
            <a:r>
              <a:rPr lang="es-ES" sz="1400" dirty="0" smtClean="0"/>
              <a:t>3n </a:t>
            </a:r>
            <a:r>
              <a:rPr lang="es-ES" sz="1400" dirty="0"/>
              <a:t>para obtener – </a:t>
            </a:r>
            <a:r>
              <a:rPr lang="es-ES" sz="1400" dirty="0" smtClean="0"/>
              <a:t>4m </a:t>
            </a:r>
            <a:r>
              <a:rPr lang="es-ES" sz="1400" dirty="0"/>
              <a:t>+ </a:t>
            </a:r>
            <a:r>
              <a:rPr lang="es-ES" sz="1400" dirty="0" smtClean="0"/>
              <a:t>3n</a:t>
            </a:r>
            <a:r>
              <a:rPr lang="es-ES" sz="1400" dirty="0"/>
              <a:t>? </a:t>
            </a:r>
            <a:r>
              <a:rPr lang="es-ES" sz="1400" dirty="0" smtClean="0"/>
              <a:t>   </a:t>
            </a:r>
            <a:r>
              <a:rPr lang="es-ES" sz="1400" dirty="0" smtClean="0">
                <a:solidFill>
                  <a:srgbClr val="FF0000"/>
                </a:solidFill>
              </a:rPr>
              <a:t>A. – 8m + 6n</a:t>
            </a:r>
            <a:r>
              <a:rPr lang="es-ES" sz="1400" dirty="0" smtClean="0"/>
              <a:t>	B. 8m – 6n	C. – 2m + 2n	       D. m - n</a:t>
            </a:r>
          </a:p>
          <a:p>
            <a:pPr marL="0" indent="0" algn="just">
              <a:lnSpc>
                <a:spcPct val="100000"/>
              </a:lnSpc>
              <a:spcBef>
                <a:spcPts val="0"/>
              </a:spcBef>
              <a:buNone/>
            </a:pPr>
            <a:endParaRPr lang="es-ES" sz="1400" dirty="0"/>
          </a:p>
          <a:p>
            <a:pPr marL="0" indent="0" algn="just">
              <a:lnSpc>
                <a:spcPct val="100000"/>
              </a:lnSpc>
              <a:spcBef>
                <a:spcPts val="0"/>
              </a:spcBef>
              <a:buNone/>
            </a:pPr>
            <a:r>
              <a:rPr lang="es-ES" sz="1400" dirty="0" smtClean="0"/>
              <a:t>23. </a:t>
            </a:r>
            <a:r>
              <a:rPr lang="es-ES" sz="1400" dirty="0"/>
              <a:t>¿Cuánto hay que adicionarle a </a:t>
            </a:r>
            <a:r>
              <a:rPr lang="es-ES" sz="1400" dirty="0" smtClean="0"/>
              <a:t>- 3m </a:t>
            </a:r>
            <a:r>
              <a:rPr lang="es-ES" sz="1400" dirty="0"/>
              <a:t>– </a:t>
            </a:r>
            <a:r>
              <a:rPr lang="es-ES" sz="1400" dirty="0" smtClean="0"/>
              <a:t>4n </a:t>
            </a:r>
            <a:r>
              <a:rPr lang="es-ES" sz="1400" dirty="0"/>
              <a:t>para obtener </a:t>
            </a:r>
            <a:r>
              <a:rPr lang="es-ES" sz="1400" dirty="0" smtClean="0"/>
              <a:t>3m </a:t>
            </a:r>
            <a:r>
              <a:rPr lang="es-ES" sz="1400" dirty="0"/>
              <a:t>+ </a:t>
            </a:r>
            <a:r>
              <a:rPr lang="es-ES" sz="1400" dirty="0" smtClean="0"/>
              <a:t>4n</a:t>
            </a:r>
            <a:r>
              <a:rPr lang="es-ES" sz="1400" dirty="0"/>
              <a:t>? </a:t>
            </a:r>
            <a:r>
              <a:rPr lang="es-ES" sz="1400" dirty="0" smtClean="0">
                <a:solidFill>
                  <a:srgbClr val="FF0000"/>
                </a:solidFill>
              </a:rPr>
              <a:t>A. 6m + 8n</a:t>
            </a:r>
            <a:r>
              <a:rPr lang="es-ES" sz="1400" dirty="0" smtClean="0"/>
              <a:t>	B. – 6m – 8n	   C. m – n	D. 2m – 2n</a:t>
            </a:r>
          </a:p>
          <a:p>
            <a:pPr marL="0" indent="0" algn="just">
              <a:lnSpc>
                <a:spcPct val="100000"/>
              </a:lnSpc>
              <a:spcBef>
                <a:spcPts val="0"/>
              </a:spcBef>
              <a:buNone/>
            </a:pPr>
            <a:endParaRPr lang="es-ES" sz="1400" dirty="0"/>
          </a:p>
          <a:p>
            <a:pPr marL="0" indent="0" algn="just">
              <a:lnSpc>
                <a:spcPct val="100000"/>
              </a:lnSpc>
              <a:spcBef>
                <a:spcPts val="0"/>
              </a:spcBef>
              <a:buNone/>
            </a:pPr>
            <a:r>
              <a:rPr lang="es-ES" sz="1400" dirty="0" smtClean="0"/>
              <a:t>24. </a:t>
            </a:r>
            <a:r>
              <a:rPr lang="es-ES" sz="1400" dirty="0"/>
              <a:t>¿Cuánto hay que adicionarle a </a:t>
            </a:r>
            <a:r>
              <a:rPr lang="es-ES" sz="1400" dirty="0" smtClean="0"/>
              <a:t>5x </a:t>
            </a:r>
            <a:r>
              <a:rPr lang="es-ES" sz="1400" dirty="0"/>
              <a:t>– </a:t>
            </a:r>
            <a:r>
              <a:rPr lang="es-ES" sz="1400" dirty="0" smtClean="0"/>
              <a:t>4y </a:t>
            </a:r>
            <a:r>
              <a:rPr lang="es-ES" sz="1400" dirty="0"/>
              <a:t>para obtener – </a:t>
            </a:r>
            <a:r>
              <a:rPr lang="es-ES" sz="1400" dirty="0" smtClean="0"/>
              <a:t>7x </a:t>
            </a:r>
            <a:r>
              <a:rPr lang="es-ES" sz="1400" dirty="0"/>
              <a:t>+ </a:t>
            </a:r>
            <a:r>
              <a:rPr lang="es-ES" sz="1400" dirty="0" smtClean="0"/>
              <a:t>6y?  </a:t>
            </a:r>
            <a:r>
              <a:rPr lang="es-ES" sz="1400" dirty="0" smtClean="0">
                <a:solidFill>
                  <a:srgbClr val="FF0000"/>
                </a:solidFill>
              </a:rPr>
              <a:t>A. – 12x + 10y</a:t>
            </a:r>
            <a:r>
              <a:rPr lang="es-ES" sz="1400" dirty="0" smtClean="0"/>
              <a:t>	B. 12x – 10y	   C.  2x – 2y      D. – 2x + 2y</a:t>
            </a:r>
          </a:p>
          <a:p>
            <a:pPr marL="0" indent="0" algn="just">
              <a:lnSpc>
                <a:spcPct val="100000"/>
              </a:lnSpc>
              <a:spcBef>
                <a:spcPts val="0"/>
              </a:spcBef>
              <a:buNone/>
            </a:pPr>
            <a:endParaRPr lang="es-ES" sz="1400" dirty="0"/>
          </a:p>
          <a:p>
            <a:pPr marL="0" indent="0" algn="just">
              <a:lnSpc>
                <a:spcPct val="100000"/>
              </a:lnSpc>
              <a:spcBef>
                <a:spcPts val="0"/>
              </a:spcBef>
              <a:buNone/>
            </a:pPr>
            <a:r>
              <a:rPr lang="es-ES" sz="1400" dirty="0" smtClean="0"/>
              <a:t>25. </a:t>
            </a:r>
            <a:r>
              <a:rPr lang="es-ES" sz="1400" dirty="0"/>
              <a:t>¿Cuánto hay que adicionarle a </a:t>
            </a:r>
            <a:r>
              <a:rPr lang="es-ES" sz="1400" dirty="0" smtClean="0"/>
              <a:t>6x</a:t>
            </a:r>
            <a:r>
              <a:rPr lang="es-ES" sz="1400" baseline="30000" dirty="0" smtClean="0"/>
              <a:t>2</a:t>
            </a:r>
            <a:r>
              <a:rPr lang="es-ES" sz="1400" dirty="0" smtClean="0"/>
              <a:t>y </a:t>
            </a:r>
            <a:r>
              <a:rPr lang="es-ES" sz="1400" dirty="0"/>
              <a:t>– </a:t>
            </a:r>
            <a:r>
              <a:rPr lang="es-ES" sz="1400" dirty="0" smtClean="0"/>
              <a:t>4xy</a:t>
            </a:r>
            <a:r>
              <a:rPr lang="es-ES" sz="1400" baseline="30000" dirty="0" smtClean="0"/>
              <a:t>2</a:t>
            </a:r>
            <a:r>
              <a:rPr lang="es-ES" sz="1400" dirty="0" smtClean="0"/>
              <a:t> </a:t>
            </a:r>
            <a:r>
              <a:rPr lang="es-ES" sz="1400" dirty="0"/>
              <a:t>para obtener – </a:t>
            </a:r>
            <a:r>
              <a:rPr lang="es-ES" sz="1400" dirty="0" smtClean="0"/>
              <a:t>4x</a:t>
            </a:r>
            <a:r>
              <a:rPr lang="es-ES" sz="1400" baseline="30000" dirty="0" smtClean="0"/>
              <a:t>2</a:t>
            </a:r>
            <a:r>
              <a:rPr lang="es-ES" sz="1400" dirty="0" smtClean="0"/>
              <a:t>y </a:t>
            </a:r>
            <a:r>
              <a:rPr lang="es-ES" sz="1400" dirty="0"/>
              <a:t>+ </a:t>
            </a:r>
            <a:r>
              <a:rPr lang="es-ES" sz="1400" dirty="0" smtClean="0"/>
              <a:t>6xy</a:t>
            </a:r>
            <a:r>
              <a:rPr lang="es-ES" sz="1400" baseline="30000" dirty="0" smtClean="0"/>
              <a:t>2</a:t>
            </a:r>
            <a:r>
              <a:rPr lang="es-ES" sz="1400" dirty="0" smtClean="0"/>
              <a:t>?   </a:t>
            </a:r>
            <a:r>
              <a:rPr lang="es-ES" sz="1400" dirty="0" smtClean="0">
                <a:solidFill>
                  <a:srgbClr val="FF0000"/>
                </a:solidFill>
              </a:rPr>
              <a:t>A. – 10x</a:t>
            </a:r>
            <a:r>
              <a:rPr lang="es-ES" sz="1400" baseline="30000" dirty="0" smtClean="0">
                <a:solidFill>
                  <a:srgbClr val="FF0000"/>
                </a:solidFill>
              </a:rPr>
              <a:t>2</a:t>
            </a:r>
            <a:r>
              <a:rPr lang="es-ES" sz="1400" dirty="0" smtClean="0">
                <a:solidFill>
                  <a:srgbClr val="FF0000"/>
                </a:solidFill>
              </a:rPr>
              <a:t>y + 10</a:t>
            </a:r>
            <a:r>
              <a:rPr lang="es-ES" sz="1400" dirty="0">
                <a:solidFill>
                  <a:srgbClr val="FF0000"/>
                </a:solidFill>
              </a:rPr>
              <a:t>xy</a:t>
            </a:r>
            <a:r>
              <a:rPr lang="es-ES" sz="1400" baseline="30000" dirty="0">
                <a:solidFill>
                  <a:srgbClr val="FF0000"/>
                </a:solidFill>
              </a:rPr>
              <a:t>2</a:t>
            </a:r>
            <a:r>
              <a:rPr lang="es-ES" sz="1400" dirty="0" smtClean="0"/>
              <a:t>     B. 10</a:t>
            </a:r>
            <a:r>
              <a:rPr lang="es-ES" sz="1400" dirty="0"/>
              <a:t>x</a:t>
            </a:r>
            <a:r>
              <a:rPr lang="es-ES" sz="1400" baseline="30000" dirty="0"/>
              <a:t>2</a:t>
            </a:r>
            <a:r>
              <a:rPr lang="es-ES" sz="1400" dirty="0"/>
              <a:t>y</a:t>
            </a:r>
            <a:r>
              <a:rPr lang="es-ES" sz="1400" dirty="0" smtClean="0"/>
              <a:t> – 10</a:t>
            </a:r>
            <a:r>
              <a:rPr lang="es-ES" sz="1400" dirty="0"/>
              <a:t>xy</a:t>
            </a:r>
            <a:r>
              <a:rPr lang="es-ES" sz="1400" baseline="30000" dirty="0"/>
              <a:t>2</a:t>
            </a:r>
            <a:r>
              <a:rPr lang="es-ES" sz="1400" dirty="0" smtClean="0"/>
              <a:t>      C. 2</a:t>
            </a:r>
            <a:r>
              <a:rPr lang="es-ES" sz="1400" dirty="0"/>
              <a:t>x</a:t>
            </a:r>
            <a:r>
              <a:rPr lang="es-ES" sz="1400" baseline="30000" dirty="0"/>
              <a:t>2</a:t>
            </a:r>
            <a:r>
              <a:rPr lang="es-ES" sz="1400" dirty="0"/>
              <a:t>y</a:t>
            </a:r>
            <a:r>
              <a:rPr lang="es-ES" sz="1400" dirty="0" smtClean="0"/>
              <a:t> – 2xy</a:t>
            </a:r>
            <a:r>
              <a:rPr lang="es-ES" sz="1400" baseline="30000" dirty="0" smtClean="0"/>
              <a:t>2        </a:t>
            </a:r>
            <a:r>
              <a:rPr lang="es-ES" sz="1400" dirty="0" smtClean="0"/>
              <a:t>D. – 2</a:t>
            </a:r>
            <a:r>
              <a:rPr lang="es-ES" sz="1400" dirty="0"/>
              <a:t>x</a:t>
            </a:r>
            <a:r>
              <a:rPr lang="es-ES" sz="1400" baseline="30000" dirty="0"/>
              <a:t>2</a:t>
            </a:r>
            <a:r>
              <a:rPr lang="es-ES" sz="1400" dirty="0"/>
              <a:t>y</a:t>
            </a:r>
            <a:r>
              <a:rPr lang="es-ES" sz="1400" dirty="0" smtClean="0"/>
              <a:t> + 2</a:t>
            </a:r>
            <a:r>
              <a:rPr lang="es-ES" sz="1400" dirty="0"/>
              <a:t>xy</a:t>
            </a:r>
            <a:r>
              <a:rPr lang="es-ES" sz="1400" baseline="30000" dirty="0"/>
              <a:t>2</a:t>
            </a:r>
            <a:endParaRPr lang="es-ES" sz="1400" dirty="0" smtClean="0"/>
          </a:p>
          <a:p>
            <a:pPr marL="0" indent="0" algn="just">
              <a:lnSpc>
                <a:spcPct val="100000"/>
              </a:lnSpc>
              <a:spcBef>
                <a:spcPts val="0"/>
              </a:spcBef>
              <a:buNone/>
            </a:pPr>
            <a:endParaRPr lang="es-ES" sz="1400" dirty="0"/>
          </a:p>
          <a:p>
            <a:pPr marL="0" indent="0" algn="just">
              <a:lnSpc>
                <a:spcPct val="100000"/>
              </a:lnSpc>
              <a:spcBef>
                <a:spcPts val="0"/>
              </a:spcBef>
              <a:buNone/>
            </a:pPr>
            <a:r>
              <a:rPr lang="es-ES" sz="1400" dirty="0" smtClean="0"/>
              <a:t>26. </a:t>
            </a:r>
            <a:r>
              <a:rPr lang="es-ES" sz="1400" dirty="0"/>
              <a:t>¿Cuánto hay que adicionarle a </a:t>
            </a:r>
            <a:r>
              <a:rPr lang="es-ES" sz="1400" dirty="0" smtClean="0"/>
              <a:t>– 5x</a:t>
            </a:r>
            <a:r>
              <a:rPr lang="es-ES" sz="1400" baseline="30000" dirty="0" smtClean="0"/>
              <a:t>2</a:t>
            </a:r>
            <a:r>
              <a:rPr lang="es-ES" sz="1400" dirty="0" smtClean="0"/>
              <a:t> </a:t>
            </a:r>
            <a:r>
              <a:rPr lang="es-ES" sz="1400" dirty="0"/>
              <a:t>– </a:t>
            </a:r>
            <a:r>
              <a:rPr lang="es-ES" sz="1400" dirty="0" smtClean="0"/>
              <a:t>7x - 1 </a:t>
            </a:r>
            <a:r>
              <a:rPr lang="es-ES" sz="1400" dirty="0"/>
              <a:t>para obtener </a:t>
            </a:r>
            <a:r>
              <a:rPr lang="es-ES" sz="1400" dirty="0" smtClean="0"/>
              <a:t>– x</a:t>
            </a:r>
            <a:r>
              <a:rPr lang="es-ES" sz="1400" baseline="30000" dirty="0" smtClean="0"/>
              <a:t>2</a:t>
            </a:r>
            <a:r>
              <a:rPr lang="es-ES" sz="1400" dirty="0" smtClean="0"/>
              <a:t> – x - 1?   </a:t>
            </a:r>
            <a:r>
              <a:rPr lang="es-ES" sz="1400" dirty="0" smtClean="0">
                <a:solidFill>
                  <a:srgbClr val="FF0000"/>
                </a:solidFill>
              </a:rPr>
              <a:t>A. 4</a:t>
            </a:r>
            <a:r>
              <a:rPr lang="es-ES" sz="1400" dirty="0">
                <a:solidFill>
                  <a:srgbClr val="FF0000"/>
                </a:solidFill>
              </a:rPr>
              <a:t>x</a:t>
            </a:r>
            <a:r>
              <a:rPr lang="es-ES" sz="1400" baseline="30000" dirty="0">
                <a:solidFill>
                  <a:srgbClr val="FF0000"/>
                </a:solidFill>
              </a:rPr>
              <a:t>2</a:t>
            </a:r>
            <a:r>
              <a:rPr lang="es-ES" sz="1400" dirty="0">
                <a:solidFill>
                  <a:srgbClr val="FF0000"/>
                </a:solidFill>
              </a:rPr>
              <a:t> </a:t>
            </a:r>
            <a:r>
              <a:rPr lang="es-ES" sz="1400" dirty="0" smtClean="0">
                <a:solidFill>
                  <a:srgbClr val="FF0000"/>
                </a:solidFill>
              </a:rPr>
              <a:t> + 6x </a:t>
            </a:r>
            <a:r>
              <a:rPr lang="es-ES" sz="1400" dirty="0" smtClean="0"/>
              <a:t>	B. 4</a:t>
            </a:r>
            <a:r>
              <a:rPr lang="es-ES" sz="1400" dirty="0"/>
              <a:t>x</a:t>
            </a:r>
            <a:r>
              <a:rPr lang="es-ES" sz="1400" baseline="30000" dirty="0"/>
              <a:t>2</a:t>
            </a:r>
            <a:r>
              <a:rPr lang="es-ES" sz="1400" dirty="0"/>
              <a:t> </a:t>
            </a:r>
            <a:r>
              <a:rPr lang="es-ES" sz="1400" dirty="0" smtClean="0"/>
              <a:t> + 6x –x – 1	C. – 6</a:t>
            </a:r>
            <a:r>
              <a:rPr lang="es-ES" sz="1400" dirty="0"/>
              <a:t>x</a:t>
            </a:r>
            <a:r>
              <a:rPr lang="es-ES" sz="1400" baseline="30000" dirty="0"/>
              <a:t>2</a:t>
            </a:r>
            <a:r>
              <a:rPr lang="es-ES" sz="1400" dirty="0"/>
              <a:t> </a:t>
            </a:r>
            <a:r>
              <a:rPr lang="es-ES" sz="1400" dirty="0" smtClean="0"/>
              <a:t> – 8x – 1        D.  6</a:t>
            </a:r>
            <a:r>
              <a:rPr lang="es-ES" sz="1400" dirty="0"/>
              <a:t>x</a:t>
            </a:r>
            <a:r>
              <a:rPr lang="es-ES" sz="1400" baseline="30000" dirty="0"/>
              <a:t>2</a:t>
            </a:r>
            <a:r>
              <a:rPr lang="es-ES" sz="1400" dirty="0"/>
              <a:t> </a:t>
            </a:r>
            <a:r>
              <a:rPr lang="es-ES" sz="1400" dirty="0" smtClean="0"/>
              <a:t>+ 8x + 1 </a:t>
            </a:r>
          </a:p>
          <a:p>
            <a:pPr marL="0" indent="0" algn="just">
              <a:lnSpc>
                <a:spcPct val="100000"/>
              </a:lnSpc>
              <a:spcBef>
                <a:spcPts val="0"/>
              </a:spcBef>
              <a:buNone/>
            </a:pPr>
            <a:endParaRPr lang="es-ES" sz="1400" dirty="0"/>
          </a:p>
          <a:p>
            <a:pPr marL="0" indent="0" algn="just">
              <a:lnSpc>
                <a:spcPct val="100000"/>
              </a:lnSpc>
              <a:spcBef>
                <a:spcPts val="0"/>
              </a:spcBef>
              <a:buNone/>
            </a:pPr>
            <a:r>
              <a:rPr lang="es-ES" sz="1400" dirty="0" smtClean="0"/>
              <a:t>27. </a:t>
            </a:r>
            <a:r>
              <a:rPr lang="es-ES" sz="1400" dirty="0"/>
              <a:t>¿Cuánto hay que adicionarle a </a:t>
            </a:r>
            <a:r>
              <a:rPr lang="es-ES" sz="1400" dirty="0" smtClean="0"/>
              <a:t>8b</a:t>
            </a:r>
            <a:r>
              <a:rPr lang="es-ES" sz="1400" baseline="30000" dirty="0" smtClean="0"/>
              <a:t>2</a:t>
            </a:r>
            <a:r>
              <a:rPr lang="es-ES" sz="1400" dirty="0" smtClean="0"/>
              <a:t> </a:t>
            </a:r>
            <a:r>
              <a:rPr lang="es-ES" sz="1400" dirty="0"/>
              <a:t>– </a:t>
            </a:r>
            <a:r>
              <a:rPr lang="es-ES" sz="1400" dirty="0" smtClean="0"/>
              <a:t> b + 1 para </a:t>
            </a:r>
            <a:r>
              <a:rPr lang="es-ES" sz="1400" dirty="0"/>
              <a:t>obtener – </a:t>
            </a:r>
            <a:r>
              <a:rPr lang="es-ES" sz="1400" dirty="0" smtClean="0"/>
              <a:t>b</a:t>
            </a:r>
            <a:r>
              <a:rPr lang="es-ES" sz="1400" baseline="30000" dirty="0" smtClean="0"/>
              <a:t>2</a:t>
            </a:r>
            <a:r>
              <a:rPr lang="es-ES" sz="1400" dirty="0" smtClean="0"/>
              <a:t> </a:t>
            </a:r>
            <a:r>
              <a:rPr lang="es-ES" sz="1400" dirty="0"/>
              <a:t>+ </a:t>
            </a:r>
            <a:r>
              <a:rPr lang="es-ES" sz="1400" dirty="0" smtClean="0"/>
              <a:t>b - 4?   </a:t>
            </a:r>
            <a:r>
              <a:rPr lang="es-ES" sz="1400" dirty="0" smtClean="0">
                <a:solidFill>
                  <a:srgbClr val="FF0000"/>
                </a:solidFill>
              </a:rPr>
              <a:t>A. – 9</a:t>
            </a:r>
            <a:r>
              <a:rPr lang="es-ES" sz="1400" dirty="0">
                <a:solidFill>
                  <a:srgbClr val="FF0000"/>
                </a:solidFill>
              </a:rPr>
              <a:t> b</a:t>
            </a:r>
            <a:r>
              <a:rPr lang="es-ES" sz="1400" baseline="30000" dirty="0">
                <a:solidFill>
                  <a:srgbClr val="FF0000"/>
                </a:solidFill>
              </a:rPr>
              <a:t>2</a:t>
            </a:r>
            <a:r>
              <a:rPr lang="es-ES" sz="1400" dirty="0" smtClean="0">
                <a:solidFill>
                  <a:srgbClr val="FF0000"/>
                </a:solidFill>
              </a:rPr>
              <a:t> + 2b – 5     </a:t>
            </a:r>
            <a:r>
              <a:rPr lang="es-ES" sz="1400" dirty="0" smtClean="0"/>
              <a:t>B. 9</a:t>
            </a:r>
            <a:r>
              <a:rPr lang="es-ES" sz="1400" dirty="0"/>
              <a:t> b</a:t>
            </a:r>
            <a:r>
              <a:rPr lang="es-ES" sz="1400" baseline="30000" dirty="0"/>
              <a:t>2</a:t>
            </a:r>
            <a:r>
              <a:rPr lang="es-ES" sz="1400" dirty="0" smtClean="0"/>
              <a:t> – 2b + 5	C. 7</a:t>
            </a:r>
            <a:r>
              <a:rPr lang="es-ES" sz="1400" dirty="0"/>
              <a:t> b</a:t>
            </a:r>
            <a:r>
              <a:rPr lang="es-ES" sz="1400" baseline="30000" dirty="0"/>
              <a:t>2</a:t>
            </a:r>
            <a:r>
              <a:rPr lang="es-ES" sz="1400" dirty="0" smtClean="0"/>
              <a:t> – 3	D. – 7</a:t>
            </a:r>
            <a:r>
              <a:rPr lang="es-ES" sz="1400" dirty="0"/>
              <a:t> b</a:t>
            </a:r>
            <a:r>
              <a:rPr lang="es-ES" sz="1400" baseline="30000" dirty="0"/>
              <a:t>2</a:t>
            </a:r>
            <a:r>
              <a:rPr lang="es-ES" sz="1400" dirty="0" smtClean="0"/>
              <a:t> + 2b + 3</a:t>
            </a:r>
          </a:p>
          <a:p>
            <a:pPr marL="0" indent="0" algn="just">
              <a:lnSpc>
                <a:spcPct val="100000"/>
              </a:lnSpc>
              <a:spcBef>
                <a:spcPts val="0"/>
              </a:spcBef>
              <a:buNone/>
            </a:pPr>
            <a:endParaRPr lang="es-ES" sz="1400" dirty="0"/>
          </a:p>
          <a:p>
            <a:pPr marL="0" indent="0" algn="just">
              <a:lnSpc>
                <a:spcPct val="100000"/>
              </a:lnSpc>
              <a:spcBef>
                <a:spcPts val="0"/>
              </a:spcBef>
              <a:buNone/>
            </a:pPr>
            <a:r>
              <a:rPr lang="es-ES" sz="1400" dirty="0" smtClean="0"/>
              <a:t>28. </a:t>
            </a:r>
            <a:r>
              <a:rPr lang="es-ES" sz="1400" dirty="0"/>
              <a:t>¿Cuánto hay que adicionarle a </a:t>
            </a:r>
            <a:r>
              <a:rPr lang="es-ES" sz="1400" dirty="0" smtClean="0"/>
              <a:t>10c</a:t>
            </a:r>
            <a:r>
              <a:rPr lang="es-ES" sz="1400" baseline="30000" dirty="0" smtClean="0"/>
              <a:t>2</a:t>
            </a:r>
            <a:r>
              <a:rPr lang="es-ES" sz="1400" dirty="0" smtClean="0"/>
              <a:t> – 6c + 2 </a:t>
            </a:r>
            <a:r>
              <a:rPr lang="es-ES" sz="1400" dirty="0"/>
              <a:t>para obtener – </a:t>
            </a:r>
            <a:r>
              <a:rPr lang="es-ES" sz="1400" dirty="0" smtClean="0"/>
              <a:t>c</a:t>
            </a:r>
            <a:r>
              <a:rPr lang="es-ES" sz="1400" baseline="30000" dirty="0" smtClean="0"/>
              <a:t>2</a:t>
            </a:r>
            <a:r>
              <a:rPr lang="es-ES" sz="1400" dirty="0" smtClean="0"/>
              <a:t> </a:t>
            </a:r>
            <a:r>
              <a:rPr lang="es-ES" sz="1400" dirty="0"/>
              <a:t>+ </a:t>
            </a:r>
            <a:r>
              <a:rPr lang="es-ES" sz="1400" dirty="0" smtClean="0"/>
              <a:t>c + 3?  </a:t>
            </a:r>
            <a:r>
              <a:rPr lang="es-ES" sz="1400" dirty="0" smtClean="0">
                <a:solidFill>
                  <a:srgbClr val="FF0000"/>
                </a:solidFill>
              </a:rPr>
              <a:t>A. – 11 + 7c + 1       </a:t>
            </a:r>
            <a:r>
              <a:rPr lang="es-ES" sz="1400" dirty="0" smtClean="0"/>
              <a:t>B. 11</a:t>
            </a:r>
            <a:r>
              <a:rPr lang="es-ES" sz="1400" dirty="0"/>
              <a:t> c</a:t>
            </a:r>
            <a:r>
              <a:rPr lang="es-ES" sz="1400" baseline="30000" dirty="0"/>
              <a:t>2</a:t>
            </a:r>
            <a:r>
              <a:rPr lang="es-ES" sz="1400" dirty="0" smtClean="0"/>
              <a:t> – 7c – 1	C. 9</a:t>
            </a:r>
            <a:r>
              <a:rPr lang="es-ES" sz="1400" dirty="0"/>
              <a:t> c</a:t>
            </a:r>
            <a:r>
              <a:rPr lang="es-ES" sz="1400" baseline="30000" dirty="0"/>
              <a:t>2</a:t>
            </a:r>
            <a:r>
              <a:rPr lang="es-ES" sz="1400" dirty="0" smtClean="0"/>
              <a:t> – 5c + 5    D.  - 9</a:t>
            </a:r>
            <a:r>
              <a:rPr lang="es-ES" sz="1400" dirty="0"/>
              <a:t> c</a:t>
            </a:r>
            <a:r>
              <a:rPr lang="es-ES" sz="1400" baseline="30000" dirty="0"/>
              <a:t>2</a:t>
            </a:r>
            <a:r>
              <a:rPr lang="es-ES" sz="1400" dirty="0" smtClean="0"/>
              <a:t> + 5c + 2</a:t>
            </a:r>
            <a:endParaRPr lang="es-ES" sz="1400" dirty="0"/>
          </a:p>
          <a:p>
            <a:pPr marL="0" indent="0" algn="just">
              <a:lnSpc>
                <a:spcPct val="100000"/>
              </a:lnSpc>
              <a:spcBef>
                <a:spcPts val="0"/>
              </a:spcBef>
              <a:buNone/>
            </a:pPr>
            <a:endParaRPr lang="es-ES" sz="1400" dirty="0"/>
          </a:p>
          <a:p>
            <a:pPr marL="0" indent="0" algn="just">
              <a:lnSpc>
                <a:spcPct val="100000"/>
              </a:lnSpc>
              <a:spcBef>
                <a:spcPts val="0"/>
              </a:spcBef>
              <a:buNone/>
            </a:pPr>
            <a:endParaRPr lang="es-ES" sz="1400" dirty="0"/>
          </a:p>
        </p:txBody>
      </p:sp>
      <p:sp>
        <p:nvSpPr>
          <p:cNvPr id="4" name="Rectángulo redondeado 3"/>
          <p:cNvSpPr/>
          <p:nvPr/>
        </p:nvSpPr>
        <p:spPr>
          <a:xfrm>
            <a:off x="1431887" y="742025"/>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5" name="Rectángulo redondeado 4"/>
          <p:cNvSpPr/>
          <p:nvPr/>
        </p:nvSpPr>
        <p:spPr>
          <a:xfrm>
            <a:off x="2348844" y="742025"/>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6" name="Rectángulo redondeado 5"/>
          <p:cNvSpPr/>
          <p:nvPr/>
        </p:nvSpPr>
        <p:spPr>
          <a:xfrm>
            <a:off x="4055097" y="728378"/>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7" name="Rectángulo redondeado 6"/>
          <p:cNvSpPr/>
          <p:nvPr/>
        </p:nvSpPr>
        <p:spPr>
          <a:xfrm>
            <a:off x="5679463" y="728376"/>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8" name="Rectángulo redondeado 7"/>
          <p:cNvSpPr/>
          <p:nvPr/>
        </p:nvSpPr>
        <p:spPr>
          <a:xfrm>
            <a:off x="6839805" y="72837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9" name="Rectángulo redondeado 8"/>
          <p:cNvSpPr/>
          <p:nvPr/>
        </p:nvSpPr>
        <p:spPr>
          <a:xfrm>
            <a:off x="10334766" y="714730"/>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0" name="Rectángulo redondeado 9"/>
          <p:cNvSpPr/>
          <p:nvPr/>
        </p:nvSpPr>
        <p:spPr>
          <a:xfrm>
            <a:off x="1431887" y="1120323"/>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1" name="Rectángulo redondeado 10"/>
          <p:cNvSpPr/>
          <p:nvPr/>
        </p:nvSpPr>
        <p:spPr>
          <a:xfrm>
            <a:off x="2348844" y="1120323"/>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12" name="Rectángulo redondeado 11"/>
          <p:cNvSpPr/>
          <p:nvPr/>
        </p:nvSpPr>
        <p:spPr>
          <a:xfrm>
            <a:off x="4055097" y="1106676"/>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13" name="Rectángulo redondeado 12"/>
          <p:cNvSpPr/>
          <p:nvPr/>
        </p:nvSpPr>
        <p:spPr>
          <a:xfrm>
            <a:off x="5679463" y="1106674"/>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14" name="Rectángulo redondeado 13"/>
          <p:cNvSpPr/>
          <p:nvPr/>
        </p:nvSpPr>
        <p:spPr>
          <a:xfrm>
            <a:off x="6839805" y="1106675"/>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5" name="Rectángulo redondeado 14"/>
          <p:cNvSpPr/>
          <p:nvPr/>
        </p:nvSpPr>
        <p:spPr>
          <a:xfrm>
            <a:off x="10334766" y="1093028"/>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6" name="Rectángulo redondeado 15"/>
          <p:cNvSpPr/>
          <p:nvPr/>
        </p:nvSpPr>
        <p:spPr>
          <a:xfrm>
            <a:off x="1431887" y="1627565"/>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7" name="Rectángulo redondeado 16"/>
          <p:cNvSpPr/>
          <p:nvPr/>
        </p:nvSpPr>
        <p:spPr>
          <a:xfrm>
            <a:off x="2348844" y="1627565"/>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18" name="Rectángulo redondeado 17"/>
          <p:cNvSpPr/>
          <p:nvPr/>
        </p:nvSpPr>
        <p:spPr>
          <a:xfrm>
            <a:off x="4055097" y="1613918"/>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19" name="Rectángulo redondeado 18"/>
          <p:cNvSpPr/>
          <p:nvPr/>
        </p:nvSpPr>
        <p:spPr>
          <a:xfrm>
            <a:off x="5679463" y="1613916"/>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20" name="Rectángulo redondeado 19"/>
          <p:cNvSpPr/>
          <p:nvPr/>
        </p:nvSpPr>
        <p:spPr>
          <a:xfrm>
            <a:off x="6839805" y="161391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21" name="Rectángulo redondeado 20"/>
          <p:cNvSpPr/>
          <p:nvPr/>
        </p:nvSpPr>
        <p:spPr>
          <a:xfrm>
            <a:off x="10334766" y="1600270"/>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22" name="Rectángulo redondeado 21"/>
          <p:cNvSpPr/>
          <p:nvPr/>
        </p:nvSpPr>
        <p:spPr>
          <a:xfrm>
            <a:off x="1431887" y="2024037"/>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23" name="Rectángulo redondeado 22"/>
          <p:cNvSpPr/>
          <p:nvPr/>
        </p:nvSpPr>
        <p:spPr>
          <a:xfrm>
            <a:off x="2348844" y="2024037"/>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24" name="Rectángulo redondeado 23"/>
          <p:cNvSpPr/>
          <p:nvPr/>
        </p:nvSpPr>
        <p:spPr>
          <a:xfrm>
            <a:off x="4055097" y="2010390"/>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25" name="Rectángulo redondeado 24"/>
          <p:cNvSpPr/>
          <p:nvPr/>
        </p:nvSpPr>
        <p:spPr>
          <a:xfrm>
            <a:off x="5679463" y="2010388"/>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26" name="Rectángulo redondeado 25"/>
          <p:cNvSpPr/>
          <p:nvPr/>
        </p:nvSpPr>
        <p:spPr>
          <a:xfrm>
            <a:off x="6839805" y="2010389"/>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27" name="Rectángulo redondeado 26"/>
          <p:cNvSpPr/>
          <p:nvPr/>
        </p:nvSpPr>
        <p:spPr>
          <a:xfrm>
            <a:off x="10334766" y="1996742"/>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28" name="Rectángulo redondeado 27"/>
          <p:cNvSpPr/>
          <p:nvPr/>
        </p:nvSpPr>
        <p:spPr>
          <a:xfrm>
            <a:off x="1431887" y="2420508"/>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29" name="Rectángulo redondeado 28"/>
          <p:cNvSpPr/>
          <p:nvPr/>
        </p:nvSpPr>
        <p:spPr>
          <a:xfrm>
            <a:off x="2348844" y="2420508"/>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30" name="Rectángulo redondeado 29"/>
          <p:cNvSpPr/>
          <p:nvPr/>
        </p:nvSpPr>
        <p:spPr>
          <a:xfrm>
            <a:off x="4055097" y="2406861"/>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31" name="Rectángulo redondeado 30"/>
          <p:cNvSpPr/>
          <p:nvPr/>
        </p:nvSpPr>
        <p:spPr>
          <a:xfrm>
            <a:off x="5679463" y="2406859"/>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32" name="Rectángulo redondeado 31"/>
          <p:cNvSpPr/>
          <p:nvPr/>
        </p:nvSpPr>
        <p:spPr>
          <a:xfrm>
            <a:off x="6839805" y="2406860"/>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33" name="Rectángulo redondeado 32"/>
          <p:cNvSpPr/>
          <p:nvPr/>
        </p:nvSpPr>
        <p:spPr>
          <a:xfrm>
            <a:off x="10334766" y="2393213"/>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34" name="Rectángulo redondeado 33"/>
          <p:cNvSpPr/>
          <p:nvPr/>
        </p:nvSpPr>
        <p:spPr>
          <a:xfrm>
            <a:off x="1431887" y="2863063"/>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35" name="Rectángulo redondeado 34"/>
          <p:cNvSpPr/>
          <p:nvPr/>
        </p:nvSpPr>
        <p:spPr>
          <a:xfrm>
            <a:off x="2348844" y="2863063"/>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36" name="Rectángulo redondeado 35"/>
          <p:cNvSpPr/>
          <p:nvPr/>
        </p:nvSpPr>
        <p:spPr>
          <a:xfrm>
            <a:off x="4055097" y="2849416"/>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37" name="Rectángulo redondeado 36"/>
          <p:cNvSpPr/>
          <p:nvPr/>
        </p:nvSpPr>
        <p:spPr>
          <a:xfrm>
            <a:off x="5679463" y="2849414"/>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38" name="Rectángulo redondeado 37"/>
          <p:cNvSpPr/>
          <p:nvPr/>
        </p:nvSpPr>
        <p:spPr>
          <a:xfrm>
            <a:off x="6839805" y="2849415"/>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39" name="Rectángulo redondeado 38"/>
          <p:cNvSpPr/>
          <p:nvPr/>
        </p:nvSpPr>
        <p:spPr>
          <a:xfrm>
            <a:off x="10334766" y="2835768"/>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40" name="Rectángulo redondeado 39"/>
          <p:cNvSpPr/>
          <p:nvPr/>
        </p:nvSpPr>
        <p:spPr>
          <a:xfrm>
            <a:off x="1431887" y="3325016"/>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41" name="Rectángulo redondeado 40"/>
          <p:cNvSpPr/>
          <p:nvPr/>
        </p:nvSpPr>
        <p:spPr>
          <a:xfrm>
            <a:off x="2348844" y="3325016"/>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42" name="Rectángulo redondeado 41"/>
          <p:cNvSpPr/>
          <p:nvPr/>
        </p:nvSpPr>
        <p:spPr>
          <a:xfrm>
            <a:off x="4055097" y="3311369"/>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43" name="Rectángulo redondeado 42"/>
          <p:cNvSpPr/>
          <p:nvPr/>
        </p:nvSpPr>
        <p:spPr>
          <a:xfrm>
            <a:off x="5679463" y="331136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44" name="Rectángulo redondeado 43"/>
          <p:cNvSpPr/>
          <p:nvPr/>
        </p:nvSpPr>
        <p:spPr>
          <a:xfrm>
            <a:off x="6839805" y="3311368"/>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45" name="Rectángulo redondeado 44"/>
          <p:cNvSpPr/>
          <p:nvPr/>
        </p:nvSpPr>
        <p:spPr>
          <a:xfrm>
            <a:off x="10334766" y="3297721"/>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46" name="Rectángulo redondeado 45"/>
          <p:cNvSpPr/>
          <p:nvPr/>
        </p:nvSpPr>
        <p:spPr>
          <a:xfrm>
            <a:off x="1485633" y="3689845"/>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47" name="Rectángulo redondeado 46"/>
          <p:cNvSpPr/>
          <p:nvPr/>
        </p:nvSpPr>
        <p:spPr>
          <a:xfrm>
            <a:off x="2402590" y="3689845"/>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48" name="Rectángulo redondeado 47"/>
          <p:cNvSpPr/>
          <p:nvPr/>
        </p:nvSpPr>
        <p:spPr>
          <a:xfrm>
            <a:off x="4108843" y="3676198"/>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49" name="Rectángulo redondeado 48"/>
          <p:cNvSpPr/>
          <p:nvPr/>
        </p:nvSpPr>
        <p:spPr>
          <a:xfrm>
            <a:off x="5733209" y="3676196"/>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50" name="Rectángulo redondeado 49"/>
          <p:cNvSpPr/>
          <p:nvPr/>
        </p:nvSpPr>
        <p:spPr>
          <a:xfrm>
            <a:off x="6893551" y="367619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51" name="Rectángulo redondeado 50"/>
          <p:cNvSpPr/>
          <p:nvPr/>
        </p:nvSpPr>
        <p:spPr>
          <a:xfrm>
            <a:off x="10388512" y="3662550"/>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52" name="Rectángulo redondeado 51"/>
          <p:cNvSpPr/>
          <p:nvPr/>
        </p:nvSpPr>
        <p:spPr>
          <a:xfrm>
            <a:off x="1502683" y="4129030"/>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53" name="Rectángulo redondeado 52"/>
          <p:cNvSpPr/>
          <p:nvPr/>
        </p:nvSpPr>
        <p:spPr>
          <a:xfrm>
            <a:off x="2419640" y="4129030"/>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54" name="Rectángulo redondeado 53"/>
          <p:cNvSpPr/>
          <p:nvPr/>
        </p:nvSpPr>
        <p:spPr>
          <a:xfrm>
            <a:off x="4125893" y="4115383"/>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55" name="Rectángulo redondeado 54"/>
          <p:cNvSpPr/>
          <p:nvPr/>
        </p:nvSpPr>
        <p:spPr>
          <a:xfrm>
            <a:off x="5750259" y="4115381"/>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56" name="Rectángulo redondeado 55"/>
          <p:cNvSpPr/>
          <p:nvPr/>
        </p:nvSpPr>
        <p:spPr>
          <a:xfrm>
            <a:off x="6910601" y="4115382"/>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57" name="Rectángulo redondeado 56"/>
          <p:cNvSpPr/>
          <p:nvPr/>
        </p:nvSpPr>
        <p:spPr>
          <a:xfrm>
            <a:off x="10405562" y="4101735"/>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58" name="Rectángulo redondeado 57"/>
          <p:cNvSpPr/>
          <p:nvPr/>
        </p:nvSpPr>
        <p:spPr>
          <a:xfrm>
            <a:off x="1502683" y="4552796"/>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59" name="Rectángulo redondeado 58"/>
          <p:cNvSpPr/>
          <p:nvPr/>
        </p:nvSpPr>
        <p:spPr>
          <a:xfrm>
            <a:off x="2419640" y="4552796"/>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60" name="Rectángulo redondeado 59"/>
          <p:cNvSpPr/>
          <p:nvPr/>
        </p:nvSpPr>
        <p:spPr>
          <a:xfrm>
            <a:off x="4125893" y="4539149"/>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61" name="Rectángulo redondeado 60"/>
          <p:cNvSpPr/>
          <p:nvPr/>
        </p:nvSpPr>
        <p:spPr>
          <a:xfrm>
            <a:off x="5750259" y="453914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62" name="Rectángulo redondeado 61"/>
          <p:cNvSpPr/>
          <p:nvPr/>
        </p:nvSpPr>
        <p:spPr>
          <a:xfrm>
            <a:off x="6910601" y="4539148"/>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63" name="Rectángulo redondeado 62"/>
          <p:cNvSpPr/>
          <p:nvPr/>
        </p:nvSpPr>
        <p:spPr>
          <a:xfrm>
            <a:off x="10405562" y="4525501"/>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64" name="Rectángulo redondeado 63"/>
          <p:cNvSpPr/>
          <p:nvPr/>
        </p:nvSpPr>
        <p:spPr>
          <a:xfrm>
            <a:off x="1485633" y="4977466"/>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65" name="Rectángulo redondeado 64"/>
          <p:cNvSpPr/>
          <p:nvPr/>
        </p:nvSpPr>
        <p:spPr>
          <a:xfrm>
            <a:off x="2402590" y="4977466"/>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66" name="Rectángulo redondeado 65"/>
          <p:cNvSpPr/>
          <p:nvPr/>
        </p:nvSpPr>
        <p:spPr>
          <a:xfrm>
            <a:off x="4108843" y="4963819"/>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67" name="Rectángulo redondeado 66"/>
          <p:cNvSpPr/>
          <p:nvPr/>
        </p:nvSpPr>
        <p:spPr>
          <a:xfrm>
            <a:off x="5733209" y="496381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68" name="Rectángulo redondeado 67"/>
          <p:cNvSpPr/>
          <p:nvPr/>
        </p:nvSpPr>
        <p:spPr>
          <a:xfrm>
            <a:off x="6893551" y="4963818"/>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69" name="Rectángulo redondeado 68"/>
          <p:cNvSpPr/>
          <p:nvPr/>
        </p:nvSpPr>
        <p:spPr>
          <a:xfrm>
            <a:off x="10388512" y="4950171"/>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70" name="Rectángulo redondeado 69"/>
          <p:cNvSpPr/>
          <p:nvPr/>
        </p:nvSpPr>
        <p:spPr>
          <a:xfrm>
            <a:off x="1485633" y="5431887"/>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71" name="Rectángulo redondeado 70"/>
          <p:cNvSpPr/>
          <p:nvPr/>
        </p:nvSpPr>
        <p:spPr>
          <a:xfrm>
            <a:off x="2402590" y="5431887"/>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72" name="Rectángulo redondeado 71"/>
          <p:cNvSpPr/>
          <p:nvPr/>
        </p:nvSpPr>
        <p:spPr>
          <a:xfrm>
            <a:off x="4108843" y="5418240"/>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73" name="Rectángulo redondeado 72"/>
          <p:cNvSpPr/>
          <p:nvPr/>
        </p:nvSpPr>
        <p:spPr>
          <a:xfrm>
            <a:off x="5733209" y="5418238"/>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74" name="Rectángulo redondeado 73"/>
          <p:cNvSpPr/>
          <p:nvPr/>
        </p:nvSpPr>
        <p:spPr>
          <a:xfrm>
            <a:off x="6893551" y="5418239"/>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75" name="Rectángulo redondeado 74"/>
          <p:cNvSpPr/>
          <p:nvPr/>
        </p:nvSpPr>
        <p:spPr>
          <a:xfrm>
            <a:off x="10388512" y="5404592"/>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76" name="Rectángulo redondeado 75"/>
          <p:cNvSpPr/>
          <p:nvPr/>
        </p:nvSpPr>
        <p:spPr>
          <a:xfrm>
            <a:off x="1485633" y="5858120"/>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77" name="Rectángulo redondeado 76"/>
          <p:cNvSpPr/>
          <p:nvPr/>
        </p:nvSpPr>
        <p:spPr>
          <a:xfrm>
            <a:off x="2402590" y="5858120"/>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78" name="Rectángulo redondeado 77"/>
          <p:cNvSpPr/>
          <p:nvPr/>
        </p:nvSpPr>
        <p:spPr>
          <a:xfrm>
            <a:off x="4108843" y="5844473"/>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79" name="Rectángulo redondeado 78"/>
          <p:cNvSpPr/>
          <p:nvPr/>
        </p:nvSpPr>
        <p:spPr>
          <a:xfrm>
            <a:off x="5733209" y="5844471"/>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80" name="Rectángulo redondeado 79"/>
          <p:cNvSpPr/>
          <p:nvPr/>
        </p:nvSpPr>
        <p:spPr>
          <a:xfrm>
            <a:off x="6893551" y="5844472"/>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81" name="Rectángulo redondeado 80"/>
          <p:cNvSpPr/>
          <p:nvPr/>
        </p:nvSpPr>
        <p:spPr>
          <a:xfrm>
            <a:off x="10388512" y="5830825"/>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82" name="Rectángulo redondeado 81"/>
          <p:cNvSpPr/>
          <p:nvPr/>
        </p:nvSpPr>
        <p:spPr>
          <a:xfrm>
            <a:off x="1502683" y="6306427"/>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83" name="Rectángulo redondeado 82"/>
          <p:cNvSpPr/>
          <p:nvPr/>
        </p:nvSpPr>
        <p:spPr>
          <a:xfrm>
            <a:off x="2419640" y="6306427"/>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84" name="Rectángulo redondeado 83"/>
          <p:cNvSpPr/>
          <p:nvPr/>
        </p:nvSpPr>
        <p:spPr>
          <a:xfrm>
            <a:off x="4125893" y="6292780"/>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85" name="Rectángulo redondeado 84"/>
          <p:cNvSpPr/>
          <p:nvPr/>
        </p:nvSpPr>
        <p:spPr>
          <a:xfrm>
            <a:off x="5750259" y="6292778"/>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86" name="Rectángulo redondeado 85"/>
          <p:cNvSpPr/>
          <p:nvPr/>
        </p:nvSpPr>
        <p:spPr>
          <a:xfrm>
            <a:off x="6910601" y="6292779"/>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87" name="Rectángulo redondeado 86"/>
          <p:cNvSpPr/>
          <p:nvPr/>
        </p:nvSpPr>
        <p:spPr>
          <a:xfrm>
            <a:off x="10405562" y="6279132"/>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88" name="Rectángulo redondeado 87"/>
          <p:cNvSpPr/>
          <p:nvPr/>
        </p:nvSpPr>
        <p:spPr>
          <a:xfrm>
            <a:off x="7971998" y="691912"/>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89" name="Rectángulo redondeado 88"/>
          <p:cNvSpPr/>
          <p:nvPr/>
        </p:nvSpPr>
        <p:spPr>
          <a:xfrm>
            <a:off x="7985646" y="1102090"/>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a:t>
            </a:r>
            <a:r>
              <a:rPr lang="es-ES" sz="1000" dirty="0" err="1" smtClean="0"/>
              <a:t>PROBLEMASc</a:t>
            </a:r>
            <a:endParaRPr lang="es-ES" sz="1000" dirty="0"/>
          </a:p>
        </p:txBody>
      </p:sp>
      <p:sp>
        <p:nvSpPr>
          <p:cNvPr id="90" name="Rectángulo redondeado 89"/>
          <p:cNvSpPr/>
          <p:nvPr/>
        </p:nvSpPr>
        <p:spPr>
          <a:xfrm>
            <a:off x="7985646" y="1553893"/>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91" name="Rectángulo redondeado 90"/>
          <p:cNvSpPr/>
          <p:nvPr/>
        </p:nvSpPr>
        <p:spPr>
          <a:xfrm>
            <a:off x="7971998" y="1992157"/>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92" name="Rectángulo redondeado 91"/>
          <p:cNvSpPr/>
          <p:nvPr/>
        </p:nvSpPr>
        <p:spPr>
          <a:xfrm>
            <a:off x="7971998" y="2374427"/>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93" name="Rectángulo redondeado 92"/>
          <p:cNvSpPr/>
          <p:nvPr/>
        </p:nvSpPr>
        <p:spPr>
          <a:xfrm>
            <a:off x="7988205" y="2857468"/>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94" name="Rectángulo redondeado 93"/>
          <p:cNvSpPr/>
          <p:nvPr/>
        </p:nvSpPr>
        <p:spPr>
          <a:xfrm>
            <a:off x="7991324" y="3293136"/>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95" name="Rectángulo redondeado 94"/>
          <p:cNvSpPr/>
          <p:nvPr/>
        </p:nvSpPr>
        <p:spPr>
          <a:xfrm>
            <a:off x="8025744" y="3677343"/>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96" name="Rectángulo redondeado 95"/>
          <p:cNvSpPr/>
          <p:nvPr/>
        </p:nvSpPr>
        <p:spPr>
          <a:xfrm>
            <a:off x="8042794" y="4089427"/>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97" name="Rectángulo redondeado 96"/>
          <p:cNvSpPr/>
          <p:nvPr/>
        </p:nvSpPr>
        <p:spPr>
          <a:xfrm>
            <a:off x="8042794" y="4560578"/>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98" name="Rectángulo redondeado 97"/>
          <p:cNvSpPr/>
          <p:nvPr/>
        </p:nvSpPr>
        <p:spPr>
          <a:xfrm>
            <a:off x="8042794" y="4977466"/>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99" name="Rectángulo redondeado 98"/>
          <p:cNvSpPr/>
          <p:nvPr/>
        </p:nvSpPr>
        <p:spPr>
          <a:xfrm>
            <a:off x="8044225" y="5388203"/>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100" name="Rectángulo redondeado 99"/>
          <p:cNvSpPr/>
          <p:nvPr/>
        </p:nvSpPr>
        <p:spPr>
          <a:xfrm>
            <a:off x="8014646" y="5815106"/>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101" name="Rectángulo redondeado 100"/>
          <p:cNvSpPr/>
          <p:nvPr/>
        </p:nvSpPr>
        <p:spPr>
          <a:xfrm>
            <a:off x="8042794" y="6309861"/>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Tree>
    <p:extLst>
      <p:ext uri="{BB962C8B-B14F-4D97-AF65-F5344CB8AC3E}">
        <p14:creationId xmlns:p14="http://schemas.microsoft.com/office/powerpoint/2010/main" val="1686787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2163" y="406257"/>
            <a:ext cx="11940655" cy="6049133"/>
          </a:xfrm>
        </p:spPr>
        <p:txBody>
          <a:bodyPr>
            <a:normAutofit fontScale="92500" lnSpcReduction="10000"/>
          </a:bodyPr>
          <a:lstStyle/>
          <a:p>
            <a:pPr marL="0" indent="0" algn="just">
              <a:lnSpc>
                <a:spcPct val="110000"/>
              </a:lnSpc>
              <a:spcBef>
                <a:spcPts val="0"/>
              </a:spcBef>
              <a:buNone/>
            </a:pPr>
            <a:r>
              <a:rPr lang="es-ES" sz="1400" dirty="0" smtClean="0"/>
              <a:t>29.</a:t>
            </a:r>
            <a:r>
              <a:rPr lang="es-ES" sz="1400" dirty="0"/>
              <a:t> ¿Cuánto hay que adicionarle </a:t>
            </a:r>
            <a:r>
              <a:rPr lang="es-ES" sz="1400" dirty="0" smtClean="0"/>
              <a:t>a 5ab + 6bc – 1 para obtener – ab – </a:t>
            </a:r>
            <a:r>
              <a:rPr lang="es-ES" sz="1400" dirty="0" err="1" smtClean="0"/>
              <a:t>bc</a:t>
            </a:r>
            <a:r>
              <a:rPr lang="es-ES" sz="1400" dirty="0" smtClean="0"/>
              <a:t> + 1?  </a:t>
            </a:r>
            <a:r>
              <a:rPr lang="es-ES" sz="1400" dirty="0" smtClean="0">
                <a:solidFill>
                  <a:srgbClr val="FF0000"/>
                </a:solidFill>
              </a:rPr>
              <a:t>A. - 6ab – 7bc + 2</a:t>
            </a:r>
            <a:r>
              <a:rPr lang="es-ES" sz="1400" dirty="0" smtClean="0"/>
              <a:t>	B. 6 ab + 7bc – 1	C. 4ab + 5bc + 2   D. – 4ab – 5bc + 1</a:t>
            </a:r>
          </a:p>
          <a:p>
            <a:pPr marL="0" indent="0" algn="just">
              <a:lnSpc>
                <a:spcPct val="110000"/>
              </a:lnSpc>
              <a:spcBef>
                <a:spcPts val="0"/>
              </a:spcBef>
              <a:buNone/>
            </a:pPr>
            <a:endParaRPr lang="es-ES" sz="1400" dirty="0"/>
          </a:p>
          <a:p>
            <a:pPr marL="0" indent="0" algn="just">
              <a:lnSpc>
                <a:spcPct val="110000"/>
              </a:lnSpc>
              <a:spcBef>
                <a:spcPts val="0"/>
              </a:spcBef>
              <a:buNone/>
            </a:pPr>
            <a:r>
              <a:rPr lang="es-ES" sz="1400" dirty="0" smtClean="0"/>
              <a:t>30. </a:t>
            </a:r>
            <a:r>
              <a:rPr lang="es-ES" sz="1400" dirty="0"/>
              <a:t>¿Cuánto hay que adicionarle a </a:t>
            </a:r>
            <a:r>
              <a:rPr lang="es-ES" sz="1400" dirty="0" smtClean="0"/>
              <a:t>- ab - </a:t>
            </a:r>
            <a:r>
              <a:rPr lang="es-ES" sz="1400" dirty="0" err="1" smtClean="0"/>
              <a:t>bc</a:t>
            </a:r>
            <a:r>
              <a:rPr lang="es-ES" sz="1400" dirty="0" smtClean="0"/>
              <a:t> </a:t>
            </a:r>
            <a:r>
              <a:rPr lang="es-ES" sz="1400" dirty="0"/>
              <a:t>– 1 para obtener </a:t>
            </a:r>
            <a:r>
              <a:rPr lang="es-ES" sz="1400" dirty="0" smtClean="0"/>
              <a:t>ab + </a:t>
            </a:r>
            <a:r>
              <a:rPr lang="es-ES" sz="1400" dirty="0" err="1"/>
              <a:t>bc</a:t>
            </a:r>
            <a:r>
              <a:rPr lang="es-ES" sz="1400" dirty="0"/>
              <a:t> + 1? </a:t>
            </a:r>
            <a:r>
              <a:rPr lang="es-ES" sz="1400" dirty="0" smtClean="0">
                <a:solidFill>
                  <a:srgbClr val="FF0000"/>
                </a:solidFill>
              </a:rPr>
              <a:t>A. 2ab + 2bc + 2</a:t>
            </a:r>
            <a:r>
              <a:rPr lang="es-ES" sz="1400" dirty="0" smtClean="0"/>
              <a:t>		B. – 2ab – 2bc – 2	C. ab + </a:t>
            </a:r>
            <a:r>
              <a:rPr lang="es-ES" sz="1400" dirty="0" err="1" smtClean="0"/>
              <a:t>ac</a:t>
            </a:r>
            <a:r>
              <a:rPr lang="es-ES" sz="1400" dirty="0" smtClean="0"/>
              <a:t> + 1      D. – ab – </a:t>
            </a:r>
            <a:r>
              <a:rPr lang="es-ES" sz="1400" dirty="0" err="1" smtClean="0"/>
              <a:t>ac</a:t>
            </a:r>
            <a:r>
              <a:rPr lang="es-ES" sz="1400" dirty="0" smtClean="0"/>
              <a:t> – 1</a:t>
            </a:r>
          </a:p>
          <a:p>
            <a:pPr marL="0" indent="0" algn="just">
              <a:lnSpc>
                <a:spcPct val="110000"/>
              </a:lnSpc>
              <a:spcBef>
                <a:spcPts val="0"/>
              </a:spcBef>
              <a:buNone/>
            </a:pPr>
            <a:endParaRPr lang="es-ES" sz="1400" dirty="0"/>
          </a:p>
          <a:p>
            <a:pPr marL="0" indent="0" algn="just">
              <a:lnSpc>
                <a:spcPct val="110000"/>
              </a:lnSpc>
              <a:spcBef>
                <a:spcPts val="0"/>
              </a:spcBef>
              <a:buNone/>
            </a:pPr>
            <a:r>
              <a:rPr lang="es-ES" sz="1400" dirty="0"/>
              <a:t>31. Un triángulo de perímetro 12xyz, tiene de lados 4xyz y 5xyz. ¿Cuánto mide su tercer lado? </a:t>
            </a:r>
            <a:r>
              <a:rPr lang="es-ES" sz="1400" dirty="0">
                <a:solidFill>
                  <a:srgbClr val="FF0000"/>
                </a:solidFill>
              </a:rPr>
              <a:t>A.</a:t>
            </a:r>
            <a:r>
              <a:rPr lang="es-ES" sz="1400" dirty="0"/>
              <a:t> </a:t>
            </a:r>
            <a:r>
              <a:rPr lang="es-ES" sz="1400" dirty="0">
                <a:solidFill>
                  <a:srgbClr val="FF0000"/>
                </a:solidFill>
              </a:rPr>
              <a:t>3xyz           </a:t>
            </a:r>
            <a:r>
              <a:rPr lang="es-ES" sz="1400" dirty="0"/>
              <a:t>B. 9xyz      C. 21xyz       D. 6xyz</a:t>
            </a:r>
          </a:p>
          <a:p>
            <a:pPr marL="0" indent="0" algn="just">
              <a:lnSpc>
                <a:spcPct val="110000"/>
              </a:lnSpc>
              <a:spcBef>
                <a:spcPts val="0"/>
              </a:spcBef>
              <a:buNone/>
            </a:pPr>
            <a:endParaRPr lang="es-ES" sz="1400" dirty="0"/>
          </a:p>
          <a:p>
            <a:pPr marL="0" indent="0" algn="just">
              <a:lnSpc>
                <a:spcPct val="110000"/>
              </a:lnSpc>
              <a:spcBef>
                <a:spcPts val="0"/>
              </a:spcBef>
              <a:buNone/>
            </a:pPr>
            <a:r>
              <a:rPr lang="es-ES" sz="1400" dirty="0"/>
              <a:t>32. Un triángulo isósceles, cuyos lados iguales miden 4a</a:t>
            </a:r>
            <a:r>
              <a:rPr lang="es-ES" sz="1400" baseline="30000" dirty="0"/>
              <a:t>2</a:t>
            </a:r>
            <a:r>
              <a:rPr lang="es-ES" sz="1400" dirty="0"/>
              <a:t>b</a:t>
            </a:r>
            <a:r>
              <a:rPr lang="es-ES" sz="1400" baseline="30000" dirty="0"/>
              <a:t>3</a:t>
            </a:r>
            <a:r>
              <a:rPr lang="es-ES" sz="1400" dirty="0"/>
              <a:t>c, tiene de perímetro 10a</a:t>
            </a:r>
            <a:r>
              <a:rPr lang="es-ES" sz="1400" baseline="30000" dirty="0"/>
              <a:t>2</a:t>
            </a:r>
            <a:r>
              <a:rPr lang="es-ES" sz="1400" dirty="0"/>
              <a:t>b</a:t>
            </a:r>
            <a:r>
              <a:rPr lang="es-ES" sz="1400" baseline="30000" dirty="0"/>
              <a:t>3</a:t>
            </a:r>
            <a:r>
              <a:rPr lang="es-ES" sz="1400" dirty="0"/>
              <a:t>c. ¿Cuánto mide el lado diferente</a:t>
            </a:r>
            <a:r>
              <a:rPr lang="es-ES" sz="1400" dirty="0" smtClean="0"/>
              <a:t>? </a:t>
            </a:r>
            <a:r>
              <a:rPr lang="es-ES" sz="1400" dirty="0">
                <a:solidFill>
                  <a:srgbClr val="FF0000"/>
                </a:solidFill>
              </a:rPr>
              <a:t>A.</a:t>
            </a:r>
            <a:r>
              <a:rPr lang="es-ES" sz="1400" dirty="0"/>
              <a:t> </a:t>
            </a:r>
            <a:r>
              <a:rPr lang="es-ES" sz="1400" dirty="0">
                <a:solidFill>
                  <a:srgbClr val="FF0000"/>
                </a:solidFill>
              </a:rPr>
              <a:t>2a</a:t>
            </a:r>
            <a:r>
              <a:rPr lang="es-ES" sz="1400" baseline="30000" dirty="0">
                <a:solidFill>
                  <a:srgbClr val="FF0000"/>
                </a:solidFill>
              </a:rPr>
              <a:t>2</a:t>
            </a:r>
            <a:r>
              <a:rPr lang="es-ES" sz="1400" dirty="0">
                <a:solidFill>
                  <a:srgbClr val="FF0000"/>
                </a:solidFill>
              </a:rPr>
              <a:t>b</a:t>
            </a:r>
            <a:r>
              <a:rPr lang="es-ES" sz="1400" baseline="30000" dirty="0">
                <a:solidFill>
                  <a:srgbClr val="FF0000"/>
                </a:solidFill>
              </a:rPr>
              <a:t>3</a:t>
            </a:r>
            <a:r>
              <a:rPr lang="es-ES" sz="1400" dirty="0">
                <a:solidFill>
                  <a:srgbClr val="FF0000"/>
                </a:solidFill>
              </a:rPr>
              <a:t>c     </a:t>
            </a:r>
            <a:r>
              <a:rPr lang="es-ES" sz="1400" dirty="0"/>
              <a:t>B. 8a</a:t>
            </a:r>
            <a:r>
              <a:rPr lang="es-ES" sz="1400" baseline="30000" dirty="0"/>
              <a:t>2</a:t>
            </a:r>
            <a:r>
              <a:rPr lang="es-ES" sz="1400" dirty="0"/>
              <a:t>b</a:t>
            </a:r>
            <a:r>
              <a:rPr lang="es-ES" sz="1400" baseline="30000" dirty="0"/>
              <a:t>3</a:t>
            </a:r>
            <a:r>
              <a:rPr lang="es-ES" sz="1400" dirty="0"/>
              <a:t>c	C. 2a</a:t>
            </a:r>
            <a:r>
              <a:rPr lang="es-ES" sz="1400" baseline="30000" dirty="0"/>
              <a:t>2</a:t>
            </a:r>
            <a:r>
              <a:rPr lang="es-ES" sz="1400" dirty="0"/>
              <a:t>b</a:t>
            </a:r>
            <a:r>
              <a:rPr lang="es-ES" sz="1400" baseline="30000" dirty="0"/>
              <a:t>3</a:t>
            </a:r>
            <a:r>
              <a:rPr lang="es-ES" sz="1400" dirty="0"/>
              <a:t>c	D. 18a</a:t>
            </a:r>
            <a:r>
              <a:rPr lang="es-ES" sz="1400" baseline="30000" dirty="0"/>
              <a:t>2</a:t>
            </a:r>
            <a:r>
              <a:rPr lang="es-ES" sz="1400" dirty="0"/>
              <a:t>b</a:t>
            </a:r>
            <a:r>
              <a:rPr lang="es-ES" sz="1400" baseline="30000" dirty="0"/>
              <a:t>3</a:t>
            </a:r>
            <a:r>
              <a:rPr lang="es-ES" sz="1400" dirty="0"/>
              <a:t>c</a:t>
            </a:r>
          </a:p>
          <a:p>
            <a:pPr marL="0" indent="0" algn="just">
              <a:lnSpc>
                <a:spcPct val="110000"/>
              </a:lnSpc>
              <a:spcBef>
                <a:spcPts val="0"/>
              </a:spcBef>
              <a:buNone/>
            </a:pPr>
            <a:endParaRPr lang="es-ES" sz="1400" dirty="0"/>
          </a:p>
          <a:p>
            <a:pPr marL="0" indent="0" algn="just">
              <a:lnSpc>
                <a:spcPct val="110000"/>
              </a:lnSpc>
              <a:spcBef>
                <a:spcPts val="0"/>
              </a:spcBef>
              <a:buNone/>
            </a:pPr>
            <a:r>
              <a:rPr lang="es-ES" sz="1400" dirty="0" smtClean="0"/>
              <a:t>33</a:t>
            </a:r>
            <a:r>
              <a:rPr lang="es-ES" sz="1400" dirty="0"/>
              <a:t>. Un triángulo escaleno cuyo lado mayor mide 12x</a:t>
            </a:r>
            <a:r>
              <a:rPr lang="es-ES" sz="1400" baseline="30000" dirty="0"/>
              <a:t>n</a:t>
            </a:r>
            <a:r>
              <a:rPr lang="es-ES" sz="1400" dirty="0"/>
              <a:t> y el lado menor mide la tercera parte del lado mayor, tiene de perímetro 26x</a:t>
            </a:r>
            <a:r>
              <a:rPr lang="es-ES" sz="1400" baseline="30000" dirty="0"/>
              <a:t>n</a:t>
            </a:r>
            <a:r>
              <a:rPr lang="es-ES" sz="1400" dirty="0"/>
              <a:t> .  ¿Cuánto mide el lado medio</a:t>
            </a:r>
            <a:r>
              <a:rPr lang="es-ES" sz="1400" dirty="0" smtClean="0"/>
              <a:t>?.</a:t>
            </a:r>
          </a:p>
          <a:p>
            <a:pPr marL="0" indent="0" algn="just">
              <a:lnSpc>
                <a:spcPct val="110000"/>
              </a:lnSpc>
              <a:spcBef>
                <a:spcPts val="0"/>
              </a:spcBef>
              <a:buNone/>
            </a:pPr>
            <a:r>
              <a:rPr lang="es-ES" sz="1400" dirty="0">
                <a:solidFill>
                  <a:srgbClr val="FF0000"/>
                </a:solidFill>
              </a:rPr>
              <a:t>A. 10x</a:t>
            </a:r>
            <a:r>
              <a:rPr lang="es-ES" sz="1400" baseline="30000" dirty="0">
                <a:solidFill>
                  <a:srgbClr val="FF0000"/>
                </a:solidFill>
              </a:rPr>
              <a:t>n</a:t>
            </a:r>
            <a:r>
              <a:rPr lang="es-ES" sz="1400" dirty="0"/>
              <a:t>      B. 48x</a:t>
            </a:r>
            <a:r>
              <a:rPr lang="es-ES" sz="1400" baseline="30000" dirty="0"/>
              <a:t>n</a:t>
            </a:r>
            <a:r>
              <a:rPr lang="es-ES" sz="1400" dirty="0"/>
              <a:t> 	C. 42x</a:t>
            </a:r>
            <a:r>
              <a:rPr lang="es-ES" sz="1400" baseline="30000" dirty="0"/>
              <a:t>n</a:t>
            </a:r>
            <a:r>
              <a:rPr lang="es-ES" sz="1400" dirty="0"/>
              <a:t>    D. 15x</a:t>
            </a:r>
            <a:r>
              <a:rPr lang="es-ES" sz="1400" baseline="30000" dirty="0"/>
              <a:t>n</a:t>
            </a:r>
          </a:p>
          <a:p>
            <a:pPr marL="0" indent="0" algn="just">
              <a:lnSpc>
                <a:spcPct val="110000"/>
              </a:lnSpc>
              <a:spcBef>
                <a:spcPts val="0"/>
              </a:spcBef>
              <a:buNone/>
            </a:pPr>
            <a:endParaRPr lang="es-ES" sz="1400" dirty="0"/>
          </a:p>
          <a:p>
            <a:pPr marL="0" indent="0" algn="just">
              <a:lnSpc>
                <a:spcPct val="110000"/>
              </a:lnSpc>
              <a:spcBef>
                <a:spcPts val="0"/>
              </a:spcBef>
              <a:buNone/>
            </a:pPr>
            <a:r>
              <a:rPr lang="es-ES" sz="1400" dirty="0"/>
              <a:t>34. Un rectángulo tiene de base 5m</a:t>
            </a:r>
            <a:r>
              <a:rPr lang="es-ES" sz="1400" baseline="30000" dirty="0"/>
              <a:t>2</a:t>
            </a:r>
            <a:r>
              <a:rPr lang="es-ES" sz="1400" dirty="0"/>
              <a:t>n. ¿Cuánto será su altura si su perímetro es de 16m</a:t>
            </a:r>
            <a:r>
              <a:rPr lang="es-ES" sz="1400" baseline="30000" dirty="0"/>
              <a:t>2</a:t>
            </a:r>
            <a:r>
              <a:rPr lang="es-ES" sz="1400" dirty="0"/>
              <a:t>n</a:t>
            </a:r>
            <a:r>
              <a:rPr lang="es-ES" sz="1400" dirty="0" smtClean="0"/>
              <a:t>? </a:t>
            </a:r>
            <a:r>
              <a:rPr lang="es-ES" sz="1400" dirty="0">
                <a:solidFill>
                  <a:srgbClr val="FF0000"/>
                </a:solidFill>
              </a:rPr>
              <a:t>A.</a:t>
            </a:r>
            <a:r>
              <a:rPr lang="es-ES" sz="1400" dirty="0"/>
              <a:t> </a:t>
            </a:r>
            <a:r>
              <a:rPr lang="es-ES" sz="1400" dirty="0">
                <a:solidFill>
                  <a:srgbClr val="FF0000"/>
                </a:solidFill>
              </a:rPr>
              <a:t>3m</a:t>
            </a:r>
            <a:r>
              <a:rPr lang="es-ES" sz="1400" baseline="30000" dirty="0">
                <a:solidFill>
                  <a:srgbClr val="FF0000"/>
                </a:solidFill>
              </a:rPr>
              <a:t>2</a:t>
            </a:r>
            <a:r>
              <a:rPr lang="es-ES" sz="1400" dirty="0">
                <a:solidFill>
                  <a:srgbClr val="FF0000"/>
                </a:solidFill>
              </a:rPr>
              <a:t>n   </a:t>
            </a:r>
            <a:r>
              <a:rPr lang="es-ES" sz="1400" dirty="0"/>
              <a:t>B. 21m</a:t>
            </a:r>
            <a:r>
              <a:rPr lang="es-ES" sz="1400" baseline="30000" dirty="0"/>
              <a:t>2</a:t>
            </a:r>
            <a:r>
              <a:rPr lang="es-ES" sz="1400" dirty="0"/>
              <a:t>n	  C. 10m</a:t>
            </a:r>
            <a:r>
              <a:rPr lang="es-ES" sz="1400" baseline="30000" dirty="0"/>
              <a:t>2</a:t>
            </a:r>
            <a:r>
              <a:rPr lang="es-ES" sz="1400" dirty="0"/>
              <a:t>n	  D. 8m</a:t>
            </a:r>
            <a:r>
              <a:rPr lang="es-ES" sz="1400" baseline="30000" dirty="0"/>
              <a:t>2</a:t>
            </a:r>
            <a:r>
              <a:rPr lang="es-ES" sz="1400" dirty="0"/>
              <a:t>n</a:t>
            </a:r>
          </a:p>
          <a:p>
            <a:pPr marL="0" indent="0" algn="just">
              <a:lnSpc>
                <a:spcPct val="110000"/>
              </a:lnSpc>
              <a:spcBef>
                <a:spcPts val="0"/>
              </a:spcBef>
              <a:buNone/>
            </a:pPr>
            <a:endParaRPr lang="es-ES" sz="1400" dirty="0"/>
          </a:p>
          <a:p>
            <a:pPr marL="0" indent="0" algn="just">
              <a:lnSpc>
                <a:spcPct val="110000"/>
              </a:lnSpc>
              <a:spcBef>
                <a:spcPts val="0"/>
              </a:spcBef>
              <a:buNone/>
            </a:pPr>
            <a:r>
              <a:rPr lang="es-ES" sz="1400" dirty="0"/>
              <a:t>35. Un rectángulo tiene de altura 8x</a:t>
            </a:r>
            <a:r>
              <a:rPr lang="es-ES" sz="1400" baseline="30000" dirty="0"/>
              <a:t>m</a:t>
            </a:r>
            <a:r>
              <a:rPr lang="es-ES" sz="1400" dirty="0"/>
              <a:t>. ¿Cuánto será su base si su perímetro es de 20x</a:t>
            </a:r>
            <a:r>
              <a:rPr lang="es-ES" sz="1400" baseline="30000" dirty="0"/>
              <a:t>m</a:t>
            </a:r>
            <a:r>
              <a:rPr lang="es-ES" sz="1400" dirty="0" smtClean="0"/>
              <a:t>? </a:t>
            </a:r>
            <a:r>
              <a:rPr lang="es-ES" sz="1400" dirty="0">
                <a:solidFill>
                  <a:srgbClr val="FF0000"/>
                </a:solidFill>
              </a:rPr>
              <a:t>A.</a:t>
            </a:r>
            <a:r>
              <a:rPr lang="es-ES" sz="1400" dirty="0"/>
              <a:t> </a:t>
            </a:r>
            <a:r>
              <a:rPr lang="es-ES" sz="1400" dirty="0">
                <a:solidFill>
                  <a:srgbClr val="FF0000"/>
                </a:solidFill>
              </a:rPr>
              <a:t>2x</a:t>
            </a:r>
            <a:r>
              <a:rPr lang="es-ES" sz="1400" baseline="30000" dirty="0">
                <a:solidFill>
                  <a:srgbClr val="FF0000"/>
                </a:solidFill>
              </a:rPr>
              <a:t>m</a:t>
            </a:r>
            <a:r>
              <a:rPr lang="es-ES" sz="1400" dirty="0"/>
              <a:t>   B. 16x</a:t>
            </a:r>
            <a:r>
              <a:rPr lang="es-ES" sz="1400" baseline="30000" dirty="0"/>
              <a:t>m</a:t>
            </a:r>
            <a:r>
              <a:rPr lang="es-ES" sz="1400" dirty="0"/>
              <a:t>    C. 28x</a:t>
            </a:r>
            <a:r>
              <a:rPr lang="es-ES" sz="1400" baseline="30000" dirty="0"/>
              <a:t>m</a:t>
            </a:r>
            <a:r>
              <a:rPr lang="es-ES" sz="1400" dirty="0"/>
              <a:t>     D. 122x</a:t>
            </a:r>
            <a:r>
              <a:rPr lang="es-ES" sz="1400" baseline="30000" dirty="0"/>
              <a:t>m</a:t>
            </a:r>
          </a:p>
          <a:p>
            <a:pPr marL="0" indent="0" algn="just">
              <a:lnSpc>
                <a:spcPct val="110000"/>
              </a:lnSpc>
              <a:spcBef>
                <a:spcPts val="0"/>
              </a:spcBef>
              <a:buNone/>
            </a:pPr>
            <a:endParaRPr lang="es-ES" sz="1400" dirty="0"/>
          </a:p>
          <a:p>
            <a:pPr marL="0" indent="0" algn="just">
              <a:lnSpc>
                <a:spcPct val="110000"/>
              </a:lnSpc>
              <a:spcBef>
                <a:spcPts val="0"/>
              </a:spcBef>
              <a:buNone/>
            </a:pPr>
            <a:r>
              <a:rPr lang="es-ES" sz="1400" dirty="0"/>
              <a:t>36. En una familia, el padre tiene 3 años más que la madre, el hijo menor tiene 20 años menos que la madre. ¿Cuántos años tiene el hijo mayor si la suma de las 4 edades es de 4x - 42</a:t>
            </a:r>
            <a:r>
              <a:rPr lang="es-ES" sz="1400" dirty="0" smtClean="0"/>
              <a:t>? </a:t>
            </a:r>
            <a:r>
              <a:rPr lang="es-ES" sz="1400" dirty="0">
                <a:solidFill>
                  <a:srgbClr val="FF0000"/>
                </a:solidFill>
              </a:rPr>
              <a:t>A.</a:t>
            </a:r>
            <a:r>
              <a:rPr lang="es-ES" sz="1400" dirty="0"/>
              <a:t> </a:t>
            </a:r>
            <a:r>
              <a:rPr lang="es-ES" sz="1400" dirty="0">
                <a:solidFill>
                  <a:srgbClr val="FF0000"/>
                </a:solidFill>
              </a:rPr>
              <a:t>x – 25     </a:t>
            </a:r>
            <a:r>
              <a:rPr lang="es-ES" sz="1400" dirty="0"/>
              <a:t>B. 3x – 20	C. 4x – 30		D. 3x - 17 </a:t>
            </a:r>
          </a:p>
          <a:p>
            <a:pPr marL="0" indent="0" algn="just">
              <a:lnSpc>
                <a:spcPct val="110000"/>
              </a:lnSpc>
              <a:spcBef>
                <a:spcPts val="0"/>
              </a:spcBef>
              <a:buNone/>
            </a:pPr>
            <a:endParaRPr lang="es-ES" sz="1400" dirty="0"/>
          </a:p>
          <a:p>
            <a:pPr marL="0" indent="0" algn="just">
              <a:lnSpc>
                <a:spcPct val="110000"/>
              </a:lnSpc>
              <a:spcBef>
                <a:spcPts val="0"/>
              </a:spcBef>
              <a:buNone/>
            </a:pPr>
            <a:r>
              <a:rPr lang="es-ES" sz="1400" dirty="0"/>
              <a:t>37. Se compran 4 artículos de ropa: una chaqueta, una camisa, un pantalón y una corbata; la camisa costó $20000 menos que la chaqueta, y el pantalón costó $10000 más que la chaqueta. ¿Cuánto costó la corbata si se pagó 4x – 30000 por las 4 prendas</a:t>
            </a:r>
            <a:r>
              <a:rPr lang="es-ES" sz="1400" dirty="0" smtClean="0"/>
              <a:t>? </a:t>
            </a:r>
            <a:r>
              <a:rPr lang="es-ES" sz="1400" dirty="0">
                <a:solidFill>
                  <a:srgbClr val="FF0000"/>
                </a:solidFill>
              </a:rPr>
              <a:t>A.</a:t>
            </a:r>
            <a:r>
              <a:rPr lang="es-ES" sz="1400" dirty="0"/>
              <a:t> </a:t>
            </a:r>
            <a:r>
              <a:rPr lang="es-ES" sz="1400" dirty="0">
                <a:solidFill>
                  <a:srgbClr val="FF0000"/>
                </a:solidFill>
              </a:rPr>
              <a:t>x – 20000          </a:t>
            </a:r>
            <a:r>
              <a:rPr lang="es-ES" sz="1400" dirty="0"/>
              <a:t>B. 3x – 1000	C. 2x – 20000 	D. x + 10000</a:t>
            </a:r>
          </a:p>
          <a:p>
            <a:pPr marL="0" indent="0" algn="just">
              <a:lnSpc>
                <a:spcPct val="110000"/>
              </a:lnSpc>
              <a:spcBef>
                <a:spcPts val="0"/>
              </a:spcBef>
              <a:buNone/>
            </a:pPr>
            <a:endParaRPr lang="es-ES" sz="1400" dirty="0"/>
          </a:p>
          <a:p>
            <a:pPr marL="0" indent="0" algn="just">
              <a:lnSpc>
                <a:spcPct val="110000"/>
              </a:lnSpc>
              <a:spcBef>
                <a:spcPts val="0"/>
              </a:spcBef>
              <a:buNone/>
            </a:pPr>
            <a:r>
              <a:rPr lang="es-ES" sz="1400" dirty="0"/>
              <a:t>38. Se compran 4 artículos de ropa: una chaqueta, una camisa, un pantalón y una corbata; la camisa costó $20000 menos que la chaqueta, y el pantalón costó $30000 menos que la camisa. ¿Cuánto costó la corbata si se pagó 4x – 70000 por las 4 prendas</a:t>
            </a:r>
            <a:r>
              <a:rPr lang="es-ES" sz="1400" dirty="0" smtClean="0"/>
              <a:t>? </a:t>
            </a:r>
            <a:r>
              <a:rPr lang="es-ES" sz="1400" dirty="0">
                <a:solidFill>
                  <a:srgbClr val="FF0000"/>
                </a:solidFill>
              </a:rPr>
              <a:t>A. x    </a:t>
            </a:r>
            <a:r>
              <a:rPr lang="es-ES" sz="1400" dirty="0"/>
              <a:t>B. x – 50000        C. 3x – 50000 	D. x - 10000 </a:t>
            </a:r>
          </a:p>
          <a:p>
            <a:pPr marL="0" indent="0" algn="just">
              <a:lnSpc>
                <a:spcPct val="110000"/>
              </a:lnSpc>
              <a:spcBef>
                <a:spcPts val="0"/>
              </a:spcBef>
              <a:buNone/>
            </a:pPr>
            <a:endParaRPr lang="es-ES" sz="1400" dirty="0"/>
          </a:p>
          <a:p>
            <a:pPr marL="0" indent="0" algn="just">
              <a:lnSpc>
                <a:spcPct val="110000"/>
              </a:lnSpc>
              <a:spcBef>
                <a:spcPts val="0"/>
              </a:spcBef>
              <a:buNone/>
            </a:pPr>
            <a:r>
              <a:rPr lang="es-ES" sz="1400" dirty="0"/>
              <a:t>39. En una empresa la secretaria gana 3x</a:t>
            </a:r>
            <a:r>
              <a:rPr lang="es-ES" sz="1400" baseline="30000" dirty="0"/>
              <a:t>2</a:t>
            </a:r>
            <a:r>
              <a:rPr lang="es-ES" sz="1400" dirty="0"/>
              <a:t> – 7x + 1, la recepcionista 2x</a:t>
            </a:r>
            <a:r>
              <a:rPr lang="es-ES" sz="1400" baseline="30000" dirty="0"/>
              <a:t>2</a:t>
            </a:r>
            <a:r>
              <a:rPr lang="es-ES" sz="1400" dirty="0"/>
              <a:t> – 3x + 1, el mensajero x</a:t>
            </a:r>
            <a:r>
              <a:rPr lang="es-ES" sz="1400" baseline="30000" dirty="0"/>
              <a:t>2</a:t>
            </a:r>
            <a:r>
              <a:rPr lang="es-ES" sz="1400" dirty="0"/>
              <a:t> – 2x. ¿Cuánto gana la aseadora si se paga en total de nómina 6x</a:t>
            </a:r>
            <a:r>
              <a:rPr lang="es-ES" sz="1400" baseline="30000" dirty="0"/>
              <a:t>2</a:t>
            </a:r>
            <a:r>
              <a:rPr lang="es-ES" sz="1400" dirty="0"/>
              <a:t> – x + 5 esta empresa</a:t>
            </a:r>
            <a:r>
              <a:rPr lang="es-ES" sz="1400" dirty="0" smtClean="0"/>
              <a:t>? </a:t>
            </a:r>
            <a:r>
              <a:rPr lang="es-ES" sz="1400" dirty="0">
                <a:solidFill>
                  <a:srgbClr val="FF0000"/>
                </a:solidFill>
              </a:rPr>
              <a:t>A.</a:t>
            </a:r>
            <a:r>
              <a:rPr lang="es-ES" sz="1400" dirty="0"/>
              <a:t> </a:t>
            </a:r>
            <a:r>
              <a:rPr lang="es-ES" sz="1400" dirty="0">
                <a:solidFill>
                  <a:srgbClr val="FF0000"/>
                </a:solidFill>
              </a:rPr>
              <a:t>11x + 3     </a:t>
            </a:r>
            <a:r>
              <a:rPr lang="es-ES" sz="1400" dirty="0"/>
              <a:t>B.</a:t>
            </a:r>
            <a:r>
              <a:rPr lang="es-ES" sz="1400" dirty="0">
                <a:solidFill>
                  <a:srgbClr val="FF0000"/>
                </a:solidFill>
              </a:rPr>
              <a:t> </a:t>
            </a:r>
            <a:r>
              <a:rPr lang="es-ES" sz="1400" dirty="0"/>
              <a:t>6x</a:t>
            </a:r>
            <a:r>
              <a:rPr lang="es-ES" sz="1400" baseline="30000" dirty="0"/>
              <a:t>2</a:t>
            </a:r>
            <a:r>
              <a:rPr lang="es-ES" sz="1400" dirty="0"/>
              <a:t> – 12x + 1	C. 4x</a:t>
            </a:r>
            <a:r>
              <a:rPr lang="es-ES" sz="1400" baseline="30000" dirty="0"/>
              <a:t>2</a:t>
            </a:r>
            <a:r>
              <a:rPr lang="es-ES" sz="1400" dirty="0"/>
              <a:t> + 10x + 1	D. – 7x + 1</a:t>
            </a:r>
          </a:p>
          <a:p>
            <a:pPr marL="0" indent="0" algn="just">
              <a:lnSpc>
                <a:spcPct val="110000"/>
              </a:lnSpc>
              <a:spcBef>
                <a:spcPts val="0"/>
              </a:spcBef>
              <a:buNone/>
            </a:pPr>
            <a:endParaRPr lang="es-ES" sz="1400" dirty="0"/>
          </a:p>
          <a:p>
            <a:pPr marL="0" indent="0" algn="just">
              <a:lnSpc>
                <a:spcPct val="110000"/>
              </a:lnSpc>
              <a:spcBef>
                <a:spcPts val="0"/>
              </a:spcBef>
              <a:buNone/>
            </a:pPr>
            <a:r>
              <a:rPr lang="es-ES" sz="1400" dirty="0"/>
              <a:t>40. Un viajero que se desplaza de la ciudad A </a:t>
            </a:r>
            <a:r>
              <a:rPr lang="es-ES" sz="1400" dirty="0" err="1"/>
              <a:t>a</a:t>
            </a:r>
            <a:r>
              <a:rPr lang="es-ES" sz="1400" dirty="0"/>
              <a:t> la B en auto-stop, hace este recorrido de la siguiente forma: recorre 7a</a:t>
            </a:r>
            <a:r>
              <a:rPr lang="es-ES" sz="1400" baseline="30000" dirty="0"/>
              <a:t>2</a:t>
            </a:r>
            <a:r>
              <a:rPr lang="es-ES" sz="1400" dirty="0"/>
              <a:t>b – 3ab</a:t>
            </a:r>
            <a:r>
              <a:rPr lang="es-ES" sz="1400" baseline="30000" dirty="0"/>
              <a:t>2</a:t>
            </a:r>
            <a:r>
              <a:rPr lang="es-ES" sz="1400" dirty="0"/>
              <a:t> + 9 en un jeep, - a</a:t>
            </a:r>
            <a:r>
              <a:rPr lang="es-ES" sz="1400" baseline="30000" dirty="0"/>
              <a:t>2</a:t>
            </a:r>
            <a:r>
              <a:rPr lang="es-ES" sz="1400" dirty="0"/>
              <a:t>b + 4ab</a:t>
            </a:r>
            <a:r>
              <a:rPr lang="es-ES" sz="1400" baseline="30000" dirty="0"/>
              <a:t>2</a:t>
            </a:r>
            <a:r>
              <a:rPr lang="es-ES" sz="1400" dirty="0"/>
              <a:t> + 1 en moto, y el resto en camión. ¿Qué distancia recorrió en camión si la distancia que separa la ciudad A de la ciudad B es de 10 a</a:t>
            </a:r>
            <a:r>
              <a:rPr lang="es-ES" sz="1400" baseline="30000" dirty="0"/>
              <a:t>2</a:t>
            </a:r>
            <a:r>
              <a:rPr lang="es-ES" sz="1400" dirty="0"/>
              <a:t>b + 5ab</a:t>
            </a:r>
            <a:r>
              <a:rPr lang="es-ES" sz="1400" baseline="30000" dirty="0"/>
              <a:t>2</a:t>
            </a:r>
            <a:r>
              <a:rPr lang="es-ES" sz="1400" dirty="0"/>
              <a:t> + 12</a:t>
            </a:r>
            <a:r>
              <a:rPr lang="es-ES" sz="1400" dirty="0" smtClean="0"/>
              <a:t>? </a:t>
            </a:r>
          </a:p>
          <a:p>
            <a:pPr marL="0" indent="0" algn="just">
              <a:lnSpc>
                <a:spcPct val="110000"/>
              </a:lnSpc>
              <a:spcBef>
                <a:spcPts val="0"/>
              </a:spcBef>
              <a:buNone/>
            </a:pPr>
            <a:r>
              <a:rPr lang="es-ES" sz="1400" dirty="0">
                <a:solidFill>
                  <a:srgbClr val="FF0000"/>
                </a:solidFill>
              </a:rPr>
              <a:t>A.</a:t>
            </a:r>
            <a:r>
              <a:rPr lang="es-ES" sz="1400" dirty="0"/>
              <a:t> </a:t>
            </a:r>
            <a:r>
              <a:rPr lang="es-ES" sz="1400" dirty="0">
                <a:solidFill>
                  <a:srgbClr val="FF0000"/>
                </a:solidFill>
              </a:rPr>
              <a:t>4a</a:t>
            </a:r>
            <a:r>
              <a:rPr lang="es-ES" sz="1400" baseline="30000" dirty="0">
                <a:solidFill>
                  <a:srgbClr val="FF0000"/>
                </a:solidFill>
              </a:rPr>
              <a:t>2</a:t>
            </a:r>
            <a:r>
              <a:rPr lang="es-ES" sz="1400" dirty="0">
                <a:solidFill>
                  <a:srgbClr val="FF0000"/>
                </a:solidFill>
              </a:rPr>
              <a:t>b + 4ab</a:t>
            </a:r>
            <a:r>
              <a:rPr lang="es-ES" sz="1400" baseline="30000" dirty="0">
                <a:solidFill>
                  <a:srgbClr val="FF0000"/>
                </a:solidFill>
              </a:rPr>
              <a:t>2</a:t>
            </a:r>
            <a:r>
              <a:rPr lang="es-ES" sz="1400" dirty="0">
                <a:solidFill>
                  <a:srgbClr val="FF0000"/>
                </a:solidFill>
              </a:rPr>
              <a:t> + 2</a:t>
            </a:r>
            <a:r>
              <a:rPr lang="es-ES" sz="1400" dirty="0"/>
              <a:t>      B. 8a</a:t>
            </a:r>
            <a:r>
              <a:rPr lang="es-ES" sz="1400" baseline="30000" dirty="0"/>
              <a:t>2</a:t>
            </a:r>
            <a:r>
              <a:rPr lang="es-ES" sz="1400" dirty="0"/>
              <a:t>b + 7ab</a:t>
            </a:r>
            <a:r>
              <a:rPr lang="es-ES" sz="1400" baseline="30000" dirty="0"/>
              <a:t>2</a:t>
            </a:r>
            <a:r>
              <a:rPr lang="es-ES" sz="1400" dirty="0"/>
              <a:t> + 21		C. 6a</a:t>
            </a:r>
            <a:r>
              <a:rPr lang="es-ES" sz="1400" baseline="30000" dirty="0"/>
              <a:t>2</a:t>
            </a:r>
            <a:r>
              <a:rPr lang="es-ES" sz="1400" dirty="0"/>
              <a:t>b + ab</a:t>
            </a:r>
            <a:r>
              <a:rPr lang="es-ES" sz="1400" baseline="30000" dirty="0"/>
              <a:t>2</a:t>
            </a:r>
            <a:r>
              <a:rPr lang="es-ES" sz="1400" dirty="0"/>
              <a:t> + 10	D. 16 a</a:t>
            </a:r>
            <a:r>
              <a:rPr lang="es-ES" sz="1400" baseline="30000" dirty="0"/>
              <a:t>2</a:t>
            </a:r>
            <a:r>
              <a:rPr lang="es-ES" sz="1400" dirty="0"/>
              <a:t>b + 5ab</a:t>
            </a:r>
            <a:r>
              <a:rPr lang="es-ES" sz="1400" baseline="30000" dirty="0"/>
              <a:t>2</a:t>
            </a:r>
            <a:r>
              <a:rPr lang="es-ES" sz="1400" dirty="0"/>
              <a:t> + 21</a:t>
            </a:r>
          </a:p>
          <a:p>
            <a:pPr marL="0" indent="0" algn="just">
              <a:lnSpc>
                <a:spcPct val="110000"/>
              </a:lnSpc>
              <a:spcBef>
                <a:spcPts val="0"/>
              </a:spcBef>
              <a:buNone/>
            </a:pPr>
            <a:endParaRPr lang="es-ES" sz="1400" dirty="0"/>
          </a:p>
          <a:p>
            <a:pPr marL="0" indent="0" algn="just">
              <a:lnSpc>
                <a:spcPct val="110000"/>
              </a:lnSpc>
              <a:spcBef>
                <a:spcPts val="0"/>
              </a:spcBef>
              <a:buNone/>
            </a:pPr>
            <a:endParaRPr lang="es-ES" sz="1400" dirty="0"/>
          </a:p>
        </p:txBody>
      </p:sp>
      <p:sp>
        <p:nvSpPr>
          <p:cNvPr id="4" name="Rectángulo redondeado 3"/>
          <p:cNvSpPr/>
          <p:nvPr/>
        </p:nvSpPr>
        <p:spPr>
          <a:xfrm>
            <a:off x="1598218" y="697197"/>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5" name="Rectángulo redondeado 4"/>
          <p:cNvSpPr/>
          <p:nvPr/>
        </p:nvSpPr>
        <p:spPr>
          <a:xfrm>
            <a:off x="2515175" y="697197"/>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6" name="Rectángulo redondeado 5"/>
          <p:cNvSpPr/>
          <p:nvPr/>
        </p:nvSpPr>
        <p:spPr>
          <a:xfrm>
            <a:off x="4221428" y="683550"/>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7" name="Rectángulo redondeado 6"/>
          <p:cNvSpPr/>
          <p:nvPr/>
        </p:nvSpPr>
        <p:spPr>
          <a:xfrm>
            <a:off x="5845794" y="683548"/>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8" name="Rectángulo redondeado 7"/>
          <p:cNvSpPr/>
          <p:nvPr/>
        </p:nvSpPr>
        <p:spPr>
          <a:xfrm>
            <a:off x="7006136" y="683549"/>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9" name="Rectángulo redondeado 8"/>
          <p:cNvSpPr/>
          <p:nvPr/>
        </p:nvSpPr>
        <p:spPr>
          <a:xfrm>
            <a:off x="10572474" y="669902"/>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0" name="Rectángulo redondeado 9"/>
          <p:cNvSpPr/>
          <p:nvPr/>
        </p:nvSpPr>
        <p:spPr>
          <a:xfrm>
            <a:off x="1598218" y="1044317"/>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1" name="Rectángulo redondeado 10"/>
          <p:cNvSpPr/>
          <p:nvPr/>
        </p:nvSpPr>
        <p:spPr>
          <a:xfrm>
            <a:off x="2515175" y="1044317"/>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12" name="Rectángulo redondeado 11"/>
          <p:cNvSpPr/>
          <p:nvPr/>
        </p:nvSpPr>
        <p:spPr>
          <a:xfrm>
            <a:off x="4221428" y="1030670"/>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13" name="Rectángulo redondeado 12"/>
          <p:cNvSpPr/>
          <p:nvPr/>
        </p:nvSpPr>
        <p:spPr>
          <a:xfrm>
            <a:off x="5845794" y="1030668"/>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14" name="Rectángulo redondeado 13"/>
          <p:cNvSpPr/>
          <p:nvPr/>
        </p:nvSpPr>
        <p:spPr>
          <a:xfrm>
            <a:off x="7006136" y="1030669"/>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5" name="Rectángulo redondeado 14"/>
          <p:cNvSpPr/>
          <p:nvPr/>
        </p:nvSpPr>
        <p:spPr>
          <a:xfrm>
            <a:off x="10572474" y="1017022"/>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6" name="Rectángulo redondeado 15"/>
          <p:cNvSpPr/>
          <p:nvPr/>
        </p:nvSpPr>
        <p:spPr>
          <a:xfrm>
            <a:off x="1598218" y="1413757"/>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7" name="Rectángulo redondeado 16"/>
          <p:cNvSpPr/>
          <p:nvPr/>
        </p:nvSpPr>
        <p:spPr>
          <a:xfrm>
            <a:off x="2515175" y="1413757"/>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18" name="Rectángulo redondeado 17"/>
          <p:cNvSpPr/>
          <p:nvPr/>
        </p:nvSpPr>
        <p:spPr>
          <a:xfrm>
            <a:off x="4221428" y="1400110"/>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19" name="Rectángulo redondeado 18"/>
          <p:cNvSpPr/>
          <p:nvPr/>
        </p:nvSpPr>
        <p:spPr>
          <a:xfrm>
            <a:off x="5845794" y="1400108"/>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20" name="Rectángulo redondeado 19"/>
          <p:cNvSpPr/>
          <p:nvPr/>
        </p:nvSpPr>
        <p:spPr>
          <a:xfrm>
            <a:off x="7006136" y="1400109"/>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21" name="Rectángulo redondeado 20"/>
          <p:cNvSpPr/>
          <p:nvPr/>
        </p:nvSpPr>
        <p:spPr>
          <a:xfrm>
            <a:off x="8143173" y="1386462"/>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22" name="Rectángulo redondeado 21"/>
          <p:cNvSpPr/>
          <p:nvPr/>
        </p:nvSpPr>
        <p:spPr>
          <a:xfrm>
            <a:off x="1598218" y="1835354"/>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23" name="Rectángulo redondeado 22"/>
          <p:cNvSpPr/>
          <p:nvPr/>
        </p:nvSpPr>
        <p:spPr>
          <a:xfrm>
            <a:off x="2515175" y="1835354"/>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24" name="Rectángulo redondeado 23"/>
          <p:cNvSpPr/>
          <p:nvPr/>
        </p:nvSpPr>
        <p:spPr>
          <a:xfrm>
            <a:off x="4221428" y="1821707"/>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25" name="Rectángulo redondeado 24"/>
          <p:cNvSpPr/>
          <p:nvPr/>
        </p:nvSpPr>
        <p:spPr>
          <a:xfrm>
            <a:off x="5845794" y="1821705"/>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26" name="Rectángulo redondeado 25"/>
          <p:cNvSpPr/>
          <p:nvPr/>
        </p:nvSpPr>
        <p:spPr>
          <a:xfrm>
            <a:off x="7006136" y="1821706"/>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27" name="Rectángulo redondeado 26"/>
          <p:cNvSpPr/>
          <p:nvPr/>
        </p:nvSpPr>
        <p:spPr>
          <a:xfrm>
            <a:off x="8143173" y="1808059"/>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28" name="Rectángulo redondeado 27"/>
          <p:cNvSpPr/>
          <p:nvPr/>
        </p:nvSpPr>
        <p:spPr>
          <a:xfrm>
            <a:off x="1598218" y="2458443"/>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29" name="Rectángulo redondeado 28"/>
          <p:cNvSpPr/>
          <p:nvPr/>
        </p:nvSpPr>
        <p:spPr>
          <a:xfrm>
            <a:off x="2515175" y="2458443"/>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30" name="Rectángulo redondeado 29"/>
          <p:cNvSpPr/>
          <p:nvPr/>
        </p:nvSpPr>
        <p:spPr>
          <a:xfrm>
            <a:off x="4221428" y="2444796"/>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31" name="Rectángulo redondeado 30"/>
          <p:cNvSpPr/>
          <p:nvPr/>
        </p:nvSpPr>
        <p:spPr>
          <a:xfrm>
            <a:off x="5845794" y="2444794"/>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32" name="Rectángulo redondeado 31"/>
          <p:cNvSpPr/>
          <p:nvPr/>
        </p:nvSpPr>
        <p:spPr>
          <a:xfrm>
            <a:off x="7006136" y="2444795"/>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33" name="Rectángulo redondeado 32"/>
          <p:cNvSpPr/>
          <p:nvPr/>
        </p:nvSpPr>
        <p:spPr>
          <a:xfrm>
            <a:off x="8143173" y="2431148"/>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34" name="Rectángulo redondeado 33"/>
          <p:cNvSpPr/>
          <p:nvPr/>
        </p:nvSpPr>
        <p:spPr>
          <a:xfrm>
            <a:off x="1527422" y="2833493"/>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35" name="Rectángulo redondeado 34"/>
          <p:cNvSpPr/>
          <p:nvPr/>
        </p:nvSpPr>
        <p:spPr>
          <a:xfrm>
            <a:off x="2444379" y="2833493"/>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36" name="Rectángulo redondeado 35"/>
          <p:cNvSpPr/>
          <p:nvPr/>
        </p:nvSpPr>
        <p:spPr>
          <a:xfrm>
            <a:off x="4150632" y="2819846"/>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37" name="Rectángulo redondeado 36"/>
          <p:cNvSpPr/>
          <p:nvPr/>
        </p:nvSpPr>
        <p:spPr>
          <a:xfrm>
            <a:off x="5774998" y="2819844"/>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38" name="Rectángulo redondeado 37"/>
          <p:cNvSpPr/>
          <p:nvPr/>
        </p:nvSpPr>
        <p:spPr>
          <a:xfrm>
            <a:off x="6935340" y="2819845"/>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39" name="Rectángulo redondeado 38"/>
          <p:cNvSpPr/>
          <p:nvPr/>
        </p:nvSpPr>
        <p:spPr>
          <a:xfrm>
            <a:off x="8072377" y="2806198"/>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40" name="Rectángulo redondeado 39"/>
          <p:cNvSpPr/>
          <p:nvPr/>
        </p:nvSpPr>
        <p:spPr>
          <a:xfrm>
            <a:off x="1598218" y="3836310"/>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41" name="Rectángulo redondeado 40"/>
          <p:cNvSpPr/>
          <p:nvPr/>
        </p:nvSpPr>
        <p:spPr>
          <a:xfrm>
            <a:off x="2515175" y="3836310"/>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42" name="Rectángulo redondeado 41"/>
          <p:cNvSpPr/>
          <p:nvPr/>
        </p:nvSpPr>
        <p:spPr>
          <a:xfrm>
            <a:off x="4221428" y="3822663"/>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43" name="Rectángulo redondeado 42"/>
          <p:cNvSpPr/>
          <p:nvPr/>
        </p:nvSpPr>
        <p:spPr>
          <a:xfrm>
            <a:off x="5845794" y="3822661"/>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44" name="Rectángulo redondeado 43"/>
          <p:cNvSpPr/>
          <p:nvPr/>
        </p:nvSpPr>
        <p:spPr>
          <a:xfrm>
            <a:off x="7006136" y="3822662"/>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45" name="Rectángulo redondeado 44"/>
          <p:cNvSpPr/>
          <p:nvPr/>
        </p:nvSpPr>
        <p:spPr>
          <a:xfrm>
            <a:off x="8143173" y="3809015"/>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46" name="Rectángulo redondeado 45"/>
          <p:cNvSpPr/>
          <p:nvPr/>
        </p:nvSpPr>
        <p:spPr>
          <a:xfrm>
            <a:off x="1586000" y="4440519"/>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47" name="Rectángulo redondeado 46"/>
          <p:cNvSpPr/>
          <p:nvPr/>
        </p:nvSpPr>
        <p:spPr>
          <a:xfrm>
            <a:off x="2502957" y="4440519"/>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48" name="Rectángulo redondeado 47"/>
          <p:cNvSpPr/>
          <p:nvPr/>
        </p:nvSpPr>
        <p:spPr>
          <a:xfrm>
            <a:off x="4209210" y="4426872"/>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49" name="Rectángulo redondeado 48"/>
          <p:cNvSpPr/>
          <p:nvPr/>
        </p:nvSpPr>
        <p:spPr>
          <a:xfrm>
            <a:off x="5833576" y="4426870"/>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50" name="Rectángulo redondeado 49"/>
          <p:cNvSpPr/>
          <p:nvPr/>
        </p:nvSpPr>
        <p:spPr>
          <a:xfrm>
            <a:off x="6993918" y="4426871"/>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51" name="Rectángulo redondeado 50"/>
          <p:cNvSpPr/>
          <p:nvPr/>
        </p:nvSpPr>
        <p:spPr>
          <a:xfrm>
            <a:off x="8130955" y="4413224"/>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52" name="Rectángulo redondeado 51"/>
          <p:cNvSpPr/>
          <p:nvPr/>
        </p:nvSpPr>
        <p:spPr>
          <a:xfrm>
            <a:off x="1586000" y="3274743"/>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53" name="Rectángulo redondeado 52"/>
          <p:cNvSpPr/>
          <p:nvPr/>
        </p:nvSpPr>
        <p:spPr>
          <a:xfrm>
            <a:off x="2502957" y="3274743"/>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54" name="Rectángulo redondeado 53"/>
          <p:cNvSpPr/>
          <p:nvPr/>
        </p:nvSpPr>
        <p:spPr>
          <a:xfrm>
            <a:off x="4209210" y="3261096"/>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55" name="Rectángulo redondeado 54"/>
          <p:cNvSpPr/>
          <p:nvPr/>
        </p:nvSpPr>
        <p:spPr>
          <a:xfrm>
            <a:off x="5833576" y="3261094"/>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56" name="Rectángulo redondeado 55"/>
          <p:cNvSpPr/>
          <p:nvPr/>
        </p:nvSpPr>
        <p:spPr>
          <a:xfrm>
            <a:off x="6993918" y="3261095"/>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57" name="Rectángulo redondeado 56"/>
          <p:cNvSpPr/>
          <p:nvPr/>
        </p:nvSpPr>
        <p:spPr>
          <a:xfrm>
            <a:off x="8130955" y="3247448"/>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58" name="Rectángulo redondeado 57"/>
          <p:cNvSpPr/>
          <p:nvPr/>
        </p:nvSpPr>
        <p:spPr>
          <a:xfrm>
            <a:off x="1527422" y="5025334"/>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59" name="Rectángulo redondeado 58"/>
          <p:cNvSpPr/>
          <p:nvPr/>
        </p:nvSpPr>
        <p:spPr>
          <a:xfrm>
            <a:off x="2444379" y="5025334"/>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60" name="Rectángulo redondeado 59"/>
          <p:cNvSpPr/>
          <p:nvPr/>
        </p:nvSpPr>
        <p:spPr>
          <a:xfrm>
            <a:off x="4150632" y="5011687"/>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61" name="Rectángulo redondeado 60"/>
          <p:cNvSpPr/>
          <p:nvPr/>
        </p:nvSpPr>
        <p:spPr>
          <a:xfrm>
            <a:off x="5774998" y="5011685"/>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62" name="Rectángulo redondeado 61"/>
          <p:cNvSpPr/>
          <p:nvPr/>
        </p:nvSpPr>
        <p:spPr>
          <a:xfrm>
            <a:off x="6935340" y="5011686"/>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63" name="Rectángulo redondeado 62"/>
          <p:cNvSpPr/>
          <p:nvPr/>
        </p:nvSpPr>
        <p:spPr>
          <a:xfrm>
            <a:off x="8072377" y="4998039"/>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64" name="Rectángulo redondeado 63"/>
          <p:cNvSpPr/>
          <p:nvPr/>
        </p:nvSpPr>
        <p:spPr>
          <a:xfrm>
            <a:off x="1598218" y="6433034"/>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65" name="Rectángulo redondeado 64"/>
          <p:cNvSpPr/>
          <p:nvPr/>
        </p:nvSpPr>
        <p:spPr>
          <a:xfrm>
            <a:off x="2515175" y="6433034"/>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66" name="Rectángulo redondeado 65"/>
          <p:cNvSpPr/>
          <p:nvPr/>
        </p:nvSpPr>
        <p:spPr>
          <a:xfrm>
            <a:off x="4221428" y="6419387"/>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67" name="Rectángulo redondeado 66"/>
          <p:cNvSpPr/>
          <p:nvPr/>
        </p:nvSpPr>
        <p:spPr>
          <a:xfrm>
            <a:off x="5845794" y="6419385"/>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68" name="Rectángulo redondeado 67"/>
          <p:cNvSpPr/>
          <p:nvPr/>
        </p:nvSpPr>
        <p:spPr>
          <a:xfrm>
            <a:off x="7006136" y="6419386"/>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69" name="Rectángulo redondeado 68"/>
          <p:cNvSpPr/>
          <p:nvPr/>
        </p:nvSpPr>
        <p:spPr>
          <a:xfrm>
            <a:off x="8143173" y="6405739"/>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70" name="Rectángulo redondeado 69"/>
          <p:cNvSpPr/>
          <p:nvPr/>
        </p:nvSpPr>
        <p:spPr>
          <a:xfrm>
            <a:off x="1527422" y="5604767"/>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71" name="Rectángulo redondeado 70"/>
          <p:cNvSpPr/>
          <p:nvPr/>
        </p:nvSpPr>
        <p:spPr>
          <a:xfrm>
            <a:off x="2444379" y="5604767"/>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EJERCICIOS MODELOS</a:t>
            </a:r>
            <a:endParaRPr lang="es-ES" sz="1000" dirty="0"/>
          </a:p>
        </p:txBody>
      </p:sp>
      <p:sp>
        <p:nvSpPr>
          <p:cNvPr id="72" name="Rectángulo redondeado 71"/>
          <p:cNvSpPr/>
          <p:nvPr/>
        </p:nvSpPr>
        <p:spPr>
          <a:xfrm>
            <a:off x="4150632" y="5591120"/>
            <a:ext cx="1553570"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EJERCICIO RESUELTO</a:t>
            </a:r>
            <a:endParaRPr lang="es-ES" sz="1000" dirty="0"/>
          </a:p>
        </p:txBody>
      </p:sp>
      <p:sp>
        <p:nvSpPr>
          <p:cNvPr id="73" name="Rectángulo redondeado 72"/>
          <p:cNvSpPr/>
          <p:nvPr/>
        </p:nvSpPr>
        <p:spPr>
          <a:xfrm>
            <a:off x="5774998" y="5591118"/>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74" name="Rectángulo redondeado 73"/>
          <p:cNvSpPr/>
          <p:nvPr/>
        </p:nvSpPr>
        <p:spPr>
          <a:xfrm>
            <a:off x="6935340" y="5591119"/>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75" name="Rectángulo redondeado 74"/>
          <p:cNvSpPr/>
          <p:nvPr/>
        </p:nvSpPr>
        <p:spPr>
          <a:xfrm>
            <a:off x="8072377" y="5577472"/>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76" name="Rectángulo redondeado 75"/>
          <p:cNvSpPr/>
          <p:nvPr/>
        </p:nvSpPr>
        <p:spPr>
          <a:xfrm>
            <a:off x="8139764" y="647084"/>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
        <p:nvSpPr>
          <p:cNvPr id="77" name="Rectángulo redondeado 76"/>
          <p:cNvSpPr/>
          <p:nvPr/>
        </p:nvSpPr>
        <p:spPr>
          <a:xfrm>
            <a:off x="8174018" y="1019259"/>
            <a:ext cx="2320120" cy="203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ENTRENAMIENTO PROBLEMAS</a:t>
            </a:r>
            <a:endParaRPr lang="es-ES" sz="1000" dirty="0"/>
          </a:p>
        </p:txBody>
      </p:sp>
    </p:spTree>
    <p:extLst>
      <p:ext uri="{BB962C8B-B14F-4D97-AF65-F5344CB8AC3E}">
        <p14:creationId xmlns:p14="http://schemas.microsoft.com/office/powerpoint/2010/main" val="32438427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278641" y="109182"/>
            <a:ext cx="11567616" cy="6045958"/>
          </a:xfrm>
        </p:spPr>
        <p:txBody>
          <a:bodyPr>
            <a:noAutofit/>
          </a:bodyPr>
          <a:lstStyle/>
          <a:p>
            <a:pPr marL="0" indent="0" algn="just">
              <a:lnSpc>
                <a:spcPct val="100000"/>
              </a:lnSpc>
              <a:spcBef>
                <a:spcPts val="0"/>
              </a:spcBef>
              <a:buNone/>
            </a:pPr>
            <a:r>
              <a:rPr lang="es-ES" sz="1400" dirty="0"/>
              <a:t>4</a:t>
            </a:r>
            <a:r>
              <a:rPr lang="es-ES" sz="1400" dirty="0" smtClean="0"/>
              <a:t>1. El perímetro de un triángulo es de 7/2xyz. Si un lado mide 2xyz, el otro mide ½ </a:t>
            </a:r>
            <a:r>
              <a:rPr lang="es-ES" sz="1400" dirty="0" err="1" smtClean="0"/>
              <a:t>xyz</a:t>
            </a:r>
            <a:r>
              <a:rPr lang="es-ES" sz="1400" dirty="0" smtClean="0"/>
              <a:t>, ¿Cuánto mide el tercer lado? </a:t>
            </a:r>
            <a:r>
              <a:rPr lang="es-ES" sz="1400" dirty="0">
                <a:solidFill>
                  <a:srgbClr val="FF0000"/>
                </a:solidFill>
              </a:rPr>
              <a:t>A. </a:t>
            </a:r>
            <a:r>
              <a:rPr lang="es-ES" sz="1400" dirty="0" err="1">
                <a:solidFill>
                  <a:srgbClr val="FF0000"/>
                </a:solidFill>
              </a:rPr>
              <a:t>xyz</a:t>
            </a:r>
            <a:r>
              <a:rPr lang="es-ES" sz="1400" dirty="0">
                <a:solidFill>
                  <a:srgbClr val="FF0000"/>
                </a:solidFill>
              </a:rPr>
              <a:t>      </a:t>
            </a:r>
            <a:r>
              <a:rPr lang="es-ES" sz="1400" dirty="0" smtClean="0"/>
              <a:t>B</a:t>
            </a:r>
            <a:r>
              <a:rPr lang="es-ES" sz="1400" dirty="0"/>
              <a:t>. 6xyz     </a:t>
            </a:r>
            <a:r>
              <a:rPr lang="es-ES" sz="1400" dirty="0" smtClean="0"/>
              <a:t> </a:t>
            </a:r>
            <a:r>
              <a:rPr lang="es-ES" sz="1400" dirty="0"/>
              <a:t>C. 2 ½ </a:t>
            </a:r>
            <a:r>
              <a:rPr lang="es-ES" sz="1400" dirty="0" err="1" smtClean="0"/>
              <a:t>xyz</a:t>
            </a:r>
            <a:r>
              <a:rPr lang="es-ES" sz="1400" dirty="0" smtClean="0"/>
              <a:t>       D</a:t>
            </a:r>
            <a:r>
              <a:rPr lang="es-ES" sz="1400" dirty="0"/>
              <a:t>. 5xyz</a:t>
            </a:r>
          </a:p>
          <a:p>
            <a:pPr marL="0" indent="0" algn="just">
              <a:lnSpc>
                <a:spcPct val="100000"/>
              </a:lnSpc>
              <a:spcBef>
                <a:spcPts val="0"/>
              </a:spcBef>
              <a:buNone/>
            </a:pPr>
            <a:endParaRPr lang="es-ES" sz="1400" dirty="0" smtClean="0"/>
          </a:p>
          <a:p>
            <a:pPr marL="0" indent="0" algn="just">
              <a:lnSpc>
                <a:spcPct val="100000"/>
              </a:lnSpc>
              <a:spcBef>
                <a:spcPts val="0"/>
              </a:spcBef>
              <a:buNone/>
            </a:pPr>
            <a:r>
              <a:rPr lang="es-ES" sz="1400" dirty="0" smtClean="0"/>
              <a:t>42. El perímetro de un triángulo es de 37/4 x, uno de sus lados mide un número par, otro de sus lados es el consecutivo del lado </a:t>
            </a:r>
            <a:r>
              <a:rPr lang="es-ES" sz="1400" dirty="0"/>
              <a:t>anterior. ¿Cuánto mide el tercer lado? </a:t>
            </a:r>
            <a:r>
              <a:rPr lang="es-ES" sz="1400" dirty="0">
                <a:solidFill>
                  <a:srgbClr val="FF0000"/>
                </a:solidFill>
              </a:rPr>
              <a:t>A.</a:t>
            </a:r>
            <a:r>
              <a:rPr lang="es-ES" sz="1400" dirty="0"/>
              <a:t> </a:t>
            </a:r>
            <a:r>
              <a:rPr lang="es-ES" sz="1400" dirty="0">
                <a:solidFill>
                  <a:srgbClr val="FF0000"/>
                </a:solidFill>
              </a:rPr>
              <a:t>2x + 1	</a:t>
            </a:r>
            <a:r>
              <a:rPr lang="es-ES" sz="1400" dirty="0"/>
              <a:t>B. 2x + 3	C. 37/4 x + 3	D. 39/4 x + 3</a:t>
            </a:r>
          </a:p>
          <a:p>
            <a:pPr marL="0" indent="0" algn="just">
              <a:lnSpc>
                <a:spcPct val="100000"/>
              </a:lnSpc>
              <a:spcBef>
                <a:spcPts val="0"/>
              </a:spcBef>
              <a:buNone/>
            </a:pPr>
            <a:endParaRPr lang="es-ES" sz="1400" dirty="0" smtClean="0"/>
          </a:p>
          <a:p>
            <a:pPr marL="0" indent="0" algn="just">
              <a:lnSpc>
                <a:spcPct val="100000"/>
              </a:lnSpc>
              <a:spcBef>
                <a:spcPts val="0"/>
              </a:spcBef>
              <a:buNone/>
            </a:pPr>
            <a:r>
              <a:rPr lang="es-ES" sz="1400" dirty="0" smtClean="0"/>
              <a:t>43. </a:t>
            </a:r>
            <a:r>
              <a:rPr lang="es-ES" sz="1400" dirty="0"/>
              <a:t>E</a:t>
            </a:r>
            <a:r>
              <a:rPr lang="es-ES" sz="1400" dirty="0" smtClean="0"/>
              <a:t>l perímetro de un triángulo es de 10/4 x, dos de sus lados son dos enteros consecutivos</a:t>
            </a:r>
            <a:r>
              <a:rPr lang="es-ES" sz="1400" dirty="0"/>
              <a:t>. ¿Cuánto mide el tercer lado? </a:t>
            </a:r>
            <a:endParaRPr lang="es-ES" sz="1400" dirty="0" smtClean="0"/>
          </a:p>
          <a:p>
            <a:pPr marL="0" indent="0" algn="just">
              <a:lnSpc>
                <a:spcPct val="100000"/>
              </a:lnSpc>
              <a:spcBef>
                <a:spcPts val="0"/>
              </a:spcBef>
              <a:buNone/>
            </a:pPr>
            <a:r>
              <a:rPr lang="es-ES" sz="1400" dirty="0" smtClean="0">
                <a:solidFill>
                  <a:srgbClr val="FF0000"/>
                </a:solidFill>
              </a:rPr>
              <a:t>A</a:t>
            </a:r>
            <a:r>
              <a:rPr lang="es-ES" sz="1400" dirty="0">
                <a:solidFill>
                  <a:srgbClr val="FF0000"/>
                </a:solidFill>
              </a:rPr>
              <a:t>.</a:t>
            </a:r>
            <a:r>
              <a:rPr lang="es-ES" sz="1400" dirty="0"/>
              <a:t> </a:t>
            </a:r>
            <a:r>
              <a:rPr lang="es-ES" sz="1400" dirty="0">
                <a:solidFill>
                  <a:srgbClr val="FF0000"/>
                </a:solidFill>
              </a:rPr>
              <a:t>½ x – 1     </a:t>
            </a:r>
            <a:r>
              <a:rPr lang="es-ES" sz="1400" dirty="0"/>
              <a:t>B. 5/2x + 1		C. 3x + 3 	13/4 x + 3</a:t>
            </a:r>
          </a:p>
          <a:p>
            <a:pPr marL="0" indent="0" algn="just">
              <a:lnSpc>
                <a:spcPct val="100000"/>
              </a:lnSpc>
              <a:spcBef>
                <a:spcPts val="0"/>
              </a:spcBef>
              <a:buNone/>
            </a:pPr>
            <a:endParaRPr lang="es-ES" sz="1400" dirty="0" smtClean="0"/>
          </a:p>
          <a:p>
            <a:pPr marL="0" indent="0" algn="just">
              <a:lnSpc>
                <a:spcPct val="100000"/>
              </a:lnSpc>
              <a:spcBef>
                <a:spcPts val="0"/>
              </a:spcBef>
              <a:buNone/>
            </a:pPr>
            <a:r>
              <a:rPr lang="es-ES" sz="1400" dirty="0"/>
              <a:t>4</a:t>
            </a:r>
            <a:r>
              <a:rPr lang="es-ES" sz="1400" dirty="0" smtClean="0"/>
              <a:t>4. El perímetro de un rectángulo es de 17/5 </a:t>
            </a:r>
            <a:r>
              <a:rPr lang="es-ES" sz="1400" dirty="0" err="1" smtClean="0"/>
              <a:t>mn</a:t>
            </a:r>
            <a:r>
              <a:rPr lang="es-ES" sz="1400" dirty="0" smtClean="0"/>
              <a:t>. Si su base mide ¾ </a:t>
            </a:r>
            <a:r>
              <a:rPr lang="es-ES" sz="1400" dirty="0" err="1" smtClean="0"/>
              <a:t>mn</a:t>
            </a:r>
            <a:r>
              <a:rPr lang="es-ES" sz="1400" dirty="0"/>
              <a:t>, ¿Cuánto </a:t>
            </a:r>
            <a:r>
              <a:rPr lang="es-ES" sz="1400" dirty="0" smtClean="0"/>
              <a:t>tiene de altura? </a:t>
            </a:r>
            <a:r>
              <a:rPr lang="es-ES" sz="1400" dirty="0">
                <a:solidFill>
                  <a:srgbClr val="FF0000"/>
                </a:solidFill>
              </a:rPr>
              <a:t>A.</a:t>
            </a:r>
            <a:r>
              <a:rPr lang="es-ES" sz="1400" dirty="0"/>
              <a:t> </a:t>
            </a:r>
            <a:r>
              <a:rPr lang="es-ES" sz="1400" dirty="0">
                <a:solidFill>
                  <a:srgbClr val="FF0000"/>
                </a:solidFill>
              </a:rPr>
              <a:t>19/20 </a:t>
            </a:r>
            <a:r>
              <a:rPr lang="es-ES" sz="1400" dirty="0" err="1">
                <a:solidFill>
                  <a:srgbClr val="FF0000"/>
                </a:solidFill>
              </a:rPr>
              <a:t>mn</a:t>
            </a:r>
            <a:r>
              <a:rPr lang="es-ES" sz="1400" dirty="0">
                <a:solidFill>
                  <a:srgbClr val="FF0000"/>
                </a:solidFill>
              </a:rPr>
              <a:t>	</a:t>
            </a:r>
            <a:r>
              <a:rPr lang="es-ES" sz="1400" dirty="0" smtClean="0"/>
              <a:t>B</a:t>
            </a:r>
            <a:r>
              <a:rPr lang="es-ES" sz="1400" dirty="0"/>
              <a:t>. 9/4 </a:t>
            </a:r>
            <a:r>
              <a:rPr lang="es-ES" sz="1400" dirty="0" err="1"/>
              <a:t>mn</a:t>
            </a:r>
            <a:r>
              <a:rPr lang="es-ES" sz="1400" dirty="0"/>
              <a:t>      C. 20/9 </a:t>
            </a:r>
            <a:r>
              <a:rPr lang="es-ES" sz="1400" dirty="0" err="1"/>
              <a:t>mn</a:t>
            </a:r>
            <a:r>
              <a:rPr lang="es-ES" sz="1400" dirty="0"/>
              <a:t>	</a:t>
            </a:r>
            <a:r>
              <a:rPr lang="es-ES" sz="1400" dirty="0" smtClean="0"/>
              <a:t>       D</a:t>
            </a:r>
            <a:r>
              <a:rPr lang="es-ES" sz="1400" dirty="0"/>
              <a:t>. 23/13 </a:t>
            </a:r>
            <a:r>
              <a:rPr lang="es-ES" sz="1400" dirty="0" err="1"/>
              <a:t>mn</a:t>
            </a:r>
            <a:endParaRPr lang="es-ES" sz="1400" dirty="0"/>
          </a:p>
          <a:p>
            <a:pPr marL="0" indent="0" algn="just">
              <a:lnSpc>
                <a:spcPct val="100000"/>
              </a:lnSpc>
              <a:spcBef>
                <a:spcPts val="0"/>
              </a:spcBef>
              <a:buNone/>
            </a:pPr>
            <a:endParaRPr lang="es-ES" sz="1400" dirty="0" smtClean="0"/>
          </a:p>
          <a:p>
            <a:pPr marL="0" indent="0" algn="just">
              <a:lnSpc>
                <a:spcPct val="100000"/>
              </a:lnSpc>
              <a:spcBef>
                <a:spcPts val="0"/>
              </a:spcBef>
              <a:buNone/>
            </a:pPr>
            <a:r>
              <a:rPr lang="es-ES" sz="1400" dirty="0" smtClean="0"/>
              <a:t>45. </a:t>
            </a:r>
            <a:r>
              <a:rPr lang="es-ES" sz="1400" dirty="0"/>
              <a:t>E</a:t>
            </a:r>
            <a:r>
              <a:rPr lang="es-ES" sz="1400" dirty="0" smtClean="0"/>
              <a:t>l perímetro de un rectángulo es de 12/7 </a:t>
            </a:r>
            <a:r>
              <a:rPr lang="es-ES" sz="1400" dirty="0" err="1" smtClean="0"/>
              <a:t>bc</a:t>
            </a:r>
            <a:r>
              <a:rPr lang="es-ES" sz="1400" dirty="0" smtClean="0"/>
              <a:t>. Si su altura mide ½ </a:t>
            </a:r>
            <a:r>
              <a:rPr lang="es-ES" sz="1400" dirty="0" err="1" smtClean="0"/>
              <a:t>bc</a:t>
            </a:r>
            <a:r>
              <a:rPr lang="es-ES" sz="1400" dirty="0" smtClean="0"/>
              <a:t>, </a:t>
            </a:r>
            <a:r>
              <a:rPr lang="es-ES" sz="1400" dirty="0"/>
              <a:t>¿Cuánto tiene de </a:t>
            </a:r>
            <a:r>
              <a:rPr lang="es-ES" sz="1400" dirty="0" smtClean="0"/>
              <a:t>base? </a:t>
            </a:r>
            <a:r>
              <a:rPr lang="es-ES" sz="1400" dirty="0">
                <a:solidFill>
                  <a:srgbClr val="FF0000"/>
                </a:solidFill>
              </a:rPr>
              <a:t>A.</a:t>
            </a:r>
            <a:r>
              <a:rPr lang="es-ES" sz="1400" dirty="0"/>
              <a:t> </a:t>
            </a:r>
            <a:r>
              <a:rPr lang="es-ES" sz="1400" dirty="0">
                <a:solidFill>
                  <a:srgbClr val="FF0000"/>
                </a:solidFill>
              </a:rPr>
              <a:t>5/14 </a:t>
            </a:r>
            <a:r>
              <a:rPr lang="es-ES" sz="1400" dirty="0" err="1">
                <a:solidFill>
                  <a:srgbClr val="FF0000"/>
                </a:solidFill>
              </a:rPr>
              <a:t>bc</a:t>
            </a:r>
            <a:r>
              <a:rPr lang="es-ES" sz="1400" dirty="0">
                <a:solidFill>
                  <a:srgbClr val="FF0000"/>
                </a:solidFill>
              </a:rPr>
              <a:t>	</a:t>
            </a:r>
            <a:r>
              <a:rPr lang="es-ES" sz="1400" dirty="0"/>
              <a:t>B. 13/9 </a:t>
            </a:r>
            <a:r>
              <a:rPr lang="es-ES" sz="1400" dirty="0" err="1"/>
              <a:t>bc</a:t>
            </a:r>
            <a:r>
              <a:rPr lang="es-ES" sz="1400" dirty="0"/>
              <a:t>	   C. 14/11 </a:t>
            </a:r>
            <a:r>
              <a:rPr lang="es-ES" sz="1400" dirty="0" err="1"/>
              <a:t>bc</a:t>
            </a:r>
            <a:r>
              <a:rPr lang="es-ES" sz="1400" dirty="0"/>
              <a:t>       D. 2bc</a:t>
            </a:r>
          </a:p>
          <a:p>
            <a:pPr marL="0" indent="0" algn="just">
              <a:lnSpc>
                <a:spcPct val="100000"/>
              </a:lnSpc>
              <a:spcBef>
                <a:spcPts val="0"/>
              </a:spcBef>
              <a:buNone/>
            </a:pPr>
            <a:endParaRPr lang="es-ES" sz="1400" dirty="0" smtClean="0"/>
          </a:p>
          <a:p>
            <a:pPr marL="0" indent="0" algn="just">
              <a:lnSpc>
                <a:spcPct val="100000"/>
              </a:lnSpc>
              <a:spcBef>
                <a:spcPts val="0"/>
              </a:spcBef>
              <a:buNone/>
            </a:pPr>
            <a:r>
              <a:rPr lang="es-ES" sz="1400" dirty="0"/>
              <a:t>4</a:t>
            </a:r>
            <a:r>
              <a:rPr lang="es-ES" sz="1400" dirty="0" smtClean="0"/>
              <a:t>6. En una familia, las edades de los 2 hijos mayores son </a:t>
            </a:r>
            <a:r>
              <a:rPr lang="es-ES" sz="1400" dirty="0"/>
              <a:t>2</a:t>
            </a:r>
            <a:r>
              <a:rPr lang="es-ES" sz="1400" dirty="0" smtClean="0"/>
              <a:t> números impares consecutivos. ¿Cuál es la edad del hijo menor si las 3 edades suman 6x?</a:t>
            </a:r>
          </a:p>
          <a:p>
            <a:pPr marL="0" indent="0" algn="just">
              <a:lnSpc>
                <a:spcPct val="100000"/>
              </a:lnSpc>
              <a:spcBef>
                <a:spcPts val="0"/>
              </a:spcBef>
              <a:buNone/>
            </a:pPr>
            <a:r>
              <a:rPr lang="es-ES" sz="1400" dirty="0">
                <a:solidFill>
                  <a:srgbClr val="FF0000"/>
                </a:solidFill>
              </a:rPr>
              <a:t>A.</a:t>
            </a:r>
            <a:r>
              <a:rPr lang="es-ES" sz="1400" dirty="0"/>
              <a:t> </a:t>
            </a:r>
            <a:r>
              <a:rPr lang="es-ES" sz="1400" dirty="0">
                <a:solidFill>
                  <a:srgbClr val="FF0000"/>
                </a:solidFill>
              </a:rPr>
              <a:t>2x – 4	</a:t>
            </a:r>
            <a:r>
              <a:rPr lang="es-ES" sz="1400" dirty="0"/>
              <a:t>B. 2x + 2	C. 3x + 3	D. 3x</a:t>
            </a:r>
          </a:p>
          <a:p>
            <a:pPr marL="0" indent="0" algn="just">
              <a:lnSpc>
                <a:spcPct val="100000"/>
              </a:lnSpc>
              <a:spcBef>
                <a:spcPts val="0"/>
              </a:spcBef>
              <a:buNone/>
            </a:pPr>
            <a:endParaRPr lang="es-ES" sz="1400" dirty="0" smtClean="0"/>
          </a:p>
          <a:p>
            <a:pPr marL="0" indent="0" algn="just">
              <a:lnSpc>
                <a:spcPct val="100000"/>
              </a:lnSpc>
              <a:spcBef>
                <a:spcPts val="0"/>
              </a:spcBef>
              <a:buNone/>
            </a:pPr>
            <a:r>
              <a:rPr lang="es-ES" sz="1400" dirty="0"/>
              <a:t>4</a:t>
            </a:r>
            <a:r>
              <a:rPr lang="es-ES" sz="1400" dirty="0" smtClean="0"/>
              <a:t>7. En un hogar se pagaron 4 servicios públicos: por acueducto se pagó $40000 más que la energía, por teléfono se pagó $24000 menos que el acueducto. ¿Cuánto se pagó de gas, si el gasto total en servicios públicos fue de 4x + 30000? </a:t>
            </a:r>
            <a:r>
              <a:rPr lang="es-ES" sz="1400" dirty="0">
                <a:solidFill>
                  <a:srgbClr val="FF0000"/>
                </a:solidFill>
              </a:rPr>
              <a:t>A. x – 50000	      </a:t>
            </a:r>
            <a:r>
              <a:rPr lang="es-ES" sz="1400" dirty="0"/>
              <a:t>B. 3x + 20000        C. x + 50000	D. 2x - 24000</a:t>
            </a:r>
          </a:p>
          <a:p>
            <a:pPr marL="0" indent="0" algn="just">
              <a:lnSpc>
                <a:spcPct val="100000"/>
              </a:lnSpc>
              <a:spcBef>
                <a:spcPts val="0"/>
              </a:spcBef>
              <a:buNone/>
            </a:pPr>
            <a:endParaRPr lang="es-ES" sz="1400" dirty="0" smtClean="0"/>
          </a:p>
          <a:p>
            <a:pPr marL="0" indent="0" algn="just">
              <a:lnSpc>
                <a:spcPct val="100000"/>
              </a:lnSpc>
              <a:spcBef>
                <a:spcPts val="0"/>
              </a:spcBef>
              <a:buNone/>
            </a:pPr>
            <a:r>
              <a:rPr lang="es-ES" sz="1400" dirty="0"/>
              <a:t>4</a:t>
            </a:r>
            <a:r>
              <a:rPr lang="es-ES" sz="1400" dirty="0" smtClean="0"/>
              <a:t>8. </a:t>
            </a:r>
            <a:r>
              <a:rPr lang="es-ES" sz="1400" dirty="0"/>
              <a:t>En un hogar se pagaron 4 servicios públicos: por acueducto se pagó $40000 más que la energía, por teléfono se pagó </a:t>
            </a:r>
            <a:r>
              <a:rPr lang="es-ES" sz="1400" dirty="0" smtClean="0"/>
              <a:t>$16000 más </a:t>
            </a:r>
            <a:r>
              <a:rPr lang="es-ES" sz="1400" dirty="0"/>
              <a:t>que </a:t>
            </a:r>
            <a:r>
              <a:rPr lang="es-ES" sz="1400" dirty="0" smtClean="0"/>
              <a:t>la energía. </a:t>
            </a:r>
            <a:r>
              <a:rPr lang="es-ES" sz="1400" dirty="0"/>
              <a:t>¿Cuánto se pagó de gas, si el gasto total en servicios públicos fue de </a:t>
            </a:r>
            <a:r>
              <a:rPr lang="es-ES" sz="1400" dirty="0" smtClean="0"/>
              <a:t>4x + 45000? </a:t>
            </a:r>
            <a:r>
              <a:rPr lang="es-ES" sz="1400" dirty="0">
                <a:solidFill>
                  <a:srgbClr val="FF0000"/>
                </a:solidFill>
              </a:rPr>
              <a:t>A.</a:t>
            </a:r>
            <a:r>
              <a:rPr lang="es-ES" sz="1400" dirty="0"/>
              <a:t> </a:t>
            </a:r>
            <a:r>
              <a:rPr lang="es-ES" sz="1400" dirty="0">
                <a:solidFill>
                  <a:srgbClr val="FF0000"/>
                </a:solidFill>
              </a:rPr>
              <a:t>x – 11000	      </a:t>
            </a:r>
            <a:r>
              <a:rPr lang="es-ES" sz="1400" dirty="0"/>
              <a:t>B. 3x + 40000	  C. 2x + 16000	D. x + 56000</a:t>
            </a:r>
          </a:p>
          <a:p>
            <a:pPr marL="0" indent="0" algn="just">
              <a:lnSpc>
                <a:spcPct val="100000"/>
              </a:lnSpc>
              <a:spcBef>
                <a:spcPts val="0"/>
              </a:spcBef>
              <a:buNone/>
            </a:pPr>
            <a:r>
              <a:rPr lang="es-ES" sz="1400" dirty="0" smtClean="0"/>
              <a:t> </a:t>
            </a:r>
          </a:p>
          <a:p>
            <a:pPr marL="0" indent="0" algn="just">
              <a:lnSpc>
                <a:spcPct val="100000"/>
              </a:lnSpc>
              <a:spcBef>
                <a:spcPts val="0"/>
              </a:spcBef>
              <a:buNone/>
            </a:pPr>
            <a:r>
              <a:rPr lang="es-ES" sz="1400" dirty="0"/>
              <a:t>4</a:t>
            </a:r>
            <a:r>
              <a:rPr lang="es-ES" sz="1400" dirty="0" smtClean="0"/>
              <a:t>9. En un experimento de física, se pesa una probeta con agua, siendo su peso de 60x + 10. Si el peso de la probeta vacía es de 2x + 3 ¿Cuál fue el peso del agua? </a:t>
            </a:r>
            <a:r>
              <a:rPr lang="es-ES" sz="1400" dirty="0">
                <a:solidFill>
                  <a:srgbClr val="FF0000"/>
                </a:solidFill>
              </a:rPr>
              <a:t>A.</a:t>
            </a:r>
            <a:r>
              <a:rPr lang="es-ES" sz="1400" dirty="0"/>
              <a:t> </a:t>
            </a:r>
            <a:r>
              <a:rPr lang="es-ES" sz="1400" dirty="0">
                <a:solidFill>
                  <a:srgbClr val="FF0000"/>
                </a:solidFill>
              </a:rPr>
              <a:t>58x + 7	</a:t>
            </a:r>
            <a:r>
              <a:rPr lang="es-ES" sz="1400" dirty="0"/>
              <a:t>B. 62x + 13		C. – 58x – 7	D. – 62x - 13</a:t>
            </a:r>
          </a:p>
          <a:p>
            <a:pPr marL="0" indent="0" algn="just">
              <a:lnSpc>
                <a:spcPct val="100000"/>
              </a:lnSpc>
              <a:spcBef>
                <a:spcPts val="0"/>
              </a:spcBef>
              <a:buNone/>
            </a:pPr>
            <a:endParaRPr lang="es-ES" sz="1400" dirty="0" smtClean="0"/>
          </a:p>
          <a:p>
            <a:pPr marL="0" indent="0" algn="just">
              <a:lnSpc>
                <a:spcPct val="100000"/>
              </a:lnSpc>
              <a:spcBef>
                <a:spcPts val="0"/>
              </a:spcBef>
              <a:buNone/>
            </a:pPr>
            <a:r>
              <a:rPr lang="es-ES" sz="1400" dirty="0"/>
              <a:t>5</a:t>
            </a:r>
            <a:r>
              <a:rPr lang="es-ES" sz="1400" dirty="0" smtClean="0"/>
              <a:t>0. Para pagar sus onces, Juanito da unos billetes que sumados dan 50p + 100 y recibe de vueltas 5p + 45. </a:t>
            </a:r>
            <a:r>
              <a:rPr lang="es-ES" sz="1400" dirty="0"/>
              <a:t>¿</a:t>
            </a:r>
            <a:r>
              <a:rPr lang="es-ES" sz="1400" dirty="0" smtClean="0"/>
              <a:t>Cuánto costaron las onces de Juanito?</a:t>
            </a:r>
          </a:p>
          <a:p>
            <a:pPr marL="0" indent="0" algn="just">
              <a:lnSpc>
                <a:spcPct val="100000"/>
              </a:lnSpc>
              <a:spcBef>
                <a:spcPts val="0"/>
              </a:spcBef>
              <a:buNone/>
            </a:pPr>
            <a:r>
              <a:rPr lang="es-ES" sz="1400" dirty="0">
                <a:solidFill>
                  <a:srgbClr val="FF0000"/>
                </a:solidFill>
              </a:rPr>
              <a:t>A.</a:t>
            </a:r>
            <a:r>
              <a:rPr lang="es-ES" sz="1400" dirty="0"/>
              <a:t> </a:t>
            </a:r>
            <a:r>
              <a:rPr lang="es-ES" sz="1400" dirty="0">
                <a:solidFill>
                  <a:srgbClr val="FF0000"/>
                </a:solidFill>
              </a:rPr>
              <a:t>45p + 55	    </a:t>
            </a:r>
            <a:r>
              <a:rPr lang="es-ES" sz="1400" dirty="0"/>
              <a:t>B. 55p + 145	C. – 45p – 55	D. – 45p - 55</a:t>
            </a:r>
          </a:p>
          <a:p>
            <a:pPr marL="0" indent="0" algn="just">
              <a:lnSpc>
                <a:spcPct val="100000"/>
              </a:lnSpc>
              <a:spcBef>
                <a:spcPts val="0"/>
              </a:spcBef>
              <a:buNone/>
            </a:pPr>
            <a:endParaRPr lang="es-ES" sz="1400" dirty="0"/>
          </a:p>
        </p:txBody>
      </p:sp>
      <p:sp>
        <p:nvSpPr>
          <p:cNvPr id="5" name="Rectángulo redondeado 4"/>
          <p:cNvSpPr/>
          <p:nvPr/>
        </p:nvSpPr>
        <p:spPr>
          <a:xfrm>
            <a:off x="1975800" y="401860"/>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6" name="Rectángulo redondeado 5"/>
          <p:cNvSpPr/>
          <p:nvPr/>
        </p:nvSpPr>
        <p:spPr>
          <a:xfrm>
            <a:off x="2933418" y="401860"/>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7" name="Rectángulo redondeado 6"/>
          <p:cNvSpPr/>
          <p:nvPr/>
        </p:nvSpPr>
        <p:spPr>
          <a:xfrm>
            <a:off x="4707626" y="388212"/>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8" name="Rectángulo redondeado 7"/>
          <p:cNvSpPr/>
          <p:nvPr/>
        </p:nvSpPr>
        <p:spPr>
          <a:xfrm>
            <a:off x="6399949" y="401860"/>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9" name="Rectángulo redondeado 8"/>
          <p:cNvSpPr/>
          <p:nvPr/>
        </p:nvSpPr>
        <p:spPr>
          <a:xfrm>
            <a:off x="7602090" y="388212"/>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0" name="Rectángulo redondeado 9"/>
          <p:cNvSpPr/>
          <p:nvPr/>
        </p:nvSpPr>
        <p:spPr>
          <a:xfrm>
            <a:off x="8830387" y="388212"/>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1" name="Rectángulo redondeado 10"/>
          <p:cNvSpPr/>
          <p:nvPr/>
        </p:nvSpPr>
        <p:spPr>
          <a:xfrm>
            <a:off x="1975800" y="1057006"/>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2" name="Rectángulo redondeado 11"/>
          <p:cNvSpPr/>
          <p:nvPr/>
        </p:nvSpPr>
        <p:spPr>
          <a:xfrm>
            <a:off x="2933418" y="1057006"/>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13" name="Rectángulo redondeado 12"/>
          <p:cNvSpPr/>
          <p:nvPr/>
        </p:nvSpPr>
        <p:spPr>
          <a:xfrm>
            <a:off x="4707626" y="1043358"/>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14" name="Rectángulo redondeado 13"/>
          <p:cNvSpPr/>
          <p:nvPr/>
        </p:nvSpPr>
        <p:spPr>
          <a:xfrm>
            <a:off x="6399949" y="1057006"/>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15" name="Rectángulo redondeado 14"/>
          <p:cNvSpPr/>
          <p:nvPr/>
        </p:nvSpPr>
        <p:spPr>
          <a:xfrm>
            <a:off x="7602090" y="1043358"/>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16" name="Rectángulo redondeado 15"/>
          <p:cNvSpPr/>
          <p:nvPr/>
        </p:nvSpPr>
        <p:spPr>
          <a:xfrm>
            <a:off x="8830387" y="1043358"/>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17" name="Rectángulo redondeado 16"/>
          <p:cNvSpPr/>
          <p:nvPr/>
        </p:nvSpPr>
        <p:spPr>
          <a:xfrm>
            <a:off x="2087257" y="1667173"/>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18" name="Rectángulo redondeado 17"/>
          <p:cNvSpPr/>
          <p:nvPr/>
        </p:nvSpPr>
        <p:spPr>
          <a:xfrm>
            <a:off x="3044875" y="1667173"/>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19" name="Rectángulo redondeado 18"/>
          <p:cNvSpPr/>
          <p:nvPr/>
        </p:nvSpPr>
        <p:spPr>
          <a:xfrm>
            <a:off x="4819083" y="1653525"/>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20" name="Rectángulo redondeado 19"/>
          <p:cNvSpPr/>
          <p:nvPr/>
        </p:nvSpPr>
        <p:spPr>
          <a:xfrm>
            <a:off x="6511406" y="1667173"/>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21" name="Rectángulo redondeado 20"/>
          <p:cNvSpPr/>
          <p:nvPr/>
        </p:nvSpPr>
        <p:spPr>
          <a:xfrm>
            <a:off x="7713547" y="1653525"/>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22" name="Rectángulo redondeado 21"/>
          <p:cNvSpPr/>
          <p:nvPr/>
        </p:nvSpPr>
        <p:spPr>
          <a:xfrm>
            <a:off x="8941844" y="1653525"/>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23" name="Rectángulo redondeado 22"/>
          <p:cNvSpPr/>
          <p:nvPr/>
        </p:nvSpPr>
        <p:spPr>
          <a:xfrm>
            <a:off x="2114551" y="2126277"/>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24" name="Rectángulo redondeado 23"/>
          <p:cNvSpPr/>
          <p:nvPr/>
        </p:nvSpPr>
        <p:spPr>
          <a:xfrm>
            <a:off x="3072169" y="2126277"/>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25" name="Rectángulo redondeado 24"/>
          <p:cNvSpPr/>
          <p:nvPr/>
        </p:nvSpPr>
        <p:spPr>
          <a:xfrm>
            <a:off x="4846377" y="2112629"/>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26" name="Rectángulo redondeado 25"/>
          <p:cNvSpPr/>
          <p:nvPr/>
        </p:nvSpPr>
        <p:spPr>
          <a:xfrm>
            <a:off x="6538700" y="212627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27" name="Rectángulo redondeado 26"/>
          <p:cNvSpPr/>
          <p:nvPr/>
        </p:nvSpPr>
        <p:spPr>
          <a:xfrm>
            <a:off x="7740841" y="2112629"/>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28" name="Rectángulo redondeado 27"/>
          <p:cNvSpPr/>
          <p:nvPr/>
        </p:nvSpPr>
        <p:spPr>
          <a:xfrm>
            <a:off x="8969138" y="2112629"/>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29" name="Rectángulo redondeado 28"/>
          <p:cNvSpPr/>
          <p:nvPr/>
        </p:nvSpPr>
        <p:spPr>
          <a:xfrm>
            <a:off x="2087257" y="2543199"/>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30" name="Rectángulo redondeado 29"/>
          <p:cNvSpPr/>
          <p:nvPr/>
        </p:nvSpPr>
        <p:spPr>
          <a:xfrm>
            <a:off x="3044875" y="2543199"/>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31" name="Rectángulo redondeado 30"/>
          <p:cNvSpPr/>
          <p:nvPr/>
        </p:nvSpPr>
        <p:spPr>
          <a:xfrm>
            <a:off x="4819083" y="2529551"/>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32" name="Rectángulo redondeado 31"/>
          <p:cNvSpPr/>
          <p:nvPr/>
        </p:nvSpPr>
        <p:spPr>
          <a:xfrm>
            <a:off x="6511406" y="2543199"/>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33" name="Rectángulo redondeado 32"/>
          <p:cNvSpPr/>
          <p:nvPr/>
        </p:nvSpPr>
        <p:spPr>
          <a:xfrm>
            <a:off x="7713547" y="2529551"/>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34" name="Rectángulo redondeado 33"/>
          <p:cNvSpPr/>
          <p:nvPr/>
        </p:nvSpPr>
        <p:spPr>
          <a:xfrm>
            <a:off x="8941844" y="2529551"/>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35" name="Rectángulo redondeado 34"/>
          <p:cNvSpPr/>
          <p:nvPr/>
        </p:nvSpPr>
        <p:spPr>
          <a:xfrm>
            <a:off x="2087257" y="3181900"/>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36" name="Rectángulo redondeado 35"/>
          <p:cNvSpPr/>
          <p:nvPr/>
        </p:nvSpPr>
        <p:spPr>
          <a:xfrm>
            <a:off x="3044875" y="3181900"/>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37" name="Rectángulo redondeado 36"/>
          <p:cNvSpPr/>
          <p:nvPr/>
        </p:nvSpPr>
        <p:spPr>
          <a:xfrm>
            <a:off x="4819083" y="3168252"/>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38" name="Rectángulo redondeado 37"/>
          <p:cNvSpPr/>
          <p:nvPr/>
        </p:nvSpPr>
        <p:spPr>
          <a:xfrm>
            <a:off x="6511406" y="3181900"/>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39" name="Rectángulo redondeado 38"/>
          <p:cNvSpPr/>
          <p:nvPr/>
        </p:nvSpPr>
        <p:spPr>
          <a:xfrm>
            <a:off x="7713547" y="3168252"/>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40" name="Rectángulo redondeado 39"/>
          <p:cNvSpPr/>
          <p:nvPr/>
        </p:nvSpPr>
        <p:spPr>
          <a:xfrm>
            <a:off x="8941844" y="3168252"/>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41" name="Rectángulo redondeado 40"/>
          <p:cNvSpPr/>
          <p:nvPr/>
        </p:nvSpPr>
        <p:spPr>
          <a:xfrm>
            <a:off x="2087257" y="3823672"/>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42" name="Rectángulo redondeado 41"/>
          <p:cNvSpPr/>
          <p:nvPr/>
        </p:nvSpPr>
        <p:spPr>
          <a:xfrm>
            <a:off x="3044875" y="3823672"/>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43" name="Rectángulo redondeado 42"/>
          <p:cNvSpPr/>
          <p:nvPr/>
        </p:nvSpPr>
        <p:spPr>
          <a:xfrm>
            <a:off x="4819083" y="3810024"/>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44" name="Rectángulo redondeado 43"/>
          <p:cNvSpPr/>
          <p:nvPr/>
        </p:nvSpPr>
        <p:spPr>
          <a:xfrm>
            <a:off x="6511406" y="3823672"/>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45" name="Rectángulo redondeado 44"/>
          <p:cNvSpPr/>
          <p:nvPr/>
        </p:nvSpPr>
        <p:spPr>
          <a:xfrm>
            <a:off x="7713547" y="3810024"/>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46" name="Rectángulo redondeado 45"/>
          <p:cNvSpPr/>
          <p:nvPr/>
        </p:nvSpPr>
        <p:spPr>
          <a:xfrm>
            <a:off x="8941844" y="3810024"/>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47" name="Rectángulo redondeado 46"/>
          <p:cNvSpPr/>
          <p:nvPr/>
        </p:nvSpPr>
        <p:spPr>
          <a:xfrm>
            <a:off x="2087257" y="4451587"/>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48" name="Rectángulo redondeado 47"/>
          <p:cNvSpPr/>
          <p:nvPr/>
        </p:nvSpPr>
        <p:spPr>
          <a:xfrm>
            <a:off x="3044875" y="4451587"/>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49" name="Rectángulo redondeado 48"/>
          <p:cNvSpPr/>
          <p:nvPr/>
        </p:nvSpPr>
        <p:spPr>
          <a:xfrm>
            <a:off x="4819083" y="4437939"/>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50" name="Rectángulo redondeado 49"/>
          <p:cNvSpPr/>
          <p:nvPr/>
        </p:nvSpPr>
        <p:spPr>
          <a:xfrm>
            <a:off x="6511406" y="445158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51" name="Rectángulo redondeado 50"/>
          <p:cNvSpPr/>
          <p:nvPr/>
        </p:nvSpPr>
        <p:spPr>
          <a:xfrm>
            <a:off x="7713547" y="4437939"/>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52" name="Rectángulo redondeado 51"/>
          <p:cNvSpPr/>
          <p:nvPr/>
        </p:nvSpPr>
        <p:spPr>
          <a:xfrm>
            <a:off x="8941844" y="4437939"/>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53" name="Rectángulo redondeado 52"/>
          <p:cNvSpPr/>
          <p:nvPr/>
        </p:nvSpPr>
        <p:spPr>
          <a:xfrm>
            <a:off x="2087257" y="5079502"/>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54" name="Rectángulo redondeado 53"/>
          <p:cNvSpPr/>
          <p:nvPr/>
        </p:nvSpPr>
        <p:spPr>
          <a:xfrm>
            <a:off x="3044875" y="5079502"/>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55" name="Rectángulo redondeado 54"/>
          <p:cNvSpPr/>
          <p:nvPr/>
        </p:nvSpPr>
        <p:spPr>
          <a:xfrm>
            <a:off x="4819083" y="5065854"/>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56" name="Rectángulo redondeado 55"/>
          <p:cNvSpPr/>
          <p:nvPr/>
        </p:nvSpPr>
        <p:spPr>
          <a:xfrm>
            <a:off x="6511406" y="5079502"/>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57" name="Rectángulo redondeado 56"/>
          <p:cNvSpPr/>
          <p:nvPr/>
        </p:nvSpPr>
        <p:spPr>
          <a:xfrm>
            <a:off x="7713547" y="5065854"/>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58" name="Rectángulo redondeado 57"/>
          <p:cNvSpPr/>
          <p:nvPr/>
        </p:nvSpPr>
        <p:spPr>
          <a:xfrm>
            <a:off x="8941844" y="5065854"/>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
        <p:nvSpPr>
          <p:cNvPr id="59" name="Rectángulo redondeado 58"/>
          <p:cNvSpPr/>
          <p:nvPr/>
        </p:nvSpPr>
        <p:spPr>
          <a:xfrm>
            <a:off x="2114551" y="5794977"/>
            <a:ext cx="846161"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PASOS</a:t>
            </a:r>
            <a:endParaRPr lang="es-ES" sz="1000" dirty="0"/>
          </a:p>
        </p:txBody>
      </p:sp>
      <p:sp>
        <p:nvSpPr>
          <p:cNvPr id="60" name="Rectángulo redondeado 59"/>
          <p:cNvSpPr/>
          <p:nvPr/>
        </p:nvSpPr>
        <p:spPr>
          <a:xfrm>
            <a:off x="3072169" y="5794977"/>
            <a:ext cx="1635457" cy="1669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PROBLEMAS MODELOS</a:t>
            </a:r>
            <a:endParaRPr lang="es-ES" sz="1000" dirty="0"/>
          </a:p>
        </p:txBody>
      </p:sp>
      <p:sp>
        <p:nvSpPr>
          <p:cNvPr id="61" name="Rectángulo redondeado 60"/>
          <p:cNvSpPr/>
          <p:nvPr/>
        </p:nvSpPr>
        <p:spPr>
          <a:xfrm>
            <a:off x="4846377" y="5781329"/>
            <a:ext cx="1579727" cy="1805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PROBLEMA RESUELTO</a:t>
            </a:r>
            <a:endParaRPr lang="es-ES" sz="1000" dirty="0"/>
          </a:p>
        </p:txBody>
      </p:sp>
      <p:sp>
        <p:nvSpPr>
          <p:cNvPr id="62" name="Rectángulo redondeado 61"/>
          <p:cNvSpPr/>
          <p:nvPr/>
        </p:nvSpPr>
        <p:spPr>
          <a:xfrm>
            <a:off x="6538700" y="5794977"/>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VER RESULTADO</a:t>
            </a:r>
            <a:endParaRPr lang="es-ES" sz="1000" dirty="0"/>
          </a:p>
        </p:txBody>
      </p:sp>
      <p:sp>
        <p:nvSpPr>
          <p:cNvPr id="63" name="Rectángulo redondeado 62"/>
          <p:cNvSpPr/>
          <p:nvPr/>
        </p:nvSpPr>
        <p:spPr>
          <a:xfrm>
            <a:off x="7740841" y="5781329"/>
            <a:ext cx="1089546"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OTRO EJERCICIO</a:t>
            </a:r>
            <a:endParaRPr lang="es-ES" sz="1000" dirty="0"/>
          </a:p>
        </p:txBody>
      </p:sp>
      <p:sp>
        <p:nvSpPr>
          <p:cNvPr id="64" name="Rectángulo redondeado 63"/>
          <p:cNvSpPr/>
          <p:nvPr/>
        </p:nvSpPr>
        <p:spPr>
          <a:xfrm>
            <a:off x="8969138" y="5781329"/>
            <a:ext cx="1334069" cy="18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INICIAR EVALUACIÓN</a:t>
            </a:r>
            <a:endParaRPr lang="es-ES" sz="1000" dirty="0"/>
          </a:p>
        </p:txBody>
      </p:sp>
    </p:spTree>
    <p:extLst>
      <p:ext uri="{BB962C8B-B14F-4D97-AF65-F5344CB8AC3E}">
        <p14:creationId xmlns:p14="http://schemas.microsoft.com/office/powerpoint/2010/main" val="14053163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6025" y="228647"/>
            <a:ext cx="8919949" cy="767639"/>
          </a:xfrm>
        </p:spPr>
        <p:txBody>
          <a:bodyPr/>
          <a:lstStyle/>
          <a:p>
            <a:r>
              <a:rPr lang="es-ES" b="1" dirty="0" smtClean="0"/>
              <a:t>PASOS NIVEL MEDIO: FORMA VERTICAL</a:t>
            </a:r>
            <a:endParaRPr lang="es-ES" b="1" dirty="0"/>
          </a:p>
        </p:txBody>
      </p:sp>
      <p:sp>
        <p:nvSpPr>
          <p:cNvPr id="3" name="Marcador de contenido 2"/>
          <p:cNvSpPr>
            <a:spLocks noGrp="1"/>
          </p:cNvSpPr>
          <p:nvPr>
            <p:ph idx="1"/>
          </p:nvPr>
        </p:nvSpPr>
        <p:spPr>
          <a:xfrm>
            <a:off x="626090" y="1225123"/>
            <a:ext cx="10939818" cy="2978387"/>
          </a:xfrm>
        </p:spPr>
        <p:txBody>
          <a:bodyPr>
            <a:normAutofit lnSpcReduction="10000"/>
          </a:bodyPr>
          <a:lstStyle/>
          <a:p>
            <a:pPr marL="514350" indent="-514350" algn="just">
              <a:buAutoNum type="arabicPeriod"/>
            </a:pPr>
            <a:r>
              <a:rPr lang="es-ES" dirty="0" smtClean="0"/>
              <a:t>Ubicar el sumando conocido en la primera fila y debajo de cada columna completar con interrogantes.</a:t>
            </a:r>
          </a:p>
          <a:p>
            <a:pPr marL="514350" indent="-514350" algn="just">
              <a:buAutoNum type="arabicPeriod"/>
            </a:pPr>
            <a:r>
              <a:rPr lang="es-ES" dirty="0" smtClean="0"/>
              <a:t>Colocar la respuesta dada por el ejercicio como resultado, teniendo en cuenta que se deben formar columnas de términos semejantes.</a:t>
            </a:r>
          </a:p>
          <a:p>
            <a:pPr marL="514350" indent="-514350" algn="just">
              <a:buAutoNum type="arabicPeriod"/>
            </a:pPr>
            <a:r>
              <a:rPr lang="es-ES" dirty="0" smtClean="0"/>
              <a:t>Plantear las restas para cada columna, es decir, por cada término semejante: se coloca de primeras el monomio de la respuesta menos el monomio del sumando.</a:t>
            </a:r>
            <a:endParaRPr lang="es-ES" dirty="0"/>
          </a:p>
        </p:txBody>
      </p:sp>
      <p:pic>
        <p:nvPicPr>
          <p:cNvPr id="3074" name="Picture 2" descr="cientifico idea"/>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476466" y="4106174"/>
            <a:ext cx="1776247" cy="2368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5228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PASOS NIVEL MEDIO: </a:t>
            </a:r>
            <a:r>
              <a:rPr lang="es-ES" b="1" dirty="0" smtClean="0"/>
              <a:t>FORMA HORIZONTAL</a:t>
            </a:r>
            <a:endParaRPr lang="es-ES" dirty="0"/>
          </a:p>
        </p:txBody>
      </p:sp>
      <p:sp>
        <p:nvSpPr>
          <p:cNvPr id="3" name="Marcador de contenido 2"/>
          <p:cNvSpPr>
            <a:spLocks noGrp="1"/>
          </p:cNvSpPr>
          <p:nvPr>
            <p:ph idx="1"/>
          </p:nvPr>
        </p:nvSpPr>
        <p:spPr>
          <a:xfrm>
            <a:off x="715370" y="1690688"/>
            <a:ext cx="10515600" cy="2063987"/>
          </a:xfrm>
        </p:spPr>
        <p:txBody>
          <a:bodyPr/>
          <a:lstStyle/>
          <a:p>
            <a:pPr marL="514350" indent="-514350">
              <a:buAutoNum type="arabicPeriod"/>
            </a:pPr>
            <a:r>
              <a:rPr lang="es-ES" dirty="0" smtClean="0"/>
              <a:t>Se coloca el resultado dado por el ejercicio y en seguida el sumando CAMBIANDO EL SIGNO A TODOS SUS TÉRMINOS.</a:t>
            </a:r>
          </a:p>
          <a:p>
            <a:pPr marL="514350" indent="-514350">
              <a:buAutoNum type="arabicPeriod"/>
            </a:pPr>
            <a:r>
              <a:rPr lang="es-ES" dirty="0" smtClean="0"/>
              <a:t>Se reduce como se vio en el nivel básico: subrayando o coloreando los términos semejantes.</a:t>
            </a:r>
            <a:endParaRPr lang="es-ES" dirty="0"/>
          </a:p>
        </p:txBody>
      </p:sp>
      <p:pic>
        <p:nvPicPr>
          <p:cNvPr id="4098" name="Picture 2" descr="estudiante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326340" y="3754675"/>
            <a:ext cx="2390396" cy="2390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7556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81082" y="187704"/>
            <a:ext cx="4429836" cy="685753"/>
          </a:xfrm>
        </p:spPr>
        <p:txBody>
          <a:bodyPr>
            <a:normAutofit fontScale="90000"/>
          </a:bodyPr>
          <a:lstStyle/>
          <a:p>
            <a:pPr algn="just"/>
            <a:r>
              <a:rPr lang="es-ES" b="1" dirty="0" smtClean="0"/>
              <a:t>EJERCICIOS MODELO</a:t>
            </a:r>
            <a:endParaRPr lang="es-ES" b="1" dirty="0"/>
          </a:p>
        </p:txBody>
      </p:sp>
      <p:sp>
        <p:nvSpPr>
          <p:cNvPr id="3" name="Marcador de contenido 2"/>
          <p:cNvSpPr>
            <a:spLocks noGrp="1"/>
          </p:cNvSpPr>
          <p:nvPr>
            <p:ph idx="1"/>
          </p:nvPr>
        </p:nvSpPr>
        <p:spPr>
          <a:xfrm>
            <a:off x="523733" y="873457"/>
            <a:ext cx="11144534" cy="1736440"/>
          </a:xfrm>
        </p:spPr>
        <p:txBody>
          <a:bodyPr>
            <a:normAutofit/>
          </a:bodyPr>
          <a:lstStyle/>
          <a:p>
            <a:pPr marL="0" indent="0" algn="just">
              <a:buNone/>
            </a:pPr>
            <a:r>
              <a:rPr lang="es-ES" sz="1800" dirty="0" smtClean="0">
                <a:solidFill>
                  <a:srgbClr val="FF0000"/>
                </a:solidFill>
              </a:rPr>
              <a:t>EJERCICIO 1.</a:t>
            </a:r>
            <a:r>
              <a:rPr lang="es-ES" sz="1800" dirty="0" smtClean="0"/>
              <a:t> ¿Cuánto hay que adicionarle a – 9m</a:t>
            </a:r>
            <a:r>
              <a:rPr lang="es-ES" sz="1800" baseline="30000" dirty="0" smtClean="0"/>
              <a:t>3</a:t>
            </a:r>
            <a:r>
              <a:rPr lang="es-ES" sz="1800" dirty="0" smtClean="0"/>
              <a:t>n para obtener – 12m</a:t>
            </a:r>
            <a:r>
              <a:rPr lang="es-ES" sz="1800" baseline="30000" dirty="0" smtClean="0"/>
              <a:t>3</a:t>
            </a:r>
            <a:r>
              <a:rPr lang="es-ES" sz="1800" dirty="0" smtClean="0"/>
              <a:t>n?  </a:t>
            </a:r>
          </a:p>
          <a:p>
            <a:pPr marL="0" indent="0" algn="just">
              <a:buNone/>
            </a:pPr>
            <a:r>
              <a:rPr lang="es-ES" sz="1800" dirty="0" smtClean="0"/>
              <a:t>A la respuesta (</a:t>
            </a:r>
            <a:r>
              <a:rPr lang="es-ES" sz="1800" dirty="0"/>
              <a:t>– </a:t>
            </a:r>
            <a:r>
              <a:rPr lang="es-ES" sz="1800" dirty="0" smtClean="0"/>
              <a:t>12m</a:t>
            </a:r>
            <a:r>
              <a:rPr lang="es-ES" sz="1800" baseline="30000" dirty="0" smtClean="0"/>
              <a:t>3</a:t>
            </a:r>
            <a:r>
              <a:rPr lang="es-ES" sz="1800" dirty="0" smtClean="0"/>
              <a:t>n) le restamos el sumando conocido (</a:t>
            </a:r>
            <a:r>
              <a:rPr lang="es-ES" sz="1800" dirty="0"/>
              <a:t>– </a:t>
            </a:r>
            <a:r>
              <a:rPr lang="es-ES" sz="1800" dirty="0" smtClean="0"/>
              <a:t>9m</a:t>
            </a:r>
            <a:r>
              <a:rPr lang="es-ES" sz="1800" baseline="30000" dirty="0" smtClean="0"/>
              <a:t>3</a:t>
            </a:r>
            <a:r>
              <a:rPr lang="es-ES" sz="1800" dirty="0" smtClean="0"/>
              <a:t>n):</a:t>
            </a:r>
          </a:p>
          <a:p>
            <a:pPr marL="0" indent="0" algn="just">
              <a:buNone/>
            </a:pPr>
            <a:r>
              <a:rPr lang="es-ES" sz="1800" dirty="0" smtClean="0"/>
              <a:t>– 12m</a:t>
            </a:r>
            <a:r>
              <a:rPr lang="es-ES" sz="1800" baseline="30000" dirty="0" smtClean="0"/>
              <a:t>3</a:t>
            </a:r>
            <a:r>
              <a:rPr lang="es-ES" sz="1800" dirty="0" smtClean="0"/>
              <a:t>n - </a:t>
            </a:r>
            <a:r>
              <a:rPr lang="es-ES" sz="1800" dirty="0"/>
              <a:t>(– 9m</a:t>
            </a:r>
            <a:r>
              <a:rPr lang="es-ES" sz="1800" baseline="30000" dirty="0"/>
              <a:t>3</a:t>
            </a:r>
            <a:r>
              <a:rPr lang="es-ES" sz="1800" dirty="0"/>
              <a:t>n</a:t>
            </a:r>
            <a:r>
              <a:rPr lang="es-ES" sz="1800" dirty="0" smtClean="0"/>
              <a:t>) = </a:t>
            </a:r>
            <a:r>
              <a:rPr lang="es-ES" sz="1800" dirty="0"/>
              <a:t>– 12m</a:t>
            </a:r>
            <a:r>
              <a:rPr lang="es-ES" sz="1800" baseline="30000" dirty="0"/>
              <a:t>3</a:t>
            </a:r>
            <a:r>
              <a:rPr lang="es-ES" sz="1800" dirty="0"/>
              <a:t>n +</a:t>
            </a:r>
            <a:r>
              <a:rPr lang="es-ES" sz="1800" dirty="0" smtClean="0"/>
              <a:t> 9m</a:t>
            </a:r>
            <a:r>
              <a:rPr lang="es-ES" sz="1800" baseline="30000" dirty="0" smtClean="0"/>
              <a:t>3</a:t>
            </a:r>
            <a:r>
              <a:rPr lang="es-ES" sz="1800" dirty="0" smtClean="0"/>
              <a:t>n = </a:t>
            </a:r>
            <a:r>
              <a:rPr lang="es-ES" sz="1800" dirty="0" smtClean="0">
                <a:solidFill>
                  <a:srgbClr val="FF0000"/>
                </a:solidFill>
              </a:rPr>
              <a:t>- 3m</a:t>
            </a:r>
            <a:r>
              <a:rPr lang="es-ES" sz="1800" baseline="30000" dirty="0" smtClean="0">
                <a:solidFill>
                  <a:srgbClr val="FF0000"/>
                </a:solidFill>
              </a:rPr>
              <a:t>3</a:t>
            </a:r>
            <a:r>
              <a:rPr lang="es-ES" sz="1800" dirty="0" smtClean="0">
                <a:solidFill>
                  <a:srgbClr val="FF0000"/>
                </a:solidFill>
              </a:rPr>
              <a:t>n  RESPUESTA</a:t>
            </a:r>
          </a:p>
          <a:p>
            <a:pPr marL="0" indent="0" algn="just">
              <a:buNone/>
            </a:pPr>
            <a:r>
              <a:rPr lang="es-ES" sz="1800" dirty="0" smtClean="0">
                <a:solidFill>
                  <a:srgbClr val="FF0000"/>
                </a:solidFill>
              </a:rPr>
              <a:t>EJERCICIO 2.</a:t>
            </a:r>
            <a:r>
              <a:rPr lang="es-ES" sz="1800" dirty="0" smtClean="0"/>
              <a:t> </a:t>
            </a:r>
            <a:r>
              <a:rPr lang="es-ES" sz="1800" dirty="0"/>
              <a:t>¿Cuánto hay que adicionarle a – 9m</a:t>
            </a:r>
            <a:r>
              <a:rPr lang="es-ES" sz="1800" baseline="30000" dirty="0"/>
              <a:t>3</a:t>
            </a:r>
            <a:r>
              <a:rPr lang="es-ES" sz="1800" dirty="0"/>
              <a:t>n </a:t>
            </a:r>
            <a:r>
              <a:rPr lang="es-ES" sz="1800" dirty="0" smtClean="0"/>
              <a:t>+ ½ m</a:t>
            </a:r>
            <a:r>
              <a:rPr lang="es-ES" sz="1800" baseline="30000" dirty="0" smtClean="0"/>
              <a:t>2</a:t>
            </a:r>
            <a:r>
              <a:rPr lang="es-ES" sz="1800" dirty="0" smtClean="0"/>
              <a:t>n – m para </a:t>
            </a:r>
            <a:r>
              <a:rPr lang="es-ES" sz="1800" dirty="0"/>
              <a:t>obtener </a:t>
            </a:r>
            <a:r>
              <a:rPr lang="es-ES" sz="1800" dirty="0" smtClean="0"/>
              <a:t>10m</a:t>
            </a:r>
            <a:r>
              <a:rPr lang="es-ES" sz="1800" baseline="30000" dirty="0" smtClean="0"/>
              <a:t>3</a:t>
            </a:r>
            <a:r>
              <a:rPr lang="es-ES" sz="1800" dirty="0" smtClean="0"/>
              <a:t>n – ¼ m</a:t>
            </a:r>
            <a:r>
              <a:rPr lang="es-ES" sz="1800" baseline="30000" dirty="0" smtClean="0"/>
              <a:t>2</a:t>
            </a:r>
            <a:r>
              <a:rPr lang="es-ES" sz="1800" dirty="0" smtClean="0"/>
              <a:t>n? </a:t>
            </a:r>
            <a:endParaRPr lang="es-ES" sz="1800" dirty="0"/>
          </a:p>
        </p:txBody>
      </p:sp>
      <p:graphicFrame>
        <p:nvGraphicFramePr>
          <p:cNvPr id="4" name="Tabla 3"/>
          <p:cNvGraphicFramePr>
            <a:graphicFrameLocks noGrp="1"/>
          </p:cNvGraphicFramePr>
          <p:nvPr>
            <p:extLst>
              <p:ext uri="{D42A27DB-BD31-4B8C-83A1-F6EECF244321}">
                <p14:modId xmlns:p14="http://schemas.microsoft.com/office/powerpoint/2010/main" val="1960259518"/>
              </p:ext>
            </p:extLst>
          </p:nvPr>
        </p:nvGraphicFramePr>
        <p:xfrm>
          <a:off x="209834" y="2340970"/>
          <a:ext cx="11458433" cy="4363720"/>
        </p:xfrm>
        <a:graphic>
          <a:graphicData uri="http://schemas.openxmlformats.org/drawingml/2006/table">
            <a:tbl>
              <a:tblPr firstRow="1" bandRow="1">
                <a:tableStyleId>{5C22544A-7EE6-4342-B048-85BDC9FD1C3A}</a:tableStyleId>
              </a:tblPr>
              <a:tblGrid>
                <a:gridCol w="5835556"/>
                <a:gridCol w="5622877"/>
              </a:tblGrid>
              <a:tr h="370840">
                <a:tc>
                  <a:txBody>
                    <a:bodyPr/>
                    <a:lstStyle/>
                    <a:p>
                      <a:pPr algn="ctr"/>
                      <a:r>
                        <a:rPr lang="es-ES" dirty="0" smtClean="0"/>
                        <a:t>FORMA VERTICAL</a:t>
                      </a:r>
                      <a:endParaRPr lang="es-ES" dirty="0"/>
                    </a:p>
                  </a:txBody>
                  <a:tcPr/>
                </a:tc>
                <a:tc>
                  <a:txBody>
                    <a:bodyPr/>
                    <a:lstStyle/>
                    <a:p>
                      <a:pPr algn="ctr"/>
                      <a:r>
                        <a:rPr lang="es-ES" dirty="0" smtClean="0"/>
                        <a:t>FORMA HORIZONTAL</a:t>
                      </a:r>
                      <a:endParaRPr lang="es-ES" dirty="0"/>
                    </a:p>
                  </a:txBody>
                  <a:tcPr/>
                </a:tc>
              </a:tr>
              <a:tr h="370840">
                <a:tc>
                  <a:txBody>
                    <a:bodyPr/>
                    <a:lstStyle/>
                    <a:p>
                      <a:r>
                        <a:rPr lang="es-ES" sz="1600" dirty="0" smtClean="0"/>
                        <a:t>Colocamos en la primera fila el sumando</a:t>
                      </a:r>
                      <a:r>
                        <a:rPr lang="es-ES" sz="1600" baseline="0" dirty="0" smtClean="0"/>
                        <a:t> (</a:t>
                      </a:r>
                      <a:r>
                        <a:rPr lang="es-ES" sz="1600" dirty="0" smtClean="0"/>
                        <a:t>– 9m</a:t>
                      </a:r>
                      <a:r>
                        <a:rPr lang="es-ES" sz="1600" baseline="30000" dirty="0" smtClean="0"/>
                        <a:t>3</a:t>
                      </a:r>
                      <a:r>
                        <a:rPr lang="es-ES" sz="1600" dirty="0" smtClean="0"/>
                        <a:t>n + ½ m</a:t>
                      </a:r>
                      <a:r>
                        <a:rPr lang="es-ES" sz="1600" baseline="30000" dirty="0" smtClean="0"/>
                        <a:t>2</a:t>
                      </a:r>
                      <a:r>
                        <a:rPr lang="es-ES" sz="1600" dirty="0" smtClean="0"/>
                        <a:t>n – m) y debajo unos interrogantes. La respuesta dada por el problema la colocamos en la tercera fila, como resultado final de la suma, teniendo</a:t>
                      </a:r>
                      <a:r>
                        <a:rPr lang="es-ES" sz="1600" baseline="0" dirty="0" smtClean="0"/>
                        <a:t> cuidado en formar columnas de términos semejantes</a:t>
                      </a:r>
                      <a:r>
                        <a:rPr lang="es-ES" sz="1600" dirty="0" smtClean="0"/>
                        <a:t>:</a:t>
                      </a:r>
                    </a:p>
                    <a:p>
                      <a:r>
                        <a:rPr lang="es-ES" sz="1600" dirty="0" smtClean="0"/>
                        <a:t>                            – 9m</a:t>
                      </a:r>
                      <a:r>
                        <a:rPr lang="es-ES" sz="1600" baseline="30000" dirty="0" smtClean="0"/>
                        <a:t>3</a:t>
                      </a:r>
                      <a:r>
                        <a:rPr lang="es-ES" sz="1600" dirty="0" smtClean="0"/>
                        <a:t>n + ½ m</a:t>
                      </a:r>
                      <a:r>
                        <a:rPr lang="es-ES" sz="1600" baseline="30000" dirty="0" smtClean="0"/>
                        <a:t>2</a:t>
                      </a:r>
                      <a:r>
                        <a:rPr lang="es-ES" sz="1600" dirty="0" smtClean="0"/>
                        <a:t>n – m  </a:t>
                      </a:r>
                    </a:p>
                    <a:p>
                      <a:r>
                        <a:rPr lang="es-ES" sz="1600" dirty="0" smtClean="0"/>
                        <a:t>                                  ¿?          ¿?        ¿?</a:t>
                      </a:r>
                    </a:p>
                    <a:p>
                      <a:r>
                        <a:rPr lang="es-ES" sz="1600" dirty="0" smtClean="0"/>
                        <a:t>                             </a:t>
                      </a:r>
                      <a:r>
                        <a:rPr lang="es-ES" sz="1600" baseline="0" dirty="0" smtClean="0"/>
                        <a:t> </a:t>
                      </a:r>
                      <a:r>
                        <a:rPr lang="es-ES" sz="1600" dirty="0" smtClean="0"/>
                        <a:t>10m</a:t>
                      </a:r>
                      <a:r>
                        <a:rPr lang="es-ES" sz="1600" baseline="30000" dirty="0" smtClean="0"/>
                        <a:t>3</a:t>
                      </a:r>
                      <a:r>
                        <a:rPr lang="es-ES" sz="1600" dirty="0" smtClean="0"/>
                        <a:t>n – ¼ m</a:t>
                      </a:r>
                      <a:r>
                        <a:rPr lang="es-ES" sz="1600" baseline="30000" dirty="0" smtClean="0"/>
                        <a:t>2</a:t>
                      </a:r>
                      <a:r>
                        <a:rPr lang="es-ES" sz="1600" dirty="0" smtClean="0"/>
                        <a:t>n   </a:t>
                      </a:r>
                    </a:p>
                    <a:p>
                      <a:r>
                        <a:rPr lang="es-ES" sz="1600" dirty="0" smtClean="0"/>
                        <a:t>En</a:t>
                      </a:r>
                      <a:r>
                        <a:rPr lang="es-ES" sz="1600" baseline="0" dirty="0" smtClean="0"/>
                        <a:t> cada columna, es decir, con cada familia de términos semejantes hacemos lo explicado en el ejemplo 1:</a:t>
                      </a:r>
                    </a:p>
                    <a:p>
                      <a:r>
                        <a:rPr lang="es-ES" sz="1600" baseline="0" dirty="0" smtClean="0"/>
                        <a:t>Reducción de m</a:t>
                      </a:r>
                      <a:r>
                        <a:rPr lang="es-ES" sz="1600" baseline="30000" dirty="0" smtClean="0"/>
                        <a:t>3</a:t>
                      </a:r>
                      <a:r>
                        <a:rPr lang="es-ES" sz="1600" baseline="0" dirty="0" smtClean="0"/>
                        <a:t>n: 10m</a:t>
                      </a:r>
                      <a:r>
                        <a:rPr lang="es-ES" sz="1600" baseline="30000" dirty="0" smtClean="0"/>
                        <a:t>3</a:t>
                      </a:r>
                      <a:r>
                        <a:rPr lang="es-ES" sz="1600" baseline="0" dirty="0" smtClean="0"/>
                        <a:t>n – (- 9m</a:t>
                      </a:r>
                      <a:r>
                        <a:rPr lang="es-ES" sz="1600" baseline="30000" dirty="0" smtClean="0"/>
                        <a:t>3</a:t>
                      </a:r>
                      <a:r>
                        <a:rPr lang="es-ES" sz="1600" baseline="0" dirty="0" smtClean="0"/>
                        <a:t>n) = 10m</a:t>
                      </a:r>
                      <a:r>
                        <a:rPr lang="es-ES" sz="1600" baseline="30000" dirty="0" smtClean="0"/>
                        <a:t>3</a:t>
                      </a:r>
                      <a:r>
                        <a:rPr lang="es-ES" sz="1600" baseline="0" dirty="0" smtClean="0"/>
                        <a:t>n + 9m</a:t>
                      </a:r>
                      <a:r>
                        <a:rPr lang="es-ES" sz="1600" baseline="30000" dirty="0" smtClean="0"/>
                        <a:t>3</a:t>
                      </a:r>
                      <a:r>
                        <a:rPr lang="es-ES" sz="1600" baseline="0" dirty="0" smtClean="0"/>
                        <a:t>n = 19m</a:t>
                      </a:r>
                      <a:r>
                        <a:rPr lang="es-ES" sz="1600" baseline="30000" dirty="0" smtClean="0"/>
                        <a:t>3</a:t>
                      </a:r>
                      <a:r>
                        <a:rPr lang="es-ES" sz="1600" baseline="0" dirty="0" smtClean="0"/>
                        <a:t>n</a:t>
                      </a:r>
                    </a:p>
                    <a:p>
                      <a:r>
                        <a:rPr lang="es-ES" sz="1600" baseline="0" dirty="0" smtClean="0"/>
                        <a:t>Reducción de m</a:t>
                      </a:r>
                      <a:r>
                        <a:rPr lang="es-ES" sz="1600" baseline="30000" dirty="0" smtClean="0"/>
                        <a:t>2</a:t>
                      </a:r>
                      <a:r>
                        <a:rPr lang="es-ES" sz="1600" baseline="0" dirty="0" smtClean="0"/>
                        <a:t>n: </a:t>
                      </a:r>
                      <a:r>
                        <a:rPr lang="es-ES" sz="1600" dirty="0" smtClean="0"/>
                        <a:t>– ¼ m</a:t>
                      </a:r>
                      <a:r>
                        <a:rPr lang="es-ES" sz="1600" baseline="30000" dirty="0" smtClean="0"/>
                        <a:t>2</a:t>
                      </a:r>
                      <a:r>
                        <a:rPr lang="es-ES" sz="1600" dirty="0" smtClean="0"/>
                        <a:t>n – (+ ½ m</a:t>
                      </a:r>
                      <a:r>
                        <a:rPr lang="es-ES" sz="1600" baseline="30000" dirty="0" smtClean="0"/>
                        <a:t>2</a:t>
                      </a:r>
                      <a:r>
                        <a:rPr lang="es-ES" sz="1600" dirty="0" smtClean="0"/>
                        <a:t>n) = – ¼ m</a:t>
                      </a:r>
                      <a:r>
                        <a:rPr lang="es-ES" sz="1600" baseline="30000" dirty="0" smtClean="0"/>
                        <a:t>2</a:t>
                      </a:r>
                      <a:r>
                        <a:rPr lang="es-ES" sz="1600" dirty="0" smtClean="0"/>
                        <a:t>n – ½ m</a:t>
                      </a:r>
                      <a:r>
                        <a:rPr lang="es-ES" sz="1600" baseline="30000" dirty="0" smtClean="0"/>
                        <a:t>2</a:t>
                      </a:r>
                      <a:r>
                        <a:rPr lang="es-ES" sz="1600" dirty="0" smtClean="0"/>
                        <a:t>n = - ¾ m</a:t>
                      </a:r>
                      <a:r>
                        <a:rPr lang="es-ES" sz="1600" baseline="30000" dirty="0" smtClean="0"/>
                        <a:t>2</a:t>
                      </a:r>
                      <a:r>
                        <a:rPr lang="es-ES" sz="1600" dirty="0" smtClean="0"/>
                        <a:t>n </a:t>
                      </a:r>
                    </a:p>
                    <a:p>
                      <a:r>
                        <a:rPr lang="es-ES" sz="1600" dirty="0" smtClean="0"/>
                        <a:t>Reducción de m: 0 – (- m) = 0 + m = m</a:t>
                      </a:r>
                    </a:p>
                    <a:p>
                      <a:r>
                        <a:rPr lang="es-ES" sz="1600" dirty="0" smtClean="0"/>
                        <a:t>Respuesta: </a:t>
                      </a:r>
                      <a:r>
                        <a:rPr lang="es-ES" sz="1600" baseline="0" dirty="0" smtClean="0">
                          <a:solidFill>
                            <a:srgbClr val="FF0000"/>
                          </a:solidFill>
                        </a:rPr>
                        <a:t>19m</a:t>
                      </a:r>
                      <a:r>
                        <a:rPr lang="es-ES" sz="1600" baseline="30000" dirty="0" smtClean="0">
                          <a:solidFill>
                            <a:srgbClr val="FF0000"/>
                          </a:solidFill>
                        </a:rPr>
                        <a:t>3</a:t>
                      </a:r>
                      <a:r>
                        <a:rPr lang="es-ES" sz="1600" baseline="0" dirty="0" smtClean="0">
                          <a:solidFill>
                            <a:srgbClr val="FF0000"/>
                          </a:solidFill>
                        </a:rPr>
                        <a:t>n </a:t>
                      </a:r>
                      <a:r>
                        <a:rPr lang="es-ES" sz="1600" dirty="0" smtClean="0">
                          <a:solidFill>
                            <a:srgbClr val="FF0000"/>
                          </a:solidFill>
                        </a:rPr>
                        <a:t>- ¾ m</a:t>
                      </a:r>
                      <a:r>
                        <a:rPr lang="es-ES" sz="1600" baseline="30000" dirty="0" smtClean="0">
                          <a:solidFill>
                            <a:srgbClr val="FF0000"/>
                          </a:solidFill>
                        </a:rPr>
                        <a:t>2</a:t>
                      </a:r>
                      <a:r>
                        <a:rPr lang="es-ES" sz="1600" dirty="0" smtClean="0">
                          <a:solidFill>
                            <a:srgbClr val="FF0000"/>
                          </a:solidFill>
                        </a:rPr>
                        <a:t>n + m</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solidFill>
                            <a:schemeClr val="tx1"/>
                          </a:solidFill>
                        </a:rPr>
                        <a:t>Se verifica</a:t>
                      </a:r>
                      <a:r>
                        <a:rPr lang="es-ES" sz="1600" baseline="0" dirty="0" smtClean="0">
                          <a:solidFill>
                            <a:schemeClr val="tx1"/>
                          </a:solidFill>
                        </a:rPr>
                        <a:t> sumando </a:t>
                      </a:r>
                      <a:r>
                        <a:rPr lang="es-ES" sz="1600" dirty="0" smtClean="0"/>
                        <a:t>– 9m</a:t>
                      </a:r>
                      <a:r>
                        <a:rPr lang="es-ES" sz="1600" baseline="30000" dirty="0" smtClean="0"/>
                        <a:t>3</a:t>
                      </a:r>
                      <a:r>
                        <a:rPr lang="es-ES" sz="1600" dirty="0" smtClean="0"/>
                        <a:t>n + ½ m</a:t>
                      </a:r>
                      <a:r>
                        <a:rPr lang="es-ES" sz="1600" baseline="30000" dirty="0" smtClean="0"/>
                        <a:t>2</a:t>
                      </a:r>
                      <a:r>
                        <a:rPr lang="es-ES" sz="1600" dirty="0" smtClean="0"/>
                        <a:t>n – m con nuestra respuesta </a:t>
                      </a:r>
                      <a:r>
                        <a:rPr lang="es-ES" sz="1600" baseline="0" dirty="0" smtClean="0">
                          <a:solidFill>
                            <a:schemeClr val="tx1"/>
                          </a:solidFill>
                        </a:rPr>
                        <a:t>19m</a:t>
                      </a:r>
                      <a:r>
                        <a:rPr lang="es-ES" sz="1600" baseline="30000" dirty="0" smtClean="0">
                          <a:solidFill>
                            <a:schemeClr val="tx1"/>
                          </a:solidFill>
                        </a:rPr>
                        <a:t>3</a:t>
                      </a:r>
                      <a:r>
                        <a:rPr lang="es-ES" sz="1600" baseline="0" dirty="0" smtClean="0">
                          <a:solidFill>
                            <a:schemeClr val="tx1"/>
                          </a:solidFill>
                        </a:rPr>
                        <a:t>n </a:t>
                      </a:r>
                      <a:r>
                        <a:rPr lang="es-ES" sz="1600" dirty="0" smtClean="0">
                          <a:solidFill>
                            <a:schemeClr val="tx1"/>
                          </a:solidFill>
                        </a:rPr>
                        <a:t>- ¾ m</a:t>
                      </a:r>
                      <a:r>
                        <a:rPr lang="es-ES" sz="1600" baseline="30000" dirty="0" smtClean="0">
                          <a:solidFill>
                            <a:schemeClr val="tx1"/>
                          </a:solidFill>
                        </a:rPr>
                        <a:t>2</a:t>
                      </a:r>
                      <a:r>
                        <a:rPr lang="es-ES" sz="1600" dirty="0" smtClean="0">
                          <a:solidFill>
                            <a:schemeClr val="tx1"/>
                          </a:solidFill>
                        </a:rPr>
                        <a:t>n + m, y se debe obtener </a:t>
                      </a:r>
                      <a:r>
                        <a:rPr lang="es-ES" sz="1600" dirty="0" smtClean="0"/>
                        <a:t>10m</a:t>
                      </a:r>
                      <a:r>
                        <a:rPr lang="es-ES" sz="1600" baseline="30000" dirty="0" smtClean="0"/>
                        <a:t>3</a:t>
                      </a:r>
                      <a:r>
                        <a:rPr lang="es-ES" sz="1600" dirty="0" smtClean="0"/>
                        <a:t>n – ¼ m</a:t>
                      </a:r>
                      <a:r>
                        <a:rPr lang="es-ES" sz="1600" baseline="30000" dirty="0" smtClean="0"/>
                        <a:t>2</a:t>
                      </a:r>
                      <a:r>
                        <a:rPr lang="es-ES" sz="1600" dirty="0" smtClean="0"/>
                        <a:t>n </a:t>
                      </a:r>
                      <a:endParaRPr lang="es-ES" sz="1600" dirty="0" smtClean="0">
                        <a:solidFill>
                          <a:srgbClr val="FF0000"/>
                        </a:solidFill>
                      </a:endParaRPr>
                    </a:p>
                    <a:p>
                      <a:endParaRPr lang="es-ES" sz="1600" dirty="0">
                        <a:solidFill>
                          <a:srgbClr val="FF0000"/>
                        </a:solidFill>
                      </a:endParaRPr>
                    </a:p>
                  </a:txBody>
                  <a:tcPr/>
                </a:tc>
                <a:tc>
                  <a:txBody>
                    <a:bodyPr/>
                    <a:lstStyle/>
                    <a:p>
                      <a:r>
                        <a:rPr lang="es-ES" sz="1600" dirty="0" smtClean="0"/>
                        <a:t>Colocamos el</a:t>
                      </a:r>
                      <a:r>
                        <a:rPr lang="es-ES" sz="1600" baseline="0" dirty="0" smtClean="0"/>
                        <a:t> polinomio respuesta dado por el problema (</a:t>
                      </a:r>
                      <a:r>
                        <a:rPr lang="es-ES" sz="1600" dirty="0" smtClean="0"/>
                        <a:t>10m</a:t>
                      </a:r>
                      <a:r>
                        <a:rPr lang="es-ES" sz="1600" baseline="30000" dirty="0" smtClean="0"/>
                        <a:t>3</a:t>
                      </a:r>
                      <a:r>
                        <a:rPr lang="es-ES" sz="1600" dirty="0" smtClean="0"/>
                        <a:t>n – ¼ m</a:t>
                      </a:r>
                      <a:r>
                        <a:rPr lang="es-ES" sz="1600" baseline="30000" dirty="0" smtClean="0"/>
                        <a:t>2</a:t>
                      </a:r>
                      <a:r>
                        <a:rPr lang="es-ES" sz="1600" dirty="0" smtClean="0"/>
                        <a:t>n) seguido del polinomio sumando (– 9m</a:t>
                      </a:r>
                      <a:r>
                        <a:rPr lang="es-ES" sz="1600" baseline="30000" dirty="0" smtClean="0"/>
                        <a:t>3</a:t>
                      </a:r>
                      <a:r>
                        <a:rPr lang="es-ES" sz="1600" dirty="0" smtClean="0"/>
                        <a:t>n + ½ m</a:t>
                      </a:r>
                      <a:r>
                        <a:rPr lang="es-ES" sz="1600" baseline="30000" dirty="0" smtClean="0"/>
                        <a:t>2</a:t>
                      </a:r>
                      <a:r>
                        <a:rPr lang="es-ES" sz="1600" dirty="0" smtClean="0"/>
                        <a:t>n – m) PERO A ESTE ÚLTIMO LE CAMBIAMOS LOS SIGNOS: </a:t>
                      </a:r>
                    </a:p>
                    <a:p>
                      <a:r>
                        <a:rPr lang="es-ES" sz="1600" dirty="0" smtClean="0"/>
                        <a:t>            10m</a:t>
                      </a:r>
                      <a:r>
                        <a:rPr lang="es-ES" sz="1600" baseline="30000" dirty="0" smtClean="0"/>
                        <a:t>3</a:t>
                      </a:r>
                      <a:r>
                        <a:rPr lang="es-ES" sz="1600" dirty="0" smtClean="0"/>
                        <a:t>n – ¼ m</a:t>
                      </a:r>
                      <a:r>
                        <a:rPr lang="es-ES" sz="1600" baseline="30000" dirty="0" smtClean="0"/>
                        <a:t>2</a:t>
                      </a:r>
                      <a:r>
                        <a:rPr lang="es-ES" sz="1600" dirty="0" smtClean="0"/>
                        <a:t>n + 9m</a:t>
                      </a:r>
                      <a:r>
                        <a:rPr lang="es-ES" sz="1600" baseline="30000" dirty="0" smtClean="0"/>
                        <a:t>3</a:t>
                      </a:r>
                      <a:r>
                        <a:rPr lang="es-ES" sz="1600" dirty="0" smtClean="0"/>
                        <a:t>n - ½ m</a:t>
                      </a:r>
                      <a:r>
                        <a:rPr lang="es-ES" sz="1600" baseline="30000" dirty="0" smtClean="0"/>
                        <a:t>2</a:t>
                      </a:r>
                      <a:r>
                        <a:rPr lang="es-ES" sz="1600" dirty="0" smtClean="0"/>
                        <a:t>n + m</a:t>
                      </a:r>
                    </a:p>
                    <a:p>
                      <a:r>
                        <a:rPr lang="es-ES" sz="1600" dirty="0" smtClean="0"/>
                        <a:t>Subrayamos</a:t>
                      </a:r>
                      <a:r>
                        <a:rPr lang="es-ES" sz="1600" baseline="0" dirty="0" smtClean="0"/>
                        <a:t> o coloreamos por familias de términos semejantes:</a:t>
                      </a:r>
                    </a:p>
                    <a:p>
                      <a:r>
                        <a:rPr lang="es-ES" sz="1600" dirty="0" smtClean="0"/>
                        <a:t>            </a:t>
                      </a:r>
                      <a:r>
                        <a:rPr lang="es-ES" sz="1600" dirty="0" smtClean="0">
                          <a:solidFill>
                            <a:srgbClr val="FF0000"/>
                          </a:solidFill>
                        </a:rPr>
                        <a:t>10m</a:t>
                      </a:r>
                      <a:r>
                        <a:rPr lang="es-ES" sz="1600" baseline="30000" dirty="0" smtClean="0">
                          <a:solidFill>
                            <a:srgbClr val="FF0000"/>
                          </a:solidFill>
                        </a:rPr>
                        <a:t>3</a:t>
                      </a:r>
                      <a:r>
                        <a:rPr lang="es-ES" sz="1600" dirty="0" smtClean="0">
                          <a:solidFill>
                            <a:srgbClr val="FF0000"/>
                          </a:solidFill>
                        </a:rPr>
                        <a:t>n</a:t>
                      </a:r>
                      <a:r>
                        <a:rPr lang="es-ES" sz="1600" dirty="0" smtClean="0"/>
                        <a:t> </a:t>
                      </a:r>
                      <a:r>
                        <a:rPr lang="es-ES" sz="1600" dirty="0" smtClean="0">
                          <a:solidFill>
                            <a:srgbClr val="00B050"/>
                          </a:solidFill>
                        </a:rPr>
                        <a:t>– ¼ m</a:t>
                      </a:r>
                      <a:r>
                        <a:rPr lang="es-ES" sz="1600" baseline="30000" dirty="0" smtClean="0">
                          <a:solidFill>
                            <a:srgbClr val="00B050"/>
                          </a:solidFill>
                        </a:rPr>
                        <a:t>2</a:t>
                      </a:r>
                      <a:r>
                        <a:rPr lang="es-ES" sz="1600" dirty="0" smtClean="0">
                          <a:solidFill>
                            <a:srgbClr val="00B050"/>
                          </a:solidFill>
                        </a:rPr>
                        <a:t>n </a:t>
                      </a:r>
                      <a:r>
                        <a:rPr lang="es-ES" sz="1600" dirty="0" smtClean="0">
                          <a:solidFill>
                            <a:srgbClr val="FF0000"/>
                          </a:solidFill>
                        </a:rPr>
                        <a:t>+ 9m</a:t>
                      </a:r>
                      <a:r>
                        <a:rPr lang="es-ES" sz="1600" baseline="30000" dirty="0" smtClean="0">
                          <a:solidFill>
                            <a:srgbClr val="FF0000"/>
                          </a:solidFill>
                        </a:rPr>
                        <a:t>3</a:t>
                      </a:r>
                      <a:r>
                        <a:rPr lang="es-ES" sz="1600" dirty="0" smtClean="0">
                          <a:solidFill>
                            <a:srgbClr val="FF0000"/>
                          </a:solidFill>
                        </a:rPr>
                        <a:t>n </a:t>
                      </a:r>
                      <a:r>
                        <a:rPr lang="es-ES" sz="1600" dirty="0" smtClean="0">
                          <a:solidFill>
                            <a:srgbClr val="00B050"/>
                          </a:solidFill>
                        </a:rPr>
                        <a:t>- ½ m</a:t>
                      </a:r>
                      <a:r>
                        <a:rPr lang="es-ES" sz="1600" baseline="30000" dirty="0" smtClean="0">
                          <a:solidFill>
                            <a:srgbClr val="00B050"/>
                          </a:solidFill>
                        </a:rPr>
                        <a:t>2</a:t>
                      </a:r>
                      <a:r>
                        <a:rPr lang="es-ES" sz="1600" dirty="0" smtClean="0">
                          <a:solidFill>
                            <a:srgbClr val="00B050"/>
                          </a:solidFill>
                        </a:rPr>
                        <a:t>n </a:t>
                      </a:r>
                      <a:r>
                        <a:rPr lang="es-ES" sz="1600" dirty="0" smtClean="0"/>
                        <a:t>+ m</a:t>
                      </a:r>
                    </a:p>
                    <a:p>
                      <a:r>
                        <a:rPr lang="es-ES" sz="1600" dirty="0" smtClean="0"/>
                        <a:t>Reducción de </a:t>
                      </a:r>
                      <a:r>
                        <a:rPr lang="es-ES" sz="1600" dirty="0" smtClean="0">
                          <a:solidFill>
                            <a:srgbClr val="FF0000"/>
                          </a:solidFill>
                        </a:rPr>
                        <a:t>m</a:t>
                      </a:r>
                      <a:r>
                        <a:rPr lang="es-ES" sz="1600" baseline="30000" dirty="0" smtClean="0">
                          <a:solidFill>
                            <a:srgbClr val="FF0000"/>
                          </a:solidFill>
                        </a:rPr>
                        <a:t>3</a:t>
                      </a:r>
                      <a:r>
                        <a:rPr lang="es-ES" sz="1600" dirty="0" smtClean="0">
                          <a:solidFill>
                            <a:srgbClr val="FF0000"/>
                          </a:solidFill>
                        </a:rPr>
                        <a:t>n</a:t>
                      </a:r>
                      <a:r>
                        <a:rPr lang="es-ES" sz="1600" dirty="0" smtClean="0"/>
                        <a:t>: </a:t>
                      </a:r>
                      <a:r>
                        <a:rPr lang="es-ES" sz="1600" dirty="0" smtClean="0">
                          <a:solidFill>
                            <a:srgbClr val="FF0000"/>
                          </a:solidFill>
                        </a:rPr>
                        <a:t>10m</a:t>
                      </a:r>
                      <a:r>
                        <a:rPr lang="es-ES" sz="1600" baseline="30000" dirty="0" smtClean="0">
                          <a:solidFill>
                            <a:srgbClr val="FF0000"/>
                          </a:solidFill>
                        </a:rPr>
                        <a:t>3</a:t>
                      </a:r>
                      <a:r>
                        <a:rPr lang="es-ES" sz="1600" dirty="0" smtClean="0">
                          <a:solidFill>
                            <a:srgbClr val="FF0000"/>
                          </a:solidFill>
                        </a:rPr>
                        <a:t>n</a:t>
                      </a:r>
                      <a:r>
                        <a:rPr lang="es-ES" sz="1600" baseline="0" dirty="0" smtClean="0">
                          <a:solidFill>
                            <a:srgbClr val="FF0000"/>
                          </a:solidFill>
                        </a:rPr>
                        <a:t> </a:t>
                      </a:r>
                      <a:r>
                        <a:rPr lang="es-ES" sz="1600" dirty="0" smtClean="0">
                          <a:solidFill>
                            <a:srgbClr val="FF0000"/>
                          </a:solidFill>
                        </a:rPr>
                        <a:t>+ 9m</a:t>
                      </a:r>
                      <a:r>
                        <a:rPr lang="es-ES" sz="1600" baseline="30000" dirty="0" smtClean="0">
                          <a:solidFill>
                            <a:srgbClr val="FF0000"/>
                          </a:solidFill>
                        </a:rPr>
                        <a:t>3</a:t>
                      </a:r>
                      <a:r>
                        <a:rPr lang="es-ES" sz="1600" dirty="0" smtClean="0">
                          <a:solidFill>
                            <a:srgbClr val="FF0000"/>
                          </a:solidFill>
                        </a:rPr>
                        <a:t>n </a:t>
                      </a:r>
                      <a:r>
                        <a:rPr lang="es-ES" sz="1600" dirty="0" smtClean="0"/>
                        <a:t>= </a:t>
                      </a:r>
                      <a:r>
                        <a:rPr lang="es-ES" sz="1600" dirty="0" smtClean="0">
                          <a:solidFill>
                            <a:srgbClr val="FF0000"/>
                          </a:solidFill>
                        </a:rPr>
                        <a:t>19m</a:t>
                      </a:r>
                      <a:r>
                        <a:rPr lang="es-ES" sz="1600" baseline="30000" dirty="0" smtClean="0">
                          <a:solidFill>
                            <a:srgbClr val="FF0000"/>
                          </a:solidFill>
                        </a:rPr>
                        <a:t>3</a:t>
                      </a:r>
                      <a:r>
                        <a:rPr lang="es-ES" sz="1600" dirty="0" smtClean="0">
                          <a:solidFill>
                            <a:srgbClr val="FF0000"/>
                          </a:solidFill>
                        </a:rPr>
                        <a:t>n</a:t>
                      </a:r>
                      <a:endParaRPr lang="es-ES" sz="1600" dirty="0" smtClean="0"/>
                    </a:p>
                    <a:p>
                      <a:r>
                        <a:rPr lang="es-ES" sz="1600" dirty="0" smtClean="0"/>
                        <a:t>Reducción de </a:t>
                      </a:r>
                      <a:r>
                        <a:rPr lang="es-ES" sz="1600" dirty="0" smtClean="0">
                          <a:solidFill>
                            <a:srgbClr val="00B050"/>
                          </a:solidFill>
                        </a:rPr>
                        <a:t>m</a:t>
                      </a:r>
                      <a:r>
                        <a:rPr lang="es-ES" sz="1600" baseline="30000" dirty="0" smtClean="0">
                          <a:solidFill>
                            <a:srgbClr val="00B050"/>
                          </a:solidFill>
                        </a:rPr>
                        <a:t>2</a:t>
                      </a:r>
                      <a:r>
                        <a:rPr lang="es-ES" sz="1600" dirty="0" smtClean="0">
                          <a:solidFill>
                            <a:srgbClr val="00B050"/>
                          </a:solidFill>
                        </a:rPr>
                        <a:t>n</a:t>
                      </a:r>
                      <a:r>
                        <a:rPr lang="es-ES" sz="1600" dirty="0" smtClean="0"/>
                        <a:t>: </a:t>
                      </a:r>
                      <a:r>
                        <a:rPr lang="es-ES" sz="1600" dirty="0" smtClean="0">
                          <a:solidFill>
                            <a:srgbClr val="00B050"/>
                          </a:solidFill>
                        </a:rPr>
                        <a:t>– ¼ m</a:t>
                      </a:r>
                      <a:r>
                        <a:rPr lang="es-ES" sz="1600" baseline="30000" dirty="0" smtClean="0">
                          <a:solidFill>
                            <a:srgbClr val="00B050"/>
                          </a:solidFill>
                        </a:rPr>
                        <a:t>2</a:t>
                      </a:r>
                      <a:r>
                        <a:rPr lang="es-ES" sz="1600" dirty="0" smtClean="0">
                          <a:solidFill>
                            <a:srgbClr val="00B050"/>
                          </a:solidFill>
                        </a:rPr>
                        <a:t>n - ½ m</a:t>
                      </a:r>
                      <a:r>
                        <a:rPr lang="es-ES" sz="1600" baseline="30000" dirty="0" smtClean="0">
                          <a:solidFill>
                            <a:srgbClr val="00B050"/>
                          </a:solidFill>
                        </a:rPr>
                        <a:t>2</a:t>
                      </a:r>
                      <a:r>
                        <a:rPr lang="es-ES" sz="1600" dirty="0" smtClean="0">
                          <a:solidFill>
                            <a:srgbClr val="00B050"/>
                          </a:solidFill>
                        </a:rPr>
                        <a:t>n </a:t>
                      </a:r>
                      <a:r>
                        <a:rPr lang="es-ES" sz="1600" dirty="0" smtClean="0"/>
                        <a:t>= </a:t>
                      </a:r>
                      <a:r>
                        <a:rPr lang="es-ES" sz="1600" dirty="0" smtClean="0">
                          <a:solidFill>
                            <a:srgbClr val="00B050"/>
                          </a:solidFill>
                        </a:rPr>
                        <a:t>- ¾</a:t>
                      </a:r>
                      <a:r>
                        <a:rPr lang="es-ES" sz="1600" dirty="0" smtClean="0"/>
                        <a:t> </a:t>
                      </a:r>
                      <a:r>
                        <a:rPr lang="es-ES" sz="1600" dirty="0" smtClean="0">
                          <a:solidFill>
                            <a:srgbClr val="00B050"/>
                          </a:solidFill>
                        </a:rPr>
                        <a:t>m</a:t>
                      </a:r>
                      <a:r>
                        <a:rPr lang="es-ES" sz="1600" baseline="30000" dirty="0" smtClean="0">
                          <a:solidFill>
                            <a:srgbClr val="00B050"/>
                          </a:solidFill>
                        </a:rPr>
                        <a:t>2</a:t>
                      </a:r>
                      <a:r>
                        <a:rPr lang="es-ES" sz="1600" dirty="0" smtClean="0">
                          <a:solidFill>
                            <a:srgbClr val="00B050"/>
                          </a:solidFill>
                        </a:rPr>
                        <a:t>n</a:t>
                      </a:r>
                      <a:r>
                        <a:rPr lang="es-ES" sz="1600" dirty="0" smtClean="0"/>
                        <a:t> </a:t>
                      </a:r>
                    </a:p>
                    <a:p>
                      <a:r>
                        <a:rPr lang="es-ES" sz="1600" dirty="0" smtClean="0"/>
                        <a:t>Reducción</a:t>
                      </a:r>
                      <a:r>
                        <a:rPr lang="es-ES" sz="1600" baseline="0" dirty="0" smtClean="0"/>
                        <a:t> de m: m</a:t>
                      </a:r>
                    </a:p>
                    <a:p>
                      <a:r>
                        <a:rPr lang="es-ES" sz="1600" baseline="0" dirty="0" smtClean="0"/>
                        <a:t>Respuesta: </a:t>
                      </a:r>
                      <a:r>
                        <a:rPr lang="es-ES" sz="1600" dirty="0" smtClean="0">
                          <a:solidFill>
                            <a:srgbClr val="FF0000"/>
                          </a:solidFill>
                        </a:rPr>
                        <a:t>19m</a:t>
                      </a:r>
                      <a:r>
                        <a:rPr lang="es-ES" sz="1600" baseline="30000" dirty="0" smtClean="0">
                          <a:solidFill>
                            <a:srgbClr val="FF0000"/>
                          </a:solidFill>
                        </a:rPr>
                        <a:t>3</a:t>
                      </a:r>
                      <a:r>
                        <a:rPr lang="es-ES" sz="1600" dirty="0" smtClean="0">
                          <a:solidFill>
                            <a:srgbClr val="FF0000"/>
                          </a:solidFill>
                        </a:rPr>
                        <a:t>n</a:t>
                      </a:r>
                      <a:r>
                        <a:rPr lang="es-ES" sz="1600" baseline="0" dirty="0" smtClean="0">
                          <a:solidFill>
                            <a:schemeClr val="dk1"/>
                          </a:solidFill>
                        </a:rPr>
                        <a:t> </a:t>
                      </a:r>
                      <a:r>
                        <a:rPr lang="es-ES" sz="1600" dirty="0" smtClean="0">
                          <a:solidFill>
                            <a:srgbClr val="00B050"/>
                          </a:solidFill>
                        </a:rPr>
                        <a:t>- ¾</a:t>
                      </a:r>
                      <a:r>
                        <a:rPr lang="es-ES" sz="1600" dirty="0" smtClean="0"/>
                        <a:t> </a:t>
                      </a:r>
                      <a:r>
                        <a:rPr lang="es-ES" sz="1600" dirty="0" smtClean="0">
                          <a:solidFill>
                            <a:srgbClr val="00B050"/>
                          </a:solidFill>
                        </a:rPr>
                        <a:t>m</a:t>
                      </a:r>
                      <a:r>
                        <a:rPr lang="es-ES" sz="1600" baseline="30000" dirty="0" smtClean="0">
                          <a:solidFill>
                            <a:srgbClr val="00B050"/>
                          </a:solidFill>
                        </a:rPr>
                        <a:t>2</a:t>
                      </a:r>
                      <a:r>
                        <a:rPr lang="es-ES" sz="1600" dirty="0" smtClean="0">
                          <a:solidFill>
                            <a:srgbClr val="00B050"/>
                          </a:solidFill>
                        </a:rPr>
                        <a:t>n</a:t>
                      </a:r>
                      <a:r>
                        <a:rPr lang="es-ES" sz="1600" dirty="0" smtClean="0"/>
                        <a:t> +</a:t>
                      </a:r>
                      <a:r>
                        <a:rPr lang="es-ES" sz="1600" baseline="0" dirty="0" smtClean="0"/>
                        <a:t> m</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solidFill>
                            <a:schemeClr val="tx1"/>
                          </a:solidFill>
                        </a:rPr>
                        <a:t>Se verifica</a:t>
                      </a:r>
                      <a:r>
                        <a:rPr lang="es-ES" sz="1600" baseline="0" dirty="0" smtClean="0">
                          <a:solidFill>
                            <a:schemeClr val="tx1"/>
                          </a:solidFill>
                        </a:rPr>
                        <a:t> sumando </a:t>
                      </a:r>
                      <a:r>
                        <a:rPr lang="es-ES" sz="1600" dirty="0" smtClean="0"/>
                        <a:t>– 9m</a:t>
                      </a:r>
                      <a:r>
                        <a:rPr lang="es-ES" sz="1600" baseline="30000" dirty="0" smtClean="0"/>
                        <a:t>3</a:t>
                      </a:r>
                      <a:r>
                        <a:rPr lang="es-ES" sz="1600" dirty="0" smtClean="0"/>
                        <a:t>n + ½ m</a:t>
                      </a:r>
                      <a:r>
                        <a:rPr lang="es-ES" sz="1600" baseline="30000" dirty="0" smtClean="0"/>
                        <a:t>2</a:t>
                      </a:r>
                      <a:r>
                        <a:rPr lang="es-ES" sz="1600" dirty="0" smtClean="0"/>
                        <a:t>n – m con nuestra respuesta </a:t>
                      </a:r>
                      <a:r>
                        <a:rPr lang="es-ES" sz="1600" baseline="0" dirty="0" smtClean="0">
                          <a:solidFill>
                            <a:schemeClr val="tx1"/>
                          </a:solidFill>
                        </a:rPr>
                        <a:t>19m</a:t>
                      </a:r>
                      <a:r>
                        <a:rPr lang="es-ES" sz="1600" baseline="30000" dirty="0" smtClean="0">
                          <a:solidFill>
                            <a:schemeClr val="tx1"/>
                          </a:solidFill>
                        </a:rPr>
                        <a:t>3</a:t>
                      </a:r>
                      <a:r>
                        <a:rPr lang="es-ES" sz="1600" baseline="0" dirty="0" smtClean="0">
                          <a:solidFill>
                            <a:schemeClr val="tx1"/>
                          </a:solidFill>
                        </a:rPr>
                        <a:t>n </a:t>
                      </a:r>
                      <a:r>
                        <a:rPr lang="es-ES" sz="1600" dirty="0" smtClean="0">
                          <a:solidFill>
                            <a:schemeClr val="tx1"/>
                          </a:solidFill>
                        </a:rPr>
                        <a:t>- ¾ m</a:t>
                      </a:r>
                      <a:r>
                        <a:rPr lang="es-ES" sz="1600" baseline="30000" dirty="0" smtClean="0">
                          <a:solidFill>
                            <a:schemeClr val="tx1"/>
                          </a:solidFill>
                        </a:rPr>
                        <a:t>2</a:t>
                      </a:r>
                      <a:r>
                        <a:rPr lang="es-ES" sz="1600" dirty="0" smtClean="0">
                          <a:solidFill>
                            <a:schemeClr val="tx1"/>
                          </a:solidFill>
                        </a:rPr>
                        <a:t>n + m, y se debe obtener </a:t>
                      </a:r>
                      <a:r>
                        <a:rPr lang="es-ES" sz="1600" dirty="0" smtClean="0"/>
                        <a:t>10m</a:t>
                      </a:r>
                      <a:r>
                        <a:rPr lang="es-ES" sz="1600" baseline="30000" dirty="0" smtClean="0"/>
                        <a:t>3</a:t>
                      </a:r>
                      <a:r>
                        <a:rPr lang="es-ES" sz="1600" dirty="0" smtClean="0"/>
                        <a:t>n – ¼ m</a:t>
                      </a:r>
                      <a:r>
                        <a:rPr lang="es-ES" sz="1600" baseline="30000" dirty="0" smtClean="0"/>
                        <a:t>2</a:t>
                      </a:r>
                      <a:r>
                        <a:rPr lang="es-ES" sz="1600" dirty="0" smtClean="0"/>
                        <a:t>n </a:t>
                      </a:r>
                      <a:endParaRPr lang="es-ES" sz="1600" dirty="0" smtClean="0">
                        <a:solidFill>
                          <a:srgbClr val="FF0000"/>
                        </a:solidFill>
                      </a:endParaRPr>
                    </a:p>
                    <a:p>
                      <a:endParaRPr lang="es-ES" sz="1600" dirty="0" smtClean="0">
                        <a:solidFill>
                          <a:srgbClr val="FF0000"/>
                        </a:solidFill>
                      </a:endParaRPr>
                    </a:p>
                    <a:p>
                      <a:endParaRPr lang="es-ES" sz="1600" dirty="0"/>
                    </a:p>
                  </a:txBody>
                  <a:tcPr/>
                </a:tc>
              </a:tr>
            </a:tbl>
          </a:graphicData>
        </a:graphic>
      </p:graphicFrame>
    </p:spTree>
    <p:extLst>
      <p:ext uri="{BB962C8B-B14F-4D97-AF65-F5344CB8AC3E}">
        <p14:creationId xmlns:p14="http://schemas.microsoft.com/office/powerpoint/2010/main" val="23464811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19249" y="296887"/>
            <a:ext cx="5553501" cy="699400"/>
          </a:xfrm>
        </p:spPr>
        <p:txBody>
          <a:bodyPr/>
          <a:lstStyle/>
          <a:p>
            <a:pPr algn="ctr"/>
            <a:r>
              <a:rPr lang="es-ES" b="1" dirty="0" smtClean="0"/>
              <a:t>PROBLEMAS MODELO</a:t>
            </a:r>
            <a:endParaRPr lang="es-ES" b="1" dirty="0"/>
          </a:p>
        </p:txBody>
      </p:sp>
      <p:sp>
        <p:nvSpPr>
          <p:cNvPr id="3" name="Marcador de contenido 2"/>
          <p:cNvSpPr>
            <a:spLocks noGrp="1"/>
          </p:cNvSpPr>
          <p:nvPr>
            <p:ph idx="1"/>
          </p:nvPr>
        </p:nvSpPr>
        <p:spPr>
          <a:xfrm>
            <a:off x="400902" y="818866"/>
            <a:ext cx="11390194" cy="5745707"/>
          </a:xfrm>
        </p:spPr>
        <p:txBody>
          <a:bodyPr>
            <a:noAutofit/>
          </a:bodyPr>
          <a:lstStyle/>
          <a:p>
            <a:pPr marL="0" indent="0" algn="just">
              <a:lnSpc>
                <a:spcPct val="100000"/>
              </a:lnSpc>
              <a:spcBef>
                <a:spcPts val="0"/>
              </a:spcBef>
              <a:buNone/>
            </a:pPr>
            <a:r>
              <a:rPr lang="es-ES" sz="1400" b="1" dirty="0" smtClean="0">
                <a:solidFill>
                  <a:srgbClr val="FF0000"/>
                </a:solidFill>
              </a:rPr>
              <a:t>PROBLEMA 1. </a:t>
            </a:r>
            <a:r>
              <a:rPr lang="es-ES" sz="1400" dirty="0" smtClean="0"/>
              <a:t>Dos lados de un triángulo son dos números impares consecutivos. Si su perímetro es 6x, ¿Cuánto mide el tercer lado?</a:t>
            </a:r>
          </a:p>
          <a:p>
            <a:pPr marL="457200" indent="-457200" algn="just">
              <a:lnSpc>
                <a:spcPct val="100000"/>
              </a:lnSpc>
              <a:spcBef>
                <a:spcPts val="0"/>
              </a:spcBef>
              <a:buAutoNum type="arabicPeriod"/>
            </a:pPr>
            <a:r>
              <a:rPr lang="es-ES" sz="1400" dirty="0"/>
              <a:t>Leer el problema detenidamente y entender la situación:</a:t>
            </a:r>
          </a:p>
          <a:p>
            <a:pPr algn="just">
              <a:lnSpc>
                <a:spcPct val="100000"/>
              </a:lnSpc>
              <a:spcBef>
                <a:spcPts val="0"/>
              </a:spcBef>
              <a:buFont typeface="Wingdings" panose="05000000000000000000" pitchFamily="2" charset="2"/>
              <a:buChar char="Ø"/>
            </a:pPr>
            <a:r>
              <a:rPr lang="es-ES" sz="1400" dirty="0"/>
              <a:t>¿Te es común esta situación?</a:t>
            </a:r>
          </a:p>
          <a:p>
            <a:pPr algn="just">
              <a:lnSpc>
                <a:spcPct val="100000"/>
              </a:lnSpc>
              <a:spcBef>
                <a:spcPts val="0"/>
              </a:spcBef>
              <a:buFont typeface="Wingdings" panose="05000000000000000000" pitchFamily="2" charset="2"/>
              <a:buChar char="Ø"/>
            </a:pPr>
            <a:r>
              <a:rPr lang="es-ES" sz="1400" dirty="0"/>
              <a:t>¿Has escuchado estas expresiones?</a:t>
            </a:r>
          </a:p>
          <a:p>
            <a:pPr algn="just">
              <a:lnSpc>
                <a:spcPct val="100000"/>
              </a:lnSpc>
              <a:spcBef>
                <a:spcPts val="0"/>
              </a:spcBef>
              <a:buFont typeface="Wingdings" panose="05000000000000000000" pitchFamily="2" charset="2"/>
              <a:buChar char="Ø"/>
            </a:pPr>
            <a:r>
              <a:rPr lang="es-ES" sz="1400" dirty="0"/>
              <a:t>¿Qué es perímetro?</a:t>
            </a:r>
          </a:p>
          <a:p>
            <a:pPr algn="just">
              <a:lnSpc>
                <a:spcPct val="100000"/>
              </a:lnSpc>
              <a:spcBef>
                <a:spcPts val="0"/>
              </a:spcBef>
              <a:buFont typeface="Wingdings" panose="05000000000000000000" pitchFamily="2" charset="2"/>
              <a:buChar char="Ø"/>
            </a:pPr>
            <a:r>
              <a:rPr lang="es-ES" sz="1400" dirty="0"/>
              <a:t>¿Qué </a:t>
            </a:r>
            <a:r>
              <a:rPr lang="es-ES" sz="1400" dirty="0" smtClean="0"/>
              <a:t>significa </a:t>
            </a:r>
            <a:r>
              <a:rPr lang="es-ES" sz="1400" dirty="0"/>
              <a:t>dos números impares consecutivos</a:t>
            </a:r>
            <a:r>
              <a:rPr lang="es-ES" sz="1400" dirty="0" smtClean="0"/>
              <a:t>?</a:t>
            </a:r>
            <a:endParaRPr lang="es-ES" sz="1400" dirty="0"/>
          </a:p>
          <a:p>
            <a:pPr algn="just">
              <a:lnSpc>
                <a:spcPct val="100000"/>
              </a:lnSpc>
              <a:spcBef>
                <a:spcPts val="0"/>
              </a:spcBef>
              <a:buFont typeface="Wingdings" panose="05000000000000000000" pitchFamily="2" charset="2"/>
              <a:buChar char="Ø"/>
            </a:pPr>
            <a:r>
              <a:rPr lang="es-ES" sz="1400" dirty="0"/>
              <a:t>¿Te es difícil enfrentar este tipo de situaciones?</a:t>
            </a:r>
          </a:p>
          <a:p>
            <a:pPr marL="0" indent="0" algn="just">
              <a:lnSpc>
                <a:spcPct val="100000"/>
              </a:lnSpc>
              <a:spcBef>
                <a:spcPts val="0"/>
              </a:spcBef>
              <a:buNone/>
            </a:pPr>
            <a:r>
              <a:rPr lang="es-ES" sz="1400" dirty="0"/>
              <a:t>Bueno, debemos partir por saber que </a:t>
            </a:r>
            <a:r>
              <a:rPr lang="es-ES" sz="1400" dirty="0" smtClean="0"/>
              <a:t>los números impares son aquellos que no son múltiplos de 2, es decir, 1, 3, 5, 7, …; consecutivos quiere decir que son contiguos, por ejemplo, 1 y 3, 3 y 5, 5 y 7, ….; también </a:t>
            </a:r>
            <a:r>
              <a:rPr lang="es-ES" sz="1400" dirty="0"/>
              <a:t>sabemos que perímetro de cualquier figura es la suma de la medida de sus lados.</a:t>
            </a:r>
          </a:p>
          <a:p>
            <a:pPr marL="0" indent="0" algn="just">
              <a:lnSpc>
                <a:spcPct val="100000"/>
              </a:lnSpc>
              <a:spcBef>
                <a:spcPts val="0"/>
              </a:spcBef>
              <a:buNone/>
            </a:pPr>
            <a:r>
              <a:rPr lang="es-ES" sz="1400" dirty="0"/>
              <a:t>2. Establece la meta o lo que nos pide el problema, en este caso hallar el </a:t>
            </a:r>
            <a:r>
              <a:rPr lang="es-ES" sz="1400" dirty="0" smtClean="0"/>
              <a:t>lado de un triángulo.</a:t>
            </a:r>
            <a:endParaRPr lang="es-ES" sz="1400" dirty="0"/>
          </a:p>
          <a:p>
            <a:pPr marL="0" indent="0" algn="just">
              <a:lnSpc>
                <a:spcPct val="100000"/>
              </a:lnSpc>
              <a:spcBef>
                <a:spcPts val="0"/>
              </a:spcBef>
              <a:buNone/>
            </a:pPr>
            <a:r>
              <a:rPr lang="es-ES" sz="1400" dirty="0"/>
              <a:t>3. Establece los datos o la información del problema, en este caso que </a:t>
            </a:r>
            <a:r>
              <a:rPr lang="es-ES" sz="1400" dirty="0" smtClean="0"/>
              <a:t>dos </a:t>
            </a:r>
            <a:r>
              <a:rPr lang="es-ES" sz="1400" dirty="0"/>
              <a:t>lados de un triángulo son dos números impares </a:t>
            </a:r>
            <a:r>
              <a:rPr lang="es-ES" sz="1400" dirty="0" smtClean="0"/>
              <a:t>consecutivos</a:t>
            </a:r>
            <a:r>
              <a:rPr lang="es-ES" sz="1400" dirty="0"/>
              <a:t> </a:t>
            </a:r>
            <a:r>
              <a:rPr lang="es-ES" sz="1400" dirty="0" smtClean="0"/>
              <a:t>y que </a:t>
            </a:r>
            <a:r>
              <a:rPr lang="es-ES" sz="1400" dirty="0"/>
              <a:t>su perímetro es 6x</a:t>
            </a:r>
            <a:r>
              <a:rPr lang="es-ES" sz="1400" dirty="0" smtClean="0"/>
              <a:t>.</a:t>
            </a:r>
          </a:p>
          <a:p>
            <a:pPr marL="0" indent="0">
              <a:lnSpc>
                <a:spcPct val="100000"/>
              </a:lnSpc>
              <a:spcBef>
                <a:spcPts val="0"/>
              </a:spcBef>
              <a:buNone/>
            </a:pPr>
            <a:r>
              <a:rPr lang="es-ES" sz="1400" dirty="0"/>
              <a:t>4. Hacer un gráfico que ilustre la situación, encontrar regularidades</a:t>
            </a:r>
            <a:r>
              <a:rPr lang="es-ES" sz="1400" dirty="0" smtClean="0"/>
              <a:t>:</a:t>
            </a:r>
          </a:p>
          <a:p>
            <a:pPr marL="0" indent="0">
              <a:lnSpc>
                <a:spcPct val="100000"/>
              </a:lnSpc>
              <a:spcBef>
                <a:spcPts val="0"/>
              </a:spcBef>
              <a:buNone/>
            </a:pPr>
            <a:r>
              <a:rPr lang="es-ES" sz="1400" dirty="0" smtClean="0"/>
              <a:t>Los números pares son los múltiplos de 2, es decir 2, 4, 6, 8, … estos números corresponden a la fórmula 2x, donde x toma valores de 1, 2, 3, 4, …</a:t>
            </a:r>
          </a:p>
          <a:p>
            <a:pPr marL="0" indent="0" algn="ctr">
              <a:lnSpc>
                <a:spcPct val="100000"/>
              </a:lnSpc>
              <a:spcBef>
                <a:spcPts val="0"/>
              </a:spcBef>
              <a:buNone/>
            </a:pPr>
            <a:r>
              <a:rPr lang="es-ES" sz="1400" dirty="0" smtClean="0"/>
              <a:t>2(1) = 2, y 2 es par</a:t>
            </a:r>
          </a:p>
          <a:p>
            <a:pPr marL="0" indent="0" algn="ctr">
              <a:lnSpc>
                <a:spcPct val="100000"/>
              </a:lnSpc>
              <a:spcBef>
                <a:spcPts val="0"/>
              </a:spcBef>
              <a:buNone/>
            </a:pPr>
            <a:r>
              <a:rPr lang="es-ES" sz="1400" dirty="0" smtClean="0"/>
              <a:t>2(2) = 4, y 4 es par</a:t>
            </a:r>
          </a:p>
          <a:p>
            <a:pPr marL="0" indent="0" algn="ctr">
              <a:lnSpc>
                <a:spcPct val="100000"/>
              </a:lnSpc>
              <a:spcBef>
                <a:spcPts val="0"/>
              </a:spcBef>
              <a:buNone/>
            </a:pPr>
            <a:r>
              <a:rPr lang="es-ES" sz="1400" dirty="0" smtClean="0"/>
              <a:t>2(3) = 6, y 6 es par</a:t>
            </a:r>
          </a:p>
          <a:p>
            <a:pPr marL="0" indent="0" algn="ctr">
              <a:lnSpc>
                <a:spcPct val="100000"/>
              </a:lnSpc>
              <a:spcBef>
                <a:spcPts val="0"/>
              </a:spcBef>
              <a:buNone/>
            </a:pPr>
            <a:r>
              <a:rPr lang="es-ES" sz="1400" dirty="0" smtClean="0"/>
              <a:t>2(4) = 8, y 8 es par</a:t>
            </a:r>
          </a:p>
          <a:p>
            <a:pPr marL="0" indent="0" algn="ctr">
              <a:lnSpc>
                <a:spcPct val="100000"/>
              </a:lnSpc>
              <a:spcBef>
                <a:spcPts val="0"/>
              </a:spcBef>
              <a:buNone/>
            </a:pPr>
            <a:endParaRPr lang="es-ES" sz="1400" dirty="0" smtClean="0"/>
          </a:p>
          <a:p>
            <a:pPr marL="0" indent="0" algn="ctr">
              <a:lnSpc>
                <a:spcPct val="100000"/>
              </a:lnSpc>
              <a:spcBef>
                <a:spcPts val="0"/>
              </a:spcBef>
              <a:buNone/>
            </a:pPr>
            <a:r>
              <a:rPr lang="es-ES" sz="1400" dirty="0" smtClean="0"/>
              <a:t>2(x) = 2x, 2x es par</a:t>
            </a:r>
          </a:p>
          <a:p>
            <a:pPr marL="0" indent="0">
              <a:lnSpc>
                <a:spcPct val="120000"/>
              </a:lnSpc>
              <a:spcBef>
                <a:spcPts val="0"/>
              </a:spcBef>
              <a:buNone/>
            </a:pPr>
            <a:r>
              <a:rPr lang="es-ES" sz="1400" dirty="0"/>
              <a:t>El impar que le sigue a 2 es 3, a 4 es 5, a 6 es 7, …. es decir, cualquier número par es seguido por uno impar, y se llevan de diferencia 1:</a:t>
            </a:r>
          </a:p>
          <a:p>
            <a:pPr marL="0" indent="0" algn="ctr">
              <a:lnSpc>
                <a:spcPct val="120000"/>
              </a:lnSpc>
              <a:spcBef>
                <a:spcPts val="0"/>
              </a:spcBef>
              <a:buNone/>
            </a:pPr>
            <a:r>
              <a:rPr lang="es-ES" sz="1400" dirty="0"/>
              <a:t>2 + 1 = 3, y 3 es impar</a:t>
            </a:r>
          </a:p>
          <a:p>
            <a:pPr marL="0" indent="0" algn="ctr">
              <a:lnSpc>
                <a:spcPct val="120000"/>
              </a:lnSpc>
              <a:spcBef>
                <a:spcPts val="0"/>
              </a:spcBef>
              <a:buNone/>
            </a:pPr>
            <a:r>
              <a:rPr lang="es-ES" sz="1400" dirty="0"/>
              <a:t>4 + 1 = 5, y 5 es impar</a:t>
            </a:r>
          </a:p>
          <a:p>
            <a:pPr marL="0" indent="0" algn="ctr">
              <a:lnSpc>
                <a:spcPct val="120000"/>
              </a:lnSpc>
              <a:spcBef>
                <a:spcPts val="0"/>
              </a:spcBef>
              <a:buNone/>
            </a:pPr>
            <a:r>
              <a:rPr lang="es-ES" sz="1400" dirty="0"/>
              <a:t>6 + 1 = 7, y 7 es impar</a:t>
            </a:r>
          </a:p>
          <a:p>
            <a:pPr marL="0" indent="0" algn="ctr">
              <a:lnSpc>
                <a:spcPct val="120000"/>
              </a:lnSpc>
              <a:spcBef>
                <a:spcPts val="0"/>
              </a:spcBef>
              <a:buNone/>
            </a:pPr>
            <a:endParaRPr lang="es-ES" sz="1400" dirty="0"/>
          </a:p>
          <a:p>
            <a:pPr marL="0" indent="0" algn="ctr">
              <a:lnSpc>
                <a:spcPct val="120000"/>
              </a:lnSpc>
              <a:spcBef>
                <a:spcPts val="0"/>
              </a:spcBef>
              <a:buNone/>
            </a:pPr>
            <a:r>
              <a:rPr lang="es-ES" sz="1400" dirty="0"/>
              <a:t>2x + 1 = 2x + 1, y 2x + 1 será impar</a:t>
            </a:r>
          </a:p>
          <a:p>
            <a:pPr marL="0" indent="0" algn="ctr">
              <a:lnSpc>
                <a:spcPct val="120000"/>
              </a:lnSpc>
              <a:spcBef>
                <a:spcPts val="0"/>
              </a:spcBef>
              <a:buNone/>
            </a:pPr>
            <a:endParaRPr lang="es-ES" sz="1400" dirty="0"/>
          </a:p>
          <a:p>
            <a:pPr marL="0" indent="0" algn="ctr">
              <a:lnSpc>
                <a:spcPct val="100000"/>
              </a:lnSpc>
              <a:spcBef>
                <a:spcPts val="0"/>
              </a:spcBef>
              <a:buNone/>
            </a:pPr>
            <a:endParaRPr lang="es-ES" sz="1400" dirty="0" smtClean="0"/>
          </a:p>
          <a:p>
            <a:pPr marL="0" indent="0">
              <a:lnSpc>
                <a:spcPct val="100000"/>
              </a:lnSpc>
              <a:spcBef>
                <a:spcPts val="0"/>
              </a:spcBef>
              <a:buNone/>
            </a:pPr>
            <a:endParaRPr lang="es-ES" sz="1400" dirty="0"/>
          </a:p>
          <a:p>
            <a:pPr marL="0" indent="0">
              <a:lnSpc>
                <a:spcPct val="100000"/>
              </a:lnSpc>
              <a:spcBef>
                <a:spcPts val="0"/>
              </a:spcBef>
              <a:buNone/>
            </a:pPr>
            <a:endParaRPr lang="es-ES" sz="1400" dirty="0"/>
          </a:p>
          <a:p>
            <a:pPr marL="0" indent="0">
              <a:lnSpc>
                <a:spcPct val="100000"/>
              </a:lnSpc>
              <a:spcBef>
                <a:spcPts val="0"/>
              </a:spcBef>
              <a:buNone/>
            </a:pPr>
            <a:endParaRPr lang="es-ES" sz="1400" dirty="0"/>
          </a:p>
          <a:p>
            <a:pPr marL="0" indent="0">
              <a:lnSpc>
                <a:spcPct val="100000"/>
              </a:lnSpc>
              <a:spcBef>
                <a:spcPts val="0"/>
              </a:spcBef>
              <a:buNone/>
            </a:pPr>
            <a:endParaRPr lang="es-ES" sz="1400" dirty="0"/>
          </a:p>
          <a:p>
            <a:pPr marL="0" indent="0">
              <a:lnSpc>
                <a:spcPct val="100000"/>
              </a:lnSpc>
              <a:spcBef>
                <a:spcPts val="0"/>
              </a:spcBef>
              <a:buNone/>
            </a:pPr>
            <a:endParaRPr lang="es-ES" sz="1400" dirty="0"/>
          </a:p>
          <a:p>
            <a:pPr marL="0" indent="0">
              <a:lnSpc>
                <a:spcPct val="100000"/>
              </a:lnSpc>
              <a:spcBef>
                <a:spcPts val="0"/>
              </a:spcBef>
              <a:buNone/>
            </a:pPr>
            <a:endParaRPr lang="es-ES" sz="1400" dirty="0"/>
          </a:p>
          <a:p>
            <a:pPr marL="0" indent="0" algn="just">
              <a:lnSpc>
                <a:spcPct val="100000"/>
              </a:lnSpc>
              <a:spcBef>
                <a:spcPts val="0"/>
              </a:spcBef>
              <a:buNone/>
            </a:pPr>
            <a:endParaRPr lang="es-ES" sz="1400" dirty="0" smtClean="0"/>
          </a:p>
          <a:p>
            <a:pPr marL="0" indent="0" algn="just">
              <a:lnSpc>
                <a:spcPct val="100000"/>
              </a:lnSpc>
              <a:spcBef>
                <a:spcPts val="0"/>
              </a:spcBef>
              <a:buNone/>
            </a:pPr>
            <a:endParaRPr lang="es-ES" sz="1400" dirty="0"/>
          </a:p>
          <a:p>
            <a:pPr marL="0" indent="0" algn="just">
              <a:lnSpc>
                <a:spcPct val="100000"/>
              </a:lnSpc>
              <a:spcBef>
                <a:spcPts val="0"/>
              </a:spcBef>
              <a:buNone/>
            </a:pPr>
            <a:endParaRPr lang="es-ES" sz="1400" dirty="0" smtClean="0"/>
          </a:p>
          <a:p>
            <a:pPr marL="0" indent="0" algn="just">
              <a:lnSpc>
                <a:spcPct val="100000"/>
              </a:lnSpc>
              <a:spcBef>
                <a:spcPts val="0"/>
              </a:spcBef>
              <a:buNone/>
            </a:pPr>
            <a:r>
              <a:rPr lang="es-ES" sz="1400" dirty="0" smtClean="0"/>
              <a:t>  </a:t>
            </a:r>
            <a:endParaRPr lang="es-ES" sz="1400" dirty="0"/>
          </a:p>
        </p:txBody>
      </p:sp>
      <p:sp>
        <p:nvSpPr>
          <p:cNvPr id="7" name="Flecha abajo 6"/>
          <p:cNvSpPr/>
          <p:nvPr/>
        </p:nvSpPr>
        <p:spPr>
          <a:xfrm>
            <a:off x="6007289" y="4722125"/>
            <a:ext cx="147852" cy="2047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Flecha abajo 7"/>
          <p:cNvSpPr/>
          <p:nvPr/>
        </p:nvSpPr>
        <p:spPr>
          <a:xfrm>
            <a:off x="6022073" y="6171063"/>
            <a:ext cx="147852" cy="2047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38243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93889" y="249216"/>
            <a:ext cx="5858814" cy="806852"/>
          </a:xfrm>
        </p:spPr>
        <p:txBody>
          <a:bodyPr/>
          <a:lstStyle/>
          <a:p>
            <a:r>
              <a:rPr lang="es-ES" b="1" dirty="0" smtClean="0"/>
              <a:t>NIVELACIÓN CON VIDEOS</a:t>
            </a:r>
            <a:endParaRPr lang="es-ES" b="1" dirty="0"/>
          </a:p>
        </p:txBody>
      </p:sp>
      <p:sp>
        <p:nvSpPr>
          <p:cNvPr id="3" name="Marcador de contenido 2"/>
          <p:cNvSpPr>
            <a:spLocks noGrp="1"/>
          </p:cNvSpPr>
          <p:nvPr>
            <p:ph idx="1"/>
          </p:nvPr>
        </p:nvSpPr>
        <p:spPr>
          <a:xfrm>
            <a:off x="722290" y="1056068"/>
            <a:ext cx="10515600" cy="4893972"/>
          </a:xfrm>
        </p:spPr>
        <p:txBody>
          <a:bodyPr>
            <a:normAutofit fontScale="77500" lnSpcReduction="20000"/>
          </a:bodyPr>
          <a:lstStyle/>
          <a:p>
            <a:pPr marL="0" indent="0">
              <a:buNone/>
            </a:pPr>
            <a:r>
              <a:rPr lang="es-ES" dirty="0" smtClean="0"/>
              <a:t>Te sugerimos que observes los siguientes videos, los cuales te explicarán como realizar operaciones combinadas con los racionales </a:t>
            </a:r>
            <a:r>
              <a:rPr lang="es-ES" dirty="0"/>
              <a:t>y resolver problemas con ellos</a:t>
            </a:r>
            <a:r>
              <a:rPr lang="es-ES" dirty="0" smtClean="0"/>
              <a:t>. Cuando te sientas preparado, vuelve a intentar a presentar la evaluación …</a:t>
            </a:r>
          </a:p>
          <a:p>
            <a:pPr marL="514350" indent="-514350">
              <a:buAutoNum type="arabicPeriod"/>
            </a:pPr>
            <a:r>
              <a:rPr lang="es-ES" dirty="0" smtClean="0"/>
              <a:t>Operaciones combinadas con </a:t>
            </a:r>
            <a:r>
              <a:rPr lang="es-ES" dirty="0"/>
              <a:t>enteros: </a:t>
            </a:r>
            <a:r>
              <a:rPr lang="es-ES" dirty="0">
                <a:hlinkClick r:id="rId2"/>
              </a:rPr>
              <a:t>https://</a:t>
            </a:r>
            <a:r>
              <a:rPr lang="es-ES" dirty="0" smtClean="0">
                <a:hlinkClick r:id="rId2"/>
              </a:rPr>
              <a:t>www.youtube.com/watch?v=P6mBE-1oXQM</a:t>
            </a:r>
            <a:endParaRPr lang="es-ES" dirty="0" smtClean="0"/>
          </a:p>
          <a:p>
            <a:pPr marL="514350" indent="-514350">
              <a:buFont typeface="Arial" panose="020B0604020202020204" pitchFamily="34" charset="0"/>
              <a:buAutoNum type="arabicPeriod"/>
            </a:pPr>
            <a:r>
              <a:rPr lang="es-ES" dirty="0" smtClean="0"/>
              <a:t>Ejercicio operaciones combinadas: sumar, restar, multiplicar y dividir: </a:t>
            </a:r>
            <a:r>
              <a:rPr lang="es-ES" dirty="0">
                <a:hlinkClick r:id="rId3"/>
              </a:rPr>
              <a:t>https://</a:t>
            </a:r>
            <a:r>
              <a:rPr lang="es-ES" dirty="0" smtClean="0">
                <a:hlinkClick r:id="rId3"/>
              </a:rPr>
              <a:t>www.youtube.com/watch?v=3o5KqhqAJNE</a:t>
            </a:r>
            <a:endParaRPr lang="es-ES" dirty="0" smtClean="0"/>
          </a:p>
          <a:p>
            <a:pPr marL="514350" indent="-514350">
              <a:buAutoNum type="arabicPeriod"/>
            </a:pPr>
            <a:r>
              <a:rPr lang="es-ES" dirty="0" smtClean="0"/>
              <a:t>Operaciones combinadas </a:t>
            </a:r>
            <a:r>
              <a:rPr lang="es-ES" dirty="0"/>
              <a:t>con Racionales: </a:t>
            </a:r>
            <a:r>
              <a:rPr lang="es-ES" dirty="0">
                <a:hlinkClick r:id="rId4"/>
              </a:rPr>
              <a:t>https://</a:t>
            </a:r>
            <a:r>
              <a:rPr lang="es-ES" dirty="0" smtClean="0">
                <a:hlinkClick r:id="rId4"/>
              </a:rPr>
              <a:t>www.youtube.com/watch?v=lbnaDAVlv_k</a:t>
            </a:r>
            <a:r>
              <a:rPr lang="es-ES" dirty="0" smtClean="0"/>
              <a:t> </a:t>
            </a:r>
          </a:p>
          <a:p>
            <a:pPr marL="514350" indent="-514350">
              <a:buAutoNum type="arabicPeriod"/>
            </a:pPr>
            <a:r>
              <a:rPr lang="es-ES" dirty="0" smtClean="0"/>
              <a:t>Operaciones combinadas </a:t>
            </a:r>
            <a:r>
              <a:rPr lang="es-ES" dirty="0"/>
              <a:t>con Fracciones: </a:t>
            </a:r>
            <a:r>
              <a:rPr lang="es-ES" dirty="0">
                <a:hlinkClick r:id="rId5"/>
              </a:rPr>
              <a:t>https://</a:t>
            </a:r>
            <a:r>
              <a:rPr lang="es-ES" dirty="0" smtClean="0">
                <a:hlinkClick r:id="rId5"/>
              </a:rPr>
              <a:t>www.youtube.com/watch?v=nDNw0Hj9d-0</a:t>
            </a:r>
            <a:r>
              <a:rPr lang="es-ES" dirty="0" smtClean="0"/>
              <a:t> </a:t>
            </a:r>
          </a:p>
          <a:p>
            <a:pPr marL="514350" indent="-514350">
              <a:buAutoNum type="arabicPeriod"/>
            </a:pPr>
            <a:r>
              <a:rPr lang="es-ES" dirty="0" smtClean="0"/>
              <a:t>Números enteros</a:t>
            </a:r>
            <a:r>
              <a:rPr lang="es-ES" dirty="0"/>
              <a:t>: Problemas: </a:t>
            </a:r>
            <a:r>
              <a:rPr lang="es-ES" dirty="0">
                <a:hlinkClick r:id="rId6"/>
              </a:rPr>
              <a:t>https://</a:t>
            </a:r>
            <a:r>
              <a:rPr lang="es-ES" dirty="0" smtClean="0">
                <a:hlinkClick r:id="rId6"/>
              </a:rPr>
              <a:t>www.youtube.com/watch?v=wjFfLo9K83g</a:t>
            </a:r>
            <a:r>
              <a:rPr lang="es-ES" dirty="0" smtClean="0"/>
              <a:t> </a:t>
            </a:r>
          </a:p>
          <a:p>
            <a:pPr marL="514350" indent="-514350">
              <a:buAutoNum type="arabicPeriod"/>
            </a:pPr>
            <a:r>
              <a:rPr lang="es-ES" dirty="0" smtClean="0"/>
              <a:t>Problemas de </a:t>
            </a:r>
            <a:r>
              <a:rPr lang="es-ES" dirty="0"/>
              <a:t>números enteros: </a:t>
            </a:r>
            <a:r>
              <a:rPr lang="es-ES" dirty="0">
                <a:hlinkClick r:id="rId7"/>
              </a:rPr>
              <a:t>https://</a:t>
            </a:r>
            <a:r>
              <a:rPr lang="es-ES" dirty="0" smtClean="0">
                <a:hlinkClick r:id="rId7"/>
              </a:rPr>
              <a:t>www.youtube.com/watch?v=vg5e-P-96T8</a:t>
            </a:r>
            <a:r>
              <a:rPr lang="es-ES" dirty="0" smtClean="0"/>
              <a:t> </a:t>
            </a:r>
          </a:p>
          <a:p>
            <a:pPr marL="514350" indent="-514350">
              <a:buAutoNum type="arabicPeriod"/>
            </a:pPr>
            <a:r>
              <a:rPr lang="es-ES" dirty="0" smtClean="0"/>
              <a:t>Números racionales: Problemas </a:t>
            </a:r>
            <a:r>
              <a:rPr lang="es-ES" dirty="0"/>
              <a:t>con fracciones: </a:t>
            </a:r>
            <a:r>
              <a:rPr lang="es-ES" dirty="0">
                <a:hlinkClick r:id="rId8"/>
              </a:rPr>
              <a:t>https://</a:t>
            </a:r>
            <a:r>
              <a:rPr lang="es-ES" dirty="0" smtClean="0">
                <a:hlinkClick r:id="rId8"/>
              </a:rPr>
              <a:t>www.youtube.com/watch?v=jeVNvL-Mpbg</a:t>
            </a:r>
            <a:r>
              <a:rPr lang="es-ES" dirty="0" smtClean="0"/>
              <a:t> </a:t>
            </a:r>
          </a:p>
          <a:p>
            <a:pPr marL="514350" indent="-514350">
              <a:buAutoNum type="arabicPeriod"/>
            </a:pPr>
            <a:r>
              <a:rPr lang="es-ES" dirty="0" smtClean="0"/>
              <a:t>Problemas </a:t>
            </a:r>
            <a:r>
              <a:rPr lang="es-ES" dirty="0"/>
              <a:t>con fracciones: </a:t>
            </a:r>
            <a:r>
              <a:rPr lang="es-ES" dirty="0">
                <a:hlinkClick r:id="rId9"/>
              </a:rPr>
              <a:t>https://</a:t>
            </a:r>
            <a:r>
              <a:rPr lang="es-ES" dirty="0" smtClean="0">
                <a:hlinkClick r:id="rId9"/>
              </a:rPr>
              <a:t>www.youtube.com/watch?v=RVrNp1fnVbg</a:t>
            </a:r>
            <a:r>
              <a:rPr lang="es-ES" dirty="0" smtClean="0"/>
              <a:t> </a:t>
            </a:r>
          </a:p>
        </p:txBody>
      </p:sp>
      <p:sp>
        <p:nvSpPr>
          <p:cNvPr id="4" name="Elipse 3">
            <a:hlinkClick r:id="rId10" action="ppaction://hlinksldjump"/>
          </p:cNvPr>
          <p:cNvSpPr/>
          <p:nvPr/>
        </p:nvSpPr>
        <p:spPr>
          <a:xfrm>
            <a:off x="2150773" y="5950040"/>
            <a:ext cx="3039414" cy="643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PRESENTAR PRUEBA DIAGNÓSTICA</a:t>
            </a:r>
            <a:endParaRPr lang="es-ES" b="1" dirty="0"/>
          </a:p>
        </p:txBody>
      </p:sp>
      <p:sp>
        <p:nvSpPr>
          <p:cNvPr id="5" name="Elipse 4">
            <a:hlinkClick r:id="rId11" action="ppaction://hlinksldjump"/>
          </p:cNvPr>
          <p:cNvSpPr/>
          <p:nvPr/>
        </p:nvSpPr>
        <p:spPr>
          <a:xfrm>
            <a:off x="5293218" y="5998334"/>
            <a:ext cx="2511379" cy="595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NIVELAR DE OTRA MANERA</a:t>
            </a:r>
            <a:endParaRPr lang="es-ES" b="1" dirty="0"/>
          </a:p>
        </p:txBody>
      </p:sp>
      <p:pic>
        <p:nvPicPr>
          <p:cNvPr id="3074" name="Picture 2" descr="emoticono-y-smiley-de-ordenador-y-computadora-imagen-animada-0063"/>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9594377" y="2258074"/>
            <a:ext cx="1916468" cy="1878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0991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8766" y="460848"/>
            <a:ext cx="11321955" cy="5953599"/>
          </a:xfrm>
        </p:spPr>
        <p:txBody>
          <a:bodyPr>
            <a:normAutofit lnSpcReduction="10000"/>
          </a:bodyPr>
          <a:lstStyle/>
          <a:p>
            <a:pPr marL="0" indent="0">
              <a:lnSpc>
                <a:spcPct val="120000"/>
              </a:lnSpc>
              <a:spcBef>
                <a:spcPts val="0"/>
              </a:spcBef>
              <a:buNone/>
            </a:pPr>
            <a:r>
              <a:rPr lang="es-ES" sz="1400" dirty="0" smtClean="0"/>
              <a:t>De esta forma ya tenemos nuestro primer número impar, </a:t>
            </a:r>
            <a:r>
              <a:rPr lang="es-ES" sz="1400" dirty="0" smtClean="0">
                <a:solidFill>
                  <a:srgbClr val="FF0000"/>
                </a:solidFill>
              </a:rPr>
              <a:t>2x + 1</a:t>
            </a:r>
            <a:r>
              <a:rPr lang="es-ES" sz="1400" dirty="0" smtClean="0"/>
              <a:t>, que es la medida de un lado del triángulo. ¿Cuánto medirá el otro lado, que es el impar consecutivo a 2x + 1?</a:t>
            </a:r>
          </a:p>
          <a:p>
            <a:pPr marL="0" indent="0">
              <a:lnSpc>
                <a:spcPct val="120000"/>
              </a:lnSpc>
              <a:spcBef>
                <a:spcPts val="0"/>
              </a:spcBef>
              <a:buNone/>
            </a:pPr>
            <a:r>
              <a:rPr lang="es-ES" sz="1400" dirty="0" smtClean="0"/>
              <a:t>Veamos, el impar consecutivo de 3 es 5, de 5 es 7, de 7 es 9, …. Todos se llevan de diferencia 2, por lo tanto el que le sigue a 2x + 1, será 2x + 1 + 2 = </a:t>
            </a:r>
            <a:r>
              <a:rPr lang="es-ES" sz="1400" dirty="0" smtClean="0">
                <a:solidFill>
                  <a:srgbClr val="FF0000"/>
                </a:solidFill>
              </a:rPr>
              <a:t>2x + 3</a:t>
            </a:r>
            <a:r>
              <a:rPr lang="es-ES" sz="1400" dirty="0" smtClean="0"/>
              <a:t>.</a:t>
            </a:r>
          </a:p>
          <a:p>
            <a:pPr marL="0" indent="0">
              <a:lnSpc>
                <a:spcPct val="120000"/>
              </a:lnSpc>
              <a:spcBef>
                <a:spcPts val="0"/>
              </a:spcBef>
              <a:buNone/>
            </a:pPr>
            <a:r>
              <a:rPr lang="es-ES" sz="1400" dirty="0" smtClean="0"/>
              <a:t>Observemos la siguiente recta para mayor entendimiento:</a:t>
            </a:r>
          </a:p>
          <a:p>
            <a:pPr marL="0" indent="0">
              <a:lnSpc>
                <a:spcPct val="120000"/>
              </a:lnSpc>
              <a:spcBef>
                <a:spcPts val="0"/>
              </a:spcBef>
              <a:buNone/>
            </a:pPr>
            <a:endParaRPr lang="es-ES" sz="1400" dirty="0" smtClean="0"/>
          </a:p>
          <a:p>
            <a:pPr marL="0" indent="0">
              <a:lnSpc>
                <a:spcPct val="120000"/>
              </a:lnSpc>
              <a:spcBef>
                <a:spcPts val="0"/>
              </a:spcBef>
              <a:buNone/>
            </a:pPr>
            <a:endParaRPr lang="es-ES" sz="1400" dirty="0"/>
          </a:p>
          <a:p>
            <a:pPr marL="0" indent="0">
              <a:lnSpc>
                <a:spcPct val="120000"/>
              </a:lnSpc>
              <a:spcBef>
                <a:spcPts val="0"/>
              </a:spcBef>
              <a:buNone/>
            </a:pPr>
            <a:endParaRPr lang="es-ES" sz="1400" dirty="0" smtClean="0"/>
          </a:p>
          <a:p>
            <a:pPr marL="0" indent="0">
              <a:lnSpc>
                <a:spcPct val="120000"/>
              </a:lnSpc>
              <a:spcBef>
                <a:spcPts val="0"/>
              </a:spcBef>
              <a:buNone/>
            </a:pPr>
            <a:endParaRPr lang="es-ES" sz="1400" dirty="0" smtClean="0"/>
          </a:p>
          <a:p>
            <a:pPr marL="0" indent="0">
              <a:lnSpc>
                <a:spcPct val="120000"/>
              </a:lnSpc>
              <a:spcBef>
                <a:spcPts val="0"/>
              </a:spcBef>
              <a:buNone/>
            </a:pPr>
            <a:r>
              <a:rPr lang="es-ES" sz="1400" dirty="0" smtClean="0"/>
              <a:t>5</a:t>
            </a:r>
            <a:r>
              <a:rPr lang="es-ES" sz="1400" dirty="0"/>
              <a:t>. A partir del gráfico emplear notaciones de acuerdo a las regularidades o datos arrojados por el problema: En nuestro caso, </a:t>
            </a:r>
            <a:r>
              <a:rPr lang="es-ES" sz="1400" dirty="0" smtClean="0"/>
              <a:t>un lado mide 2x + 1, el que le sigue 2x + 3; el perímetro del triángulo es 6x</a:t>
            </a:r>
            <a:endParaRPr lang="es-ES" sz="1400" dirty="0"/>
          </a:p>
          <a:p>
            <a:pPr marL="0" indent="0">
              <a:lnSpc>
                <a:spcPct val="120000"/>
              </a:lnSpc>
              <a:spcBef>
                <a:spcPts val="0"/>
              </a:spcBef>
              <a:buNone/>
            </a:pPr>
            <a:r>
              <a:rPr lang="es-ES" sz="1400" dirty="0" smtClean="0"/>
              <a:t>6</a:t>
            </a:r>
            <a:r>
              <a:rPr lang="es-ES" sz="1400" dirty="0"/>
              <a:t>. Trazar un plan: hallar el perímetro de este triángulo con estas </a:t>
            </a:r>
            <a:r>
              <a:rPr lang="es-ES" sz="1400" dirty="0" smtClean="0"/>
              <a:t>notaciones: Sabemos que perímetro es suma de todos los lados que conforman una figura, en nuestro caso la suma de 2x + 1 con 2x + 3 con un tercer lado que no conocemos; sabemos que la suma de estos debe dar 6x, por lo cual resulta razonable hallar la suma de los dos lados conocidos y restarla del total, es decir, del perímetro.</a:t>
            </a:r>
            <a:endParaRPr lang="es-ES" sz="1400" dirty="0"/>
          </a:p>
          <a:p>
            <a:pPr marL="0" indent="0">
              <a:lnSpc>
                <a:spcPct val="120000"/>
              </a:lnSpc>
              <a:spcBef>
                <a:spcPts val="0"/>
              </a:spcBef>
              <a:buNone/>
            </a:pPr>
            <a:r>
              <a:rPr lang="es-ES" sz="1400" dirty="0"/>
              <a:t>7. Ejecutar el plan: </a:t>
            </a:r>
            <a:r>
              <a:rPr lang="es-ES" sz="1400" dirty="0" smtClean="0"/>
              <a:t>Sumemos los dos lados conocidos 2x + 1 + 2x + 3 = 4x + 4. ¿Cuánto tengo que sumarle a 4x + 4 para obtener 6x?. Se resuelve como en los ejercicios vistos:</a:t>
            </a:r>
          </a:p>
          <a:p>
            <a:pPr marL="0" indent="0">
              <a:lnSpc>
                <a:spcPct val="120000"/>
              </a:lnSpc>
              <a:spcBef>
                <a:spcPts val="0"/>
              </a:spcBef>
              <a:buNone/>
            </a:pPr>
            <a:r>
              <a:rPr lang="es-ES" sz="1400" b="1" dirty="0" smtClean="0"/>
              <a:t>FORMA HORIZONTAL:</a:t>
            </a:r>
          </a:p>
          <a:p>
            <a:pPr marL="0" indent="0">
              <a:lnSpc>
                <a:spcPct val="120000"/>
              </a:lnSpc>
              <a:spcBef>
                <a:spcPts val="0"/>
              </a:spcBef>
              <a:buNone/>
            </a:pPr>
            <a:r>
              <a:rPr lang="es-ES" sz="1400" dirty="0" smtClean="0"/>
              <a:t>Colocamos el polinomio respuesta (6x) y al lado el polinomio sumando (4x + 4) pero cambiándole el signo: </a:t>
            </a:r>
          </a:p>
          <a:p>
            <a:pPr marL="0" indent="0">
              <a:lnSpc>
                <a:spcPct val="120000"/>
              </a:lnSpc>
              <a:spcBef>
                <a:spcPts val="0"/>
              </a:spcBef>
              <a:buNone/>
            </a:pPr>
            <a:r>
              <a:rPr lang="es-ES" sz="1400" dirty="0"/>
              <a:t> </a:t>
            </a:r>
            <a:r>
              <a:rPr lang="es-ES" sz="1400" dirty="0" smtClean="0"/>
              <a:t>                                            6X – 4X – 4 = </a:t>
            </a:r>
            <a:r>
              <a:rPr lang="es-ES" sz="1400" dirty="0" smtClean="0">
                <a:solidFill>
                  <a:srgbClr val="FF0000"/>
                </a:solidFill>
              </a:rPr>
              <a:t>2x – 4 </a:t>
            </a:r>
            <a:r>
              <a:rPr lang="es-ES" sz="1400" dirty="0" smtClean="0"/>
              <a:t>medirá el tercer lado.</a:t>
            </a:r>
          </a:p>
          <a:p>
            <a:pPr marL="0" indent="0">
              <a:lnSpc>
                <a:spcPct val="120000"/>
              </a:lnSpc>
              <a:spcBef>
                <a:spcPts val="0"/>
              </a:spcBef>
              <a:buNone/>
            </a:pPr>
            <a:r>
              <a:rPr lang="es-ES" sz="1400" b="1" dirty="0" smtClean="0"/>
              <a:t>FORMA VERTICAL:</a:t>
            </a:r>
          </a:p>
          <a:p>
            <a:pPr marL="0" indent="0">
              <a:lnSpc>
                <a:spcPct val="120000"/>
              </a:lnSpc>
              <a:spcBef>
                <a:spcPts val="0"/>
              </a:spcBef>
              <a:buNone/>
            </a:pPr>
            <a:r>
              <a:rPr lang="es-ES" sz="1400" dirty="0" smtClean="0"/>
              <a:t>Colocamos el polinomio sumando (4x + 4), abajo interrogantes, y más abajo el resultado (6x).</a:t>
            </a:r>
          </a:p>
          <a:p>
            <a:pPr marL="0" indent="0">
              <a:lnSpc>
                <a:spcPct val="120000"/>
              </a:lnSpc>
              <a:spcBef>
                <a:spcPts val="0"/>
              </a:spcBef>
              <a:buNone/>
            </a:pPr>
            <a:r>
              <a:rPr lang="es-ES" sz="1400" dirty="0"/>
              <a:t> </a:t>
            </a:r>
            <a:r>
              <a:rPr lang="es-ES" sz="1400" dirty="0" smtClean="0"/>
              <a:t>                   4x + 4	Hacemos las restas por columnas: 6x – (+4x) = 6x – 4x = 2x</a:t>
            </a:r>
          </a:p>
          <a:p>
            <a:pPr marL="0" indent="0">
              <a:lnSpc>
                <a:spcPct val="120000"/>
              </a:lnSpc>
              <a:spcBef>
                <a:spcPts val="0"/>
              </a:spcBef>
              <a:buNone/>
            </a:pPr>
            <a:r>
              <a:rPr lang="es-ES" sz="1400" dirty="0"/>
              <a:t> </a:t>
            </a:r>
            <a:r>
              <a:rPr lang="es-ES" sz="1400" dirty="0" smtClean="0"/>
              <a:t>                   ¿?  ¿?                                                                           0 – (+4) = 0 – 4 = - 4  </a:t>
            </a:r>
          </a:p>
          <a:p>
            <a:pPr marL="0" indent="0">
              <a:lnSpc>
                <a:spcPct val="120000"/>
              </a:lnSpc>
              <a:spcBef>
                <a:spcPts val="0"/>
              </a:spcBef>
              <a:buNone/>
            </a:pPr>
            <a:r>
              <a:rPr lang="es-ES" sz="1400" dirty="0"/>
              <a:t> </a:t>
            </a:r>
            <a:r>
              <a:rPr lang="es-ES" sz="1400" dirty="0" smtClean="0"/>
              <a:t>                   6x                     Unimos los resultados: </a:t>
            </a:r>
            <a:r>
              <a:rPr lang="es-ES" sz="1400" dirty="0" smtClean="0">
                <a:solidFill>
                  <a:srgbClr val="FF0000"/>
                </a:solidFill>
              </a:rPr>
              <a:t>2x – 4</a:t>
            </a:r>
            <a:r>
              <a:rPr lang="es-ES" sz="1400" dirty="0" smtClean="0"/>
              <a:t>, mide el tercer lado.  </a:t>
            </a:r>
          </a:p>
          <a:p>
            <a:pPr marL="0" indent="0">
              <a:lnSpc>
                <a:spcPct val="120000"/>
              </a:lnSpc>
              <a:spcBef>
                <a:spcPts val="0"/>
              </a:spcBef>
              <a:buNone/>
            </a:pPr>
            <a:r>
              <a:rPr lang="es-ES" sz="1400" dirty="0" smtClean="0"/>
              <a:t>                                  </a:t>
            </a:r>
            <a:r>
              <a:rPr lang="es-ES" sz="1400" dirty="0"/>
              <a:t>	</a:t>
            </a:r>
            <a:r>
              <a:rPr lang="es-ES" sz="1400" dirty="0" smtClean="0"/>
              <a:t>				           Y así quedará nuestro triángulo       </a:t>
            </a:r>
          </a:p>
          <a:p>
            <a:pPr marL="0" indent="0">
              <a:lnSpc>
                <a:spcPct val="120000"/>
              </a:lnSpc>
              <a:spcBef>
                <a:spcPts val="0"/>
              </a:spcBef>
              <a:buNone/>
            </a:pPr>
            <a:endParaRPr lang="es-ES" sz="1400" dirty="0"/>
          </a:p>
        </p:txBody>
      </p:sp>
      <p:pic>
        <p:nvPicPr>
          <p:cNvPr id="5" name="Imagen 4"/>
          <p:cNvPicPr>
            <a:picLocks noChangeAspect="1"/>
          </p:cNvPicPr>
          <p:nvPr/>
        </p:nvPicPr>
        <p:blipFill>
          <a:blip r:embed="rId2"/>
          <a:stretch>
            <a:fillRect/>
          </a:stretch>
        </p:blipFill>
        <p:spPr>
          <a:xfrm>
            <a:off x="2438897" y="1553713"/>
            <a:ext cx="6276975" cy="857250"/>
          </a:xfrm>
          <a:prstGeom prst="rect">
            <a:avLst/>
          </a:prstGeom>
        </p:spPr>
      </p:pic>
      <p:pic>
        <p:nvPicPr>
          <p:cNvPr id="6" name="Imagen 5"/>
          <p:cNvPicPr>
            <a:picLocks noChangeAspect="1"/>
          </p:cNvPicPr>
          <p:nvPr/>
        </p:nvPicPr>
        <p:blipFill>
          <a:blip r:embed="rId3"/>
          <a:stretch>
            <a:fillRect/>
          </a:stretch>
        </p:blipFill>
        <p:spPr>
          <a:xfrm>
            <a:off x="8715872" y="3938373"/>
            <a:ext cx="2647950" cy="2162175"/>
          </a:xfrm>
          <a:prstGeom prst="rect">
            <a:avLst/>
          </a:prstGeom>
        </p:spPr>
      </p:pic>
      <p:cxnSp>
        <p:nvCxnSpPr>
          <p:cNvPr id="8" name="Conector recto 7"/>
          <p:cNvCxnSpPr/>
          <p:nvPr/>
        </p:nvCxnSpPr>
        <p:spPr>
          <a:xfrm>
            <a:off x="1173707" y="5691116"/>
            <a:ext cx="6141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4423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46880" y="501453"/>
            <a:ext cx="7664355" cy="4370459"/>
          </a:xfrm>
        </p:spPr>
        <p:txBody>
          <a:bodyPr>
            <a:noAutofit/>
          </a:bodyPr>
          <a:lstStyle/>
          <a:p>
            <a:pPr marL="0" indent="0" algn="just">
              <a:lnSpc>
                <a:spcPct val="100000"/>
              </a:lnSpc>
              <a:spcBef>
                <a:spcPts val="0"/>
              </a:spcBef>
              <a:buNone/>
            </a:pPr>
            <a:r>
              <a:rPr lang="es-ES" sz="1400" dirty="0"/>
              <a:t>8. Verificar la respuesta: Podemos asignar un valor aleatorio a la </a:t>
            </a:r>
            <a:r>
              <a:rPr lang="es-ES" sz="1400" dirty="0" smtClean="0"/>
              <a:t>X, </a:t>
            </a:r>
            <a:r>
              <a:rPr lang="es-ES" sz="1400" dirty="0"/>
              <a:t>por ejemplo, 5; entonces el lado mayor </a:t>
            </a:r>
            <a:r>
              <a:rPr lang="es-ES" sz="1400" dirty="0" smtClean="0"/>
              <a:t>2x + 3 medirá 2(5) + 3 = 13, </a:t>
            </a:r>
            <a:r>
              <a:rPr lang="es-ES" sz="1400" dirty="0"/>
              <a:t>el lado </a:t>
            </a:r>
            <a:r>
              <a:rPr lang="es-ES" sz="1400" dirty="0" smtClean="0"/>
              <a:t>medio </a:t>
            </a:r>
            <a:r>
              <a:rPr lang="es-ES" sz="1400" dirty="0"/>
              <a:t>2x + 1 </a:t>
            </a:r>
            <a:r>
              <a:rPr lang="es-ES" sz="1400" dirty="0" smtClean="0"/>
              <a:t>medirá 2(5) + 1 = 11, el lado menor 2x – 4 medirá 2(5) – 4 = 6; esto nos da de </a:t>
            </a:r>
            <a:r>
              <a:rPr lang="es-ES" sz="1400" dirty="0"/>
              <a:t>perímetro </a:t>
            </a:r>
            <a:r>
              <a:rPr lang="es-ES" sz="1400" dirty="0" smtClean="0"/>
              <a:t>13 + 11 + 6 </a:t>
            </a:r>
            <a:r>
              <a:rPr lang="es-ES" sz="1400" dirty="0"/>
              <a:t>= </a:t>
            </a:r>
            <a:r>
              <a:rPr lang="es-ES" sz="1400" dirty="0" smtClean="0"/>
              <a:t>30. </a:t>
            </a:r>
            <a:endParaRPr lang="es-ES" sz="1400" dirty="0"/>
          </a:p>
          <a:p>
            <a:pPr marL="0" indent="0" algn="just">
              <a:lnSpc>
                <a:spcPct val="100000"/>
              </a:lnSpc>
              <a:spcBef>
                <a:spcPts val="0"/>
              </a:spcBef>
              <a:buNone/>
            </a:pPr>
            <a:r>
              <a:rPr lang="es-ES" sz="1400" dirty="0"/>
              <a:t>Ahora remplazamos la X </a:t>
            </a:r>
            <a:r>
              <a:rPr lang="es-ES" sz="1400" dirty="0" smtClean="0"/>
              <a:t>en la respuesta dada por el problema 6x, quedando 6(5) = 30.</a:t>
            </a:r>
            <a:endParaRPr lang="es-ES" sz="1400" dirty="0"/>
          </a:p>
          <a:p>
            <a:pPr marL="0" indent="0" algn="just">
              <a:lnSpc>
                <a:spcPct val="100000"/>
              </a:lnSpc>
              <a:spcBef>
                <a:spcPts val="0"/>
              </a:spcBef>
              <a:buNone/>
            </a:pPr>
            <a:r>
              <a:rPr lang="es-ES" sz="1400" dirty="0"/>
              <a:t>Se obtuvo lo mismo, luego nuestra respuesta es correcta</a:t>
            </a:r>
            <a:r>
              <a:rPr lang="es-ES" sz="1400" dirty="0" smtClean="0"/>
              <a:t>.</a:t>
            </a:r>
          </a:p>
          <a:p>
            <a:pPr marL="0" indent="0" algn="just">
              <a:lnSpc>
                <a:spcPct val="100000"/>
              </a:lnSpc>
              <a:spcBef>
                <a:spcPts val="0"/>
              </a:spcBef>
              <a:buNone/>
            </a:pPr>
            <a:r>
              <a:rPr lang="es-ES" sz="1400" b="1" dirty="0" smtClean="0">
                <a:solidFill>
                  <a:srgbClr val="FF0000"/>
                </a:solidFill>
              </a:rPr>
              <a:t>PROBLEMA 2.</a:t>
            </a:r>
            <a:r>
              <a:rPr lang="es-ES" sz="1400" dirty="0" smtClean="0"/>
              <a:t> En una familia el recibo del acueducto llegó por $30000 más que el de energía; el recibo del teléfono llegó por $20000 menos que el del acueducto. Si en total este hogar invirtió en servicios 4X + 10000, ¿Cuánto gastó en gas?</a:t>
            </a:r>
          </a:p>
          <a:p>
            <a:pPr marL="514350" indent="-514350" algn="just">
              <a:lnSpc>
                <a:spcPct val="100000"/>
              </a:lnSpc>
              <a:spcBef>
                <a:spcPts val="0"/>
              </a:spcBef>
              <a:buAutoNum type="arabicPeriod"/>
            </a:pPr>
            <a:r>
              <a:rPr lang="es-ES" sz="1400" dirty="0"/>
              <a:t>Leer el problema y entender la situación:</a:t>
            </a:r>
          </a:p>
          <a:p>
            <a:pPr>
              <a:lnSpc>
                <a:spcPct val="100000"/>
              </a:lnSpc>
              <a:spcBef>
                <a:spcPts val="0"/>
              </a:spcBef>
              <a:buFont typeface="Wingdings" panose="05000000000000000000" pitchFamily="2" charset="2"/>
              <a:buChar char="Ø"/>
            </a:pPr>
            <a:r>
              <a:rPr lang="es-ES" sz="1400" dirty="0"/>
              <a:t>¿Te es común esta situación?</a:t>
            </a:r>
          </a:p>
          <a:p>
            <a:pPr>
              <a:lnSpc>
                <a:spcPct val="100000"/>
              </a:lnSpc>
              <a:spcBef>
                <a:spcPts val="0"/>
              </a:spcBef>
              <a:buFont typeface="Wingdings" panose="05000000000000000000" pitchFamily="2" charset="2"/>
              <a:buChar char="Ø"/>
            </a:pPr>
            <a:r>
              <a:rPr lang="es-ES" sz="1400" dirty="0"/>
              <a:t>¿Has escuchado estas expresiones?</a:t>
            </a:r>
          </a:p>
          <a:p>
            <a:pPr>
              <a:lnSpc>
                <a:spcPct val="100000"/>
              </a:lnSpc>
              <a:spcBef>
                <a:spcPts val="0"/>
              </a:spcBef>
              <a:buFont typeface="Wingdings" panose="05000000000000000000" pitchFamily="2" charset="2"/>
              <a:buChar char="Ø"/>
            </a:pPr>
            <a:r>
              <a:rPr lang="es-ES" sz="1400" dirty="0" smtClean="0"/>
              <a:t>¿</a:t>
            </a:r>
            <a:r>
              <a:rPr lang="es-ES" sz="1400" dirty="0"/>
              <a:t>Te es difícil enfrentar este tipo de situaciones?</a:t>
            </a:r>
          </a:p>
          <a:p>
            <a:pPr marL="0" indent="0">
              <a:lnSpc>
                <a:spcPct val="100000"/>
              </a:lnSpc>
              <a:spcBef>
                <a:spcPts val="0"/>
              </a:spcBef>
              <a:buNone/>
            </a:pPr>
            <a:r>
              <a:rPr lang="es-ES" sz="1400" dirty="0"/>
              <a:t>2. Establece la meta o lo que nos pide el problema, en este caso hallar </a:t>
            </a:r>
            <a:r>
              <a:rPr lang="es-ES" sz="1400" dirty="0" smtClean="0"/>
              <a:t>cuanto gastó la familia en gas.</a:t>
            </a:r>
            <a:endParaRPr lang="es-ES" sz="1400" dirty="0"/>
          </a:p>
          <a:p>
            <a:pPr marL="0" indent="0">
              <a:lnSpc>
                <a:spcPct val="100000"/>
              </a:lnSpc>
              <a:spcBef>
                <a:spcPts val="0"/>
              </a:spcBef>
              <a:buNone/>
            </a:pPr>
            <a:r>
              <a:rPr lang="es-ES" sz="1400" dirty="0"/>
              <a:t>3. Establece los datos o la información dada por el problema: el recibo del acueducto llegó por $30000 más que el de energía; el recibo del teléfono llegó por $20000 menos que el del </a:t>
            </a:r>
            <a:r>
              <a:rPr lang="es-ES" sz="1400" dirty="0" smtClean="0"/>
              <a:t>acueducto y que en </a:t>
            </a:r>
            <a:r>
              <a:rPr lang="es-ES" sz="1400" dirty="0"/>
              <a:t>total este hogar invirtió en servicios 4x + 10000</a:t>
            </a:r>
            <a:r>
              <a:rPr lang="es-ES" sz="1400" dirty="0" smtClean="0"/>
              <a:t>.</a:t>
            </a:r>
            <a:endParaRPr lang="es-ES" sz="1400" dirty="0"/>
          </a:p>
          <a:p>
            <a:pPr marL="0" indent="0">
              <a:lnSpc>
                <a:spcPct val="100000"/>
              </a:lnSpc>
              <a:spcBef>
                <a:spcPts val="0"/>
              </a:spcBef>
              <a:buNone/>
            </a:pPr>
            <a:r>
              <a:rPr lang="es-ES" sz="1400" dirty="0"/>
              <a:t>4. Haz un gráfico que ilustre la situación o busca un problema similar que hayas resuelto con anticipación: </a:t>
            </a:r>
          </a:p>
          <a:p>
            <a:pPr marL="0" indent="0">
              <a:lnSpc>
                <a:spcPct val="100000"/>
              </a:lnSpc>
              <a:spcBef>
                <a:spcPts val="0"/>
              </a:spcBef>
              <a:buNone/>
            </a:pPr>
            <a:r>
              <a:rPr lang="es-ES" sz="1400" dirty="0"/>
              <a:t>Si por ejemplo, </a:t>
            </a:r>
            <a:r>
              <a:rPr lang="es-ES" sz="1400" dirty="0" smtClean="0"/>
              <a:t>el recibo de energía llegó por $40000, el recibo del acueducto llegaría por $70000 ($30000 que el de energía), el recibo del teléfono llegaría por $50000 ($20000 menos que el de acueducto).</a:t>
            </a:r>
            <a:endParaRPr lang="es-ES" sz="1400" dirty="0"/>
          </a:p>
          <a:p>
            <a:pPr marL="0" indent="0">
              <a:lnSpc>
                <a:spcPct val="100000"/>
              </a:lnSpc>
              <a:spcBef>
                <a:spcPts val="0"/>
              </a:spcBef>
              <a:buNone/>
            </a:pPr>
            <a:r>
              <a:rPr lang="es-ES" sz="1400" dirty="0"/>
              <a:t>5. Asignar una notación clara: Asignemos el valor de </a:t>
            </a:r>
            <a:r>
              <a:rPr lang="es-ES" sz="1400" dirty="0">
                <a:solidFill>
                  <a:srgbClr val="FF0000"/>
                </a:solidFill>
              </a:rPr>
              <a:t>X</a:t>
            </a:r>
            <a:r>
              <a:rPr lang="es-ES" sz="1400" dirty="0"/>
              <a:t> </a:t>
            </a:r>
            <a:r>
              <a:rPr lang="es-ES" sz="1400" dirty="0" smtClean="0"/>
              <a:t>al valor del recibo de energía; el del acueducto será </a:t>
            </a:r>
            <a:r>
              <a:rPr lang="es-ES" sz="1400" dirty="0" smtClean="0">
                <a:solidFill>
                  <a:srgbClr val="FF0000"/>
                </a:solidFill>
              </a:rPr>
              <a:t>X + 30000 </a:t>
            </a:r>
            <a:r>
              <a:rPr lang="es-ES" sz="1400" dirty="0"/>
              <a:t>($30000 que el de energía</a:t>
            </a:r>
            <a:r>
              <a:rPr lang="es-ES" sz="1400" dirty="0" smtClean="0"/>
              <a:t>), el del teléfono será X + 30000 – 20000 = </a:t>
            </a:r>
            <a:r>
              <a:rPr lang="es-ES" sz="1400" dirty="0" smtClean="0">
                <a:solidFill>
                  <a:srgbClr val="FF0000"/>
                </a:solidFill>
              </a:rPr>
              <a:t>X + 10000 </a:t>
            </a:r>
            <a:r>
              <a:rPr lang="es-ES" sz="1400" dirty="0"/>
              <a:t>($20000 menos que el de acueducto</a:t>
            </a:r>
            <a:r>
              <a:rPr lang="es-ES" sz="1400" dirty="0" smtClean="0"/>
              <a:t>).</a:t>
            </a:r>
          </a:p>
          <a:p>
            <a:pPr marL="0" indent="0">
              <a:lnSpc>
                <a:spcPct val="100000"/>
              </a:lnSpc>
              <a:spcBef>
                <a:spcPts val="0"/>
              </a:spcBef>
              <a:buNone/>
            </a:pPr>
            <a:r>
              <a:rPr lang="es-ES" sz="1400" dirty="0" smtClean="0"/>
              <a:t>6. Trazar un plan: Sabemos el valor de los recibos de energía, acueducto y teléfono; además conocemos el total invertido en servicios, sin embargo no conocemos el valor del recibo de gas; para hallarlo, lo más razonable sería sumar estos valores conocidos y restárselos del total.</a:t>
            </a:r>
          </a:p>
          <a:p>
            <a:pPr marL="0" indent="0">
              <a:lnSpc>
                <a:spcPct val="100000"/>
              </a:lnSpc>
              <a:spcBef>
                <a:spcPts val="0"/>
              </a:spcBef>
              <a:buNone/>
            </a:pPr>
            <a:endParaRPr lang="es-ES" sz="1400" dirty="0"/>
          </a:p>
          <a:p>
            <a:pPr marL="0" indent="0" algn="just">
              <a:lnSpc>
                <a:spcPct val="100000"/>
              </a:lnSpc>
              <a:spcBef>
                <a:spcPts val="0"/>
              </a:spcBef>
              <a:buNone/>
            </a:pPr>
            <a:endParaRPr lang="es-ES" sz="1400" dirty="0"/>
          </a:p>
        </p:txBody>
      </p:sp>
      <p:pic>
        <p:nvPicPr>
          <p:cNvPr id="1026" name="Picture 2" descr="http://publitell.com/system/servicios/42687/PROTECCI%C3%93N-AL-USUARIO-EN-SERVICIOS-PUBLICOS-DOMICILIARIO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1235" y="2322855"/>
            <a:ext cx="3667599" cy="2750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0817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6062" y="365315"/>
            <a:ext cx="11062647" cy="1013110"/>
          </a:xfrm>
        </p:spPr>
        <p:txBody>
          <a:bodyPr>
            <a:normAutofit/>
          </a:bodyPr>
          <a:lstStyle/>
          <a:p>
            <a:pPr marL="0" indent="0">
              <a:lnSpc>
                <a:spcPct val="100000"/>
              </a:lnSpc>
              <a:spcBef>
                <a:spcPts val="0"/>
              </a:spcBef>
              <a:buNone/>
            </a:pPr>
            <a:r>
              <a:rPr lang="es-ES" sz="1400" dirty="0"/>
              <a:t>7. Ejecutar el plan: Energía + Acueducto + Teléfono</a:t>
            </a:r>
          </a:p>
          <a:p>
            <a:pPr marL="0" indent="0">
              <a:lnSpc>
                <a:spcPct val="100000"/>
              </a:lnSpc>
              <a:spcBef>
                <a:spcPts val="0"/>
              </a:spcBef>
              <a:buNone/>
            </a:pPr>
            <a:r>
              <a:rPr lang="es-ES" sz="1400" dirty="0"/>
              <a:t>                                         X     +  X + 30000  +  X + 10000</a:t>
            </a:r>
          </a:p>
          <a:p>
            <a:pPr marL="0" indent="0">
              <a:lnSpc>
                <a:spcPct val="100000"/>
              </a:lnSpc>
              <a:spcBef>
                <a:spcPts val="0"/>
              </a:spcBef>
              <a:buNone/>
            </a:pPr>
            <a:r>
              <a:rPr lang="es-ES" sz="1400" dirty="0"/>
              <a:t>                                                  3X + 40000 …………………..Subtotal invertido en energía, acueducto y teléfono. </a:t>
            </a:r>
            <a:endParaRPr lang="es-ES" sz="1400" dirty="0" smtClean="0"/>
          </a:p>
          <a:p>
            <a:pPr marL="0" indent="0">
              <a:lnSpc>
                <a:spcPct val="100000"/>
              </a:lnSpc>
              <a:spcBef>
                <a:spcPts val="0"/>
              </a:spcBef>
              <a:buNone/>
            </a:pPr>
            <a:r>
              <a:rPr lang="es-ES" sz="1400" dirty="0" smtClean="0"/>
              <a:t>Ahora </a:t>
            </a:r>
            <a:r>
              <a:rPr lang="es-ES" sz="1400" dirty="0"/>
              <a:t>al total le restamos este subtotal: </a:t>
            </a:r>
          </a:p>
          <a:p>
            <a:pPr marL="0" indent="0">
              <a:lnSpc>
                <a:spcPct val="100000"/>
              </a:lnSpc>
              <a:spcBef>
                <a:spcPts val="0"/>
              </a:spcBef>
              <a:buNone/>
            </a:pPr>
            <a:endParaRPr lang="es-ES" sz="1400" dirty="0" smtClean="0"/>
          </a:p>
          <a:p>
            <a:pPr marL="0" indent="0">
              <a:lnSpc>
                <a:spcPct val="100000"/>
              </a:lnSpc>
              <a:spcBef>
                <a:spcPts val="0"/>
              </a:spcBef>
              <a:buNone/>
            </a:pPr>
            <a:endParaRPr lang="es-ES" sz="1400" dirty="0"/>
          </a:p>
          <a:p>
            <a:pPr marL="0" indent="0">
              <a:lnSpc>
                <a:spcPct val="100000"/>
              </a:lnSpc>
              <a:spcBef>
                <a:spcPts val="0"/>
              </a:spcBef>
              <a:buNone/>
            </a:pPr>
            <a:endParaRPr lang="es-ES" sz="1400" dirty="0" smtClean="0"/>
          </a:p>
          <a:p>
            <a:pPr marL="0" indent="0">
              <a:lnSpc>
                <a:spcPct val="100000"/>
              </a:lnSpc>
              <a:spcBef>
                <a:spcPts val="0"/>
              </a:spcBef>
              <a:buNone/>
            </a:pPr>
            <a:endParaRPr lang="es-ES" sz="1400" dirty="0"/>
          </a:p>
          <a:p>
            <a:pPr marL="0" indent="0">
              <a:buNone/>
            </a:pPr>
            <a:endParaRPr lang="es-ES" sz="1400" dirty="0"/>
          </a:p>
        </p:txBody>
      </p:sp>
      <p:sp>
        <p:nvSpPr>
          <p:cNvPr id="4" name="CuadroTexto 3"/>
          <p:cNvSpPr txBox="1"/>
          <p:nvPr/>
        </p:nvSpPr>
        <p:spPr>
          <a:xfrm>
            <a:off x="356109" y="3130796"/>
            <a:ext cx="11262552" cy="1384995"/>
          </a:xfrm>
          <a:prstGeom prst="rect">
            <a:avLst/>
          </a:prstGeom>
          <a:noFill/>
        </p:spPr>
        <p:txBody>
          <a:bodyPr wrap="square" rtlCol="0">
            <a:spAutoFit/>
          </a:bodyPr>
          <a:lstStyle/>
          <a:p>
            <a:pPr algn="just"/>
            <a:r>
              <a:rPr lang="es-ES" sz="1400" dirty="0"/>
              <a:t>8. Verificamos la respuesta, asignemos un valor aleatorio a X, el valor del recibo de energía, por ejemplo $50000; el recibo del acueducto sería de $80000 ($30000 más que el de energía); el recibo del teléfono sería de $60000 ($20000 menos que el del acueducto); el recibo del gas, según nuestra respuesta sería de $20000 (X – 30000, $30000 menos que el recibo de la energía). El total en servicios sería: Energía + Acueducto + Teléfono + Gas = </a:t>
            </a:r>
            <a:endParaRPr lang="es-ES" sz="1400" dirty="0" smtClean="0"/>
          </a:p>
          <a:p>
            <a:pPr algn="just"/>
            <a:r>
              <a:rPr lang="es-ES" sz="1400" dirty="0"/>
              <a:t> </a:t>
            </a:r>
            <a:r>
              <a:rPr lang="es-ES" sz="1400" dirty="0" smtClean="0"/>
              <a:t>                                                                                                                                                                          $</a:t>
            </a:r>
            <a:r>
              <a:rPr lang="es-ES" sz="1400" dirty="0"/>
              <a:t>50000 + $80000 + $60000 + $20000 = $210000.</a:t>
            </a:r>
          </a:p>
          <a:p>
            <a:pPr algn="just"/>
            <a:r>
              <a:rPr lang="es-ES" sz="1400" dirty="0"/>
              <a:t>Ahora comparémoslo con la respuesta del problema 4X + 10000 = 4 (50000) + 10000 = 200000 + 10000 = 210000</a:t>
            </a:r>
          </a:p>
          <a:p>
            <a:pPr algn="just"/>
            <a:r>
              <a:rPr lang="es-ES" sz="1400" dirty="0"/>
              <a:t>Se obtuvo lo mismo, luego la respuesta es correcta</a:t>
            </a:r>
            <a:r>
              <a:rPr lang="es-ES" sz="1400" dirty="0" smtClean="0"/>
              <a:t>.</a:t>
            </a:r>
            <a:endParaRPr lang="es-ES" sz="1400" dirty="0"/>
          </a:p>
        </p:txBody>
      </p:sp>
      <p:graphicFrame>
        <p:nvGraphicFramePr>
          <p:cNvPr id="5" name="Tabla 4"/>
          <p:cNvGraphicFramePr>
            <a:graphicFrameLocks noGrp="1"/>
          </p:cNvGraphicFramePr>
          <p:nvPr>
            <p:extLst>
              <p:ext uri="{D42A27DB-BD31-4B8C-83A1-F6EECF244321}">
                <p14:modId xmlns:p14="http://schemas.microsoft.com/office/powerpoint/2010/main" val="1955956206"/>
              </p:ext>
            </p:extLst>
          </p:nvPr>
        </p:nvGraphicFramePr>
        <p:xfrm>
          <a:off x="456062" y="1217015"/>
          <a:ext cx="10926171" cy="1742440"/>
        </p:xfrm>
        <a:graphic>
          <a:graphicData uri="http://schemas.openxmlformats.org/drawingml/2006/table">
            <a:tbl>
              <a:tblPr firstRow="1" bandRow="1">
                <a:tableStyleId>{5C22544A-7EE6-4342-B048-85BDC9FD1C3A}</a:tableStyleId>
              </a:tblPr>
              <a:tblGrid>
                <a:gridCol w="3924869"/>
                <a:gridCol w="7001302"/>
              </a:tblGrid>
              <a:tr h="370840">
                <a:tc>
                  <a:txBody>
                    <a:bodyPr/>
                    <a:lstStyle/>
                    <a:p>
                      <a:pPr algn="ctr"/>
                      <a:r>
                        <a:rPr lang="es-ES" sz="1400" dirty="0" smtClean="0"/>
                        <a:t>FORMA HORIZONTAL</a:t>
                      </a:r>
                      <a:endParaRPr lang="es-ES" sz="1400" dirty="0"/>
                    </a:p>
                  </a:txBody>
                  <a:tcPr/>
                </a:tc>
                <a:tc>
                  <a:txBody>
                    <a:bodyPr/>
                    <a:lstStyle/>
                    <a:p>
                      <a:pPr algn="ctr"/>
                      <a:r>
                        <a:rPr lang="es-ES" sz="1400" dirty="0" smtClean="0"/>
                        <a:t>FORMA VERTICAL</a:t>
                      </a:r>
                      <a:endParaRPr lang="es-E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Colocamos el polinomio respuesta (4X + 10000) y al lado el polinomio sumando (3x + 40000) pero cambiándole el signo: </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4x + 10000 – 3x - 40000 = </a:t>
                      </a:r>
                      <a:r>
                        <a:rPr lang="es-ES" sz="1400" dirty="0" smtClean="0">
                          <a:solidFill>
                            <a:srgbClr val="FF0000"/>
                          </a:solidFill>
                        </a:rPr>
                        <a:t>X – 30000</a:t>
                      </a:r>
                      <a:r>
                        <a:rPr lang="es-ES" sz="1400" dirty="0" smtClean="0"/>
                        <a:t> …. Será</a:t>
                      </a:r>
                      <a:r>
                        <a:rPr lang="es-ES" sz="1400" baseline="0" dirty="0" smtClean="0"/>
                        <a:t> lo invertido en gas</a:t>
                      </a:r>
                      <a:endParaRPr lang="es-ES" sz="1400" dirty="0" smtClean="0"/>
                    </a:p>
                    <a:p>
                      <a:endParaRPr lang="es-ES" sz="1400" dirty="0"/>
                    </a:p>
                  </a:txBody>
                  <a:tcPr/>
                </a:tc>
                <a:tc>
                  <a:txBody>
                    <a:bodyPr/>
                    <a:lstStyle/>
                    <a:p>
                      <a:pPr marL="0" indent="0">
                        <a:lnSpc>
                          <a:spcPct val="120000"/>
                        </a:lnSpc>
                        <a:spcBef>
                          <a:spcPts val="0"/>
                        </a:spcBef>
                        <a:buNone/>
                      </a:pPr>
                      <a:r>
                        <a:rPr lang="es-ES" sz="1400" dirty="0" smtClean="0"/>
                        <a:t>Colocamos el polinomio sumando (3X + 40000), abajo interrogantes, y más abajo el resultado (4x + 10000).</a:t>
                      </a:r>
                    </a:p>
                    <a:p>
                      <a:pPr marL="0" indent="0">
                        <a:lnSpc>
                          <a:spcPct val="120000"/>
                        </a:lnSpc>
                        <a:spcBef>
                          <a:spcPts val="0"/>
                        </a:spcBef>
                        <a:buNone/>
                      </a:pPr>
                      <a:r>
                        <a:rPr lang="es-ES" sz="1400" dirty="0" smtClean="0"/>
                        <a:t>     3X + 40000    Hacemos la resta por columnas: 4X – (+3X) = 4X – 3X = X	</a:t>
                      </a:r>
                    </a:p>
                    <a:p>
                      <a:pPr marL="0" indent="0">
                        <a:lnSpc>
                          <a:spcPct val="120000"/>
                        </a:lnSpc>
                        <a:spcBef>
                          <a:spcPts val="0"/>
                        </a:spcBef>
                        <a:buNone/>
                      </a:pPr>
                      <a:r>
                        <a:rPr lang="es-ES" sz="1400" dirty="0" smtClean="0"/>
                        <a:t>     ¿?       ¿?                                                                   10000 – (+40000) = 10000 – 40000 = - 30000 </a:t>
                      </a:r>
                    </a:p>
                    <a:p>
                      <a:pPr marL="0" indent="0">
                        <a:lnSpc>
                          <a:spcPct val="120000"/>
                        </a:lnSpc>
                        <a:spcBef>
                          <a:spcPts val="0"/>
                        </a:spcBef>
                        <a:buNone/>
                      </a:pPr>
                      <a:r>
                        <a:rPr lang="es-ES" sz="1400" dirty="0" smtClean="0"/>
                        <a:t>     4X + 10000         Unimos las respuestas: </a:t>
                      </a:r>
                      <a:r>
                        <a:rPr lang="es-ES" sz="1400" dirty="0" smtClean="0">
                          <a:solidFill>
                            <a:srgbClr val="FF0000"/>
                          </a:solidFill>
                        </a:rPr>
                        <a:t>X - 30000 </a:t>
                      </a:r>
                      <a:r>
                        <a:rPr lang="es-ES" sz="1400" dirty="0" smtClean="0"/>
                        <a:t>… Será lo invertido en gas   </a:t>
                      </a:r>
                    </a:p>
                  </a:txBody>
                  <a:tcPr/>
                </a:tc>
              </a:tr>
            </a:tbl>
          </a:graphicData>
        </a:graphic>
      </p:graphicFrame>
      <p:pic>
        <p:nvPicPr>
          <p:cNvPr id="2050" name="Picture 2" descr="http://www.jnqinmobiliaria.com.co/images/servicios-publico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510" y="4359093"/>
            <a:ext cx="333375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0787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410233" y="78878"/>
            <a:ext cx="5371531" cy="781287"/>
          </a:xfrm>
        </p:spPr>
        <p:txBody>
          <a:bodyPr>
            <a:normAutofit/>
          </a:bodyPr>
          <a:lstStyle/>
          <a:p>
            <a:r>
              <a:rPr lang="es-ES" b="1" dirty="0" smtClean="0"/>
              <a:t>EJERCICIOS RESUELTOS</a:t>
            </a:r>
            <a:endParaRPr lang="es-ES" b="1" dirty="0"/>
          </a:p>
        </p:txBody>
      </p:sp>
      <p:sp>
        <p:nvSpPr>
          <p:cNvPr id="4" name="Marcador de contenido 2"/>
          <p:cNvSpPr>
            <a:spLocks noGrp="1"/>
          </p:cNvSpPr>
          <p:nvPr>
            <p:ph idx="1"/>
          </p:nvPr>
        </p:nvSpPr>
        <p:spPr>
          <a:xfrm>
            <a:off x="428624" y="860165"/>
            <a:ext cx="11334750" cy="5608874"/>
          </a:xfrm>
        </p:spPr>
        <p:txBody>
          <a:bodyPr>
            <a:noAutofit/>
          </a:bodyPr>
          <a:lstStyle/>
          <a:p>
            <a:pPr marL="342900" indent="-342900">
              <a:lnSpc>
                <a:spcPct val="100000"/>
              </a:lnSpc>
              <a:spcBef>
                <a:spcPts val="0"/>
              </a:spcBef>
              <a:buAutoNum type="arabicPeriod"/>
            </a:pPr>
            <a:r>
              <a:rPr lang="es-ES" sz="1600" dirty="0" smtClean="0"/>
              <a:t>¿Cuánto hay que adicionarle a 2x para obtener 7x?</a:t>
            </a:r>
          </a:p>
          <a:p>
            <a:pPr marL="0" indent="0">
              <a:lnSpc>
                <a:spcPct val="100000"/>
              </a:lnSpc>
              <a:spcBef>
                <a:spcPts val="0"/>
              </a:spcBef>
              <a:buNone/>
            </a:pPr>
            <a:r>
              <a:rPr lang="es-ES" sz="1600" dirty="0" smtClean="0"/>
              <a:t>	2x + ¿? = 7x </a:t>
            </a:r>
            <a:r>
              <a:rPr lang="es-ES" sz="1600" dirty="0" smtClean="0">
                <a:sym typeface="Wingdings" panose="05000000000000000000" pitchFamily="2" charset="2"/>
              </a:rPr>
              <a:t> 7x – (+2x) = 7x – 2x = </a:t>
            </a:r>
            <a:r>
              <a:rPr lang="es-ES" sz="1600" dirty="0" smtClean="0">
                <a:solidFill>
                  <a:srgbClr val="FF0000"/>
                </a:solidFill>
                <a:sym typeface="Wingdings" panose="05000000000000000000" pitchFamily="2" charset="2"/>
              </a:rPr>
              <a:t>5x</a:t>
            </a:r>
            <a:endParaRPr lang="es-ES" sz="1600" dirty="0" smtClean="0">
              <a:solidFill>
                <a:srgbClr val="FF0000"/>
              </a:solidFill>
            </a:endParaRPr>
          </a:p>
          <a:p>
            <a:pPr marL="0" indent="0">
              <a:lnSpc>
                <a:spcPct val="100000"/>
              </a:lnSpc>
              <a:spcBef>
                <a:spcPts val="0"/>
              </a:spcBef>
              <a:buNone/>
            </a:pPr>
            <a:r>
              <a:rPr lang="es-ES" sz="1600" dirty="0" smtClean="0"/>
              <a:t>2. </a:t>
            </a:r>
            <a:r>
              <a:rPr lang="es-ES" sz="1600" dirty="0"/>
              <a:t>¿Cuánto hay que adicionarle a </a:t>
            </a:r>
            <a:r>
              <a:rPr lang="es-ES" sz="1600" dirty="0" smtClean="0"/>
              <a:t>½ y </a:t>
            </a:r>
            <a:r>
              <a:rPr lang="es-ES" sz="1600" dirty="0"/>
              <a:t>para obtener </a:t>
            </a:r>
            <a:r>
              <a:rPr lang="es-ES" sz="1600" dirty="0" smtClean="0"/>
              <a:t>– ¼ y?</a:t>
            </a:r>
          </a:p>
          <a:p>
            <a:pPr marL="0" indent="0">
              <a:lnSpc>
                <a:spcPct val="100000"/>
              </a:lnSpc>
              <a:spcBef>
                <a:spcPts val="0"/>
              </a:spcBef>
              <a:buNone/>
            </a:pPr>
            <a:r>
              <a:rPr lang="es-ES" sz="1600" dirty="0"/>
              <a:t>	</a:t>
            </a:r>
            <a:r>
              <a:rPr lang="es-ES" sz="1600" dirty="0" smtClean="0"/>
              <a:t>½ y - ¿? = - ¼ y </a:t>
            </a:r>
            <a:r>
              <a:rPr lang="es-ES" sz="1600" dirty="0" smtClean="0">
                <a:sym typeface="Wingdings" panose="05000000000000000000" pitchFamily="2" charset="2"/>
              </a:rPr>
              <a:t> - ¼ y – (+ ½ y) = - ¼ y – ½ y = </a:t>
            </a:r>
            <a:r>
              <a:rPr lang="es-ES" sz="1600" dirty="0" smtClean="0">
                <a:solidFill>
                  <a:srgbClr val="FF0000"/>
                </a:solidFill>
                <a:sym typeface="Wingdings" panose="05000000000000000000" pitchFamily="2" charset="2"/>
              </a:rPr>
              <a:t>- ¾ y</a:t>
            </a:r>
            <a:endParaRPr lang="es-ES" sz="1600" dirty="0" smtClean="0">
              <a:solidFill>
                <a:srgbClr val="FF0000"/>
              </a:solidFill>
            </a:endParaRPr>
          </a:p>
          <a:p>
            <a:pPr marL="0" indent="0">
              <a:lnSpc>
                <a:spcPct val="100000"/>
              </a:lnSpc>
              <a:spcBef>
                <a:spcPts val="0"/>
              </a:spcBef>
              <a:buNone/>
            </a:pPr>
            <a:r>
              <a:rPr lang="es-ES" sz="1600" dirty="0" smtClean="0"/>
              <a:t>3. </a:t>
            </a:r>
            <a:r>
              <a:rPr lang="es-ES" sz="1600" dirty="0"/>
              <a:t>¿Cuánto hay que adicionarle a </a:t>
            </a:r>
            <a:r>
              <a:rPr lang="es-ES" sz="1600" dirty="0" smtClean="0"/>
              <a:t>3m</a:t>
            </a:r>
            <a:r>
              <a:rPr lang="es-ES" sz="1600" baseline="30000" dirty="0" smtClean="0"/>
              <a:t>x</a:t>
            </a:r>
            <a:r>
              <a:rPr lang="es-ES" sz="1600" dirty="0" smtClean="0"/>
              <a:t> </a:t>
            </a:r>
            <a:r>
              <a:rPr lang="es-ES" sz="1600" dirty="0"/>
              <a:t>para obtener </a:t>
            </a:r>
            <a:r>
              <a:rPr lang="es-ES" sz="1600" dirty="0" smtClean="0"/>
              <a:t>- 8m</a:t>
            </a:r>
            <a:r>
              <a:rPr lang="es-ES" sz="1600" baseline="30000" dirty="0" smtClean="0"/>
              <a:t>x</a:t>
            </a:r>
            <a:r>
              <a:rPr lang="es-ES" sz="1600" dirty="0" smtClean="0"/>
              <a:t>?</a:t>
            </a:r>
          </a:p>
          <a:p>
            <a:pPr marL="0" indent="0">
              <a:lnSpc>
                <a:spcPct val="100000"/>
              </a:lnSpc>
              <a:spcBef>
                <a:spcPts val="0"/>
              </a:spcBef>
              <a:buNone/>
            </a:pPr>
            <a:r>
              <a:rPr lang="es-ES" sz="1600" dirty="0"/>
              <a:t>	</a:t>
            </a:r>
            <a:r>
              <a:rPr lang="es-ES" sz="1600" dirty="0" smtClean="0"/>
              <a:t>3m</a:t>
            </a:r>
            <a:r>
              <a:rPr lang="es-ES" sz="1600" baseline="30000" dirty="0" smtClean="0"/>
              <a:t>x </a:t>
            </a:r>
            <a:r>
              <a:rPr lang="es-ES" sz="1600" dirty="0" smtClean="0"/>
              <a:t>- ¿? = - 8</a:t>
            </a:r>
            <a:r>
              <a:rPr lang="es-ES" sz="1600" dirty="0"/>
              <a:t>m</a:t>
            </a:r>
            <a:r>
              <a:rPr lang="es-ES" sz="1600" baseline="30000" dirty="0"/>
              <a:t>x</a:t>
            </a:r>
            <a:r>
              <a:rPr lang="es-ES" sz="1600" dirty="0" smtClean="0"/>
              <a:t> </a:t>
            </a:r>
            <a:r>
              <a:rPr lang="es-ES" sz="1600" dirty="0" smtClean="0">
                <a:sym typeface="Wingdings" panose="05000000000000000000" pitchFamily="2" charset="2"/>
              </a:rPr>
              <a:t> - 8</a:t>
            </a:r>
            <a:r>
              <a:rPr lang="es-ES" sz="1600" dirty="0"/>
              <a:t>m</a:t>
            </a:r>
            <a:r>
              <a:rPr lang="es-ES" sz="1600" baseline="30000" dirty="0"/>
              <a:t>x</a:t>
            </a:r>
            <a:r>
              <a:rPr lang="es-ES" sz="1600" dirty="0" smtClean="0">
                <a:sym typeface="Wingdings" panose="05000000000000000000" pitchFamily="2" charset="2"/>
              </a:rPr>
              <a:t> – (+ 3</a:t>
            </a:r>
            <a:r>
              <a:rPr lang="es-ES" sz="1600" dirty="0"/>
              <a:t>m</a:t>
            </a:r>
            <a:r>
              <a:rPr lang="es-ES" sz="1600" baseline="30000" dirty="0"/>
              <a:t>x</a:t>
            </a:r>
            <a:r>
              <a:rPr lang="es-ES" sz="1600" dirty="0" smtClean="0">
                <a:sym typeface="Wingdings" panose="05000000000000000000" pitchFamily="2" charset="2"/>
              </a:rPr>
              <a:t>) = - 8</a:t>
            </a:r>
            <a:r>
              <a:rPr lang="es-ES" sz="1600" dirty="0"/>
              <a:t>m</a:t>
            </a:r>
            <a:r>
              <a:rPr lang="es-ES" sz="1600" baseline="30000" dirty="0"/>
              <a:t>x</a:t>
            </a:r>
            <a:r>
              <a:rPr lang="es-ES" sz="1600" dirty="0" smtClean="0">
                <a:sym typeface="Wingdings" panose="05000000000000000000" pitchFamily="2" charset="2"/>
              </a:rPr>
              <a:t> – 3</a:t>
            </a:r>
            <a:r>
              <a:rPr lang="es-ES" sz="1600" dirty="0"/>
              <a:t>m</a:t>
            </a:r>
            <a:r>
              <a:rPr lang="es-ES" sz="1600" baseline="30000" dirty="0"/>
              <a:t>x</a:t>
            </a:r>
            <a:r>
              <a:rPr lang="es-ES" sz="1600" dirty="0" smtClean="0">
                <a:sym typeface="Wingdings" panose="05000000000000000000" pitchFamily="2" charset="2"/>
              </a:rPr>
              <a:t> = </a:t>
            </a:r>
            <a:r>
              <a:rPr lang="es-ES" sz="1600" dirty="0" smtClean="0">
                <a:solidFill>
                  <a:srgbClr val="FF0000"/>
                </a:solidFill>
                <a:sym typeface="Wingdings" panose="05000000000000000000" pitchFamily="2" charset="2"/>
              </a:rPr>
              <a:t>- 11</a:t>
            </a:r>
            <a:r>
              <a:rPr lang="es-ES" sz="1600" dirty="0">
                <a:solidFill>
                  <a:srgbClr val="FF0000"/>
                </a:solidFill>
              </a:rPr>
              <a:t>m</a:t>
            </a:r>
            <a:r>
              <a:rPr lang="es-ES" sz="1600" baseline="30000" dirty="0">
                <a:solidFill>
                  <a:srgbClr val="FF0000"/>
                </a:solidFill>
              </a:rPr>
              <a:t>x</a:t>
            </a:r>
            <a:endParaRPr lang="es-ES" sz="1600" dirty="0" smtClean="0">
              <a:solidFill>
                <a:srgbClr val="FF0000"/>
              </a:solidFill>
            </a:endParaRPr>
          </a:p>
          <a:p>
            <a:pPr marL="0" indent="0">
              <a:lnSpc>
                <a:spcPct val="100000"/>
              </a:lnSpc>
              <a:spcBef>
                <a:spcPts val="0"/>
              </a:spcBef>
              <a:buNone/>
            </a:pPr>
            <a:r>
              <a:rPr lang="es-ES" sz="1600" dirty="0" smtClean="0"/>
              <a:t>4. </a:t>
            </a:r>
            <a:r>
              <a:rPr lang="es-ES" sz="1600" dirty="0"/>
              <a:t>¿Cuánto hay que adicionarle a </a:t>
            </a:r>
            <a:r>
              <a:rPr lang="es-ES" sz="1600" dirty="0" smtClean="0"/>
              <a:t>- 2x </a:t>
            </a:r>
            <a:r>
              <a:rPr lang="es-ES" sz="1600" dirty="0"/>
              <a:t>para obtener </a:t>
            </a:r>
            <a:r>
              <a:rPr lang="es-ES" sz="1600" dirty="0" smtClean="0"/>
              <a:t>- 7x?</a:t>
            </a:r>
          </a:p>
          <a:p>
            <a:pPr marL="0" indent="0">
              <a:lnSpc>
                <a:spcPct val="100000"/>
              </a:lnSpc>
              <a:spcBef>
                <a:spcPts val="0"/>
              </a:spcBef>
              <a:buNone/>
            </a:pPr>
            <a:r>
              <a:rPr lang="es-ES" sz="1600" dirty="0"/>
              <a:t>	</a:t>
            </a:r>
            <a:r>
              <a:rPr lang="es-ES" sz="1600" dirty="0" smtClean="0"/>
              <a:t>- 2x + ¿? = - 7x </a:t>
            </a:r>
            <a:r>
              <a:rPr lang="es-ES" sz="1600" dirty="0" smtClean="0">
                <a:sym typeface="Wingdings" panose="05000000000000000000" pitchFamily="2" charset="2"/>
              </a:rPr>
              <a:t> - 7x – (- 2x) = - 7x + 2x = </a:t>
            </a:r>
            <a:r>
              <a:rPr lang="es-ES" sz="1600" dirty="0" smtClean="0">
                <a:solidFill>
                  <a:srgbClr val="FF0000"/>
                </a:solidFill>
                <a:sym typeface="Wingdings" panose="05000000000000000000" pitchFamily="2" charset="2"/>
              </a:rPr>
              <a:t>- 5x</a:t>
            </a:r>
            <a:endParaRPr lang="es-ES" sz="1600" dirty="0">
              <a:solidFill>
                <a:srgbClr val="FF0000"/>
              </a:solidFill>
            </a:endParaRPr>
          </a:p>
          <a:p>
            <a:pPr marL="0" indent="0">
              <a:lnSpc>
                <a:spcPct val="100000"/>
              </a:lnSpc>
              <a:spcBef>
                <a:spcPts val="0"/>
              </a:spcBef>
              <a:buNone/>
            </a:pPr>
            <a:r>
              <a:rPr lang="es-ES" sz="1600" dirty="0" smtClean="0"/>
              <a:t>5. </a:t>
            </a:r>
            <a:r>
              <a:rPr lang="es-ES" sz="1600" dirty="0"/>
              <a:t>¿Cuánto hay que adicionarle a </a:t>
            </a:r>
            <a:r>
              <a:rPr lang="es-ES" sz="1600" dirty="0" smtClean="0"/>
              <a:t>5b + 7 </a:t>
            </a:r>
            <a:r>
              <a:rPr lang="es-ES" sz="1600" dirty="0"/>
              <a:t>para obtener </a:t>
            </a:r>
            <a:r>
              <a:rPr lang="es-ES" sz="1600" dirty="0" smtClean="0"/>
              <a:t>2b + 9?</a:t>
            </a:r>
          </a:p>
          <a:p>
            <a:pPr marL="0" indent="0">
              <a:lnSpc>
                <a:spcPct val="100000"/>
              </a:lnSpc>
              <a:spcBef>
                <a:spcPts val="0"/>
              </a:spcBef>
              <a:buNone/>
            </a:pPr>
            <a:endParaRPr lang="es-ES" sz="1600" dirty="0" smtClean="0"/>
          </a:p>
          <a:p>
            <a:pPr marL="0" indent="0">
              <a:lnSpc>
                <a:spcPct val="100000"/>
              </a:lnSpc>
              <a:spcBef>
                <a:spcPts val="0"/>
              </a:spcBef>
              <a:buNone/>
            </a:pPr>
            <a:endParaRPr lang="es-ES" sz="1600" dirty="0" smtClean="0"/>
          </a:p>
          <a:p>
            <a:pPr marL="0" indent="0">
              <a:lnSpc>
                <a:spcPct val="100000"/>
              </a:lnSpc>
              <a:spcBef>
                <a:spcPts val="0"/>
              </a:spcBef>
              <a:buNone/>
            </a:pPr>
            <a:endParaRPr lang="es-ES" sz="1600" dirty="0" smtClean="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smtClean="0"/>
          </a:p>
          <a:p>
            <a:pPr marL="0" indent="0">
              <a:lnSpc>
                <a:spcPct val="100000"/>
              </a:lnSpc>
              <a:spcBef>
                <a:spcPts val="0"/>
              </a:spcBef>
              <a:buNone/>
            </a:pPr>
            <a:r>
              <a:rPr lang="es-ES" sz="1600" dirty="0" smtClean="0"/>
              <a:t>6. </a:t>
            </a:r>
            <a:r>
              <a:rPr lang="es-ES" sz="1600" dirty="0"/>
              <a:t>¿Cuánto hay que adicionarle a </a:t>
            </a:r>
            <a:r>
              <a:rPr lang="es-ES" sz="1600" dirty="0" smtClean="0"/>
              <a:t>y</a:t>
            </a:r>
            <a:r>
              <a:rPr lang="es-ES" sz="1600" baseline="30000" dirty="0" smtClean="0"/>
              <a:t>2</a:t>
            </a:r>
            <a:r>
              <a:rPr lang="es-ES" sz="1600" dirty="0" smtClean="0"/>
              <a:t> – 3y </a:t>
            </a:r>
            <a:r>
              <a:rPr lang="es-ES" sz="1600" dirty="0"/>
              <a:t>para obtener </a:t>
            </a:r>
            <a:r>
              <a:rPr lang="es-ES" sz="1600" dirty="0" smtClean="0"/>
              <a:t>3y</a:t>
            </a:r>
            <a:r>
              <a:rPr lang="es-ES" sz="1600" baseline="30000" dirty="0" smtClean="0"/>
              <a:t>2</a:t>
            </a:r>
            <a:r>
              <a:rPr lang="es-ES" sz="1600" dirty="0" smtClean="0"/>
              <a:t> + y?</a:t>
            </a:r>
          </a:p>
          <a:p>
            <a:pPr marL="0" indent="0">
              <a:lnSpc>
                <a:spcPct val="100000"/>
              </a:lnSpc>
              <a:spcBef>
                <a:spcPts val="0"/>
              </a:spcBef>
              <a:buNone/>
            </a:pPr>
            <a:endParaRPr lang="es-ES" sz="1600" dirty="0" smtClean="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p:txBody>
      </p:sp>
      <p:graphicFrame>
        <p:nvGraphicFramePr>
          <p:cNvPr id="3" name="Tabla 2"/>
          <p:cNvGraphicFramePr>
            <a:graphicFrameLocks noGrp="1"/>
          </p:cNvGraphicFramePr>
          <p:nvPr>
            <p:extLst>
              <p:ext uri="{D42A27DB-BD31-4B8C-83A1-F6EECF244321}">
                <p14:modId xmlns:p14="http://schemas.microsoft.com/office/powerpoint/2010/main" val="405279427"/>
              </p:ext>
            </p:extLst>
          </p:nvPr>
        </p:nvGraphicFramePr>
        <p:xfrm>
          <a:off x="1610436" y="3148966"/>
          <a:ext cx="8024883" cy="1315720"/>
        </p:xfrm>
        <a:graphic>
          <a:graphicData uri="http://schemas.openxmlformats.org/drawingml/2006/table">
            <a:tbl>
              <a:tblPr firstRow="1" bandRow="1">
                <a:tableStyleId>{5C22544A-7EE6-4342-B048-85BDC9FD1C3A}</a:tableStyleId>
              </a:tblPr>
              <a:tblGrid>
                <a:gridCol w="3848669"/>
                <a:gridCol w="4176214"/>
              </a:tblGrid>
              <a:tr h="370840">
                <a:tc>
                  <a:txBody>
                    <a:bodyPr/>
                    <a:lstStyle/>
                    <a:p>
                      <a:pPr algn="ctr"/>
                      <a:r>
                        <a:rPr lang="es-ES" sz="1400" dirty="0" smtClean="0"/>
                        <a:t>FORMA VERTICAL</a:t>
                      </a:r>
                      <a:endParaRPr lang="es-ES" sz="1400" dirty="0"/>
                    </a:p>
                  </a:txBody>
                  <a:tcPr/>
                </a:tc>
                <a:tc>
                  <a:txBody>
                    <a:bodyPr/>
                    <a:lstStyle/>
                    <a:p>
                      <a:pPr algn="ctr"/>
                      <a:r>
                        <a:rPr lang="es-ES" sz="1400" dirty="0" smtClean="0"/>
                        <a:t>FORMA HORIZONTAL</a:t>
                      </a:r>
                      <a:endParaRPr lang="es-ES" sz="1400" dirty="0"/>
                    </a:p>
                  </a:txBody>
                  <a:tcPr/>
                </a:tc>
              </a:tr>
              <a:tr h="370840">
                <a:tc>
                  <a:txBody>
                    <a:bodyPr/>
                    <a:lstStyle/>
                    <a:p>
                      <a:r>
                        <a:rPr lang="es-ES" sz="1400" dirty="0" smtClean="0"/>
                        <a:t>5b</a:t>
                      </a:r>
                      <a:r>
                        <a:rPr lang="es-ES" sz="1400" baseline="0" dirty="0" smtClean="0"/>
                        <a:t> + 7           2b – (+ 5b) = 2b – 5b = - 3b</a:t>
                      </a:r>
                    </a:p>
                    <a:p>
                      <a:r>
                        <a:rPr lang="es-ES" sz="1400" baseline="0" dirty="0" smtClean="0"/>
                        <a:t>¿?   ¿?    </a:t>
                      </a:r>
                      <a:r>
                        <a:rPr lang="es-ES" sz="1400" dirty="0" smtClean="0">
                          <a:sym typeface="Wingdings" panose="05000000000000000000" pitchFamily="2" charset="2"/>
                        </a:rPr>
                        <a:t>   9</a:t>
                      </a:r>
                      <a:r>
                        <a:rPr lang="es-ES" sz="1400" baseline="0" dirty="0" smtClean="0">
                          <a:sym typeface="Wingdings" panose="05000000000000000000" pitchFamily="2" charset="2"/>
                        </a:rPr>
                        <a:t> – (+ 7) = 9 – 7 = 2 </a:t>
                      </a:r>
                      <a:endParaRPr lang="es-ES" sz="1400" baseline="0" dirty="0" smtClean="0"/>
                    </a:p>
                    <a:p>
                      <a:r>
                        <a:rPr lang="es-ES" sz="1400" baseline="0" dirty="0" smtClean="0"/>
                        <a:t>2b + 9           Respuesta: </a:t>
                      </a:r>
                      <a:r>
                        <a:rPr lang="es-ES" sz="1400" baseline="0" dirty="0" smtClean="0">
                          <a:solidFill>
                            <a:srgbClr val="FF0000"/>
                          </a:solidFill>
                        </a:rPr>
                        <a:t>- 3b + 2</a:t>
                      </a:r>
                      <a:endParaRPr lang="es-ES" sz="1400" dirty="0">
                        <a:solidFill>
                          <a:srgbClr val="FF0000"/>
                        </a:solidFill>
                      </a:endParaRPr>
                    </a:p>
                  </a:txBody>
                  <a:tcPr/>
                </a:tc>
                <a:tc>
                  <a:txBody>
                    <a:bodyPr/>
                    <a:lstStyle/>
                    <a:p>
                      <a:r>
                        <a:rPr lang="es-ES" sz="1400" dirty="0" smtClean="0"/>
                        <a:t>2b + 9 – 5b - 7</a:t>
                      </a:r>
                    </a:p>
                    <a:p>
                      <a:r>
                        <a:rPr lang="es-ES" sz="1400" dirty="0" smtClean="0"/>
                        <a:t>Reducción de b: 2b – 5b = - 3b</a:t>
                      </a:r>
                    </a:p>
                    <a:p>
                      <a:r>
                        <a:rPr lang="es-ES" sz="1400" dirty="0" smtClean="0"/>
                        <a:t>Reducción</a:t>
                      </a:r>
                      <a:r>
                        <a:rPr lang="es-ES" sz="1400" baseline="0" dirty="0" smtClean="0"/>
                        <a:t> de términos independientes: 9 – 7 = 2</a:t>
                      </a:r>
                    </a:p>
                    <a:p>
                      <a:r>
                        <a:rPr lang="es-ES" sz="1400" baseline="0" dirty="0" smtClean="0"/>
                        <a:t>Respuesta: </a:t>
                      </a:r>
                      <a:r>
                        <a:rPr lang="es-ES" sz="1400" baseline="0" dirty="0" smtClean="0">
                          <a:solidFill>
                            <a:srgbClr val="FF0000"/>
                          </a:solidFill>
                        </a:rPr>
                        <a:t>- 3b + 2</a:t>
                      </a:r>
                      <a:endParaRPr lang="es-ES" sz="1400" dirty="0">
                        <a:solidFill>
                          <a:srgbClr val="FF0000"/>
                        </a:solidFill>
                      </a:endParaRPr>
                    </a:p>
                  </a:txBody>
                  <a:tcPr/>
                </a:tc>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2640958028"/>
              </p:ext>
            </p:extLst>
          </p:nvPr>
        </p:nvGraphicFramePr>
        <p:xfrm>
          <a:off x="1554329" y="4844955"/>
          <a:ext cx="8128000" cy="1315720"/>
        </p:xfrm>
        <a:graphic>
          <a:graphicData uri="http://schemas.openxmlformats.org/drawingml/2006/table">
            <a:tbl>
              <a:tblPr firstRow="1" bandRow="1">
                <a:tableStyleId>{5C22544A-7EE6-4342-B048-85BDC9FD1C3A}</a:tableStyleId>
              </a:tblPr>
              <a:tblGrid>
                <a:gridCol w="3877480"/>
                <a:gridCol w="4250520"/>
              </a:tblGrid>
              <a:tr h="370840">
                <a:tc>
                  <a:txBody>
                    <a:bodyPr/>
                    <a:lstStyle/>
                    <a:p>
                      <a:pPr algn="ctr"/>
                      <a:r>
                        <a:rPr lang="es-ES" sz="1600" dirty="0" smtClean="0"/>
                        <a:t>FORMA VERTICAL</a:t>
                      </a:r>
                      <a:endParaRPr lang="es-ES" sz="1600" dirty="0"/>
                    </a:p>
                  </a:txBody>
                  <a:tcPr/>
                </a:tc>
                <a:tc>
                  <a:txBody>
                    <a:bodyPr/>
                    <a:lstStyle/>
                    <a:p>
                      <a:pPr algn="ctr"/>
                      <a:r>
                        <a:rPr lang="es-ES" sz="1600" dirty="0" smtClean="0"/>
                        <a:t>FORMA HORIZONTAL</a:t>
                      </a:r>
                      <a:endParaRPr lang="es-ES" sz="1600" dirty="0"/>
                    </a:p>
                  </a:txBody>
                  <a:tcPr/>
                </a:tc>
              </a:tr>
              <a:tr h="370840">
                <a:tc>
                  <a:txBody>
                    <a:bodyPr/>
                    <a:lstStyle/>
                    <a:p>
                      <a:r>
                        <a:rPr lang="es-ES" sz="1400" dirty="0" smtClean="0"/>
                        <a:t>y</a:t>
                      </a:r>
                      <a:r>
                        <a:rPr lang="es-ES" sz="1400" baseline="30000" dirty="0" smtClean="0"/>
                        <a:t>2</a:t>
                      </a:r>
                      <a:r>
                        <a:rPr lang="es-ES" sz="1400" dirty="0" smtClean="0"/>
                        <a:t> – 3y            3y</a:t>
                      </a:r>
                      <a:r>
                        <a:rPr lang="es-ES" sz="1400" baseline="30000" dirty="0" smtClean="0"/>
                        <a:t>2</a:t>
                      </a:r>
                      <a:r>
                        <a:rPr lang="es-ES" sz="1400" dirty="0" smtClean="0"/>
                        <a:t> - (+ y</a:t>
                      </a:r>
                      <a:r>
                        <a:rPr lang="es-ES" sz="1400" baseline="30000" dirty="0" smtClean="0"/>
                        <a:t>2</a:t>
                      </a:r>
                      <a:r>
                        <a:rPr lang="es-ES" sz="1400" dirty="0" smtClean="0"/>
                        <a:t>) = 3y</a:t>
                      </a:r>
                      <a:r>
                        <a:rPr lang="es-ES" sz="1400" baseline="30000" dirty="0" smtClean="0"/>
                        <a:t>2</a:t>
                      </a:r>
                      <a:r>
                        <a:rPr lang="es-ES" sz="1400" dirty="0" smtClean="0"/>
                        <a:t> - y</a:t>
                      </a:r>
                      <a:r>
                        <a:rPr lang="es-ES" sz="1400" baseline="30000" dirty="0" smtClean="0"/>
                        <a:t>2</a:t>
                      </a:r>
                      <a:r>
                        <a:rPr lang="es-ES" sz="1400" dirty="0" smtClean="0"/>
                        <a:t>= 2y</a:t>
                      </a:r>
                      <a:r>
                        <a:rPr lang="es-ES" sz="1400" baseline="30000" dirty="0" smtClean="0"/>
                        <a:t>2</a:t>
                      </a:r>
                      <a:endParaRPr lang="es-ES" sz="1400" dirty="0" smtClean="0"/>
                    </a:p>
                    <a:p>
                      <a:r>
                        <a:rPr lang="es-ES" sz="1400" dirty="0" smtClean="0"/>
                        <a:t>¿?  ¿?       </a:t>
                      </a:r>
                      <a:r>
                        <a:rPr lang="es-ES" sz="1400" dirty="0" smtClean="0">
                          <a:sym typeface="Wingdings" panose="05000000000000000000" pitchFamily="2" charset="2"/>
                        </a:rPr>
                        <a:t>   y – (- 3y) = y + 3y = 4y </a:t>
                      </a:r>
                      <a:endParaRPr lang="es-ES"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3y</a:t>
                      </a:r>
                      <a:r>
                        <a:rPr lang="es-ES" sz="1400" baseline="30000" dirty="0" smtClean="0"/>
                        <a:t>2</a:t>
                      </a:r>
                      <a:r>
                        <a:rPr lang="es-ES" sz="1400" dirty="0" smtClean="0"/>
                        <a:t> + y            Respuesta: </a:t>
                      </a:r>
                      <a:r>
                        <a:rPr lang="es-ES" sz="1400" dirty="0" smtClean="0">
                          <a:solidFill>
                            <a:srgbClr val="FF0000"/>
                          </a:solidFill>
                        </a:rPr>
                        <a:t>2y</a:t>
                      </a:r>
                      <a:r>
                        <a:rPr lang="es-ES" sz="1400" baseline="30000" dirty="0" smtClean="0">
                          <a:solidFill>
                            <a:srgbClr val="FF0000"/>
                          </a:solidFill>
                        </a:rPr>
                        <a:t>2</a:t>
                      </a:r>
                      <a:r>
                        <a:rPr lang="es-ES" sz="1400" baseline="0" dirty="0" smtClean="0">
                          <a:solidFill>
                            <a:srgbClr val="FF0000"/>
                          </a:solidFill>
                        </a:rPr>
                        <a:t> </a:t>
                      </a:r>
                      <a:r>
                        <a:rPr lang="es-ES" sz="1400" dirty="0" smtClean="0">
                          <a:solidFill>
                            <a:srgbClr val="FF0000"/>
                          </a:solidFill>
                        </a:rPr>
                        <a:t>+ 4y</a:t>
                      </a:r>
                      <a:endParaRPr lang="es-ES" sz="1400" dirty="0">
                        <a:solidFill>
                          <a:srgbClr val="FF0000"/>
                        </a:solidFill>
                      </a:endParaRPr>
                    </a:p>
                  </a:txBody>
                  <a:tcPr/>
                </a:tc>
                <a:tc>
                  <a:txBody>
                    <a:bodyPr/>
                    <a:lstStyle/>
                    <a:p>
                      <a:r>
                        <a:rPr lang="es-ES" sz="1400" dirty="0" smtClean="0"/>
                        <a:t>3y</a:t>
                      </a:r>
                      <a:r>
                        <a:rPr lang="es-ES" sz="1400" baseline="30000" dirty="0" smtClean="0"/>
                        <a:t>2</a:t>
                      </a:r>
                      <a:r>
                        <a:rPr lang="es-ES" sz="1400" dirty="0" smtClean="0"/>
                        <a:t> + y - y</a:t>
                      </a:r>
                      <a:r>
                        <a:rPr lang="es-ES" sz="1400" baseline="30000" dirty="0" smtClean="0"/>
                        <a:t>2</a:t>
                      </a:r>
                      <a:r>
                        <a:rPr lang="es-ES" sz="1400" dirty="0" smtClean="0"/>
                        <a:t> +</a:t>
                      </a:r>
                      <a:r>
                        <a:rPr lang="es-ES" sz="1400" baseline="0" dirty="0" smtClean="0"/>
                        <a:t> </a:t>
                      </a:r>
                      <a:r>
                        <a:rPr lang="es-ES" sz="1400" dirty="0" smtClean="0"/>
                        <a:t>3y </a:t>
                      </a:r>
                    </a:p>
                    <a:p>
                      <a:r>
                        <a:rPr lang="es-ES" sz="1400" dirty="0" smtClean="0"/>
                        <a:t>Reducción de y</a:t>
                      </a:r>
                      <a:r>
                        <a:rPr lang="es-ES" sz="1400" baseline="30000" dirty="0" smtClean="0"/>
                        <a:t>2</a:t>
                      </a:r>
                      <a:r>
                        <a:rPr lang="es-ES" sz="1400" dirty="0" smtClean="0"/>
                        <a:t> : 3y</a:t>
                      </a:r>
                      <a:r>
                        <a:rPr lang="es-ES" sz="1400" baseline="30000" dirty="0" smtClean="0"/>
                        <a:t>2 </a:t>
                      </a:r>
                      <a:r>
                        <a:rPr lang="es-ES" sz="1400" dirty="0" smtClean="0"/>
                        <a:t>- y</a:t>
                      </a:r>
                      <a:r>
                        <a:rPr lang="es-ES" sz="1400" baseline="30000" dirty="0" smtClean="0"/>
                        <a:t>2</a:t>
                      </a:r>
                      <a:r>
                        <a:rPr lang="es-ES" sz="1400" dirty="0" smtClean="0"/>
                        <a:t> = 2y</a:t>
                      </a:r>
                      <a:r>
                        <a:rPr lang="es-ES" sz="1400" baseline="30000" dirty="0" smtClean="0"/>
                        <a:t>2</a:t>
                      </a:r>
                      <a:r>
                        <a:rPr lang="es-ES" sz="1400" dirty="0" smtClean="0"/>
                        <a:t> </a:t>
                      </a:r>
                    </a:p>
                    <a:p>
                      <a:r>
                        <a:rPr lang="es-ES" sz="1400" dirty="0" smtClean="0"/>
                        <a:t>Reducción de y: y + 3y = 4y</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Respuesta: </a:t>
                      </a:r>
                      <a:r>
                        <a:rPr lang="es-ES" sz="1400" dirty="0" smtClean="0">
                          <a:solidFill>
                            <a:srgbClr val="FF0000"/>
                          </a:solidFill>
                        </a:rPr>
                        <a:t>2y</a:t>
                      </a:r>
                      <a:r>
                        <a:rPr lang="es-ES" sz="1400" baseline="30000" dirty="0" smtClean="0">
                          <a:solidFill>
                            <a:srgbClr val="FF0000"/>
                          </a:solidFill>
                        </a:rPr>
                        <a:t>2</a:t>
                      </a:r>
                      <a:r>
                        <a:rPr lang="es-ES" sz="1400" baseline="0" dirty="0" smtClean="0">
                          <a:solidFill>
                            <a:srgbClr val="FF0000"/>
                          </a:solidFill>
                        </a:rPr>
                        <a:t> </a:t>
                      </a:r>
                      <a:r>
                        <a:rPr lang="es-ES" sz="1400" dirty="0" smtClean="0">
                          <a:solidFill>
                            <a:srgbClr val="FF0000"/>
                          </a:solidFill>
                        </a:rPr>
                        <a:t>+ 4y</a:t>
                      </a:r>
                    </a:p>
                  </a:txBody>
                  <a:tcPr/>
                </a:tc>
              </a:tr>
            </a:tbl>
          </a:graphicData>
        </a:graphic>
      </p:graphicFrame>
      <p:cxnSp>
        <p:nvCxnSpPr>
          <p:cNvPr id="8" name="Conector recto 7"/>
          <p:cNvCxnSpPr/>
          <p:nvPr/>
        </p:nvCxnSpPr>
        <p:spPr>
          <a:xfrm>
            <a:off x="1665027" y="3985146"/>
            <a:ext cx="5049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1665027" y="5679743"/>
            <a:ext cx="5049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3944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78642" y="324370"/>
            <a:ext cx="10515600" cy="6035487"/>
          </a:xfrm>
        </p:spPr>
        <p:txBody>
          <a:bodyPr>
            <a:normAutofit/>
          </a:bodyPr>
          <a:lstStyle/>
          <a:p>
            <a:pPr marL="0" indent="0">
              <a:lnSpc>
                <a:spcPct val="100000"/>
              </a:lnSpc>
              <a:spcBef>
                <a:spcPts val="0"/>
              </a:spcBef>
              <a:buNone/>
            </a:pPr>
            <a:r>
              <a:rPr lang="es-ES" sz="1400" dirty="0" smtClean="0"/>
              <a:t>7</a:t>
            </a:r>
            <a:r>
              <a:rPr lang="es-ES" sz="1400" dirty="0"/>
              <a:t>. ¿Cuánto hay que adicionarle a 8x</a:t>
            </a:r>
            <a:r>
              <a:rPr lang="es-ES" sz="1400" baseline="30000" dirty="0"/>
              <a:t>3</a:t>
            </a:r>
            <a:r>
              <a:rPr lang="es-ES" sz="1400" dirty="0"/>
              <a:t> – 2x</a:t>
            </a:r>
            <a:r>
              <a:rPr lang="es-ES" sz="1400" baseline="30000" dirty="0"/>
              <a:t>2</a:t>
            </a:r>
            <a:r>
              <a:rPr lang="es-ES" sz="1400" dirty="0"/>
              <a:t> + 5x para obtener 2x</a:t>
            </a:r>
            <a:r>
              <a:rPr lang="es-ES" sz="1400" baseline="30000" dirty="0"/>
              <a:t>3</a:t>
            </a:r>
            <a:r>
              <a:rPr lang="es-ES" sz="1400" dirty="0"/>
              <a:t> – 2x</a:t>
            </a:r>
            <a:r>
              <a:rPr lang="es-ES" sz="1400" baseline="30000" dirty="0"/>
              <a:t>2</a:t>
            </a:r>
            <a:r>
              <a:rPr lang="es-ES" sz="1400" dirty="0"/>
              <a:t> – 4x</a:t>
            </a:r>
            <a:r>
              <a:rPr lang="es-ES" sz="1400" dirty="0" smtClean="0"/>
              <a:t>?</a:t>
            </a:r>
          </a:p>
          <a:p>
            <a:pPr marL="0" indent="0">
              <a:lnSpc>
                <a:spcPct val="100000"/>
              </a:lnSpc>
              <a:spcBef>
                <a:spcPts val="0"/>
              </a:spcBef>
              <a:buNone/>
            </a:pPr>
            <a:endParaRPr lang="es-ES" sz="1400" dirty="0" smtClean="0"/>
          </a:p>
          <a:p>
            <a:pPr marL="0" indent="0">
              <a:lnSpc>
                <a:spcPct val="100000"/>
              </a:lnSpc>
              <a:spcBef>
                <a:spcPts val="0"/>
              </a:spcBef>
              <a:buNone/>
            </a:pPr>
            <a:endParaRPr lang="es-ES" sz="1400" dirty="0"/>
          </a:p>
          <a:p>
            <a:pPr marL="0" indent="0">
              <a:lnSpc>
                <a:spcPct val="100000"/>
              </a:lnSpc>
              <a:spcBef>
                <a:spcPts val="0"/>
              </a:spcBef>
              <a:buNone/>
            </a:pPr>
            <a:endParaRPr lang="es-ES" sz="1400" dirty="0" smtClean="0"/>
          </a:p>
          <a:p>
            <a:pPr marL="0" indent="0">
              <a:lnSpc>
                <a:spcPct val="100000"/>
              </a:lnSpc>
              <a:spcBef>
                <a:spcPts val="0"/>
              </a:spcBef>
              <a:buNone/>
            </a:pPr>
            <a:endParaRPr lang="es-ES" sz="1400" dirty="0" smtClean="0"/>
          </a:p>
          <a:p>
            <a:pPr marL="0" indent="0">
              <a:lnSpc>
                <a:spcPct val="100000"/>
              </a:lnSpc>
              <a:spcBef>
                <a:spcPts val="0"/>
              </a:spcBef>
              <a:buNone/>
            </a:pPr>
            <a:endParaRPr lang="es-ES" sz="1400" dirty="0" smtClean="0"/>
          </a:p>
          <a:p>
            <a:pPr marL="0" indent="0">
              <a:lnSpc>
                <a:spcPct val="100000"/>
              </a:lnSpc>
              <a:spcBef>
                <a:spcPts val="0"/>
              </a:spcBef>
              <a:buNone/>
            </a:pPr>
            <a:endParaRPr lang="es-ES" sz="1400" dirty="0" smtClean="0"/>
          </a:p>
          <a:p>
            <a:pPr marL="0" indent="0">
              <a:lnSpc>
                <a:spcPct val="100000"/>
              </a:lnSpc>
              <a:spcBef>
                <a:spcPts val="0"/>
              </a:spcBef>
              <a:buNone/>
            </a:pPr>
            <a:endParaRPr lang="es-ES" sz="1400" dirty="0"/>
          </a:p>
          <a:p>
            <a:pPr marL="0" indent="0">
              <a:lnSpc>
                <a:spcPct val="100000"/>
              </a:lnSpc>
              <a:spcBef>
                <a:spcPts val="0"/>
              </a:spcBef>
              <a:buNone/>
            </a:pPr>
            <a:endParaRPr lang="es-ES" sz="1400" dirty="0" smtClean="0"/>
          </a:p>
          <a:p>
            <a:pPr marL="0" indent="0">
              <a:lnSpc>
                <a:spcPct val="100000"/>
              </a:lnSpc>
              <a:spcBef>
                <a:spcPts val="0"/>
              </a:spcBef>
              <a:buNone/>
            </a:pPr>
            <a:r>
              <a:rPr lang="es-ES" sz="1400" dirty="0" smtClean="0"/>
              <a:t>8</a:t>
            </a:r>
            <a:r>
              <a:rPr lang="es-ES" sz="1400" dirty="0"/>
              <a:t>. ¿Cuánto hay que adicionarle a 3x</a:t>
            </a:r>
            <a:r>
              <a:rPr lang="es-ES" sz="1400" baseline="30000" dirty="0"/>
              <a:t>2</a:t>
            </a:r>
            <a:r>
              <a:rPr lang="es-ES" sz="1400" dirty="0"/>
              <a:t>y + 4xy</a:t>
            </a:r>
            <a:r>
              <a:rPr lang="es-ES" sz="1400" baseline="30000" dirty="0"/>
              <a:t>2</a:t>
            </a:r>
            <a:r>
              <a:rPr lang="es-ES" sz="1400" dirty="0"/>
              <a:t> para obtener 2x</a:t>
            </a:r>
            <a:r>
              <a:rPr lang="es-ES" sz="1400" baseline="30000" dirty="0"/>
              <a:t>2</a:t>
            </a:r>
            <a:r>
              <a:rPr lang="es-ES" sz="1400" dirty="0"/>
              <a:t>y + 3xy</a:t>
            </a:r>
            <a:r>
              <a:rPr lang="es-ES" sz="1400" baseline="30000" dirty="0"/>
              <a:t>2</a:t>
            </a:r>
            <a:r>
              <a:rPr lang="es-ES" sz="1400" dirty="0"/>
              <a:t> – y</a:t>
            </a:r>
            <a:r>
              <a:rPr lang="es-ES" sz="1400" baseline="30000" dirty="0"/>
              <a:t>3</a:t>
            </a:r>
            <a:r>
              <a:rPr lang="es-ES" sz="1400" dirty="0" smtClean="0"/>
              <a:t>?</a:t>
            </a:r>
          </a:p>
          <a:p>
            <a:pPr marL="0" indent="0">
              <a:lnSpc>
                <a:spcPct val="100000"/>
              </a:lnSpc>
              <a:spcBef>
                <a:spcPts val="0"/>
              </a:spcBef>
              <a:buNone/>
            </a:pPr>
            <a:endParaRPr lang="es-ES" sz="1400" dirty="0" smtClean="0"/>
          </a:p>
          <a:p>
            <a:pPr marL="0" indent="0">
              <a:lnSpc>
                <a:spcPct val="100000"/>
              </a:lnSpc>
              <a:spcBef>
                <a:spcPts val="0"/>
              </a:spcBef>
              <a:buNone/>
            </a:pPr>
            <a:endParaRPr lang="es-ES" sz="1400" dirty="0"/>
          </a:p>
          <a:p>
            <a:pPr marL="0" indent="0">
              <a:lnSpc>
                <a:spcPct val="100000"/>
              </a:lnSpc>
              <a:spcBef>
                <a:spcPts val="0"/>
              </a:spcBef>
              <a:buNone/>
            </a:pPr>
            <a:endParaRPr lang="es-ES" sz="1400" dirty="0" smtClean="0"/>
          </a:p>
          <a:p>
            <a:pPr marL="0" indent="0">
              <a:lnSpc>
                <a:spcPct val="100000"/>
              </a:lnSpc>
              <a:spcBef>
                <a:spcPts val="0"/>
              </a:spcBef>
              <a:buNone/>
            </a:pPr>
            <a:endParaRPr lang="es-ES" sz="1400" dirty="0" smtClean="0"/>
          </a:p>
          <a:p>
            <a:pPr marL="0" indent="0">
              <a:lnSpc>
                <a:spcPct val="100000"/>
              </a:lnSpc>
              <a:spcBef>
                <a:spcPts val="0"/>
              </a:spcBef>
              <a:buNone/>
            </a:pPr>
            <a:endParaRPr lang="es-ES" sz="1400" dirty="0" smtClean="0"/>
          </a:p>
          <a:p>
            <a:pPr marL="0" indent="0">
              <a:lnSpc>
                <a:spcPct val="100000"/>
              </a:lnSpc>
              <a:spcBef>
                <a:spcPts val="0"/>
              </a:spcBef>
              <a:buNone/>
            </a:pPr>
            <a:endParaRPr lang="es-ES" sz="1400" dirty="0"/>
          </a:p>
          <a:p>
            <a:pPr marL="0" indent="0">
              <a:lnSpc>
                <a:spcPct val="100000"/>
              </a:lnSpc>
              <a:spcBef>
                <a:spcPts val="0"/>
              </a:spcBef>
              <a:buNone/>
            </a:pPr>
            <a:endParaRPr lang="es-ES" sz="1400" dirty="0" smtClean="0"/>
          </a:p>
          <a:p>
            <a:pPr marL="0" indent="0">
              <a:lnSpc>
                <a:spcPct val="100000"/>
              </a:lnSpc>
              <a:spcBef>
                <a:spcPts val="0"/>
              </a:spcBef>
              <a:buNone/>
            </a:pPr>
            <a:endParaRPr lang="es-ES" sz="1400" dirty="0"/>
          </a:p>
          <a:p>
            <a:pPr marL="0" indent="0">
              <a:lnSpc>
                <a:spcPct val="100000"/>
              </a:lnSpc>
              <a:spcBef>
                <a:spcPts val="0"/>
              </a:spcBef>
              <a:buNone/>
            </a:pPr>
            <a:r>
              <a:rPr lang="es-ES" sz="1400" dirty="0" smtClean="0"/>
              <a:t>9</a:t>
            </a:r>
            <a:r>
              <a:rPr lang="es-ES" sz="1400" dirty="0"/>
              <a:t>. ¿Cuánto hay que adicionarle a 13x + 4y + 9 para obtener 11x + 5y + 1</a:t>
            </a:r>
            <a:r>
              <a:rPr lang="es-ES" sz="1400" dirty="0" smtClean="0"/>
              <a:t>?</a:t>
            </a:r>
          </a:p>
          <a:p>
            <a:pPr marL="0" indent="0">
              <a:lnSpc>
                <a:spcPct val="100000"/>
              </a:lnSpc>
              <a:spcBef>
                <a:spcPts val="0"/>
              </a:spcBef>
              <a:buNone/>
            </a:pPr>
            <a:endParaRPr lang="es-ES" sz="1400" dirty="0" smtClean="0"/>
          </a:p>
          <a:p>
            <a:pPr marL="0" indent="0">
              <a:lnSpc>
                <a:spcPct val="100000"/>
              </a:lnSpc>
              <a:spcBef>
                <a:spcPts val="0"/>
              </a:spcBef>
              <a:buNone/>
            </a:pPr>
            <a:endParaRPr lang="es-ES" sz="1400" dirty="0"/>
          </a:p>
          <a:p>
            <a:pPr marL="0" indent="0">
              <a:lnSpc>
                <a:spcPct val="100000"/>
              </a:lnSpc>
              <a:spcBef>
                <a:spcPts val="0"/>
              </a:spcBef>
              <a:buNone/>
            </a:pPr>
            <a:endParaRPr lang="es-ES" sz="1400" dirty="0" smtClean="0"/>
          </a:p>
          <a:p>
            <a:pPr marL="0" indent="0">
              <a:lnSpc>
                <a:spcPct val="100000"/>
              </a:lnSpc>
              <a:spcBef>
                <a:spcPts val="0"/>
              </a:spcBef>
              <a:buNone/>
            </a:pPr>
            <a:endParaRPr lang="es-ES" sz="1400" dirty="0"/>
          </a:p>
          <a:p>
            <a:pPr marL="0" indent="0">
              <a:lnSpc>
                <a:spcPct val="100000"/>
              </a:lnSpc>
              <a:spcBef>
                <a:spcPts val="0"/>
              </a:spcBef>
              <a:buNone/>
            </a:pPr>
            <a:endParaRPr lang="es-ES" sz="1400" dirty="0" smtClean="0"/>
          </a:p>
          <a:p>
            <a:pPr marL="0" indent="0">
              <a:lnSpc>
                <a:spcPct val="100000"/>
              </a:lnSpc>
              <a:spcBef>
                <a:spcPts val="0"/>
              </a:spcBef>
              <a:buNone/>
            </a:pPr>
            <a:endParaRPr lang="es-ES" sz="1400" dirty="0" smtClean="0"/>
          </a:p>
          <a:p>
            <a:pPr marL="0" indent="0">
              <a:lnSpc>
                <a:spcPct val="100000"/>
              </a:lnSpc>
              <a:spcBef>
                <a:spcPts val="0"/>
              </a:spcBef>
              <a:buNone/>
            </a:pPr>
            <a:endParaRPr lang="es-ES" sz="1400" dirty="0"/>
          </a:p>
          <a:p>
            <a:pPr marL="0" indent="0">
              <a:lnSpc>
                <a:spcPct val="100000"/>
              </a:lnSpc>
              <a:spcBef>
                <a:spcPts val="0"/>
              </a:spcBef>
              <a:buNone/>
            </a:pPr>
            <a:endParaRPr lang="es-ES" sz="1400" dirty="0" smtClean="0"/>
          </a:p>
          <a:p>
            <a:pPr marL="0" indent="0">
              <a:lnSpc>
                <a:spcPct val="100000"/>
              </a:lnSpc>
              <a:spcBef>
                <a:spcPts val="0"/>
              </a:spcBef>
              <a:buNone/>
            </a:pPr>
            <a:endParaRPr lang="es-ES" sz="1400" dirty="0" smtClean="0"/>
          </a:p>
          <a:p>
            <a:pPr marL="0" indent="0">
              <a:lnSpc>
                <a:spcPct val="100000"/>
              </a:lnSpc>
              <a:spcBef>
                <a:spcPts val="0"/>
              </a:spcBef>
              <a:buNone/>
            </a:pPr>
            <a:endParaRPr lang="es-ES" sz="1400" dirty="0"/>
          </a:p>
          <a:p>
            <a:pPr marL="0" indent="0">
              <a:lnSpc>
                <a:spcPct val="100000"/>
              </a:lnSpc>
              <a:spcBef>
                <a:spcPts val="0"/>
              </a:spcBef>
              <a:buNone/>
            </a:pPr>
            <a:endParaRPr lang="es-ES" sz="1400" dirty="0" smtClean="0"/>
          </a:p>
          <a:p>
            <a:pPr marL="0" indent="0">
              <a:lnSpc>
                <a:spcPct val="100000"/>
              </a:lnSpc>
              <a:spcBef>
                <a:spcPts val="0"/>
              </a:spcBef>
              <a:buNone/>
            </a:pPr>
            <a:endParaRPr lang="es-ES" sz="1400" dirty="0"/>
          </a:p>
        </p:txBody>
      </p:sp>
      <p:graphicFrame>
        <p:nvGraphicFramePr>
          <p:cNvPr id="4" name="Tabla 3"/>
          <p:cNvGraphicFramePr>
            <a:graphicFrameLocks noGrp="1"/>
          </p:cNvGraphicFramePr>
          <p:nvPr>
            <p:extLst>
              <p:ext uri="{D42A27DB-BD31-4B8C-83A1-F6EECF244321}">
                <p14:modId xmlns:p14="http://schemas.microsoft.com/office/powerpoint/2010/main" val="2892936815"/>
              </p:ext>
            </p:extLst>
          </p:nvPr>
        </p:nvGraphicFramePr>
        <p:xfrm>
          <a:off x="1335964" y="641446"/>
          <a:ext cx="8128000" cy="1539062"/>
        </p:xfrm>
        <a:graphic>
          <a:graphicData uri="http://schemas.openxmlformats.org/drawingml/2006/table">
            <a:tbl>
              <a:tblPr firstRow="1" bandRow="1">
                <a:tableStyleId>{5C22544A-7EE6-4342-B048-85BDC9FD1C3A}</a:tableStyleId>
              </a:tblPr>
              <a:tblGrid>
                <a:gridCol w="4064000"/>
                <a:gridCol w="4064000"/>
              </a:tblGrid>
              <a:tr h="380822">
                <a:tc>
                  <a:txBody>
                    <a:bodyPr/>
                    <a:lstStyle/>
                    <a:p>
                      <a:pPr algn="ctr"/>
                      <a:r>
                        <a:rPr lang="es-ES" sz="1400" dirty="0" smtClean="0"/>
                        <a:t>FORMA VERTICAL</a:t>
                      </a:r>
                      <a:endParaRPr lang="es-ES" sz="1400" dirty="0"/>
                    </a:p>
                  </a:txBody>
                  <a:tcPr/>
                </a:tc>
                <a:tc>
                  <a:txBody>
                    <a:bodyPr/>
                    <a:lstStyle/>
                    <a:p>
                      <a:pPr algn="ctr"/>
                      <a:r>
                        <a:rPr lang="es-ES" sz="1400" dirty="0" smtClean="0"/>
                        <a:t>FORMA HORIZONTAL</a:t>
                      </a:r>
                      <a:endParaRPr lang="es-ES" sz="1400" dirty="0"/>
                    </a:p>
                  </a:txBody>
                  <a:tcPr/>
                </a:tc>
              </a:tr>
              <a:tr h="370840">
                <a:tc>
                  <a:txBody>
                    <a:bodyPr/>
                    <a:lstStyle/>
                    <a:p>
                      <a:r>
                        <a:rPr lang="es-ES" sz="1400" dirty="0" smtClean="0"/>
                        <a:t>8x</a:t>
                      </a:r>
                      <a:r>
                        <a:rPr lang="es-ES" sz="1400" baseline="30000" dirty="0" smtClean="0"/>
                        <a:t>3</a:t>
                      </a:r>
                      <a:r>
                        <a:rPr lang="es-ES" sz="1400" dirty="0" smtClean="0"/>
                        <a:t> – 2x</a:t>
                      </a:r>
                      <a:r>
                        <a:rPr lang="es-ES" sz="1400" baseline="30000" dirty="0" smtClean="0"/>
                        <a:t>2</a:t>
                      </a:r>
                      <a:r>
                        <a:rPr lang="es-ES" sz="1400" dirty="0" smtClean="0"/>
                        <a:t> + 5x               2x</a:t>
                      </a:r>
                      <a:r>
                        <a:rPr lang="es-ES" sz="1400" baseline="30000" dirty="0" smtClean="0"/>
                        <a:t>3</a:t>
                      </a:r>
                      <a:r>
                        <a:rPr lang="es-ES" sz="1400" dirty="0" smtClean="0"/>
                        <a:t> - (+ 8x</a:t>
                      </a:r>
                      <a:r>
                        <a:rPr lang="es-ES" sz="1400" baseline="30000" dirty="0" smtClean="0"/>
                        <a:t>3</a:t>
                      </a:r>
                      <a:r>
                        <a:rPr lang="es-ES" sz="1400" dirty="0" smtClean="0"/>
                        <a:t>) = 2x</a:t>
                      </a:r>
                      <a:r>
                        <a:rPr lang="es-ES" sz="1400" baseline="30000" dirty="0" smtClean="0"/>
                        <a:t>3 </a:t>
                      </a:r>
                      <a:r>
                        <a:rPr lang="es-ES" sz="1400" dirty="0" smtClean="0"/>
                        <a:t>- 8x</a:t>
                      </a:r>
                      <a:r>
                        <a:rPr lang="es-ES" sz="1400" baseline="30000" dirty="0" smtClean="0"/>
                        <a:t>3 </a:t>
                      </a:r>
                      <a:r>
                        <a:rPr lang="es-ES" sz="1400" dirty="0" smtClean="0"/>
                        <a:t>= - 6x</a:t>
                      </a:r>
                      <a:r>
                        <a:rPr lang="es-ES" sz="1400" baseline="30000" dirty="0" smtClean="0"/>
                        <a:t>3</a:t>
                      </a:r>
                      <a:endParaRPr lang="es-ES" sz="1400" dirty="0" smtClean="0"/>
                    </a:p>
                    <a:p>
                      <a:r>
                        <a:rPr lang="es-ES" sz="1400" dirty="0" smtClean="0"/>
                        <a:t>¿?      ¿?     ¿?       </a:t>
                      </a:r>
                      <a:r>
                        <a:rPr lang="es-ES" sz="1400" dirty="0" smtClean="0">
                          <a:sym typeface="Wingdings" panose="05000000000000000000" pitchFamily="2" charset="2"/>
                        </a:rPr>
                        <a:t></a:t>
                      </a:r>
                      <a:r>
                        <a:rPr lang="es-ES" sz="1400" dirty="0" smtClean="0"/>
                        <a:t>    – 2x</a:t>
                      </a:r>
                      <a:r>
                        <a:rPr lang="es-ES" sz="1400" baseline="30000" dirty="0" smtClean="0"/>
                        <a:t>2</a:t>
                      </a:r>
                      <a:r>
                        <a:rPr lang="es-ES" sz="1400" dirty="0" smtClean="0"/>
                        <a:t> - (– 2x</a:t>
                      </a:r>
                      <a:r>
                        <a:rPr lang="es-ES" sz="1400" baseline="30000" dirty="0" smtClean="0"/>
                        <a:t>2</a:t>
                      </a:r>
                      <a:r>
                        <a:rPr lang="es-ES" sz="1400" baseline="0" dirty="0" smtClean="0"/>
                        <a:t>) = </a:t>
                      </a:r>
                      <a:r>
                        <a:rPr lang="es-ES" sz="1400" dirty="0" smtClean="0"/>
                        <a:t>– 2x</a:t>
                      </a:r>
                      <a:r>
                        <a:rPr lang="es-ES" sz="1400" baseline="30000" dirty="0" smtClean="0"/>
                        <a:t>2</a:t>
                      </a:r>
                      <a:r>
                        <a:rPr lang="es-ES" sz="1400" dirty="0" smtClean="0"/>
                        <a:t> </a:t>
                      </a:r>
                      <a:r>
                        <a:rPr lang="es-ES" sz="1400" baseline="0" dirty="0" smtClean="0"/>
                        <a:t>+ </a:t>
                      </a:r>
                      <a:r>
                        <a:rPr lang="es-ES" sz="1400" dirty="0" smtClean="0"/>
                        <a:t>2x</a:t>
                      </a:r>
                      <a:r>
                        <a:rPr lang="es-ES" sz="1400" baseline="30000" dirty="0" smtClean="0"/>
                        <a:t>2</a:t>
                      </a:r>
                      <a:r>
                        <a:rPr lang="es-ES" sz="1400" dirty="0" smtClean="0"/>
                        <a:t> = 0</a:t>
                      </a:r>
                    </a:p>
                    <a:p>
                      <a:r>
                        <a:rPr lang="es-ES" sz="1400" dirty="0" smtClean="0"/>
                        <a:t>2x</a:t>
                      </a:r>
                      <a:r>
                        <a:rPr lang="es-ES" sz="1400" baseline="30000" dirty="0" smtClean="0"/>
                        <a:t>3</a:t>
                      </a:r>
                      <a:r>
                        <a:rPr lang="es-ES" sz="1400" dirty="0" smtClean="0"/>
                        <a:t> – 2x</a:t>
                      </a:r>
                      <a:r>
                        <a:rPr lang="es-ES" sz="1400" baseline="30000" dirty="0" smtClean="0"/>
                        <a:t>2</a:t>
                      </a:r>
                      <a:r>
                        <a:rPr lang="es-ES" sz="1400" dirty="0" smtClean="0"/>
                        <a:t> – 4x              - 4x</a:t>
                      </a:r>
                      <a:r>
                        <a:rPr lang="es-ES" sz="1400" baseline="0" dirty="0" smtClean="0"/>
                        <a:t> – (+ 5x) = - 4x – 5x = - 9x</a:t>
                      </a:r>
                      <a:endParaRPr lang="es-ES" sz="1400" dirty="0" smtClean="0"/>
                    </a:p>
                    <a:p>
                      <a:r>
                        <a:rPr lang="es-ES" sz="1400" dirty="0" smtClean="0"/>
                        <a:t>                                      Respuesta: </a:t>
                      </a:r>
                      <a:r>
                        <a:rPr lang="es-ES" sz="1400" dirty="0" smtClean="0">
                          <a:solidFill>
                            <a:srgbClr val="FF0000"/>
                          </a:solidFill>
                        </a:rPr>
                        <a:t>-</a:t>
                      </a:r>
                      <a:r>
                        <a:rPr lang="es-ES" sz="1400" baseline="0" dirty="0" smtClean="0">
                          <a:solidFill>
                            <a:srgbClr val="FF0000"/>
                          </a:solidFill>
                        </a:rPr>
                        <a:t> 6</a:t>
                      </a:r>
                      <a:r>
                        <a:rPr lang="es-ES" sz="1400" dirty="0" smtClean="0">
                          <a:solidFill>
                            <a:srgbClr val="FF0000"/>
                          </a:solidFill>
                        </a:rPr>
                        <a:t>x</a:t>
                      </a:r>
                      <a:r>
                        <a:rPr lang="es-ES" sz="1400" baseline="30000" dirty="0" smtClean="0">
                          <a:solidFill>
                            <a:srgbClr val="FF0000"/>
                          </a:solidFill>
                        </a:rPr>
                        <a:t>3 </a:t>
                      </a:r>
                      <a:r>
                        <a:rPr lang="es-ES" sz="1400" dirty="0" smtClean="0">
                          <a:solidFill>
                            <a:srgbClr val="FF0000"/>
                          </a:solidFill>
                        </a:rPr>
                        <a:t>– 9x</a:t>
                      </a:r>
                      <a:endParaRPr lang="es-ES" sz="1400" dirty="0">
                        <a:solidFill>
                          <a:srgbClr val="FF0000"/>
                        </a:solidFill>
                      </a:endParaRPr>
                    </a:p>
                  </a:txBody>
                  <a:tcPr/>
                </a:tc>
                <a:tc>
                  <a:txBody>
                    <a:bodyPr/>
                    <a:lstStyle/>
                    <a:p>
                      <a:r>
                        <a:rPr lang="es-ES" sz="1400" dirty="0" smtClean="0"/>
                        <a:t>2x</a:t>
                      </a:r>
                      <a:r>
                        <a:rPr lang="es-ES" sz="1400" baseline="30000" dirty="0" smtClean="0"/>
                        <a:t>3</a:t>
                      </a:r>
                      <a:r>
                        <a:rPr lang="es-ES" sz="1400" dirty="0" smtClean="0"/>
                        <a:t> – 2x</a:t>
                      </a:r>
                      <a:r>
                        <a:rPr lang="es-ES" sz="1400" baseline="30000" dirty="0" smtClean="0"/>
                        <a:t>2</a:t>
                      </a:r>
                      <a:r>
                        <a:rPr lang="es-ES" sz="1400" dirty="0" smtClean="0"/>
                        <a:t> – 4x - 8x</a:t>
                      </a:r>
                      <a:r>
                        <a:rPr lang="es-ES" sz="1400" baseline="30000" dirty="0" smtClean="0"/>
                        <a:t>3</a:t>
                      </a:r>
                      <a:r>
                        <a:rPr lang="es-ES" sz="1400" dirty="0" smtClean="0"/>
                        <a:t> + 2x</a:t>
                      </a:r>
                      <a:r>
                        <a:rPr lang="es-ES" sz="1400" baseline="30000" dirty="0" smtClean="0"/>
                        <a:t>2</a:t>
                      </a:r>
                      <a:r>
                        <a:rPr lang="es-ES" sz="1400" dirty="0" smtClean="0"/>
                        <a:t> - 5x </a:t>
                      </a:r>
                    </a:p>
                    <a:p>
                      <a:r>
                        <a:rPr lang="es-ES" sz="1400" dirty="0" smtClean="0"/>
                        <a:t>Reducción de x</a:t>
                      </a:r>
                      <a:r>
                        <a:rPr lang="es-ES" sz="1400" baseline="30000" dirty="0" smtClean="0"/>
                        <a:t>3</a:t>
                      </a:r>
                      <a:r>
                        <a:rPr lang="es-ES" sz="1400" dirty="0" smtClean="0"/>
                        <a:t>: 2x</a:t>
                      </a:r>
                      <a:r>
                        <a:rPr lang="es-ES" sz="1400" baseline="30000" dirty="0" smtClean="0"/>
                        <a:t>3</a:t>
                      </a:r>
                      <a:r>
                        <a:rPr lang="es-ES" sz="1400" dirty="0" smtClean="0"/>
                        <a:t> – 8x</a:t>
                      </a:r>
                      <a:r>
                        <a:rPr lang="es-ES" sz="1400" baseline="30000" dirty="0" smtClean="0"/>
                        <a:t>3</a:t>
                      </a:r>
                      <a:r>
                        <a:rPr lang="es-ES" sz="1400" dirty="0" smtClean="0"/>
                        <a:t> = - 6x</a:t>
                      </a:r>
                      <a:r>
                        <a:rPr lang="es-ES" sz="1400" baseline="30000" dirty="0" smtClean="0"/>
                        <a:t>3</a:t>
                      </a:r>
                      <a:endParaRPr lang="es-ES" sz="1400" dirty="0" smtClean="0"/>
                    </a:p>
                    <a:p>
                      <a:r>
                        <a:rPr lang="es-ES" sz="1400" dirty="0" smtClean="0"/>
                        <a:t>Reducción de x</a:t>
                      </a:r>
                      <a:r>
                        <a:rPr lang="es-ES" sz="1400" baseline="30000" dirty="0" smtClean="0"/>
                        <a:t>2</a:t>
                      </a:r>
                      <a:r>
                        <a:rPr lang="es-ES" sz="1400" dirty="0" smtClean="0"/>
                        <a:t>: -2x</a:t>
                      </a:r>
                      <a:r>
                        <a:rPr lang="es-ES" sz="1400" baseline="30000" dirty="0" smtClean="0"/>
                        <a:t>2</a:t>
                      </a:r>
                      <a:r>
                        <a:rPr lang="es-ES" sz="1400" dirty="0" smtClean="0"/>
                        <a:t> + 2x</a:t>
                      </a:r>
                      <a:r>
                        <a:rPr lang="es-ES" sz="1400" baseline="30000" dirty="0" smtClean="0"/>
                        <a:t>2</a:t>
                      </a:r>
                      <a:r>
                        <a:rPr lang="es-ES" sz="1400" dirty="0" smtClean="0"/>
                        <a:t> = 0</a:t>
                      </a:r>
                    </a:p>
                    <a:p>
                      <a:r>
                        <a:rPr lang="es-ES" sz="1400" dirty="0" smtClean="0"/>
                        <a:t>Reducción de</a:t>
                      </a:r>
                      <a:r>
                        <a:rPr lang="es-ES" sz="1400" baseline="0" dirty="0" smtClean="0"/>
                        <a:t> x: -4x - 5x = -9x</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baseline="0" dirty="0" smtClean="0"/>
                        <a:t>Respuesta: </a:t>
                      </a:r>
                      <a:r>
                        <a:rPr lang="es-ES" sz="1400" dirty="0" smtClean="0">
                          <a:solidFill>
                            <a:srgbClr val="FF0000"/>
                          </a:solidFill>
                        </a:rPr>
                        <a:t>-</a:t>
                      </a:r>
                      <a:r>
                        <a:rPr lang="es-ES" sz="1400" baseline="0" dirty="0" smtClean="0">
                          <a:solidFill>
                            <a:srgbClr val="FF0000"/>
                          </a:solidFill>
                        </a:rPr>
                        <a:t> 6</a:t>
                      </a:r>
                      <a:r>
                        <a:rPr lang="es-ES" sz="1400" dirty="0" smtClean="0">
                          <a:solidFill>
                            <a:srgbClr val="FF0000"/>
                          </a:solidFill>
                        </a:rPr>
                        <a:t>x</a:t>
                      </a:r>
                      <a:r>
                        <a:rPr lang="es-ES" sz="1400" baseline="30000" dirty="0" smtClean="0">
                          <a:solidFill>
                            <a:srgbClr val="FF0000"/>
                          </a:solidFill>
                        </a:rPr>
                        <a:t>3 </a:t>
                      </a:r>
                      <a:r>
                        <a:rPr lang="es-ES" sz="1400" dirty="0" smtClean="0">
                          <a:solidFill>
                            <a:srgbClr val="FF0000"/>
                          </a:solidFill>
                        </a:rPr>
                        <a:t>– 9x</a:t>
                      </a:r>
                    </a:p>
                  </a:txBody>
                  <a:tcPr/>
                </a:tc>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3857574830"/>
              </p:ext>
            </p:extLst>
          </p:nvPr>
        </p:nvGraphicFramePr>
        <p:xfrm>
          <a:off x="1295021" y="2562113"/>
          <a:ext cx="8128000" cy="152908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s-ES" sz="1400" dirty="0" smtClean="0"/>
                        <a:t>FORMA VERTICAL</a:t>
                      </a:r>
                      <a:endParaRPr lang="es-ES" sz="1400" dirty="0"/>
                    </a:p>
                  </a:txBody>
                  <a:tcPr/>
                </a:tc>
                <a:tc>
                  <a:txBody>
                    <a:bodyPr/>
                    <a:lstStyle/>
                    <a:p>
                      <a:pPr algn="ctr"/>
                      <a:r>
                        <a:rPr lang="es-ES" sz="1400" dirty="0" smtClean="0"/>
                        <a:t>FORMA HORIZONTAL</a:t>
                      </a:r>
                      <a:endParaRPr lang="es-ES" sz="1400" dirty="0"/>
                    </a:p>
                  </a:txBody>
                  <a:tcPr/>
                </a:tc>
              </a:tr>
              <a:tr h="370840">
                <a:tc>
                  <a:txBody>
                    <a:bodyPr/>
                    <a:lstStyle/>
                    <a:p>
                      <a:r>
                        <a:rPr lang="es-ES" sz="1400" dirty="0" smtClean="0"/>
                        <a:t>3x</a:t>
                      </a:r>
                      <a:r>
                        <a:rPr lang="es-ES" sz="1400" baseline="30000" dirty="0" smtClean="0"/>
                        <a:t>2</a:t>
                      </a:r>
                      <a:r>
                        <a:rPr lang="es-ES" sz="1400" dirty="0" smtClean="0"/>
                        <a:t>y + 4xy</a:t>
                      </a:r>
                      <a:r>
                        <a:rPr lang="es-ES" sz="1400" baseline="30000" dirty="0" smtClean="0"/>
                        <a:t>2   </a:t>
                      </a:r>
                      <a:r>
                        <a:rPr lang="es-ES" sz="1400" baseline="0" dirty="0" smtClean="0"/>
                        <a:t>      </a:t>
                      </a:r>
                      <a:r>
                        <a:rPr lang="es-ES" sz="1400" dirty="0" smtClean="0"/>
                        <a:t>      2x</a:t>
                      </a:r>
                      <a:r>
                        <a:rPr lang="es-ES" sz="1400" baseline="30000" dirty="0" smtClean="0"/>
                        <a:t>2</a:t>
                      </a:r>
                      <a:r>
                        <a:rPr lang="es-ES" sz="1400" dirty="0" smtClean="0"/>
                        <a:t>y – (+ 3x</a:t>
                      </a:r>
                      <a:r>
                        <a:rPr lang="es-ES" sz="1400" baseline="30000" dirty="0" smtClean="0"/>
                        <a:t>2</a:t>
                      </a:r>
                      <a:r>
                        <a:rPr lang="es-ES" sz="1400" dirty="0" smtClean="0"/>
                        <a:t>y) = 2x</a:t>
                      </a:r>
                      <a:r>
                        <a:rPr lang="es-ES" sz="1400" baseline="30000" dirty="0" smtClean="0"/>
                        <a:t>2</a:t>
                      </a:r>
                      <a:r>
                        <a:rPr lang="es-ES" sz="1400" dirty="0" smtClean="0"/>
                        <a:t>y - 3x</a:t>
                      </a:r>
                      <a:r>
                        <a:rPr lang="es-ES" sz="1400" baseline="30000" dirty="0" smtClean="0"/>
                        <a:t>2</a:t>
                      </a:r>
                      <a:r>
                        <a:rPr lang="es-ES" sz="1400" dirty="0" smtClean="0"/>
                        <a:t>y = - x</a:t>
                      </a:r>
                      <a:r>
                        <a:rPr lang="es-ES" sz="1400" baseline="30000" dirty="0" smtClean="0"/>
                        <a:t>2</a:t>
                      </a:r>
                      <a:r>
                        <a:rPr lang="es-ES" sz="1400" dirty="0" smtClean="0"/>
                        <a:t>y</a:t>
                      </a:r>
                    </a:p>
                    <a:p>
                      <a:r>
                        <a:rPr lang="es-ES" sz="1400" dirty="0" smtClean="0"/>
                        <a:t> ¿?        ¿?          </a:t>
                      </a:r>
                      <a:r>
                        <a:rPr lang="es-ES" sz="1400" dirty="0" smtClean="0">
                          <a:sym typeface="Wingdings" panose="05000000000000000000" pitchFamily="2" charset="2"/>
                        </a:rPr>
                        <a:t></a:t>
                      </a:r>
                      <a:r>
                        <a:rPr lang="es-ES" sz="1400" dirty="0" smtClean="0"/>
                        <a:t>   3xy</a:t>
                      </a:r>
                      <a:r>
                        <a:rPr lang="es-ES" sz="1400" baseline="30000" dirty="0" smtClean="0"/>
                        <a:t>2</a:t>
                      </a:r>
                      <a:r>
                        <a:rPr lang="es-ES" sz="1400" dirty="0" smtClean="0"/>
                        <a:t> – (+ 4xy</a:t>
                      </a:r>
                      <a:r>
                        <a:rPr lang="es-ES" sz="1400" baseline="30000" dirty="0" smtClean="0"/>
                        <a:t>2</a:t>
                      </a:r>
                      <a:r>
                        <a:rPr lang="es-ES" sz="1400" dirty="0" smtClean="0"/>
                        <a:t>) = 3xy</a:t>
                      </a:r>
                      <a:r>
                        <a:rPr lang="es-ES" sz="1400" baseline="30000" dirty="0" smtClean="0"/>
                        <a:t>2 </a:t>
                      </a:r>
                      <a:r>
                        <a:rPr lang="es-ES" sz="1400" dirty="0" smtClean="0"/>
                        <a:t>- 4xy</a:t>
                      </a:r>
                      <a:r>
                        <a:rPr lang="es-ES" sz="1400" baseline="30000" dirty="0" smtClean="0"/>
                        <a:t>2</a:t>
                      </a:r>
                      <a:r>
                        <a:rPr lang="es-ES" sz="1400" dirty="0" smtClean="0"/>
                        <a:t>= - xy</a:t>
                      </a:r>
                      <a:r>
                        <a:rPr lang="es-ES" sz="1400" baseline="30000" dirty="0" smtClean="0"/>
                        <a:t>2</a:t>
                      </a:r>
                      <a:endParaRPr lang="es-ES" sz="1400" dirty="0" smtClean="0"/>
                    </a:p>
                    <a:p>
                      <a:r>
                        <a:rPr lang="es-ES" sz="1400" dirty="0" smtClean="0"/>
                        <a:t>2x</a:t>
                      </a:r>
                      <a:r>
                        <a:rPr lang="es-ES" sz="1400" baseline="30000" dirty="0" smtClean="0"/>
                        <a:t>2</a:t>
                      </a:r>
                      <a:r>
                        <a:rPr lang="es-ES" sz="1400" dirty="0" smtClean="0"/>
                        <a:t>y + 3xy</a:t>
                      </a:r>
                      <a:r>
                        <a:rPr lang="es-ES" sz="1400" baseline="30000" dirty="0" smtClean="0"/>
                        <a:t>2</a:t>
                      </a:r>
                      <a:r>
                        <a:rPr lang="es-ES" sz="1400" dirty="0" smtClean="0"/>
                        <a:t> – y</a:t>
                      </a:r>
                      <a:r>
                        <a:rPr lang="es-ES" sz="1400" baseline="30000" dirty="0" smtClean="0"/>
                        <a:t>3  </a:t>
                      </a:r>
                      <a:r>
                        <a:rPr lang="es-ES" sz="1400" baseline="0" dirty="0" smtClean="0"/>
                        <a:t>     </a:t>
                      </a:r>
                      <a:r>
                        <a:rPr lang="es-ES" sz="1400" dirty="0" smtClean="0"/>
                        <a:t>– y</a:t>
                      </a:r>
                      <a:r>
                        <a:rPr lang="es-ES" sz="1400" baseline="30000" dirty="0" smtClean="0"/>
                        <a:t>3</a:t>
                      </a:r>
                      <a:r>
                        <a:rPr lang="es-ES" sz="1400" baseline="0" dirty="0" smtClean="0"/>
                        <a:t> </a:t>
                      </a:r>
                      <a:r>
                        <a:rPr lang="es-ES" sz="1400" dirty="0" smtClean="0"/>
                        <a:t>– (0) = – y</a:t>
                      </a:r>
                      <a:r>
                        <a:rPr lang="es-ES" sz="1400" baseline="30000" dirty="0" smtClean="0"/>
                        <a:t>3</a:t>
                      </a:r>
                      <a:r>
                        <a:rPr lang="es-ES" sz="1400" baseline="0" dirty="0" smtClean="0"/>
                        <a:t> </a:t>
                      </a:r>
                      <a:endParaRPr lang="es-ES"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Respuesta: </a:t>
                      </a:r>
                      <a:r>
                        <a:rPr lang="es-ES" sz="1400" dirty="0" smtClean="0">
                          <a:solidFill>
                            <a:srgbClr val="FF0000"/>
                          </a:solidFill>
                        </a:rPr>
                        <a:t>- x</a:t>
                      </a:r>
                      <a:r>
                        <a:rPr lang="es-ES" sz="1400" baseline="30000" dirty="0" smtClean="0">
                          <a:solidFill>
                            <a:srgbClr val="FF0000"/>
                          </a:solidFill>
                        </a:rPr>
                        <a:t>2</a:t>
                      </a:r>
                      <a:r>
                        <a:rPr lang="es-ES" sz="1400" dirty="0" smtClean="0">
                          <a:solidFill>
                            <a:srgbClr val="FF0000"/>
                          </a:solidFill>
                        </a:rPr>
                        <a:t>y</a:t>
                      </a:r>
                      <a:r>
                        <a:rPr lang="es-ES" sz="1400" baseline="0" dirty="0" smtClean="0">
                          <a:solidFill>
                            <a:srgbClr val="FF0000"/>
                          </a:solidFill>
                        </a:rPr>
                        <a:t> </a:t>
                      </a:r>
                      <a:r>
                        <a:rPr lang="es-ES" sz="1400" dirty="0" smtClean="0">
                          <a:solidFill>
                            <a:srgbClr val="FF0000"/>
                          </a:solidFill>
                        </a:rPr>
                        <a:t>- xy</a:t>
                      </a:r>
                      <a:r>
                        <a:rPr lang="es-ES" sz="1400" baseline="30000" dirty="0" smtClean="0">
                          <a:solidFill>
                            <a:srgbClr val="FF0000"/>
                          </a:solidFill>
                        </a:rPr>
                        <a:t>2 </a:t>
                      </a:r>
                      <a:r>
                        <a:rPr lang="es-ES" sz="1400" baseline="0" dirty="0" smtClean="0">
                          <a:solidFill>
                            <a:srgbClr val="FF0000"/>
                          </a:solidFill>
                        </a:rPr>
                        <a:t>- </a:t>
                      </a:r>
                      <a:r>
                        <a:rPr lang="es-ES" sz="1400" dirty="0" smtClean="0">
                          <a:solidFill>
                            <a:srgbClr val="FF0000"/>
                          </a:solidFill>
                        </a:rPr>
                        <a:t>y</a:t>
                      </a:r>
                      <a:r>
                        <a:rPr lang="es-ES" sz="1400" baseline="30000" dirty="0" smtClean="0">
                          <a:solidFill>
                            <a:srgbClr val="FF0000"/>
                          </a:solidFill>
                        </a:rPr>
                        <a:t>3</a:t>
                      </a:r>
                      <a:endParaRPr lang="es-ES" sz="1400" dirty="0" smtClean="0">
                        <a:solidFill>
                          <a:srgbClr val="FF0000"/>
                        </a:solidFill>
                      </a:endParaRPr>
                    </a:p>
                  </a:txBody>
                  <a:tcPr/>
                </a:tc>
                <a:tc>
                  <a:txBody>
                    <a:bodyPr/>
                    <a:lstStyle/>
                    <a:p>
                      <a:r>
                        <a:rPr lang="es-ES" sz="1400" dirty="0" smtClean="0"/>
                        <a:t>2x</a:t>
                      </a:r>
                      <a:r>
                        <a:rPr lang="es-ES" sz="1400" baseline="30000" dirty="0" smtClean="0"/>
                        <a:t>2</a:t>
                      </a:r>
                      <a:r>
                        <a:rPr lang="es-ES" sz="1400" dirty="0" smtClean="0"/>
                        <a:t>y + 3xy</a:t>
                      </a:r>
                      <a:r>
                        <a:rPr lang="es-ES" sz="1400" baseline="30000" dirty="0" smtClean="0"/>
                        <a:t>2</a:t>
                      </a:r>
                      <a:r>
                        <a:rPr lang="es-ES" sz="1400" dirty="0" smtClean="0"/>
                        <a:t> - y</a:t>
                      </a:r>
                      <a:r>
                        <a:rPr lang="es-ES" sz="1400" baseline="30000" dirty="0" smtClean="0"/>
                        <a:t>3</a:t>
                      </a:r>
                      <a:r>
                        <a:rPr lang="es-ES" sz="1400" baseline="0" dirty="0" smtClean="0"/>
                        <a:t> </a:t>
                      </a:r>
                      <a:r>
                        <a:rPr lang="es-ES" sz="1400" dirty="0" smtClean="0"/>
                        <a:t>- 3x</a:t>
                      </a:r>
                      <a:r>
                        <a:rPr lang="es-ES" sz="1400" baseline="30000" dirty="0" smtClean="0"/>
                        <a:t>2</a:t>
                      </a:r>
                      <a:r>
                        <a:rPr lang="es-ES" sz="1400" dirty="0" smtClean="0"/>
                        <a:t>y - 4xy</a:t>
                      </a:r>
                      <a:r>
                        <a:rPr lang="es-ES" sz="1400" baseline="30000" dirty="0" smtClean="0"/>
                        <a:t>2 </a:t>
                      </a:r>
                      <a:r>
                        <a:rPr lang="es-ES" sz="1400" dirty="0" smtClean="0"/>
                        <a:t> </a:t>
                      </a:r>
                    </a:p>
                    <a:p>
                      <a:r>
                        <a:rPr lang="es-ES" sz="1400" dirty="0" smtClean="0"/>
                        <a:t>Reducción</a:t>
                      </a:r>
                      <a:r>
                        <a:rPr lang="es-ES" sz="1400" baseline="0" dirty="0" smtClean="0"/>
                        <a:t> de </a:t>
                      </a:r>
                      <a:r>
                        <a:rPr lang="es-ES" sz="1400" dirty="0" smtClean="0"/>
                        <a:t>x</a:t>
                      </a:r>
                      <a:r>
                        <a:rPr lang="es-ES" sz="1400" baseline="30000" dirty="0" smtClean="0"/>
                        <a:t>2</a:t>
                      </a:r>
                      <a:r>
                        <a:rPr lang="es-ES" sz="1400" dirty="0" smtClean="0"/>
                        <a:t>y: 2x</a:t>
                      </a:r>
                      <a:r>
                        <a:rPr lang="es-ES" sz="1400" baseline="30000" dirty="0" smtClean="0"/>
                        <a:t>2</a:t>
                      </a:r>
                      <a:r>
                        <a:rPr lang="es-ES" sz="1400" dirty="0" smtClean="0"/>
                        <a:t>y - 3x</a:t>
                      </a:r>
                      <a:r>
                        <a:rPr lang="es-ES" sz="1400" baseline="30000" dirty="0" smtClean="0"/>
                        <a:t>2</a:t>
                      </a:r>
                      <a:r>
                        <a:rPr lang="es-ES" sz="1400" dirty="0" smtClean="0"/>
                        <a:t>y = - x</a:t>
                      </a:r>
                      <a:r>
                        <a:rPr lang="es-ES" sz="1400" baseline="30000" dirty="0" smtClean="0"/>
                        <a:t>2</a:t>
                      </a:r>
                      <a:r>
                        <a:rPr lang="es-ES" sz="1400" dirty="0" smtClean="0"/>
                        <a:t>y</a:t>
                      </a:r>
                    </a:p>
                    <a:p>
                      <a:r>
                        <a:rPr lang="es-ES" sz="1400" dirty="0" smtClean="0"/>
                        <a:t>Reducción de xy</a:t>
                      </a:r>
                      <a:r>
                        <a:rPr lang="es-ES" sz="1400" baseline="30000" dirty="0" smtClean="0"/>
                        <a:t>2</a:t>
                      </a:r>
                      <a:r>
                        <a:rPr lang="es-ES" sz="1400" dirty="0" smtClean="0"/>
                        <a:t>: 3xy</a:t>
                      </a:r>
                      <a:r>
                        <a:rPr lang="es-ES" sz="1400" baseline="30000" dirty="0" smtClean="0"/>
                        <a:t>2</a:t>
                      </a:r>
                      <a:r>
                        <a:rPr lang="es-ES" sz="1400" dirty="0" smtClean="0"/>
                        <a:t> – 4xy</a:t>
                      </a:r>
                      <a:r>
                        <a:rPr lang="es-ES" sz="1400" baseline="30000" dirty="0" smtClean="0"/>
                        <a:t>2</a:t>
                      </a:r>
                      <a:r>
                        <a:rPr lang="es-ES" sz="1400" dirty="0" smtClean="0"/>
                        <a:t> = - xy</a:t>
                      </a:r>
                      <a:r>
                        <a:rPr lang="es-ES" sz="1400" baseline="30000" dirty="0" smtClean="0"/>
                        <a:t>2</a:t>
                      </a:r>
                      <a:endParaRPr lang="es-ES" sz="1400" dirty="0" smtClean="0"/>
                    </a:p>
                    <a:p>
                      <a:r>
                        <a:rPr lang="es-ES" sz="1400" dirty="0" smtClean="0"/>
                        <a:t>Reducción de y</a:t>
                      </a:r>
                      <a:r>
                        <a:rPr lang="es-ES" sz="1400" baseline="30000" dirty="0" smtClean="0"/>
                        <a:t>3</a:t>
                      </a:r>
                      <a:r>
                        <a:rPr lang="es-ES" sz="1400" dirty="0" smtClean="0"/>
                        <a:t>: - y</a:t>
                      </a:r>
                      <a:r>
                        <a:rPr lang="es-ES" sz="1400" baseline="30000" dirty="0" smtClean="0"/>
                        <a:t>3</a:t>
                      </a:r>
                      <a:endParaRPr lang="es-ES" sz="1400" dirty="0" smtClean="0"/>
                    </a:p>
                    <a:p>
                      <a:r>
                        <a:rPr lang="es-ES" sz="1400" dirty="0" smtClean="0"/>
                        <a:t>Respuesta: </a:t>
                      </a:r>
                      <a:r>
                        <a:rPr lang="es-ES" sz="1400" dirty="0" smtClean="0">
                          <a:solidFill>
                            <a:srgbClr val="FF0000"/>
                          </a:solidFill>
                        </a:rPr>
                        <a:t>- x</a:t>
                      </a:r>
                      <a:r>
                        <a:rPr lang="es-ES" sz="1400" baseline="30000" dirty="0" smtClean="0">
                          <a:solidFill>
                            <a:srgbClr val="FF0000"/>
                          </a:solidFill>
                        </a:rPr>
                        <a:t>2</a:t>
                      </a:r>
                      <a:r>
                        <a:rPr lang="es-ES" sz="1400" dirty="0" smtClean="0">
                          <a:solidFill>
                            <a:srgbClr val="FF0000"/>
                          </a:solidFill>
                        </a:rPr>
                        <a:t>y</a:t>
                      </a:r>
                      <a:r>
                        <a:rPr lang="es-ES" sz="1400" baseline="0" dirty="0" smtClean="0">
                          <a:solidFill>
                            <a:srgbClr val="FF0000"/>
                          </a:solidFill>
                        </a:rPr>
                        <a:t> </a:t>
                      </a:r>
                      <a:r>
                        <a:rPr lang="es-ES" sz="1400" dirty="0" smtClean="0">
                          <a:solidFill>
                            <a:srgbClr val="FF0000"/>
                          </a:solidFill>
                        </a:rPr>
                        <a:t>- xy</a:t>
                      </a:r>
                      <a:r>
                        <a:rPr lang="es-ES" sz="1400" baseline="30000" dirty="0" smtClean="0">
                          <a:solidFill>
                            <a:srgbClr val="FF0000"/>
                          </a:solidFill>
                        </a:rPr>
                        <a:t>2 </a:t>
                      </a:r>
                      <a:r>
                        <a:rPr lang="es-ES" sz="1400" baseline="0" dirty="0" smtClean="0">
                          <a:solidFill>
                            <a:srgbClr val="FF0000"/>
                          </a:solidFill>
                        </a:rPr>
                        <a:t>- </a:t>
                      </a:r>
                      <a:r>
                        <a:rPr lang="es-ES" sz="1400" dirty="0" smtClean="0">
                          <a:solidFill>
                            <a:srgbClr val="FF0000"/>
                          </a:solidFill>
                        </a:rPr>
                        <a:t>y</a:t>
                      </a:r>
                      <a:r>
                        <a:rPr lang="es-ES" sz="1400" baseline="30000" dirty="0" smtClean="0">
                          <a:solidFill>
                            <a:srgbClr val="FF0000"/>
                          </a:solidFill>
                        </a:rPr>
                        <a:t>3</a:t>
                      </a:r>
                      <a:endParaRPr lang="es-ES" sz="1400" dirty="0"/>
                    </a:p>
                  </a:txBody>
                  <a:tcPr/>
                </a:tc>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1387283067"/>
              </p:ext>
            </p:extLst>
          </p:nvPr>
        </p:nvGraphicFramePr>
        <p:xfrm>
          <a:off x="1281373" y="4541039"/>
          <a:ext cx="8128000" cy="174244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s-ES" sz="1400" dirty="0" smtClean="0"/>
                        <a:t>FORMA VERTICAL</a:t>
                      </a:r>
                      <a:endParaRPr lang="es-ES" sz="1400" dirty="0"/>
                    </a:p>
                  </a:txBody>
                  <a:tcPr/>
                </a:tc>
                <a:tc>
                  <a:txBody>
                    <a:bodyPr/>
                    <a:lstStyle/>
                    <a:p>
                      <a:pPr algn="ctr"/>
                      <a:r>
                        <a:rPr lang="es-ES" sz="1400" dirty="0" smtClean="0"/>
                        <a:t>FORMA HORIZONTAL</a:t>
                      </a:r>
                      <a:endParaRPr lang="es-ES" sz="1400" dirty="0"/>
                    </a:p>
                  </a:txBody>
                  <a:tcPr/>
                </a:tc>
              </a:tr>
              <a:tr h="370840">
                <a:tc>
                  <a:txBody>
                    <a:bodyPr/>
                    <a:lstStyle/>
                    <a:p>
                      <a:r>
                        <a:rPr lang="es-ES" sz="1400" dirty="0" smtClean="0"/>
                        <a:t>13x + 4y + 9             11x – (+ 13x) = 11x – 13x = - 2x</a:t>
                      </a:r>
                    </a:p>
                    <a:p>
                      <a:r>
                        <a:rPr lang="es-ES" sz="1400" dirty="0" smtClean="0"/>
                        <a:t> ¿?     ¿?    ¿?    </a:t>
                      </a:r>
                      <a:r>
                        <a:rPr lang="es-ES" sz="1400" dirty="0" smtClean="0">
                          <a:sym typeface="Wingdings" panose="05000000000000000000" pitchFamily="2" charset="2"/>
                        </a:rPr>
                        <a:t></a:t>
                      </a:r>
                      <a:r>
                        <a:rPr lang="es-ES" sz="1400" dirty="0" smtClean="0"/>
                        <a:t>    5y – (+ 4y) = 5y – 4y = y</a:t>
                      </a:r>
                    </a:p>
                    <a:p>
                      <a:r>
                        <a:rPr lang="es-ES" sz="1400" dirty="0" smtClean="0"/>
                        <a:t>11x + 5y + 1</a:t>
                      </a:r>
                      <a:r>
                        <a:rPr lang="es-ES" sz="1400" baseline="0" dirty="0" smtClean="0"/>
                        <a:t>             1 – (+ 9) = 1 – 9 = - 8</a:t>
                      </a:r>
                    </a:p>
                    <a:p>
                      <a:r>
                        <a:rPr lang="es-ES" sz="1400" baseline="0" dirty="0" smtClean="0"/>
                        <a:t>                                   Resultado: </a:t>
                      </a:r>
                      <a:r>
                        <a:rPr lang="es-ES" sz="1400" baseline="0" dirty="0" smtClean="0">
                          <a:solidFill>
                            <a:srgbClr val="FF0000"/>
                          </a:solidFill>
                        </a:rPr>
                        <a:t>- 2x + y - 8</a:t>
                      </a:r>
                      <a:endParaRPr lang="es-ES" sz="1400" dirty="0">
                        <a:solidFill>
                          <a:srgbClr val="FF0000"/>
                        </a:solidFill>
                      </a:endParaRPr>
                    </a:p>
                  </a:txBody>
                  <a:tcPr/>
                </a:tc>
                <a:tc>
                  <a:txBody>
                    <a:bodyPr/>
                    <a:lstStyle/>
                    <a:p>
                      <a:r>
                        <a:rPr lang="es-ES" sz="1400" dirty="0" smtClean="0"/>
                        <a:t>11x + 5y + 1 - 13x - 4y – 9</a:t>
                      </a:r>
                    </a:p>
                    <a:p>
                      <a:r>
                        <a:rPr lang="es-ES" sz="1400" dirty="0" smtClean="0"/>
                        <a:t>Reducción de x: 11x – 13x = - 2x</a:t>
                      </a:r>
                    </a:p>
                    <a:p>
                      <a:r>
                        <a:rPr lang="es-ES" sz="1400" dirty="0" smtClean="0"/>
                        <a:t>Reducción de y: 5y – 4y = y</a:t>
                      </a:r>
                    </a:p>
                    <a:p>
                      <a:r>
                        <a:rPr lang="es-ES" sz="1400" dirty="0" smtClean="0"/>
                        <a:t>Reducción de términos</a:t>
                      </a:r>
                      <a:r>
                        <a:rPr lang="es-ES" sz="1400" baseline="0" dirty="0" smtClean="0"/>
                        <a:t> independientes: 1 – 9 = - 8</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baseline="0" dirty="0" smtClean="0"/>
                        <a:t>Resultado: </a:t>
                      </a:r>
                      <a:r>
                        <a:rPr lang="es-ES" sz="1400" baseline="0" dirty="0" smtClean="0">
                          <a:solidFill>
                            <a:srgbClr val="FF0000"/>
                          </a:solidFill>
                        </a:rPr>
                        <a:t>- 2x + y - 8</a:t>
                      </a:r>
                      <a:endParaRPr lang="es-ES" sz="1400" dirty="0" smtClean="0">
                        <a:solidFill>
                          <a:srgbClr val="FF0000"/>
                        </a:solidFill>
                      </a:endParaRPr>
                    </a:p>
                    <a:p>
                      <a:endParaRPr lang="es-ES" sz="1400" dirty="0"/>
                    </a:p>
                  </a:txBody>
                  <a:tcPr/>
                </a:tc>
              </a:tr>
            </a:tbl>
          </a:graphicData>
        </a:graphic>
      </p:graphicFrame>
      <p:cxnSp>
        <p:nvCxnSpPr>
          <p:cNvPr id="8" name="Conector recto 7"/>
          <p:cNvCxnSpPr/>
          <p:nvPr/>
        </p:nvCxnSpPr>
        <p:spPr>
          <a:xfrm>
            <a:off x="1392072" y="1473958"/>
            <a:ext cx="9962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1392072" y="3414215"/>
            <a:ext cx="9962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1392072" y="5381767"/>
            <a:ext cx="9962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8058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15119" y="215188"/>
            <a:ext cx="11281012" cy="6008191"/>
          </a:xfrm>
        </p:spPr>
        <p:txBody>
          <a:bodyPr>
            <a:normAutofit/>
          </a:bodyPr>
          <a:lstStyle/>
          <a:p>
            <a:pPr marL="0" indent="0">
              <a:lnSpc>
                <a:spcPct val="100000"/>
              </a:lnSpc>
              <a:spcBef>
                <a:spcPts val="0"/>
              </a:spcBef>
              <a:buNone/>
            </a:pPr>
            <a:r>
              <a:rPr lang="es-ES" sz="1400" dirty="0"/>
              <a:t>10. ¿Cuánto hay que adicionarle a 2a + 7b – 8 para obtener – a + 12b - 18?</a:t>
            </a:r>
          </a:p>
          <a:p>
            <a:pPr marL="0" indent="0">
              <a:lnSpc>
                <a:spcPct val="100000"/>
              </a:lnSpc>
              <a:spcBef>
                <a:spcPts val="0"/>
              </a:spcBef>
              <a:buNone/>
            </a:pPr>
            <a:endParaRPr lang="es-ES" sz="1400" dirty="0"/>
          </a:p>
          <a:p>
            <a:pPr marL="0" indent="0">
              <a:buNone/>
            </a:pPr>
            <a:endParaRPr lang="es-ES" sz="1400" dirty="0" smtClean="0"/>
          </a:p>
          <a:p>
            <a:pPr marL="0" indent="0">
              <a:buNone/>
            </a:pPr>
            <a:endParaRPr lang="es-ES" sz="1400" dirty="0"/>
          </a:p>
          <a:p>
            <a:pPr marL="0" indent="0">
              <a:buNone/>
            </a:pPr>
            <a:endParaRPr lang="es-ES" sz="1400" dirty="0" smtClean="0"/>
          </a:p>
          <a:p>
            <a:pPr marL="0" indent="0">
              <a:buNone/>
            </a:pPr>
            <a:endParaRPr lang="es-ES" sz="1400" dirty="0" smtClean="0"/>
          </a:p>
          <a:p>
            <a:pPr marL="0" indent="0">
              <a:buNone/>
            </a:pPr>
            <a:r>
              <a:rPr lang="es-ES" sz="1400" dirty="0" smtClean="0"/>
              <a:t>11</a:t>
            </a:r>
            <a:r>
              <a:rPr lang="es-ES" sz="1400" dirty="0"/>
              <a:t>. ¿Cuánto hay que adicionarle a 3x</a:t>
            </a:r>
            <a:r>
              <a:rPr lang="es-ES" sz="1400" baseline="30000" dirty="0"/>
              <a:t>3</a:t>
            </a:r>
            <a:r>
              <a:rPr lang="es-ES" sz="1400" dirty="0"/>
              <a:t> + 25x</a:t>
            </a:r>
            <a:r>
              <a:rPr lang="es-ES" sz="1400" baseline="30000" dirty="0"/>
              <a:t>2</a:t>
            </a:r>
            <a:r>
              <a:rPr lang="es-ES" sz="1400" dirty="0"/>
              <a:t> para obtener 2x</a:t>
            </a:r>
            <a:r>
              <a:rPr lang="es-ES" sz="1400" baseline="30000" dirty="0"/>
              <a:t>3</a:t>
            </a:r>
            <a:r>
              <a:rPr lang="es-ES" sz="1400" dirty="0"/>
              <a:t> + 25x</a:t>
            </a:r>
            <a:r>
              <a:rPr lang="es-ES" sz="1400" baseline="30000" dirty="0"/>
              <a:t>2</a:t>
            </a:r>
            <a:r>
              <a:rPr lang="es-ES" sz="1400" dirty="0"/>
              <a:t> + 10</a:t>
            </a:r>
            <a:r>
              <a:rPr lang="es-ES" sz="1400" dirty="0" smtClean="0"/>
              <a:t>?</a:t>
            </a:r>
          </a:p>
          <a:p>
            <a:pPr marL="0" indent="0">
              <a:buNone/>
            </a:pPr>
            <a:endParaRPr lang="es-ES" sz="1400" dirty="0" smtClean="0"/>
          </a:p>
          <a:p>
            <a:pPr marL="0" indent="0">
              <a:buNone/>
            </a:pPr>
            <a:endParaRPr lang="es-ES" sz="1400" dirty="0"/>
          </a:p>
          <a:p>
            <a:pPr marL="0" indent="0">
              <a:buNone/>
            </a:pPr>
            <a:endParaRPr lang="es-ES" sz="1400" dirty="0" smtClean="0"/>
          </a:p>
          <a:p>
            <a:pPr marL="0" indent="0">
              <a:buNone/>
            </a:pPr>
            <a:endParaRPr lang="es-ES" sz="1400" dirty="0"/>
          </a:p>
          <a:p>
            <a:pPr marL="0" indent="0">
              <a:buNone/>
            </a:pPr>
            <a:endParaRPr lang="es-ES" sz="1400" dirty="0"/>
          </a:p>
          <a:p>
            <a:pPr marL="0" indent="0">
              <a:buNone/>
            </a:pPr>
            <a:r>
              <a:rPr lang="es-ES" sz="1400" dirty="0"/>
              <a:t>12. ¿Cuánto hay que adicionarle a 3m</a:t>
            </a:r>
            <a:r>
              <a:rPr lang="es-ES" sz="1400" baseline="30000" dirty="0"/>
              <a:t>2</a:t>
            </a:r>
            <a:r>
              <a:rPr lang="es-ES" sz="1400" dirty="0"/>
              <a:t> + 12 para obtener 2m</a:t>
            </a:r>
            <a:r>
              <a:rPr lang="es-ES" sz="1400" baseline="30000" dirty="0"/>
              <a:t>2</a:t>
            </a:r>
            <a:r>
              <a:rPr lang="es-ES" sz="1400" dirty="0"/>
              <a:t> + 18m + 12</a:t>
            </a:r>
            <a:r>
              <a:rPr lang="es-ES" sz="1400" dirty="0" smtClean="0"/>
              <a:t>?</a:t>
            </a:r>
          </a:p>
          <a:p>
            <a:pPr marL="0" indent="0">
              <a:buNone/>
            </a:pPr>
            <a:endParaRPr lang="es-ES" sz="1400" dirty="0"/>
          </a:p>
          <a:p>
            <a:pPr marL="0" indent="0">
              <a:buNone/>
            </a:pPr>
            <a:endParaRPr lang="es-ES" sz="1400" dirty="0" smtClean="0"/>
          </a:p>
          <a:p>
            <a:pPr marL="0" indent="0">
              <a:buNone/>
            </a:pPr>
            <a:endParaRPr lang="es-ES" sz="1400" dirty="0" smtClean="0"/>
          </a:p>
          <a:p>
            <a:pPr marL="0" indent="0">
              <a:buNone/>
            </a:pPr>
            <a:endParaRPr lang="es-ES" sz="1400" dirty="0"/>
          </a:p>
          <a:p>
            <a:pPr marL="0" indent="0">
              <a:buNone/>
            </a:pPr>
            <a:endParaRPr lang="es-ES" sz="1400" dirty="0"/>
          </a:p>
          <a:p>
            <a:pPr marL="0" indent="0">
              <a:buNone/>
            </a:pPr>
            <a:endParaRPr lang="es-ES" sz="1400" dirty="0"/>
          </a:p>
        </p:txBody>
      </p:sp>
      <p:graphicFrame>
        <p:nvGraphicFramePr>
          <p:cNvPr id="4" name="Tabla 3"/>
          <p:cNvGraphicFramePr>
            <a:graphicFrameLocks noGrp="1"/>
          </p:cNvGraphicFramePr>
          <p:nvPr>
            <p:extLst>
              <p:ext uri="{D42A27DB-BD31-4B8C-83A1-F6EECF244321}">
                <p14:modId xmlns:p14="http://schemas.microsoft.com/office/powerpoint/2010/main" val="3784247921"/>
              </p:ext>
            </p:extLst>
          </p:nvPr>
        </p:nvGraphicFramePr>
        <p:xfrm>
          <a:off x="1745397" y="528597"/>
          <a:ext cx="8128000" cy="1529080"/>
        </p:xfrm>
        <a:graphic>
          <a:graphicData uri="http://schemas.openxmlformats.org/drawingml/2006/table">
            <a:tbl>
              <a:tblPr firstRow="1" bandRow="1">
                <a:tableStyleId>{5C22544A-7EE6-4342-B048-85BDC9FD1C3A}</a:tableStyleId>
              </a:tblPr>
              <a:tblGrid>
                <a:gridCol w="3918424"/>
                <a:gridCol w="4209576"/>
              </a:tblGrid>
              <a:tr h="370840">
                <a:tc>
                  <a:txBody>
                    <a:bodyPr/>
                    <a:lstStyle/>
                    <a:p>
                      <a:pPr algn="ctr"/>
                      <a:r>
                        <a:rPr lang="es-ES" sz="1400" dirty="0" smtClean="0"/>
                        <a:t>FORMA VERTICAL</a:t>
                      </a:r>
                      <a:endParaRPr lang="es-ES" sz="1400" dirty="0"/>
                    </a:p>
                  </a:txBody>
                  <a:tcPr/>
                </a:tc>
                <a:tc>
                  <a:txBody>
                    <a:bodyPr/>
                    <a:lstStyle/>
                    <a:p>
                      <a:pPr algn="ctr"/>
                      <a:r>
                        <a:rPr lang="es-ES" sz="1400" dirty="0" smtClean="0"/>
                        <a:t>FORMA HORIZONTAL</a:t>
                      </a:r>
                      <a:endParaRPr lang="es-ES" sz="1400" dirty="0"/>
                    </a:p>
                  </a:txBody>
                  <a:tcPr/>
                </a:tc>
              </a:tr>
              <a:tr h="370840">
                <a:tc>
                  <a:txBody>
                    <a:bodyPr/>
                    <a:lstStyle/>
                    <a:p>
                      <a:r>
                        <a:rPr lang="es-ES" sz="1400" dirty="0" smtClean="0"/>
                        <a:t>   2a + 7b – 8               - a</a:t>
                      </a:r>
                      <a:r>
                        <a:rPr lang="es-ES" sz="1400" baseline="0" dirty="0" smtClean="0"/>
                        <a:t> – (+ 2a) = - a – 2a = - 3a</a:t>
                      </a:r>
                      <a:endParaRPr lang="es-ES" sz="1400" dirty="0" smtClean="0"/>
                    </a:p>
                    <a:p>
                      <a:r>
                        <a:rPr lang="es-ES" sz="1400" dirty="0" smtClean="0"/>
                        <a:t>   ¿?    ¿?    ¿?       </a:t>
                      </a:r>
                      <a:r>
                        <a:rPr lang="es-ES" sz="1400" dirty="0" smtClean="0">
                          <a:sym typeface="Wingdings" panose="05000000000000000000" pitchFamily="2" charset="2"/>
                        </a:rPr>
                        <a:t></a:t>
                      </a:r>
                      <a:r>
                        <a:rPr lang="es-ES" sz="1400" dirty="0" smtClean="0"/>
                        <a:t>     12b – (+ 7b) = 12b – 7b = 5b</a:t>
                      </a:r>
                    </a:p>
                    <a:p>
                      <a:r>
                        <a:rPr lang="es-ES" sz="1400" dirty="0" smtClean="0"/>
                        <a:t>– a + 12b – 18             - 18 – (- 8) = - 18 + 8 = - 10</a:t>
                      </a:r>
                    </a:p>
                    <a:p>
                      <a:r>
                        <a:rPr lang="es-ES" sz="1400" dirty="0" smtClean="0"/>
                        <a:t>                                       Respuesta: </a:t>
                      </a:r>
                      <a:r>
                        <a:rPr lang="es-ES" sz="1400" dirty="0" smtClean="0">
                          <a:solidFill>
                            <a:srgbClr val="FF0000"/>
                          </a:solidFill>
                        </a:rPr>
                        <a:t>- 3a + 5b - 10 </a:t>
                      </a:r>
                      <a:endParaRPr lang="es-ES" sz="1400" dirty="0">
                        <a:solidFill>
                          <a:srgbClr val="FF0000"/>
                        </a:solidFill>
                      </a:endParaRPr>
                    </a:p>
                  </a:txBody>
                  <a:tcPr/>
                </a:tc>
                <a:tc>
                  <a:txBody>
                    <a:bodyPr/>
                    <a:lstStyle/>
                    <a:p>
                      <a:r>
                        <a:rPr lang="es-ES" sz="1400" dirty="0" smtClean="0"/>
                        <a:t>– a + 12b – 18 - 2a - 7b + 8</a:t>
                      </a:r>
                    </a:p>
                    <a:p>
                      <a:r>
                        <a:rPr lang="es-ES" sz="1400" dirty="0" smtClean="0"/>
                        <a:t>Reducción de a: - a – 2a = - 3a</a:t>
                      </a:r>
                    </a:p>
                    <a:p>
                      <a:r>
                        <a:rPr lang="es-ES" sz="1400" dirty="0" smtClean="0"/>
                        <a:t>Reducción de b: 12b – 7b = 5b</a:t>
                      </a:r>
                    </a:p>
                    <a:p>
                      <a:r>
                        <a:rPr lang="es-ES" sz="1400" dirty="0" smtClean="0"/>
                        <a:t>Reducción de términos independientes: - 18 + 8 = - 10</a:t>
                      </a:r>
                    </a:p>
                    <a:p>
                      <a:r>
                        <a:rPr lang="es-ES" sz="1400" dirty="0" smtClean="0"/>
                        <a:t>Respuesta: </a:t>
                      </a:r>
                      <a:r>
                        <a:rPr lang="es-ES" sz="1400" dirty="0" smtClean="0">
                          <a:solidFill>
                            <a:srgbClr val="FF0000"/>
                          </a:solidFill>
                        </a:rPr>
                        <a:t>- 3a + 5b - 10 </a:t>
                      </a:r>
                      <a:endParaRPr lang="es-ES" sz="1400" dirty="0"/>
                    </a:p>
                  </a:txBody>
                  <a:tcPr/>
                </a:tc>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1577882302"/>
              </p:ext>
            </p:extLst>
          </p:nvPr>
        </p:nvGraphicFramePr>
        <p:xfrm>
          <a:off x="1704454" y="2316454"/>
          <a:ext cx="8128000" cy="152908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s-ES" sz="1400" dirty="0" smtClean="0"/>
                        <a:t>FORMA VERTICAL</a:t>
                      </a:r>
                      <a:endParaRPr lang="es-ES" sz="1400" dirty="0"/>
                    </a:p>
                  </a:txBody>
                  <a:tcPr/>
                </a:tc>
                <a:tc>
                  <a:txBody>
                    <a:bodyPr/>
                    <a:lstStyle/>
                    <a:p>
                      <a:pPr algn="ctr"/>
                      <a:r>
                        <a:rPr lang="es-ES" sz="1400" dirty="0" smtClean="0"/>
                        <a:t>FORMA HORIZONTAL</a:t>
                      </a:r>
                      <a:endParaRPr lang="es-ES" sz="1400" dirty="0"/>
                    </a:p>
                  </a:txBody>
                  <a:tcPr/>
                </a:tc>
              </a:tr>
              <a:tr h="370840">
                <a:tc>
                  <a:txBody>
                    <a:bodyPr/>
                    <a:lstStyle/>
                    <a:p>
                      <a:r>
                        <a:rPr lang="es-ES" sz="1400" dirty="0" smtClean="0"/>
                        <a:t>3x</a:t>
                      </a:r>
                      <a:r>
                        <a:rPr lang="es-ES" sz="1400" baseline="30000" dirty="0" smtClean="0"/>
                        <a:t>3</a:t>
                      </a:r>
                      <a:r>
                        <a:rPr lang="es-ES" sz="1400" dirty="0" smtClean="0"/>
                        <a:t> + 25x</a:t>
                      </a:r>
                      <a:r>
                        <a:rPr lang="es-ES" sz="1400" baseline="30000" dirty="0" smtClean="0"/>
                        <a:t>2       </a:t>
                      </a:r>
                      <a:r>
                        <a:rPr lang="es-ES" sz="1400" baseline="0" dirty="0" smtClean="0"/>
                        <a:t>              </a:t>
                      </a:r>
                      <a:r>
                        <a:rPr lang="es-ES" sz="1400" dirty="0" smtClean="0"/>
                        <a:t>2x</a:t>
                      </a:r>
                      <a:r>
                        <a:rPr lang="es-ES" sz="1400" baseline="30000" dirty="0" smtClean="0"/>
                        <a:t>3 </a:t>
                      </a:r>
                      <a:r>
                        <a:rPr lang="es-ES" sz="1400" dirty="0" smtClean="0"/>
                        <a:t>– (+ 3x</a:t>
                      </a:r>
                      <a:r>
                        <a:rPr lang="es-ES" sz="1400" baseline="30000" dirty="0" smtClean="0"/>
                        <a:t>3</a:t>
                      </a:r>
                      <a:r>
                        <a:rPr lang="es-ES" sz="1400" dirty="0" smtClean="0"/>
                        <a:t>) = 2x</a:t>
                      </a:r>
                      <a:r>
                        <a:rPr lang="es-ES" sz="1400" baseline="30000" dirty="0" smtClean="0"/>
                        <a:t>3 </a:t>
                      </a:r>
                      <a:r>
                        <a:rPr lang="es-ES" sz="1400" dirty="0" smtClean="0"/>
                        <a:t>- 3x</a:t>
                      </a:r>
                      <a:r>
                        <a:rPr lang="es-ES" sz="1400" baseline="30000" dirty="0" smtClean="0"/>
                        <a:t>3 </a:t>
                      </a:r>
                      <a:r>
                        <a:rPr lang="es-ES" sz="1400" dirty="0" smtClean="0"/>
                        <a:t>= - x</a:t>
                      </a:r>
                      <a:r>
                        <a:rPr lang="es-ES" sz="1400" baseline="30000" dirty="0" smtClean="0"/>
                        <a:t>3</a:t>
                      </a:r>
                      <a:endParaRPr lang="es-ES" sz="1400" dirty="0" smtClean="0"/>
                    </a:p>
                    <a:p>
                      <a:r>
                        <a:rPr lang="es-ES" sz="1400" dirty="0" smtClean="0"/>
                        <a:t>¿?       ¿?          </a:t>
                      </a:r>
                      <a:r>
                        <a:rPr lang="es-ES" sz="1400" dirty="0" smtClean="0">
                          <a:sym typeface="Wingdings" panose="05000000000000000000" pitchFamily="2" charset="2"/>
                        </a:rPr>
                        <a:t></a:t>
                      </a:r>
                      <a:r>
                        <a:rPr lang="es-ES" sz="1400" dirty="0" smtClean="0"/>
                        <a:t>       25x</a:t>
                      </a:r>
                      <a:r>
                        <a:rPr lang="es-ES" sz="1400" baseline="30000" dirty="0" smtClean="0"/>
                        <a:t>2 </a:t>
                      </a:r>
                      <a:r>
                        <a:rPr lang="es-ES" sz="1400" dirty="0" smtClean="0"/>
                        <a:t>-</a:t>
                      </a:r>
                      <a:r>
                        <a:rPr lang="es-ES" sz="1400" baseline="0" dirty="0" smtClean="0"/>
                        <a:t> (+ </a:t>
                      </a:r>
                      <a:r>
                        <a:rPr lang="es-ES" sz="1400" dirty="0" smtClean="0"/>
                        <a:t>25x</a:t>
                      </a:r>
                      <a:r>
                        <a:rPr lang="es-ES" sz="1400" baseline="30000" dirty="0" smtClean="0"/>
                        <a:t>2</a:t>
                      </a:r>
                      <a:r>
                        <a:rPr lang="es-ES" sz="1400" baseline="0" dirty="0" smtClean="0"/>
                        <a:t>) = </a:t>
                      </a:r>
                      <a:r>
                        <a:rPr lang="es-ES" sz="1400" dirty="0" smtClean="0"/>
                        <a:t>25x</a:t>
                      </a:r>
                      <a:r>
                        <a:rPr lang="es-ES" sz="1400" baseline="30000" dirty="0" smtClean="0"/>
                        <a:t>2 </a:t>
                      </a:r>
                      <a:r>
                        <a:rPr lang="es-ES" sz="1400" baseline="0" dirty="0" smtClean="0"/>
                        <a:t>- </a:t>
                      </a:r>
                      <a:r>
                        <a:rPr lang="es-ES" sz="1400" dirty="0" smtClean="0"/>
                        <a:t>25x</a:t>
                      </a:r>
                      <a:r>
                        <a:rPr lang="es-ES" sz="1400" baseline="30000" dirty="0" smtClean="0"/>
                        <a:t>2 </a:t>
                      </a:r>
                      <a:r>
                        <a:rPr lang="es-ES" sz="1400" baseline="0" dirty="0" smtClean="0"/>
                        <a:t>= 0</a:t>
                      </a:r>
                      <a:endParaRPr lang="es-ES" sz="1400" dirty="0" smtClean="0"/>
                    </a:p>
                    <a:p>
                      <a:r>
                        <a:rPr lang="es-ES" sz="1400" dirty="0" smtClean="0"/>
                        <a:t>2x</a:t>
                      </a:r>
                      <a:r>
                        <a:rPr lang="es-ES" sz="1400" baseline="30000" dirty="0" smtClean="0"/>
                        <a:t>3</a:t>
                      </a:r>
                      <a:r>
                        <a:rPr lang="es-ES" sz="1400" dirty="0" smtClean="0"/>
                        <a:t> + 25x</a:t>
                      </a:r>
                      <a:r>
                        <a:rPr lang="es-ES" sz="1400" baseline="30000" dirty="0" smtClean="0"/>
                        <a:t>2</a:t>
                      </a:r>
                      <a:r>
                        <a:rPr lang="es-ES" sz="1400" dirty="0" smtClean="0"/>
                        <a:t> + 10          10 – 0 = 10</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Respuesta: </a:t>
                      </a:r>
                      <a:r>
                        <a:rPr lang="es-ES" sz="1400" dirty="0" smtClean="0">
                          <a:solidFill>
                            <a:srgbClr val="FF0000"/>
                          </a:solidFill>
                        </a:rPr>
                        <a:t>- x</a:t>
                      </a:r>
                      <a:r>
                        <a:rPr lang="es-ES" sz="1400" baseline="30000" dirty="0" smtClean="0">
                          <a:solidFill>
                            <a:srgbClr val="FF0000"/>
                          </a:solidFill>
                        </a:rPr>
                        <a:t>3</a:t>
                      </a:r>
                      <a:r>
                        <a:rPr lang="es-ES" sz="1400" baseline="0" dirty="0" smtClean="0">
                          <a:solidFill>
                            <a:srgbClr val="FF0000"/>
                          </a:solidFill>
                        </a:rPr>
                        <a:t> </a:t>
                      </a:r>
                      <a:r>
                        <a:rPr lang="es-ES" sz="1400" dirty="0" smtClean="0">
                          <a:solidFill>
                            <a:srgbClr val="FF0000"/>
                          </a:solidFill>
                        </a:rPr>
                        <a:t>+ 10</a:t>
                      </a:r>
                      <a:endParaRPr lang="es-ES" sz="1400" dirty="0">
                        <a:solidFill>
                          <a:srgbClr val="FF0000"/>
                        </a:solidFill>
                      </a:endParaRPr>
                    </a:p>
                  </a:txBody>
                  <a:tcPr/>
                </a:tc>
                <a:tc>
                  <a:txBody>
                    <a:bodyPr/>
                    <a:lstStyle/>
                    <a:p>
                      <a:r>
                        <a:rPr lang="es-ES" sz="1400" dirty="0" smtClean="0"/>
                        <a:t>2x</a:t>
                      </a:r>
                      <a:r>
                        <a:rPr lang="es-ES" sz="1400" baseline="30000" dirty="0" smtClean="0"/>
                        <a:t>3</a:t>
                      </a:r>
                      <a:r>
                        <a:rPr lang="es-ES" sz="1400" dirty="0" smtClean="0"/>
                        <a:t> + 25x</a:t>
                      </a:r>
                      <a:r>
                        <a:rPr lang="es-ES" sz="1400" baseline="30000" dirty="0" smtClean="0"/>
                        <a:t>2</a:t>
                      </a:r>
                      <a:r>
                        <a:rPr lang="es-ES" sz="1400" dirty="0" smtClean="0"/>
                        <a:t> + 10 - 3x</a:t>
                      </a:r>
                      <a:r>
                        <a:rPr lang="es-ES" sz="1400" baseline="30000" dirty="0" smtClean="0"/>
                        <a:t>3</a:t>
                      </a:r>
                      <a:r>
                        <a:rPr lang="es-ES" sz="1400" dirty="0" smtClean="0"/>
                        <a:t> - 25x</a:t>
                      </a:r>
                      <a:r>
                        <a:rPr lang="es-ES" sz="1400" baseline="30000" dirty="0" smtClean="0"/>
                        <a:t>2 </a:t>
                      </a:r>
                      <a:endParaRPr lang="es-ES" sz="1400" dirty="0" smtClean="0"/>
                    </a:p>
                    <a:p>
                      <a:r>
                        <a:rPr lang="es-ES" sz="1400" dirty="0" smtClean="0"/>
                        <a:t>Reducción</a:t>
                      </a:r>
                      <a:r>
                        <a:rPr lang="es-ES" sz="1400" baseline="0" dirty="0" smtClean="0"/>
                        <a:t> de </a:t>
                      </a:r>
                      <a:r>
                        <a:rPr lang="es-ES" sz="1400" dirty="0" smtClean="0"/>
                        <a:t>x</a:t>
                      </a:r>
                      <a:r>
                        <a:rPr lang="es-ES" sz="1400" baseline="30000" dirty="0" smtClean="0"/>
                        <a:t>3</a:t>
                      </a:r>
                      <a:r>
                        <a:rPr lang="es-ES" sz="1400" baseline="0" dirty="0" smtClean="0"/>
                        <a:t>: </a:t>
                      </a:r>
                      <a:r>
                        <a:rPr lang="es-ES" sz="1400" dirty="0" smtClean="0"/>
                        <a:t>2x</a:t>
                      </a:r>
                      <a:r>
                        <a:rPr lang="es-ES" sz="1400" baseline="30000" dirty="0" smtClean="0"/>
                        <a:t>3 </a:t>
                      </a:r>
                      <a:r>
                        <a:rPr lang="es-ES" sz="1400" baseline="0" dirty="0" smtClean="0"/>
                        <a:t>- 3</a:t>
                      </a:r>
                      <a:r>
                        <a:rPr lang="es-ES" sz="1400" dirty="0" smtClean="0"/>
                        <a:t>x</a:t>
                      </a:r>
                      <a:r>
                        <a:rPr lang="es-ES" sz="1400" baseline="30000" dirty="0" smtClean="0"/>
                        <a:t>3 </a:t>
                      </a:r>
                      <a:r>
                        <a:rPr lang="es-ES" sz="1400" baseline="0" dirty="0" smtClean="0"/>
                        <a:t>= - </a:t>
                      </a:r>
                      <a:r>
                        <a:rPr lang="es-ES" sz="1400" dirty="0" smtClean="0"/>
                        <a:t>x</a:t>
                      </a:r>
                      <a:r>
                        <a:rPr lang="es-ES" sz="1400" baseline="30000" dirty="0" smtClean="0"/>
                        <a:t>3</a:t>
                      </a:r>
                      <a:endParaRPr lang="es-ES" sz="1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400" baseline="0" dirty="0" smtClean="0"/>
                        <a:t>Reducción de </a:t>
                      </a:r>
                      <a:r>
                        <a:rPr lang="es-ES" sz="1400" dirty="0" smtClean="0"/>
                        <a:t>x</a:t>
                      </a:r>
                      <a:r>
                        <a:rPr lang="es-ES" sz="1400" baseline="30000" dirty="0" smtClean="0"/>
                        <a:t>2</a:t>
                      </a:r>
                      <a:r>
                        <a:rPr lang="es-ES" sz="1400" baseline="0" dirty="0" smtClean="0"/>
                        <a:t>: </a:t>
                      </a:r>
                      <a:r>
                        <a:rPr lang="es-ES" sz="1400" dirty="0" smtClean="0"/>
                        <a:t>25x</a:t>
                      </a:r>
                      <a:r>
                        <a:rPr lang="es-ES" sz="1400" baseline="30000" dirty="0" smtClean="0"/>
                        <a:t>2 </a:t>
                      </a:r>
                      <a:r>
                        <a:rPr lang="es-ES" sz="1400" baseline="0" dirty="0" smtClean="0"/>
                        <a:t>- </a:t>
                      </a:r>
                      <a:r>
                        <a:rPr lang="es-ES" sz="1400" dirty="0" smtClean="0"/>
                        <a:t>25x</a:t>
                      </a:r>
                      <a:r>
                        <a:rPr lang="es-ES" sz="1400" baseline="30000" dirty="0" smtClean="0"/>
                        <a:t>2 </a:t>
                      </a:r>
                      <a:r>
                        <a:rPr lang="es-ES" sz="1400" baseline="0" dirty="0" smtClean="0"/>
                        <a:t>= 0</a:t>
                      </a:r>
                      <a:endParaRPr lang="es-ES" sz="1400" dirty="0" smtClean="0"/>
                    </a:p>
                    <a:p>
                      <a:r>
                        <a:rPr lang="es-ES" sz="1400" dirty="0" smtClean="0"/>
                        <a:t>Reducción de términos independientes: 10 – 0 = 10</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Respuesta: </a:t>
                      </a:r>
                      <a:r>
                        <a:rPr lang="es-ES" sz="1400" dirty="0" smtClean="0">
                          <a:solidFill>
                            <a:srgbClr val="FF0000"/>
                          </a:solidFill>
                        </a:rPr>
                        <a:t>- x</a:t>
                      </a:r>
                      <a:r>
                        <a:rPr lang="es-ES" sz="1400" baseline="30000" dirty="0" smtClean="0">
                          <a:solidFill>
                            <a:srgbClr val="FF0000"/>
                          </a:solidFill>
                        </a:rPr>
                        <a:t>3</a:t>
                      </a:r>
                      <a:r>
                        <a:rPr lang="es-ES" sz="1400" baseline="0" dirty="0" smtClean="0">
                          <a:solidFill>
                            <a:srgbClr val="FF0000"/>
                          </a:solidFill>
                        </a:rPr>
                        <a:t> </a:t>
                      </a:r>
                      <a:r>
                        <a:rPr lang="es-ES" sz="1400" dirty="0" smtClean="0">
                          <a:solidFill>
                            <a:srgbClr val="FF0000"/>
                          </a:solidFill>
                        </a:rPr>
                        <a:t>+ 10</a:t>
                      </a:r>
                    </a:p>
                  </a:txBody>
                  <a:tcPr/>
                </a:tc>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563654707"/>
              </p:ext>
            </p:extLst>
          </p:nvPr>
        </p:nvGraphicFramePr>
        <p:xfrm>
          <a:off x="1690806" y="4268083"/>
          <a:ext cx="8128000" cy="152908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s-ES" sz="1400" dirty="0" smtClean="0"/>
                        <a:t>FORMA VERTICAL</a:t>
                      </a:r>
                      <a:endParaRPr lang="es-ES" sz="1400" dirty="0"/>
                    </a:p>
                  </a:txBody>
                  <a:tcPr/>
                </a:tc>
                <a:tc>
                  <a:txBody>
                    <a:bodyPr/>
                    <a:lstStyle/>
                    <a:p>
                      <a:pPr algn="ctr"/>
                      <a:r>
                        <a:rPr lang="es-ES" sz="1400" dirty="0" smtClean="0"/>
                        <a:t>FORMA HORIZONTAL</a:t>
                      </a:r>
                      <a:endParaRPr lang="es-ES" sz="1400" dirty="0"/>
                    </a:p>
                  </a:txBody>
                  <a:tcPr/>
                </a:tc>
              </a:tr>
              <a:tr h="370840">
                <a:tc>
                  <a:txBody>
                    <a:bodyPr/>
                    <a:lstStyle/>
                    <a:p>
                      <a:r>
                        <a:rPr lang="es-ES" sz="1400" dirty="0" smtClean="0"/>
                        <a:t>3m</a:t>
                      </a:r>
                      <a:r>
                        <a:rPr lang="es-ES" sz="1400" baseline="30000" dirty="0" smtClean="0"/>
                        <a:t>2</a:t>
                      </a:r>
                      <a:r>
                        <a:rPr lang="es-ES" sz="1400" dirty="0" smtClean="0"/>
                        <a:t>              + 12           2m</a:t>
                      </a:r>
                      <a:r>
                        <a:rPr lang="es-ES" sz="1400" baseline="30000" dirty="0" smtClean="0"/>
                        <a:t>2</a:t>
                      </a:r>
                      <a:r>
                        <a:rPr lang="es-ES" sz="1400" dirty="0" smtClean="0"/>
                        <a:t> - (+ 3m</a:t>
                      </a:r>
                      <a:r>
                        <a:rPr lang="es-ES" sz="1400" baseline="30000" dirty="0" smtClean="0"/>
                        <a:t>2</a:t>
                      </a:r>
                      <a:r>
                        <a:rPr lang="es-ES" sz="1400" dirty="0" smtClean="0"/>
                        <a:t>) = 2m</a:t>
                      </a:r>
                      <a:r>
                        <a:rPr lang="es-ES" sz="1400" baseline="30000" dirty="0" smtClean="0"/>
                        <a:t>2 </a:t>
                      </a:r>
                      <a:r>
                        <a:rPr lang="es-ES" sz="1400" dirty="0" smtClean="0"/>
                        <a:t>- 3m</a:t>
                      </a:r>
                      <a:r>
                        <a:rPr lang="es-ES" sz="1400" baseline="30000" dirty="0" smtClean="0"/>
                        <a:t>2 </a:t>
                      </a:r>
                      <a:r>
                        <a:rPr lang="es-ES" sz="1400" dirty="0" smtClean="0"/>
                        <a:t>= - m</a:t>
                      </a:r>
                      <a:r>
                        <a:rPr lang="es-ES" sz="1400" baseline="30000" dirty="0" smtClean="0"/>
                        <a:t>2</a:t>
                      </a:r>
                      <a:r>
                        <a:rPr lang="es-ES" sz="1400" dirty="0" smtClean="0"/>
                        <a:t> </a:t>
                      </a:r>
                    </a:p>
                    <a:p>
                      <a:r>
                        <a:rPr lang="es-ES" sz="1400" dirty="0" smtClean="0"/>
                        <a:t> ¿?                  ¿?     </a:t>
                      </a:r>
                      <a:r>
                        <a:rPr lang="es-ES" sz="1400" dirty="0" smtClean="0">
                          <a:sym typeface="Wingdings" panose="05000000000000000000" pitchFamily="2" charset="2"/>
                        </a:rPr>
                        <a:t></a:t>
                      </a:r>
                      <a:r>
                        <a:rPr lang="es-ES" sz="1400" dirty="0" smtClean="0"/>
                        <a:t>    18m – 0 = 18m</a:t>
                      </a:r>
                    </a:p>
                    <a:p>
                      <a:r>
                        <a:rPr lang="es-ES" sz="1400" dirty="0" smtClean="0"/>
                        <a:t>2m</a:t>
                      </a:r>
                      <a:r>
                        <a:rPr lang="es-ES" sz="1400" baseline="30000" dirty="0" smtClean="0"/>
                        <a:t>2</a:t>
                      </a:r>
                      <a:r>
                        <a:rPr lang="es-ES" sz="1400" dirty="0" smtClean="0"/>
                        <a:t> + 18m + 12            12 – (+ 12) = 12 – 12</a:t>
                      </a:r>
                      <a:r>
                        <a:rPr lang="es-ES" sz="1400" baseline="0" dirty="0" smtClean="0"/>
                        <a:t> = 0</a:t>
                      </a:r>
                      <a:endParaRPr lang="es-ES" sz="1400" dirty="0" smtClean="0"/>
                    </a:p>
                    <a:p>
                      <a:r>
                        <a:rPr lang="es-ES" sz="1400" dirty="0" smtClean="0"/>
                        <a:t>                                        Respuesta: </a:t>
                      </a:r>
                      <a:r>
                        <a:rPr lang="es-ES" sz="1400" dirty="0" smtClean="0">
                          <a:solidFill>
                            <a:srgbClr val="FF0000"/>
                          </a:solidFill>
                        </a:rPr>
                        <a:t>-</a:t>
                      </a:r>
                      <a:r>
                        <a:rPr lang="es-ES" sz="1400" baseline="0" dirty="0" smtClean="0">
                          <a:solidFill>
                            <a:srgbClr val="FF0000"/>
                          </a:solidFill>
                        </a:rPr>
                        <a:t> </a:t>
                      </a:r>
                      <a:r>
                        <a:rPr lang="es-ES" sz="1400" dirty="0" smtClean="0">
                          <a:solidFill>
                            <a:srgbClr val="FF0000"/>
                          </a:solidFill>
                        </a:rPr>
                        <a:t>m</a:t>
                      </a:r>
                      <a:r>
                        <a:rPr lang="es-ES" sz="1400" baseline="30000" dirty="0" smtClean="0">
                          <a:solidFill>
                            <a:srgbClr val="FF0000"/>
                          </a:solidFill>
                        </a:rPr>
                        <a:t>2 </a:t>
                      </a:r>
                      <a:r>
                        <a:rPr lang="es-ES" sz="1400" dirty="0" smtClean="0">
                          <a:solidFill>
                            <a:srgbClr val="FF0000"/>
                          </a:solidFill>
                        </a:rPr>
                        <a:t>+ 18 m</a:t>
                      </a:r>
                      <a:endParaRPr lang="es-ES" sz="1400" dirty="0">
                        <a:solidFill>
                          <a:srgbClr val="FF0000"/>
                        </a:solidFill>
                      </a:endParaRPr>
                    </a:p>
                  </a:txBody>
                  <a:tcPr/>
                </a:tc>
                <a:tc>
                  <a:txBody>
                    <a:bodyPr/>
                    <a:lstStyle/>
                    <a:p>
                      <a:r>
                        <a:rPr lang="es-ES" sz="1400" dirty="0" smtClean="0"/>
                        <a:t>2m</a:t>
                      </a:r>
                      <a:r>
                        <a:rPr lang="es-ES" sz="1400" baseline="30000" dirty="0" smtClean="0"/>
                        <a:t>2</a:t>
                      </a:r>
                      <a:r>
                        <a:rPr lang="es-ES" sz="1400" dirty="0" smtClean="0"/>
                        <a:t> + 18m + 12 - 3m</a:t>
                      </a:r>
                      <a:r>
                        <a:rPr lang="es-ES" sz="1400" baseline="30000" dirty="0" smtClean="0"/>
                        <a:t>2</a:t>
                      </a:r>
                      <a:r>
                        <a:rPr lang="es-ES" sz="1400" dirty="0" smtClean="0"/>
                        <a:t> - 12 </a:t>
                      </a:r>
                    </a:p>
                    <a:p>
                      <a:r>
                        <a:rPr lang="es-ES" sz="1400" dirty="0" smtClean="0"/>
                        <a:t>Reducción</a:t>
                      </a:r>
                      <a:r>
                        <a:rPr lang="es-ES" sz="1400" baseline="0" dirty="0" smtClean="0"/>
                        <a:t> de </a:t>
                      </a:r>
                      <a:r>
                        <a:rPr lang="es-ES" sz="1400" dirty="0" smtClean="0"/>
                        <a:t>m</a:t>
                      </a:r>
                      <a:r>
                        <a:rPr lang="es-ES" sz="1400" baseline="30000" dirty="0" smtClean="0"/>
                        <a:t>2</a:t>
                      </a:r>
                      <a:r>
                        <a:rPr lang="es-ES" sz="1400" baseline="0" dirty="0" smtClean="0"/>
                        <a:t>: </a:t>
                      </a:r>
                      <a:r>
                        <a:rPr lang="es-ES" sz="1400" dirty="0" smtClean="0"/>
                        <a:t>2m</a:t>
                      </a:r>
                      <a:r>
                        <a:rPr lang="es-ES" sz="1400" baseline="30000" dirty="0" smtClean="0"/>
                        <a:t>2 </a:t>
                      </a:r>
                      <a:r>
                        <a:rPr lang="es-ES" sz="1400" dirty="0" smtClean="0"/>
                        <a:t>- 3m</a:t>
                      </a:r>
                      <a:r>
                        <a:rPr lang="es-ES" sz="1400" baseline="30000" dirty="0" smtClean="0"/>
                        <a:t>2 </a:t>
                      </a:r>
                      <a:r>
                        <a:rPr lang="es-ES" sz="1400" dirty="0" smtClean="0"/>
                        <a:t>= - m</a:t>
                      </a:r>
                      <a:r>
                        <a:rPr lang="es-ES" sz="1400" baseline="30000" dirty="0" smtClean="0"/>
                        <a:t>2</a:t>
                      </a:r>
                      <a:r>
                        <a:rPr lang="es-ES" sz="1400" dirty="0" smtClean="0"/>
                        <a:t> </a:t>
                      </a:r>
                      <a:endParaRPr lang="es-ES" sz="1400" baseline="0" dirty="0" smtClean="0"/>
                    </a:p>
                    <a:p>
                      <a:r>
                        <a:rPr lang="es-ES" sz="1400" baseline="0" dirty="0" smtClean="0"/>
                        <a:t>Reducción de m: 18m</a:t>
                      </a:r>
                    </a:p>
                    <a:p>
                      <a:r>
                        <a:rPr lang="es-ES" sz="1400" baseline="0" dirty="0" smtClean="0"/>
                        <a:t>Reducción de términos independientes: </a:t>
                      </a:r>
                      <a:r>
                        <a:rPr lang="es-ES" sz="1400" dirty="0" smtClean="0"/>
                        <a:t>12 – 12</a:t>
                      </a:r>
                      <a:r>
                        <a:rPr lang="es-ES" sz="1400" baseline="0" dirty="0" smtClean="0"/>
                        <a:t> = 0</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Respuesta: </a:t>
                      </a:r>
                      <a:r>
                        <a:rPr lang="es-ES" sz="1400" dirty="0" smtClean="0">
                          <a:solidFill>
                            <a:srgbClr val="FF0000"/>
                          </a:solidFill>
                        </a:rPr>
                        <a:t>-</a:t>
                      </a:r>
                      <a:r>
                        <a:rPr lang="es-ES" sz="1400" baseline="0" dirty="0" smtClean="0">
                          <a:solidFill>
                            <a:srgbClr val="FF0000"/>
                          </a:solidFill>
                        </a:rPr>
                        <a:t> </a:t>
                      </a:r>
                      <a:r>
                        <a:rPr lang="es-ES" sz="1400" dirty="0" smtClean="0">
                          <a:solidFill>
                            <a:srgbClr val="FF0000"/>
                          </a:solidFill>
                        </a:rPr>
                        <a:t>m</a:t>
                      </a:r>
                      <a:r>
                        <a:rPr lang="es-ES" sz="1400" baseline="30000" dirty="0" smtClean="0">
                          <a:solidFill>
                            <a:srgbClr val="FF0000"/>
                          </a:solidFill>
                        </a:rPr>
                        <a:t>2 </a:t>
                      </a:r>
                      <a:r>
                        <a:rPr lang="es-ES" sz="1400" dirty="0" smtClean="0">
                          <a:solidFill>
                            <a:srgbClr val="FF0000"/>
                          </a:solidFill>
                        </a:rPr>
                        <a:t>+ 18 m</a:t>
                      </a:r>
                    </a:p>
                  </a:txBody>
                  <a:tcPr/>
                </a:tc>
              </a:tr>
            </a:tbl>
          </a:graphicData>
        </a:graphic>
      </p:graphicFrame>
      <p:cxnSp>
        <p:nvCxnSpPr>
          <p:cNvPr id="8" name="Conector recto 7"/>
          <p:cNvCxnSpPr/>
          <p:nvPr/>
        </p:nvCxnSpPr>
        <p:spPr>
          <a:xfrm>
            <a:off x="1842448" y="1392072"/>
            <a:ext cx="9962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1842448" y="3182203"/>
            <a:ext cx="9962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1842448" y="5095164"/>
            <a:ext cx="9962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3168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10653" y="378963"/>
            <a:ext cx="11089943" cy="5748882"/>
          </a:xfrm>
        </p:spPr>
        <p:txBody>
          <a:bodyPr>
            <a:normAutofit/>
          </a:bodyPr>
          <a:lstStyle/>
          <a:p>
            <a:pPr marL="0" indent="0">
              <a:buNone/>
            </a:pPr>
            <a:r>
              <a:rPr lang="es-ES" sz="1400" dirty="0"/>
              <a:t>13. ¿Cuánto hay que adicionarle a x</a:t>
            </a:r>
            <a:r>
              <a:rPr lang="es-ES" sz="1400" baseline="30000" dirty="0"/>
              <a:t>2</a:t>
            </a:r>
            <a:r>
              <a:rPr lang="es-ES" sz="1400" dirty="0"/>
              <a:t> + 9 para obtener 4x</a:t>
            </a:r>
            <a:r>
              <a:rPr lang="es-ES" sz="1400" baseline="30000" dirty="0"/>
              <a:t>2</a:t>
            </a:r>
            <a:r>
              <a:rPr lang="es-ES" sz="1400" dirty="0"/>
              <a:t> + 5x - 3?</a:t>
            </a:r>
          </a:p>
          <a:p>
            <a:pPr marL="0" indent="0">
              <a:buNone/>
            </a:pPr>
            <a:endParaRPr lang="es-ES" sz="1400" dirty="0"/>
          </a:p>
          <a:p>
            <a:pPr marL="0" indent="0">
              <a:buNone/>
            </a:pPr>
            <a:endParaRPr lang="es-ES" sz="1400" dirty="0" smtClean="0"/>
          </a:p>
          <a:p>
            <a:pPr marL="0" indent="0">
              <a:buNone/>
            </a:pPr>
            <a:endParaRPr lang="es-ES" sz="1400" dirty="0"/>
          </a:p>
          <a:p>
            <a:pPr marL="0" indent="0">
              <a:buNone/>
            </a:pPr>
            <a:endParaRPr lang="es-ES" sz="1400" dirty="0" smtClean="0"/>
          </a:p>
          <a:p>
            <a:pPr marL="0" indent="0">
              <a:buNone/>
            </a:pPr>
            <a:endParaRPr lang="es-ES" sz="1400" dirty="0"/>
          </a:p>
          <a:p>
            <a:pPr marL="0" indent="0">
              <a:buNone/>
            </a:pPr>
            <a:r>
              <a:rPr lang="es-ES" sz="1400" dirty="0" smtClean="0"/>
              <a:t>14</a:t>
            </a:r>
            <a:r>
              <a:rPr lang="es-ES" sz="1400" dirty="0"/>
              <a:t>. ¿Cuánto hay que adicionarle a 17ab para obtener 25ab - 15</a:t>
            </a:r>
            <a:r>
              <a:rPr lang="es-ES" sz="1400" dirty="0" smtClean="0"/>
              <a:t>?</a:t>
            </a:r>
          </a:p>
          <a:p>
            <a:pPr marL="0" indent="0">
              <a:buNone/>
            </a:pPr>
            <a:endParaRPr lang="es-ES" sz="1400" dirty="0"/>
          </a:p>
          <a:p>
            <a:pPr marL="0" indent="0">
              <a:buNone/>
            </a:pPr>
            <a:endParaRPr lang="es-ES" sz="1400" dirty="0" smtClean="0"/>
          </a:p>
          <a:p>
            <a:pPr marL="0" indent="0">
              <a:buNone/>
            </a:pPr>
            <a:endParaRPr lang="es-ES" sz="1400" dirty="0" smtClean="0"/>
          </a:p>
          <a:p>
            <a:pPr marL="0" indent="0">
              <a:buNone/>
            </a:pPr>
            <a:endParaRPr lang="es-ES" sz="1400" dirty="0"/>
          </a:p>
          <a:p>
            <a:pPr marL="0" indent="0">
              <a:buNone/>
            </a:pPr>
            <a:r>
              <a:rPr lang="es-ES" sz="1400" dirty="0"/>
              <a:t>15. ¿Cuánto hay que adicionarle a 8x</a:t>
            </a:r>
            <a:r>
              <a:rPr lang="es-ES" sz="1400" baseline="30000" dirty="0"/>
              <a:t>2</a:t>
            </a:r>
            <a:r>
              <a:rPr lang="es-ES" sz="1400" dirty="0"/>
              <a:t> – 15x para obtener 8x</a:t>
            </a:r>
            <a:r>
              <a:rPr lang="es-ES" sz="1400" baseline="30000" dirty="0"/>
              <a:t>2</a:t>
            </a:r>
            <a:r>
              <a:rPr lang="es-ES" sz="1400" dirty="0"/>
              <a:t> – 35x + 7?</a:t>
            </a:r>
          </a:p>
          <a:p>
            <a:pPr marL="0" indent="0">
              <a:buNone/>
            </a:pPr>
            <a:endParaRPr lang="es-ES" sz="1400" dirty="0"/>
          </a:p>
        </p:txBody>
      </p:sp>
      <p:graphicFrame>
        <p:nvGraphicFramePr>
          <p:cNvPr id="4" name="Tabla 3"/>
          <p:cNvGraphicFramePr>
            <a:graphicFrameLocks noGrp="1"/>
          </p:cNvGraphicFramePr>
          <p:nvPr>
            <p:extLst>
              <p:ext uri="{D42A27DB-BD31-4B8C-83A1-F6EECF244321}">
                <p14:modId xmlns:p14="http://schemas.microsoft.com/office/powerpoint/2010/main" val="2802151539"/>
              </p:ext>
            </p:extLst>
          </p:nvPr>
        </p:nvGraphicFramePr>
        <p:xfrm>
          <a:off x="2032000" y="719666"/>
          <a:ext cx="8128000" cy="152908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s-ES" sz="1400" dirty="0" smtClean="0"/>
                        <a:t>FORMA VERTICAL</a:t>
                      </a:r>
                      <a:endParaRPr lang="es-ES" sz="1400" dirty="0"/>
                    </a:p>
                  </a:txBody>
                  <a:tcPr/>
                </a:tc>
                <a:tc>
                  <a:txBody>
                    <a:bodyPr/>
                    <a:lstStyle/>
                    <a:p>
                      <a:pPr algn="ctr"/>
                      <a:r>
                        <a:rPr lang="es-ES" sz="1400" dirty="0" smtClean="0"/>
                        <a:t>FORMA HORIZONTAL</a:t>
                      </a:r>
                      <a:endParaRPr lang="es-ES" sz="1400" dirty="0"/>
                    </a:p>
                  </a:txBody>
                  <a:tcPr/>
                </a:tc>
              </a:tr>
              <a:tr h="370840">
                <a:tc>
                  <a:txBody>
                    <a:bodyPr/>
                    <a:lstStyle/>
                    <a:p>
                      <a:r>
                        <a:rPr lang="es-ES" sz="1400" dirty="0" smtClean="0"/>
                        <a:t>x</a:t>
                      </a:r>
                      <a:r>
                        <a:rPr lang="es-ES" sz="1400" baseline="30000" dirty="0" smtClean="0"/>
                        <a:t>2</a:t>
                      </a:r>
                      <a:r>
                        <a:rPr lang="es-ES" sz="1400" dirty="0" smtClean="0"/>
                        <a:t>            + 9             4x</a:t>
                      </a:r>
                      <a:r>
                        <a:rPr lang="es-ES" sz="1400" baseline="30000" dirty="0" smtClean="0"/>
                        <a:t>2 </a:t>
                      </a:r>
                      <a:r>
                        <a:rPr lang="es-ES" sz="1400" dirty="0" smtClean="0"/>
                        <a:t>- (+ x</a:t>
                      </a:r>
                      <a:r>
                        <a:rPr lang="es-ES" sz="1400" baseline="30000" dirty="0" smtClean="0"/>
                        <a:t>2</a:t>
                      </a:r>
                      <a:r>
                        <a:rPr lang="es-ES" sz="1400" dirty="0" smtClean="0"/>
                        <a:t>) = 4x</a:t>
                      </a:r>
                      <a:r>
                        <a:rPr lang="es-ES" sz="1400" baseline="30000" dirty="0" smtClean="0"/>
                        <a:t>2 </a:t>
                      </a:r>
                      <a:r>
                        <a:rPr lang="es-ES" sz="1400" dirty="0" smtClean="0"/>
                        <a:t>- x</a:t>
                      </a:r>
                      <a:r>
                        <a:rPr lang="es-ES" sz="1400" baseline="30000" dirty="0" smtClean="0"/>
                        <a:t>2 </a:t>
                      </a:r>
                      <a:r>
                        <a:rPr lang="es-ES" sz="1400" dirty="0" smtClean="0"/>
                        <a:t>= 3x</a:t>
                      </a:r>
                      <a:r>
                        <a:rPr lang="es-ES" sz="1400" baseline="30000" dirty="0" smtClean="0"/>
                        <a:t>2</a:t>
                      </a:r>
                      <a:endParaRPr lang="es-ES" sz="1400" dirty="0" smtClean="0"/>
                    </a:p>
                    <a:p>
                      <a:r>
                        <a:rPr lang="es-ES" sz="1400" dirty="0" smtClean="0"/>
                        <a:t>¿?            ¿?     </a:t>
                      </a:r>
                      <a:r>
                        <a:rPr lang="es-ES" sz="1400" dirty="0" smtClean="0">
                          <a:sym typeface="Wingdings" panose="05000000000000000000" pitchFamily="2" charset="2"/>
                        </a:rPr>
                        <a:t></a:t>
                      </a:r>
                      <a:r>
                        <a:rPr lang="es-ES" sz="1400" dirty="0" smtClean="0"/>
                        <a:t>    5x</a:t>
                      </a:r>
                      <a:r>
                        <a:rPr lang="es-ES" sz="1400" baseline="0" dirty="0" smtClean="0"/>
                        <a:t> – 0 = 5x</a:t>
                      </a:r>
                      <a:endParaRPr lang="es-ES" sz="1400" dirty="0" smtClean="0"/>
                    </a:p>
                    <a:p>
                      <a:r>
                        <a:rPr lang="es-ES" sz="1400" dirty="0" smtClean="0"/>
                        <a:t>4x</a:t>
                      </a:r>
                      <a:r>
                        <a:rPr lang="es-ES" sz="1400" baseline="30000" dirty="0" smtClean="0"/>
                        <a:t>2</a:t>
                      </a:r>
                      <a:r>
                        <a:rPr lang="es-ES" sz="1400" dirty="0" smtClean="0"/>
                        <a:t> + 5x – 3            - 3 – (+ 9) = - 3 – 9 = - 12</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                                Resultado: </a:t>
                      </a:r>
                      <a:r>
                        <a:rPr lang="es-ES" sz="1400" dirty="0" smtClean="0">
                          <a:solidFill>
                            <a:srgbClr val="FF0000"/>
                          </a:solidFill>
                        </a:rPr>
                        <a:t>3x</a:t>
                      </a:r>
                      <a:r>
                        <a:rPr lang="es-ES" sz="1400" baseline="30000" dirty="0" smtClean="0">
                          <a:solidFill>
                            <a:srgbClr val="FF0000"/>
                          </a:solidFill>
                        </a:rPr>
                        <a:t>2</a:t>
                      </a:r>
                      <a:r>
                        <a:rPr lang="es-ES" sz="1400" baseline="0" dirty="0" smtClean="0">
                          <a:solidFill>
                            <a:srgbClr val="FF0000"/>
                          </a:solidFill>
                        </a:rPr>
                        <a:t> </a:t>
                      </a:r>
                      <a:r>
                        <a:rPr lang="es-ES" sz="1400" dirty="0" smtClean="0">
                          <a:solidFill>
                            <a:srgbClr val="FF0000"/>
                          </a:solidFill>
                        </a:rPr>
                        <a:t>+ 5x - 12</a:t>
                      </a:r>
                      <a:endParaRPr lang="es-ES" sz="1400" dirty="0">
                        <a:solidFill>
                          <a:srgbClr val="FF0000"/>
                        </a:solidFill>
                      </a:endParaRPr>
                    </a:p>
                  </a:txBody>
                  <a:tcPr/>
                </a:tc>
                <a:tc>
                  <a:txBody>
                    <a:bodyPr/>
                    <a:lstStyle/>
                    <a:p>
                      <a:r>
                        <a:rPr lang="es-ES" sz="1400" dirty="0" smtClean="0"/>
                        <a:t>4x</a:t>
                      </a:r>
                      <a:r>
                        <a:rPr lang="es-ES" sz="1400" baseline="30000" dirty="0" smtClean="0"/>
                        <a:t>2</a:t>
                      </a:r>
                      <a:r>
                        <a:rPr lang="es-ES" sz="1400" dirty="0" smtClean="0"/>
                        <a:t> + 5x – 3 - x</a:t>
                      </a:r>
                      <a:r>
                        <a:rPr lang="es-ES" sz="1400" baseline="30000" dirty="0" smtClean="0"/>
                        <a:t>2</a:t>
                      </a:r>
                      <a:r>
                        <a:rPr lang="es-ES" sz="1400" dirty="0" smtClean="0"/>
                        <a:t> – 9</a:t>
                      </a:r>
                    </a:p>
                    <a:p>
                      <a:r>
                        <a:rPr lang="es-ES" sz="1400" dirty="0" smtClean="0"/>
                        <a:t>Reducción de x</a:t>
                      </a:r>
                      <a:r>
                        <a:rPr lang="es-ES" sz="1400" baseline="30000" dirty="0" smtClean="0"/>
                        <a:t>2</a:t>
                      </a:r>
                      <a:r>
                        <a:rPr lang="es-ES" sz="1400" dirty="0" smtClean="0"/>
                        <a:t>: 4x</a:t>
                      </a:r>
                      <a:r>
                        <a:rPr lang="es-ES" sz="1400" baseline="30000" dirty="0" smtClean="0"/>
                        <a:t>2 </a:t>
                      </a:r>
                      <a:r>
                        <a:rPr lang="es-ES" sz="1400" dirty="0" smtClean="0"/>
                        <a:t>- x</a:t>
                      </a:r>
                      <a:r>
                        <a:rPr lang="es-ES" sz="1400" baseline="30000" dirty="0" smtClean="0"/>
                        <a:t>2 </a:t>
                      </a:r>
                      <a:r>
                        <a:rPr lang="es-ES" sz="1400" dirty="0" smtClean="0"/>
                        <a:t>= 3x</a:t>
                      </a:r>
                      <a:r>
                        <a:rPr lang="es-ES" sz="1400" baseline="30000" dirty="0" smtClean="0"/>
                        <a:t>2</a:t>
                      </a:r>
                      <a:r>
                        <a:rPr lang="es-ES" sz="1400" dirty="0" smtClean="0"/>
                        <a:t> </a:t>
                      </a:r>
                    </a:p>
                    <a:p>
                      <a:r>
                        <a:rPr lang="es-ES" sz="1400" dirty="0" smtClean="0"/>
                        <a:t>Reducción de x: 5x </a:t>
                      </a:r>
                    </a:p>
                    <a:p>
                      <a:r>
                        <a:rPr lang="es-ES" sz="1400" dirty="0" smtClean="0"/>
                        <a:t>Reducción de términos independientes: - 3 – 9 = - 12</a:t>
                      </a:r>
                    </a:p>
                    <a:p>
                      <a:r>
                        <a:rPr lang="es-ES" sz="1400" dirty="0" smtClean="0"/>
                        <a:t>Resultado: </a:t>
                      </a:r>
                      <a:r>
                        <a:rPr lang="es-ES" sz="1400" dirty="0" smtClean="0">
                          <a:solidFill>
                            <a:srgbClr val="FF0000"/>
                          </a:solidFill>
                        </a:rPr>
                        <a:t>3x</a:t>
                      </a:r>
                      <a:r>
                        <a:rPr lang="es-ES" sz="1400" baseline="30000" dirty="0" smtClean="0">
                          <a:solidFill>
                            <a:srgbClr val="FF0000"/>
                          </a:solidFill>
                        </a:rPr>
                        <a:t>2</a:t>
                      </a:r>
                      <a:r>
                        <a:rPr lang="es-ES" sz="1400" baseline="0" dirty="0" smtClean="0">
                          <a:solidFill>
                            <a:srgbClr val="FF0000"/>
                          </a:solidFill>
                        </a:rPr>
                        <a:t> </a:t>
                      </a:r>
                      <a:r>
                        <a:rPr lang="es-ES" sz="1400" dirty="0" smtClean="0">
                          <a:solidFill>
                            <a:srgbClr val="FF0000"/>
                          </a:solidFill>
                        </a:rPr>
                        <a:t>+ 5x - 12</a:t>
                      </a:r>
                      <a:endParaRPr lang="es-ES" sz="1400" dirty="0"/>
                    </a:p>
                  </a:txBody>
                  <a:tcPr/>
                </a:tc>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2262857251"/>
              </p:ext>
            </p:extLst>
          </p:nvPr>
        </p:nvGraphicFramePr>
        <p:xfrm>
          <a:off x="2032000" y="2625045"/>
          <a:ext cx="8128000" cy="1249680"/>
        </p:xfrm>
        <a:graphic>
          <a:graphicData uri="http://schemas.openxmlformats.org/drawingml/2006/table">
            <a:tbl>
              <a:tblPr firstRow="1" bandRow="1">
                <a:tableStyleId>{5C22544A-7EE6-4342-B048-85BDC9FD1C3A}</a:tableStyleId>
              </a:tblPr>
              <a:tblGrid>
                <a:gridCol w="4064000"/>
                <a:gridCol w="4064000"/>
              </a:tblGrid>
              <a:tr h="0">
                <a:tc>
                  <a:txBody>
                    <a:bodyPr/>
                    <a:lstStyle/>
                    <a:p>
                      <a:pPr algn="ctr"/>
                      <a:r>
                        <a:rPr lang="es-ES" sz="1400" dirty="0" smtClean="0"/>
                        <a:t>FORMA VERTICAL</a:t>
                      </a:r>
                      <a:endParaRPr lang="es-ES" sz="1400" dirty="0"/>
                    </a:p>
                  </a:txBody>
                  <a:tcPr/>
                </a:tc>
                <a:tc>
                  <a:txBody>
                    <a:bodyPr/>
                    <a:lstStyle/>
                    <a:p>
                      <a:pPr algn="ctr"/>
                      <a:r>
                        <a:rPr lang="es-ES" sz="1400" dirty="0" smtClean="0"/>
                        <a:t>FORMA HORIZONTAL</a:t>
                      </a:r>
                      <a:endParaRPr lang="es-ES" sz="1400" dirty="0"/>
                    </a:p>
                  </a:txBody>
                  <a:tcPr/>
                </a:tc>
              </a:tr>
              <a:tr h="370840">
                <a:tc>
                  <a:txBody>
                    <a:bodyPr/>
                    <a:lstStyle/>
                    <a:p>
                      <a:r>
                        <a:rPr lang="es-ES" sz="1400" dirty="0" smtClean="0"/>
                        <a:t>17ab                    25ab – (+ 17ab) = 25ab – 17ab = 8ab</a:t>
                      </a:r>
                    </a:p>
                    <a:p>
                      <a:r>
                        <a:rPr lang="es-ES" sz="1400" dirty="0" smtClean="0"/>
                        <a:t>  ¿?            </a:t>
                      </a:r>
                      <a:r>
                        <a:rPr lang="es-ES" sz="1400" dirty="0" smtClean="0">
                          <a:sym typeface="Wingdings" panose="05000000000000000000" pitchFamily="2" charset="2"/>
                        </a:rPr>
                        <a:t></a:t>
                      </a:r>
                      <a:r>
                        <a:rPr lang="es-ES" sz="1400" dirty="0" smtClean="0"/>
                        <a:t>       - 15 + 0 = - 15</a:t>
                      </a:r>
                    </a:p>
                    <a:p>
                      <a:r>
                        <a:rPr lang="es-ES" sz="1400" dirty="0" smtClean="0"/>
                        <a:t>25ab – 15           Resultado: </a:t>
                      </a:r>
                      <a:r>
                        <a:rPr lang="es-ES" sz="1400" dirty="0" smtClean="0">
                          <a:solidFill>
                            <a:srgbClr val="FF0000"/>
                          </a:solidFill>
                        </a:rPr>
                        <a:t>8ab - 15</a:t>
                      </a:r>
                    </a:p>
                    <a:p>
                      <a:endParaRPr lang="es-ES" sz="1400" dirty="0"/>
                    </a:p>
                  </a:txBody>
                  <a:tcPr/>
                </a:tc>
                <a:tc>
                  <a:txBody>
                    <a:bodyPr/>
                    <a:lstStyle/>
                    <a:p>
                      <a:r>
                        <a:rPr lang="es-ES" sz="1400" dirty="0" smtClean="0"/>
                        <a:t>25ab – 15 – 17ab</a:t>
                      </a:r>
                    </a:p>
                    <a:p>
                      <a:r>
                        <a:rPr lang="es-ES" sz="1400" dirty="0" smtClean="0"/>
                        <a:t>Reducción de ab: 25ab – 17ab = 8ab </a:t>
                      </a:r>
                    </a:p>
                    <a:p>
                      <a:r>
                        <a:rPr lang="es-ES" sz="1400" dirty="0" smtClean="0"/>
                        <a:t>Reducción de términos independientes: - 15</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Resultado: </a:t>
                      </a:r>
                      <a:r>
                        <a:rPr lang="es-ES" sz="1400" dirty="0" smtClean="0">
                          <a:solidFill>
                            <a:srgbClr val="FF0000"/>
                          </a:solidFill>
                        </a:rPr>
                        <a:t>8ab - 15</a:t>
                      </a:r>
                    </a:p>
                  </a:txBody>
                  <a:tcPr/>
                </a:tc>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3299166314"/>
              </p:ext>
            </p:extLst>
          </p:nvPr>
        </p:nvGraphicFramePr>
        <p:xfrm>
          <a:off x="2032000" y="4213492"/>
          <a:ext cx="8128000" cy="152908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s-ES" sz="1400" dirty="0" smtClean="0"/>
                        <a:t>FORMA VERTICAL</a:t>
                      </a:r>
                      <a:endParaRPr lang="es-ES" sz="1400" dirty="0"/>
                    </a:p>
                  </a:txBody>
                  <a:tcPr/>
                </a:tc>
                <a:tc>
                  <a:txBody>
                    <a:bodyPr/>
                    <a:lstStyle/>
                    <a:p>
                      <a:pPr algn="ctr"/>
                      <a:r>
                        <a:rPr lang="es-ES" sz="1400" dirty="0" smtClean="0"/>
                        <a:t>FORMA HORIZONTAL</a:t>
                      </a:r>
                      <a:endParaRPr lang="es-ES" sz="1400" dirty="0"/>
                    </a:p>
                  </a:txBody>
                  <a:tcPr/>
                </a:tc>
              </a:tr>
              <a:tr h="370840">
                <a:tc>
                  <a:txBody>
                    <a:bodyPr/>
                    <a:lstStyle/>
                    <a:p>
                      <a:r>
                        <a:rPr lang="es-ES" sz="1400" dirty="0" smtClean="0"/>
                        <a:t>8x</a:t>
                      </a:r>
                      <a:r>
                        <a:rPr lang="es-ES" sz="1400" baseline="30000" dirty="0" smtClean="0"/>
                        <a:t>2</a:t>
                      </a:r>
                      <a:r>
                        <a:rPr lang="es-ES" sz="1400" dirty="0" smtClean="0"/>
                        <a:t> – 15x              8x</a:t>
                      </a:r>
                      <a:r>
                        <a:rPr lang="es-ES" sz="1400" baseline="30000" dirty="0" smtClean="0"/>
                        <a:t>2 </a:t>
                      </a:r>
                      <a:r>
                        <a:rPr lang="es-ES" sz="1400" dirty="0" smtClean="0"/>
                        <a:t>- (+ 8x</a:t>
                      </a:r>
                      <a:r>
                        <a:rPr lang="es-ES" sz="1400" baseline="30000" dirty="0" smtClean="0"/>
                        <a:t>2</a:t>
                      </a:r>
                      <a:r>
                        <a:rPr lang="es-ES" sz="1400" dirty="0" smtClean="0"/>
                        <a:t>) = 8x</a:t>
                      </a:r>
                      <a:r>
                        <a:rPr lang="es-ES" sz="1400" baseline="30000" dirty="0" smtClean="0"/>
                        <a:t>2 </a:t>
                      </a:r>
                      <a:r>
                        <a:rPr lang="es-ES" sz="1400" dirty="0" smtClean="0"/>
                        <a:t>- 8x</a:t>
                      </a:r>
                      <a:r>
                        <a:rPr lang="es-ES" sz="1400" baseline="30000" dirty="0" smtClean="0"/>
                        <a:t>2 </a:t>
                      </a:r>
                      <a:r>
                        <a:rPr lang="es-ES" sz="1400" dirty="0" smtClean="0"/>
                        <a:t>= 0</a:t>
                      </a:r>
                    </a:p>
                    <a:p>
                      <a:r>
                        <a:rPr lang="es-ES" sz="1400" dirty="0" smtClean="0"/>
                        <a:t> ¿?      ¿?      </a:t>
                      </a:r>
                      <a:r>
                        <a:rPr lang="es-ES" sz="1400" dirty="0" smtClean="0">
                          <a:sym typeface="Wingdings" panose="05000000000000000000" pitchFamily="2" charset="2"/>
                        </a:rPr>
                        <a:t></a:t>
                      </a:r>
                      <a:r>
                        <a:rPr lang="es-ES" sz="1400" dirty="0" smtClean="0"/>
                        <a:t>   - 35x – (- 15x) = - 35x + 15x = - 20x</a:t>
                      </a:r>
                    </a:p>
                    <a:p>
                      <a:r>
                        <a:rPr lang="es-ES" sz="1400" dirty="0" smtClean="0"/>
                        <a:t>8x</a:t>
                      </a:r>
                      <a:r>
                        <a:rPr lang="es-ES" sz="1400" baseline="30000" dirty="0" smtClean="0"/>
                        <a:t>2</a:t>
                      </a:r>
                      <a:r>
                        <a:rPr lang="es-ES" sz="1400" dirty="0" smtClean="0"/>
                        <a:t> – 35x + 7       7 – 0 = 7</a:t>
                      </a:r>
                    </a:p>
                    <a:p>
                      <a:r>
                        <a:rPr lang="es-ES" sz="1400" dirty="0" smtClean="0"/>
                        <a:t>                              Resultado: </a:t>
                      </a:r>
                      <a:r>
                        <a:rPr lang="es-ES" sz="1400" dirty="0" smtClean="0">
                          <a:solidFill>
                            <a:srgbClr val="FF0000"/>
                          </a:solidFill>
                        </a:rPr>
                        <a:t>- 20x + 7</a:t>
                      </a:r>
                      <a:endParaRPr lang="es-ES" sz="1400" dirty="0">
                        <a:solidFill>
                          <a:srgbClr val="FF0000"/>
                        </a:solidFill>
                      </a:endParaRPr>
                    </a:p>
                  </a:txBody>
                  <a:tcPr/>
                </a:tc>
                <a:tc>
                  <a:txBody>
                    <a:bodyPr/>
                    <a:lstStyle/>
                    <a:p>
                      <a:r>
                        <a:rPr lang="es-ES" sz="1400" dirty="0" smtClean="0"/>
                        <a:t>8x</a:t>
                      </a:r>
                      <a:r>
                        <a:rPr lang="es-ES" sz="1400" baseline="30000" dirty="0" smtClean="0"/>
                        <a:t>2</a:t>
                      </a:r>
                      <a:r>
                        <a:rPr lang="es-ES" sz="1400" dirty="0" smtClean="0"/>
                        <a:t> – 35x + 7 - 8x</a:t>
                      </a:r>
                      <a:r>
                        <a:rPr lang="es-ES" sz="1400" baseline="30000" dirty="0" smtClean="0"/>
                        <a:t>2</a:t>
                      </a:r>
                      <a:r>
                        <a:rPr lang="es-ES" sz="1400" dirty="0" smtClean="0"/>
                        <a:t> + 15x </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Reducción de x</a:t>
                      </a:r>
                      <a:r>
                        <a:rPr lang="es-ES" sz="1400" baseline="30000" dirty="0" smtClean="0"/>
                        <a:t>2</a:t>
                      </a:r>
                      <a:r>
                        <a:rPr lang="es-ES" sz="1400" dirty="0" smtClean="0"/>
                        <a:t>: 8x</a:t>
                      </a:r>
                      <a:r>
                        <a:rPr lang="es-ES" sz="1400" baseline="30000" dirty="0" smtClean="0"/>
                        <a:t>2 </a:t>
                      </a:r>
                      <a:r>
                        <a:rPr lang="es-ES" sz="1400" dirty="0" smtClean="0"/>
                        <a:t>- 8x</a:t>
                      </a:r>
                      <a:r>
                        <a:rPr lang="es-ES" sz="1400" baseline="30000" dirty="0" smtClean="0"/>
                        <a:t>2 </a:t>
                      </a:r>
                      <a:r>
                        <a:rPr lang="es-ES" sz="1400" dirty="0" smtClean="0"/>
                        <a:t>= 0</a:t>
                      </a:r>
                    </a:p>
                    <a:p>
                      <a:r>
                        <a:rPr lang="es-ES" sz="1400" dirty="0" smtClean="0"/>
                        <a:t>Reducción de x: - 35x + 15x = - 20x</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Reducción de términos independientes: 7 – 0 = 7</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smtClean="0"/>
                        <a:t>Resultado: </a:t>
                      </a:r>
                      <a:r>
                        <a:rPr lang="es-ES" sz="1400" dirty="0" smtClean="0">
                          <a:solidFill>
                            <a:srgbClr val="FF0000"/>
                          </a:solidFill>
                        </a:rPr>
                        <a:t>- 20x + 7</a:t>
                      </a:r>
                    </a:p>
                  </a:txBody>
                  <a:tcPr/>
                </a:tc>
              </a:tr>
            </a:tbl>
          </a:graphicData>
        </a:graphic>
      </p:graphicFrame>
      <p:cxnSp>
        <p:nvCxnSpPr>
          <p:cNvPr id="8" name="Conector recto 7"/>
          <p:cNvCxnSpPr/>
          <p:nvPr/>
        </p:nvCxnSpPr>
        <p:spPr>
          <a:xfrm>
            <a:off x="2101755" y="1542197"/>
            <a:ext cx="8598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2101755" y="3427863"/>
            <a:ext cx="8598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2101755" y="5054222"/>
            <a:ext cx="8598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356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37950" y="460849"/>
            <a:ext cx="10515600" cy="4351338"/>
          </a:xfrm>
        </p:spPr>
        <p:txBody>
          <a:bodyPr>
            <a:normAutofit/>
          </a:bodyPr>
          <a:lstStyle/>
          <a:p>
            <a:pPr marL="0" indent="0">
              <a:lnSpc>
                <a:spcPct val="100000"/>
              </a:lnSpc>
              <a:spcBef>
                <a:spcPts val="0"/>
              </a:spcBef>
              <a:buNone/>
            </a:pPr>
            <a:r>
              <a:rPr lang="es-ES" sz="1600" dirty="0"/>
              <a:t>16. ¿Cuánto hay que adicionarle a 3c – ½ para obtener 8c + 1</a:t>
            </a:r>
            <a:r>
              <a:rPr lang="es-ES" sz="1600" dirty="0" smtClean="0"/>
              <a:t>?</a:t>
            </a:r>
          </a:p>
          <a:p>
            <a:pPr marL="0" indent="0">
              <a:lnSpc>
                <a:spcPct val="100000"/>
              </a:lnSpc>
              <a:spcBef>
                <a:spcPts val="0"/>
              </a:spcBef>
              <a:buNone/>
            </a:pPr>
            <a:endParaRPr lang="es-ES" sz="1600" dirty="0"/>
          </a:p>
          <a:p>
            <a:pPr marL="0" indent="0">
              <a:lnSpc>
                <a:spcPct val="100000"/>
              </a:lnSpc>
              <a:spcBef>
                <a:spcPts val="0"/>
              </a:spcBef>
              <a:buNone/>
            </a:pPr>
            <a:endParaRPr lang="es-ES" sz="1600" dirty="0" smtClean="0"/>
          </a:p>
          <a:p>
            <a:pPr marL="0" indent="0">
              <a:lnSpc>
                <a:spcPct val="100000"/>
              </a:lnSpc>
              <a:spcBef>
                <a:spcPts val="0"/>
              </a:spcBef>
              <a:buNone/>
            </a:pPr>
            <a:endParaRPr lang="es-ES" sz="1600" dirty="0" smtClean="0"/>
          </a:p>
          <a:p>
            <a:pPr marL="0" indent="0">
              <a:lnSpc>
                <a:spcPct val="100000"/>
              </a:lnSpc>
              <a:spcBef>
                <a:spcPts val="0"/>
              </a:spcBef>
              <a:buNone/>
            </a:pPr>
            <a:endParaRPr lang="es-ES" sz="1600" dirty="0" smtClean="0"/>
          </a:p>
          <a:p>
            <a:pPr marL="0" indent="0">
              <a:lnSpc>
                <a:spcPct val="100000"/>
              </a:lnSpc>
              <a:spcBef>
                <a:spcPts val="0"/>
              </a:spcBef>
              <a:buNone/>
            </a:pPr>
            <a:endParaRPr lang="es-ES" sz="1600" dirty="0" smtClean="0"/>
          </a:p>
          <a:p>
            <a:pPr marL="0" indent="0">
              <a:lnSpc>
                <a:spcPct val="100000"/>
              </a:lnSpc>
              <a:spcBef>
                <a:spcPts val="0"/>
              </a:spcBef>
              <a:buNone/>
            </a:pPr>
            <a:endParaRPr lang="es-ES" sz="1600" dirty="0"/>
          </a:p>
          <a:p>
            <a:pPr marL="0" indent="0">
              <a:lnSpc>
                <a:spcPct val="100000"/>
              </a:lnSpc>
              <a:spcBef>
                <a:spcPts val="0"/>
              </a:spcBef>
              <a:buNone/>
            </a:pPr>
            <a:r>
              <a:rPr lang="es-ES" sz="1600" dirty="0"/>
              <a:t>17. ¿Cuánto hay que adicionarle a 4x</a:t>
            </a:r>
            <a:r>
              <a:rPr lang="es-ES" sz="1600" baseline="30000" dirty="0"/>
              <a:t>2</a:t>
            </a:r>
            <a:r>
              <a:rPr lang="es-ES" sz="1600" dirty="0"/>
              <a:t> + ¼ para obtener 5x</a:t>
            </a:r>
            <a:r>
              <a:rPr lang="es-ES" sz="1600" baseline="30000" dirty="0"/>
              <a:t>2</a:t>
            </a:r>
            <a:r>
              <a:rPr lang="es-ES" sz="1600" dirty="0"/>
              <a:t> – ¾ </a:t>
            </a:r>
            <a:r>
              <a:rPr lang="es-ES" sz="1600" dirty="0" smtClean="0"/>
              <a:t>?</a:t>
            </a:r>
          </a:p>
          <a:p>
            <a:pPr marL="0" indent="0">
              <a:lnSpc>
                <a:spcPct val="100000"/>
              </a:lnSpc>
              <a:spcBef>
                <a:spcPts val="0"/>
              </a:spcBef>
              <a:buNone/>
            </a:pPr>
            <a:endParaRPr lang="es-ES" sz="1600" dirty="0"/>
          </a:p>
          <a:p>
            <a:pPr marL="0" indent="0">
              <a:lnSpc>
                <a:spcPct val="100000"/>
              </a:lnSpc>
              <a:spcBef>
                <a:spcPts val="0"/>
              </a:spcBef>
              <a:buNone/>
            </a:pPr>
            <a:endParaRPr lang="es-ES" sz="1600" dirty="0" smtClean="0"/>
          </a:p>
          <a:p>
            <a:pPr marL="0" indent="0">
              <a:lnSpc>
                <a:spcPct val="100000"/>
              </a:lnSpc>
              <a:spcBef>
                <a:spcPts val="0"/>
              </a:spcBef>
              <a:buNone/>
            </a:pPr>
            <a:endParaRPr lang="es-ES" sz="1600" dirty="0" smtClean="0"/>
          </a:p>
          <a:p>
            <a:pPr marL="0" indent="0">
              <a:lnSpc>
                <a:spcPct val="100000"/>
              </a:lnSpc>
              <a:spcBef>
                <a:spcPts val="0"/>
              </a:spcBef>
              <a:buNone/>
            </a:pPr>
            <a:endParaRPr lang="es-ES" sz="1600" dirty="0"/>
          </a:p>
          <a:p>
            <a:pPr marL="0" indent="0">
              <a:lnSpc>
                <a:spcPct val="100000"/>
              </a:lnSpc>
              <a:spcBef>
                <a:spcPts val="0"/>
              </a:spcBef>
              <a:buNone/>
            </a:pPr>
            <a:endParaRPr lang="es-ES" sz="1600" dirty="0" smtClean="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r>
              <a:rPr lang="es-ES" sz="1600" dirty="0"/>
              <a:t>18. ¿Cuánto hay que adicionarle a ½ x + ½ </a:t>
            </a:r>
            <a:r>
              <a:rPr lang="es-ES" sz="1600" dirty="0" smtClean="0"/>
              <a:t>y </a:t>
            </a:r>
            <a:r>
              <a:rPr lang="es-ES" sz="1600" dirty="0"/>
              <a:t>para obtener x + y?</a:t>
            </a:r>
          </a:p>
          <a:p>
            <a:pPr marL="0" indent="0">
              <a:lnSpc>
                <a:spcPct val="100000"/>
              </a:lnSpc>
              <a:spcBef>
                <a:spcPts val="0"/>
              </a:spcBef>
              <a:buNone/>
            </a:pPr>
            <a:endParaRPr lang="es-ES" sz="1600" dirty="0"/>
          </a:p>
        </p:txBody>
      </p:sp>
      <p:graphicFrame>
        <p:nvGraphicFramePr>
          <p:cNvPr id="4" name="Tabla 3"/>
          <p:cNvGraphicFramePr>
            <a:graphicFrameLocks noGrp="1"/>
          </p:cNvGraphicFramePr>
          <p:nvPr>
            <p:extLst>
              <p:ext uri="{D42A27DB-BD31-4B8C-83A1-F6EECF244321}">
                <p14:modId xmlns:p14="http://schemas.microsoft.com/office/powerpoint/2010/main" val="3209214178"/>
              </p:ext>
            </p:extLst>
          </p:nvPr>
        </p:nvGraphicFramePr>
        <p:xfrm>
          <a:off x="2018352" y="760609"/>
          <a:ext cx="8128000" cy="1437640"/>
        </p:xfrm>
        <a:graphic>
          <a:graphicData uri="http://schemas.openxmlformats.org/drawingml/2006/table">
            <a:tbl>
              <a:tblPr firstRow="1" bandRow="1">
                <a:tableStyleId>{5C22544A-7EE6-4342-B048-85BDC9FD1C3A}</a:tableStyleId>
              </a:tblPr>
              <a:tblGrid>
                <a:gridCol w="3427105"/>
                <a:gridCol w="4700895"/>
              </a:tblGrid>
              <a:tr h="370840">
                <a:tc>
                  <a:txBody>
                    <a:bodyPr/>
                    <a:lstStyle/>
                    <a:p>
                      <a:pPr algn="ctr"/>
                      <a:r>
                        <a:rPr lang="es-ES" sz="1400" dirty="0" smtClean="0"/>
                        <a:t>FORMA VERTICAL</a:t>
                      </a:r>
                      <a:endParaRPr lang="es-ES" sz="1400" dirty="0"/>
                    </a:p>
                  </a:txBody>
                  <a:tcPr/>
                </a:tc>
                <a:tc>
                  <a:txBody>
                    <a:bodyPr/>
                    <a:lstStyle/>
                    <a:p>
                      <a:pPr algn="ctr"/>
                      <a:r>
                        <a:rPr lang="es-ES" sz="1400" dirty="0" smtClean="0"/>
                        <a:t>FORMA HORIZONTAL</a:t>
                      </a:r>
                      <a:endParaRPr lang="es-ES" sz="1400" dirty="0"/>
                    </a:p>
                  </a:txBody>
                  <a:tcPr/>
                </a:tc>
              </a:tr>
              <a:tr h="370840">
                <a:tc>
                  <a:txBody>
                    <a:bodyPr/>
                    <a:lstStyle/>
                    <a:p>
                      <a:r>
                        <a:rPr lang="es-ES" sz="1600" dirty="0" smtClean="0"/>
                        <a:t>3c – ½            8c – (+ 3c) = 8c – 3c = 5c</a:t>
                      </a:r>
                    </a:p>
                    <a:p>
                      <a:r>
                        <a:rPr lang="es-ES" sz="1600" dirty="0" smtClean="0"/>
                        <a:t>¿?</a:t>
                      </a:r>
                      <a:r>
                        <a:rPr lang="es-ES" sz="1600" baseline="0" dirty="0" smtClean="0"/>
                        <a:t>   ¿?   </a:t>
                      </a:r>
                      <a:r>
                        <a:rPr lang="es-ES" sz="1600" dirty="0" smtClean="0">
                          <a:sym typeface="Wingdings" panose="05000000000000000000" pitchFamily="2" charset="2"/>
                        </a:rPr>
                        <a:t></a:t>
                      </a:r>
                      <a:r>
                        <a:rPr lang="es-ES" sz="1600" baseline="0" dirty="0" smtClean="0"/>
                        <a:t>     1 – (- ½) = 1 + ½ = 3/2  </a:t>
                      </a:r>
                    </a:p>
                    <a:p>
                      <a:r>
                        <a:rPr lang="es-ES" sz="1600" baseline="0" dirty="0" smtClean="0"/>
                        <a:t>8c + 1            Respuesta: </a:t>
                      </a:r>
                      <a:r>
                        <a:rPr lang="es-ES" sz="1600" baseline="0" dirty="0" smtClean="0">
                          <a:solidFill>
                            <a:srgbClr val="FF0000"/>
                          </a:solidFill>
                        </a:rPr>
                        <a:t>5c + 3/2</a:t>
                      </a:r>
                      <a:endParaRPr lang="es-ES" sz="1600" dirty="0">
                        <a:solidFill>
                          <a:srgbClr val="FF0000"/>
                        </a:solidFill>
                      </a:endParaRPr>
                    </a:p>
                  </a:txBody>
                  <a:tcPr/>
                </a:tc>
                <a:tc>
                  <a:txBody>
                    <a:bodyPr/>
                    <a:lstStyle/>
                    <a:p>
                      <a:r>
                        <a:rPr lang="es-ES" sz="1600" dirty="0" smtClean="0"/>
                        <a:t>8c + 1 – 3c + ½ </a:t>
                      </a:r>
                    </a:p>
                    <a:p>
                      <a:r>
                        <a:rPr lang="es-ES" sz="1600" dirty="0" smtClean="0"/>
                        <a:t>Reducción de c: 8c – 3c = 5c</a:t>
                      </a:r>
                    </a:p>
                    <a:p>
                      <a:r>
                        <a:rPr lang="es-ES" sz="1600" dirty="0" smtClean="0"/>
                        <a:t>Reducción de términos independientes: 1 + ½ = 3/2</a:t>
                      </a:r>
                    </a:p>
                    <a:p>
                      <a:r>
                        <a:rPr lang="es-ES" sz="1600" baseline="0" dirty="0" smtClean="0"/>
                        <a:t>Respuesta: </a:t>
                      </a:r>
                      <a:r>
                        <a:rPr lang="es-ES" sz="1600" baseline="0" dirty="0" smtClean="0">
                          <a:solidFill>
                            <a:srgbClr val="FF0000"/>
                          </a:solidFill>
                        </a:rPr>
                        <a:t>5c + 3/2</a:t>
                      </a:r>
                      <a:endParaRPr lang="es-ES" sz="1600" dirty="0"/>
                    </a:p>
                  </a:txBody>
                  <a:tcPr/>
                </a:tc>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2012381164"/>
              </p:ext>
            </p:extLst>
          </p:nvPr>
        </p:nvGraphicFramePr>
        <p:xfrm>
          <a:off x="2018353" y="2534819"/>
          <a:ext cx="8128000" cy="1437640"/>
        </p:xfrm>
        <a:graphic>
          <a:graphicData uri="http://schemas.openxmlformats.org/drawingml/2006/table">
            <a:tbl>
              <a:tblPr firstRow="1" bandRow="1">
                <a:tableStyleId>{5C22544A-7EE6-4342-B048-85BDC9FD1C3A}</a:tableStyleId>
              </a:tblPr>
              <a:tblGrid>
                <a:gridCol w="3468047"/>
                <a:gridCol w="4659953"/>
              </a:tblGrid>
              <a:tr h="370840">
                <a:tc>
                  <a:txBody>
                    <a:bodyPr/>
                    <a:lstStyle/>
                    <a:p>
                      <a:pPr algn="ctr"/>
                      <a:r>
                        <a:rPr lang="es-ES" sz="1400" dirty="0" smtClean="0"/>
                        <a:t>FORMA VERTICAL</a:t>
                      </a:r>
                      <a:endParaRPr lang="es-ES" sz="1400" dirty="0"/>
                    </a:p>
                  </a:txBody>
                  <a:tcPr/>
                </a:tc>
                <a:tc>
                  <a:txBody>
                    <a:bodyPr/>
                    <a:lstStyle/>
                    <a:p>
                      <a:pPr algn="ctr"/>
                      <a:r>
                        <a:rPr lang="es-ES" sz="1400" dirty="0" smtClean="0"/>
                        <a:t>FORMA HORIZONTAL</a:t>
                      </a:r>
                      <a:endParaRPr lang="es-ES" sz="1400" dirty="0"/>
                    </a:p>
                  </a:txBody>
                  <a:tcPr/>
                </a:tc>
              </a:tr>
              <a:tr h="370840">
                <a:tc>
                  <a:txBody>
                    <a:bodyPr/>
                    <a:lstStyle/>
                    <a:p>
                      <a:r>
                        <a:rPr lang="es-ES" sz="1600" dirty="0" smtClean="0"/>
                        <a:t>4x</a:t>
                      </a:r>
                      <a:r>
                        <a:rPr lang="es-ES" sz="1600" baseline="30000" dirty="0" smtClean="0"/>
                        <a:t>2</a:t>
                      </a:r>
                      <a:r>
                        <a:rPr lang="es-ES" sz="1600" dirty="0" smtClean="0"/>
                        <a:t> + ¼           5x</a:t>
                      </a:r>
                      <a:r>
                        <a:rPr lang="es-ES" sz="1600" baseline="30000" dirty="0" smtClean="0"/>
                        <a:t>2 </a:t>
                      </a:r>
                      <a:r>
                        <a:rPr lang="es-ES" sz="1600" dirty="0" smtClean="0"/>
                        <a:t>- (+ 4x</a:t>
                      </a:r>
                      <a:r>
                        <a:rPr lang="es-ES" sz="1600" baseline="30000" dirty="0" smtClean="0"/>
                        <a:t>2</a:t>
                      </a:r>
                      <a:r>
                        <a:rPr lang="es-ES" sz="1600" dirty="0" smtClean="0"/>
                        <a:t>) = 5x</a:t>
                      </a:r>
                      <a:r>
                        <a:rPr lang="es-ES" sz="1600" baseline="30000" dirty="0" smtClean="0"/>
                        <a:t>2 </a:t>
                      </a:r>
                      <a:r>
                        <a:rPr lang="es-ES" sz="1600" dirty="0" smtClean="0"/>
                        <a:t>- 4x</a:t>
                      </a:r>
                      <a:r>
                        <a:rPr lang="es-ES" sz="1600" baseline="30000" dirty="0" smtClean="0"/>
                        <a:t>2 </a:t>
                      </a:r>
                      <a:r>
                        <a:rPr lang="es-ES" sz="1600" dirty="0" smtClean="0"/>
                        <a:t>= x</a:t>
                      </a:r>
                      <a:r>
                        <a:rPr lang="es-ES" sz="1600" baseline="30000" dirty="0" smtClean="0"/>
                        <a:t>2</a:t>
                      </a:r>
                      <a:endParaRPr lang="es-ES" sz="1600" dirty="0" smtClean="0"/>
                    </a:p>
                    <a:p>
                      <a:r>
                        <a:rPr lang="es-ES" sz="1600" dirty="0" smtClean="0"/>
                        <a:t>¿?     ¿?    </a:t>
                      </a:r>
                      <a:r>
                        <a:rPr lang="es-ES" sz="1600" dirty="0" smtClean="0">
                          <a:sym typeface="Wingdings" panose="05000000000000000000" pitchFamily="2" charset="2"/>
                        </a:rPr>
                        <a:t></a:t>
                      </a:r>
                      <a:r>
                        <a:rPr lang="es-ES" sz="1600" dirty="0" smtClean="0"/>
                        <a:t> -</a:t>
                      </a:r>
                      <a:r>
                        <a:rPr lang="es-ES" sz="1600" baseline="0" dirty="0" smtClean="0"/>
                        <a:t> ¾ - (+ ¼ ) = - ¾ - ¼ = - 1</a:t>
                      </a:r>
                      <a:endParaRPr lang="es-E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5x</a:t>
                      </a:r>
                      <a:r>
                        <a:rPr lang="es-ES" sz="1600" baseline="30000" dirty="0" smtClean="0"/>
                        <a:t>2</a:t>
                      </a:r>
                      <a:r>
                        <a:rPr lang="es-ES" sz="1600" dirty="0" smtClean="0"/>
                        <a:t> – ¾          Respuesta:</a:t>
                      </a:r>
                      <a:r>
                        <a:rPr lang="es-ES" sz="1600" baseline="0" dirty="0" smtClean="0"/>
                        <a:t> </a:t>
                      </a:r>
                      <a:r>
                        <a:rPr lang="es-ES" sz="1600" dirty="0" smtClean="0">
                          <a:solidFill>
                            <a:srgbClr val="FF0000"/>
                          </a:solidFill>
                        </a:rPr>
                        <a:t>x</a:t>
                      </a:r>
                      <a:r>
                        <a:rPr lang="es-ES" sz="1600" baseline="30000" dirty="0" smtClean="0">
                          <a:solidFill>
                            <a:srgbClr val="FF0000"/>
                          </a:solidFill>
                        </a:rPr>
                        <a:t>2</a:t>
                      </a:r>
                      <a:r>
                        <a:rPr lang="es-ES" sz="1600" baseline="0" dirty="0" smtClean="0">
                          <a:solidFill>
                            <a:srgbClr val="FF0000"/>
                          </a:solidFill>
                        </a:rPr>
                        <a:t> - 1</a:t>
                      </a:r>
                      <a:endParaRPr lang="es-ES" sz="1600" dirty="0" smtClean="0">
                        <a:solidFill>
                          <a:srgbClr val="FF0000"/>
                        </a:solidFill>
                      </a:endParaRPr>
                    </a:p>
                    <a:p>
                      <a:endParaRPr lang="es-ES" sz="1600" dirty="0"/>
                    </a:p>
                  </a:txBody>
                  <a:tcPr/>
                </a:tc>
                <a:tc>
                  <a:txBody>
                    <a:bodyPr/>
                    <a:lstStyle/>
                    <a:p>
                      <a:r>
                        <a:rPr lang="es-ES" sz="1600" dirty="0" smtClean="0"/>
                        <a:t>5x</a:t>
                      </a:r>
                      <a:r>
                        <a:rPr lang="es-ES" sz="1600" baseline="30000" dirty="0" smtClean="0"/>
                        <a:t>2</a:t>
                      </a:r>
                      <a:r>
                        <a:rPr lang="es-ES" sz="1600" dirty="0" smtClean="0"/>
                        <a:t> – ¾ - 4x</a:t>
                      </a:r>
                      <a:r>
                        <a:rPr lang="es-ES" sz="1600" baseline="30000" dirty="0" smtClean="0"/>
                        <a:t>2</a:t>
                      </a:r>
                      <a:r>
                        <a:rPr lang="es-ES" sz="1600" dirty="0" smtClean="0"/>
                        <a:t> - ¼</a:t>
                      </a:r>
                    </a:p>
                    <a:p>
                      <a:r>
                        <a:rPr lang="es-ES" sz="1600" dirty="0" smtClean="0"/>
                        <a:t>Reducción de x</a:t>
                      </a:r>
                      <a:r>
                        <a:rPr lang="es-ES" sz="1600" baseline="30000" dirty="0" smtClean="0"/>
                        <a:t>2</a:t>
                      </a:r>
                      <a:r>
                        <a:rPr lang="es-ES" sz="1600" dirty="0" smtClean="0"/>
                        <a:t>: 5x</a:t>
                      </a:r>
                      <a:r>
                        <a:rPr lang="es-ES" sz="1600" baseline="30000" dirty="0" smtClean="0"/>
                        <a:t>2 </a:t>
                      </a:r>
                      <a:r>
                        <a:rPr lang="es-ES" sz="1600" dirty="0" smtClean="0"/>
                        <a:t>- 4x</a:t>
                      </a:r>
                      <a:r>
                        <a:rPr lang="es-ES" sz="1600" baseline="30000" dirty="0" smtClean="0"/>
                        <a:t>2 </a:t>
                      </a:r>
                      <a:r>
                        <a:rPr lang="es-ES" sz="1600" dirty="0" smtClean="0"/>
                        <a:t>= x</a:t>
                      </a:r>
                      <a:r>
                        <a:rPr lang="es-ES" sz="1600" baseline="30000" dirty="0" smtClean="0"/>
                        <a:t>2</a:t>
                      </a:r>
                      <a:endParaRPr lang="es-E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Reducción de términos independientes: </a:t>
                      </a:r>
                      <a:r>
                        <a:rPr lang="es-ES" sz="1600" baseline="0" dirty="0" smtClean="0"/>
                        <a:t>- ¾ - ¼ = - 1</a:t>
                      </a:r>
                      <a:endParaRPr lang="es-E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Respuesta:</a:t>
                      </a:r>
                      <a:r>
                        <a:rPr lang="es-ES" sz="1600" baseline="0" dirty="0" smtClean="0"/>
                        <a:t> </a:t>
                      </a:r>
                      <a:r>
                        <a:rPr lang="es-ES" sz="1600" dirty="0" smtClean="0">
                          <a:solidFill>
                            <a:srgbClr val="FF0000"/>
                          </a:solidFill>
                        </a:rPr>
                        <a:t>x</a:t>
                      </a:r>
                      <a:r>
                        <a:rPr lang="es-ES" sz="1600" baseline="30000" dirty="0" smtClean="0">
                          <a:solidFill>
                            <a:srgbClr val="FF0000"/>
                          </a:solidFill>
                        </a:rPr>
                        <a:t>2</a:t>
                      </a:r>
                      <a:r>
                        <a:rPr lang="es-ES" sz="1600" baseline="0" dirty="0" smtClean="0">
                          <a:solidFill>
                            <a:srgbClr val="FF0000"/>
                          </a:solidFill>
                        </a:rPr>
                        <a:t> - 1</a:t>
                      </a:r>
                      <a:endParaRPr lang="es-ES" sz="1600" dirty="0" smtClean="0">
                        <a:solidFill>
                          <a:srgbClr val="FF0000"/>
                        </a:solidFill>
                      </a:endParaRPr>
                    </a:p>
                  </a:txBody>
                  <a:tcPr/>
                </a:tc>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2657800661"/>
              </p:ext>
            </p:extLst>
          </p:nvPr>
        </p:nvGraphicFramePr>
        <p:xfrm>
          <a:off x="1963761" y="4541039"/>
          <a:ext cx="8128000" cy="143764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s-ES" sz="1400" dirty="0" smtClean="0"/>
                        <a:t>FORMA VERTICAL</a:t>
                      </a:r>
                      <a:endParaRPr lang="es-ES" sz="1400" dirty="0"/>
                    </a:p>
                  </a:txBody>
                  <a:tcPr/>
                </a:tc>
                <a:tc>
                  <a:txBody>
                    <a:bodyPr/>
                    <a:lstStyle/>
                    <a:p>
                      <a:pPr algn="ctr"/>
                      <a:r>
                        <a:rPr lang="es-ES" sz="1400" dirty="0" smtClean="0"/>
                        <a:t>FORMA HORIZONTAL</a:t>
                      </a:r>
                      <a:endParaRPr lang="es-ES" sz="1400" dirty="0"/>
                    </a:p>
                  </a:txBody>
                  <a:tcPr/>
                </a:tc>
              </a:tr>
              <a:tr h="370840">
                <a:tc>
                  <a:txBody>
                    <a:bodyPr/>
                    <a:lstStyle/>
                    <a:p>
                      <a:r>
                        <a:rPr lang="es-ES" sz="1600" dirty="0" smtClean="0"/>
                        <a:t>½ x + ½ y             x – (+ ½ x) = x – ½ x = ½ x</a:t>
                      </a:r>
                    </a:p>
                    <a:p>
                      <a:r>
                        <a:rPr lang="es-ES" sz="1600" dirty="0" smtClean="0"/>
                        <a:t>¿?       ¿?     </a:t>
                      </a:r>
                      <a:r>
                        <a:rPr lang="es-ES" sz="1600" dirty="0" smtClean="0">
                          <a:sym typeface="Wingdings" panose="05000000000000000000" pitchFamily="2" charset="2"/>
                        </a:rPr>
                        <a:t></a:t>
                      </a:r>
                      <a:r>
                        <a:rPr lang="es-ES" sz="1600" dirty="0" smtClean="0"/>
                        <a:t>     y – (+ ½ y) = y – ½ y = ½ y</a:t>
                      </a:r>
                    </a:p>
                    <a:p>
                      <a:r>
                        <a:rPr lang="es-ES" sz="1600" dirty="0" smtClean="0"/>
                        <a:t>  x   +    y             Respuesta: </a:t>
                      </a:r>
                      <a:r>
                        <a:rPr lang="es-ES" sz="1600" dirty="0" smtClean="0">
                          <a:solidFill>
                            <a:srgbClr val="FF0000"/>
                          </a:solidFill>
                        </a:rPr>
                        <a:t>½</a:t>
                      </a:r>
                      <a:r>
                        <a:rPr lang="es-ES" sz="1600" baseline="0" dirty="0" smtClean="0">
                          <a:solidFill>
                            <a:srgbClr val="FF0000"/>
                          </a:solidFill>
                        </a:rPr>
                        <a:t> x + ½ y</a:t>
                      </a:r>
                      <a:endParaRPr lang="es-ES" sz="1600" dirty="0">
                        <a:solidFill>
                          <a:srgbClr val="FF0000"/>
                        </a:solidFill>
                      </a:endParaRPr>
                    </a:p>
                  </a:txBody>
                  <a:tcPr/>
                </a:tc>
                <a:tc>
                  <a:txBody>
                    <a:bodyPr/>
                    <a:lstStyle/>
                    <a:p>
                      <a:r>
                        <a:rPr lang="es-ES" sz="1600" dirty="0" smtClean="0"/>
                        <a:t>x + y - ½ x - ½ y </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Reducción</a:t>
                      </a:r>
                      <a:r>
                        <a:rPr lang="es-ES" sz="1600" baseline="0" dirty="0" smtClean="0"/>
                        <a:t> de x: </a:t>
                      </a:r>
                      <a:r>
                        <a:rPr lang="es-ES" sz="1600" dirty="0" smtClean="0"/>
                        <a:t>x – ½ x = ½ x</a:t>
                      </a:r>
                    </a:p>
                    <a:p>
                      <a:r>
                        <a:rPr lang="es-ES" sz="1600" baseline="0" dirty="0" smtClean="0"/>
                        <a:t>Reducción de y: </a:t>
                      </a:r>
                      <a:r>
                        <a:rPr lang="es-ES" sz="1600" dirty="0" smtClean="0"/>
                        <a:t>y – ½ y = ½ y</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Respuesta: </a:t>
                      </a:r>
                      <a:r>
                        <a:rPr lang="es-ES" sz="1600" dirty="0" smtClean="0">
                          <a:solidFill>
                            <a:srgbClr val="FF0000"/>
                          </a:solidFill>
                        </a:rPr>
                        <a:t>½</a:t>
                      </a:r>
                      <a:r>
                        <a:rPr lang="es-ES" sz="1600" baseline="0" dirty="0" smtClean="0">
                          <a:solidFill>
                            <a:srgbClr val="FF0000"/>
                          </a:solidFill>
                        </a:rPr>
                        <a:t> x + ½ y</a:t>
                      </a:r>
                      <a:endParaRPr lang="es-ES" sz="1600" dirty="0" smtClean="0">
                        <a:solidFill>
                          <a:srgbClr val="FF0000"/>
                        </a:solidFill>
                      </a:endParaRPr>
                    </a:p>
                  </a:txBody>
                  <a:tcPr/>
                </a:tc>
              </a:tr>
            </a:tbl>
          </a:graphicData>
        </a:graphic>
      </p:graphicFrame>
      <p:cxnSp>
        <p:nvCxnSpPr>
          <p:cNvPr id="8" name="Conector recto 7"/>
          <p:cNvCxnSpPr/>
          <p:nvPr/>
        </p:nvCxnSpPr>
        <p:spPr>
          <a:xfrm>
            <a:off x="2074460" y="1651379"/>
            <a:ext cx="5732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2074460" y="3441511"/>
            <a:ext cx="5732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2074460" y="5463654"/>
            <a:ext cx="5732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2270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37949" y="761100"/>
            <a:ext cx="10515600" cy="4351338"/>
          </a:xfrm>
        </p:spPr>
        <p:txBody>
          <a:bodyPr>
            <a:normAutofit/>
          </a:bodyPr>
          <a:lstStyle/>
          <a:p>
            <a:pPr marL="0" indent="0">
              <a:lnSpc>
                <a:spcPct val="100000"/>
              </a:lnSpc>
              <a:spcBef>
                <a:spcPts val="0"/>
              </a:spcBef>
              <a:buNone/>
            </a:pPr>
            <a:r>
              <a:rPr lang="es-ES" sz="1600" dirty="0"/>
              <a:t>19. ¿Cuánto hay que adicionarle a – ½ x</a:t>
            </a:r>
            <a:r>
              <a:rPr lang="es-ES" sz="1600" baseline="30000" dirty="0"/>
              <a:t>2</a:t>
            </a:r>
            <a:r>
              <a:rPr lang="es-ES" sz="1600" dirty="0"/>
              <a:t> + ¾ para obtener ½ x</a:t>
            </a:r>
            <a:r>
              <a:rPr lang="es-ES" sz="1600" baseline="30000" dirty="0"/>
              <a:t>2</a:t>
            </a:r>
            <a:r>
              <a:rPr lang="es-ES" sz="1600" dirty="0" smtClean="0"/>
              <a:t>?</a:t>
            </a:r>
          </a:p>
          <a:p>
            <a:pPr marL="0" indent="0">
              <a:lnSpc>
                <a:spcPct val="100000"/>
              </a:lnSpc>
              <a:spcBef>
                <a:spcPts val="0"/>
              </a:spcBef>
              <a:buNone/>
            </a:pPr>
            <a:endParaRPr lang="es-ES" sz="1600" dirty="0"/>
          </a:p>
          <a:p>
            <a:pPr marL="0" indent="0">
              <a:lnSpc>
                <a:spcPct val="100000"/>
              </a:lnSpc>
              <a:spcBef>
                <a:spcPts val="0"/>
              </a:spcBef>
              <a:buNone/>
            </a:pPr>
            <a:endParaRPr lang="es-ES" sz="1600" dirty="0" smtClean="0"/>
          </a:p>
          <a:p>
            <a:pPr marL="0" indent="0">
              <a:lnSpc>
                <a:spcPct val="100000"/>
              </a:lnSpc>
              <a:spcBef>
                <a:spcPts val="0"/>
              </a:spcBef>
              <a:buNone/>
            </a:pPr>
            <a:endParaRPr lang="es-ES" sz="1600" dirty="0" smtClean="0"/>
          </a:p>
          <a:p>
            <a:pPr marL="0" indent="0">
              <a:lnSpc>
                <a:spcPct val="100000"/>
              </a:lnSpc>
              <a:spcBef>
                <a:spcPts val="0"/>
              </a:spcBef>
              <a:buNone/>
            </a:pPr>
            <a:endParaRPr lang="es-ES" sz="1600" dirty="0" smtClean="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endParaRPr lang="es-ES" sz="1600" dirty="0"/>
          </a:p>
          <a:p>
            <a:pPr marL="0" indent="0">
              <a:lnSpc>
                <a:spcPct val="100000"/>
              </a:lnSpc>
              <a:spcBef>
                <a:spcPts val="0"/>
              </a:spcBef>
              <a:buNone/>
            </a:pPr>
            <a:r>
              <a:rPr lang="es-ES" sz="1600" dirty="0"/>
              <a:t>20. ¿Cuánto hay que adicionarle a ¾ m – ¼ n para obtener – ¼ m + ¾ n?</a:t>
            </a:r>
          </a:p>
          <a:p>
            <a:pPr marL="0" indent="0">
              <a:lnSpc>
                <a:spcPct val="100000"/>
              </a:lnSpc>
              <a:spcBef>
                <a:spcPts val="0"/>
              </a:spcBef>
              <a:buNone/>
            </a:pPr>
            <a:endParaRPr lang="es-ES" sz="1600" dirty="0"/>
          </a:p>
        </p:txBody>
      </p:sp>
      <p:graphicFrame>
        <p:nvGraphicFramePr>
          <p:cNvPr id="4" name="Tabla 3"/>
          <p:cNvGraphicFramePr>
            <a:graphicFrameLocks noGrp="1"/>
          </p:cNvGraphicFramePr>
          <p:nvPr>
            <p:extLst>
              <p:ext uri="{D42A27DB-BD31-4B8C-83A1-F6EECF244321}">
                <p14:modId xmlns:p14="http://schemas.microsoft.com/office/powerpoint/2010/main" val="718071680"/>
              </p:ext>
            </p:extLst>
          </p:nvPr>
        </p:nvGraphicFramePr>
        <p:xfrm>
          <a:off x="1731749" y="1156394"/>
          <a:ext cx="8128000" cy="143764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s-ES" sz="1400" dirty="0" smtClean="0"/>
                        <a:t>FORMA VERTICAL</a:t>
                      </a:r>
                      <a:endParaRPr lang="es-ES" sz="1400" dirty="0"/>
                    </a:p>
                  </a:txBody>
                  <a:tcPr/>
                </a:tc>
                <a:tc>
                  <a:txBody>
                    <a:bodyPr/>
                    <a:lstStyle/>
                    <a:p>
                      <a:pPr algn="ctr"/>
                      <a:r>
                        <a:rPr lang="es-ES" sz="1400" dirty="0" smtClean="0"/>
                        <a:t>FORMA HORIZONTAL</a:t>
                      </a:r>
                      <a:endParaRPr lang="es-ES" sz="1400" dirty="0"/>
                    </a:p>
                  </a:txBody>
                  <a:tcPr/>
                </a:tc>
              </a:tr>
              <a:tr h="370840">
                <a:tc>
                  <a:txBody>
                    <a:bodyPr/>
                    <a:lstStyle/>
                    <a:p>
                      <a:r>
                        <a:rPr lang="es-ES" sz="1600" dirty="0" smtClean="0"/>
                        <a:t>– ½ x</a:t>
                      </a:r>
                      <a:r>
                        <a:rPr lang="es-ES" sz="1600" baseline="30000" dirty="0" smtClean="0"/>
                        <a:t>2</a:t>
                      </a:r>
                      <a:r>
                        <a:rPr lang="es-ES" sz="1600" dirty="0" smtClean="0"/>
                        <a:t> + ¾          ½ x</a:t>
                      </a:r>
                      <a:r>
                        <a:rPr lang="es-ES" sz="1600" baseline="30000" dirty="0" smtClean="0"/>
                        <a:t>2 </a:t>
                      </a:r>
                      <a:r>
                        <a:rPr lang="es-ES" sz="1600" dirty="0" smtClean="0"/>
                        <a:t>- (-</a:t>
                      </a:r>
                      <a:r>
                        <a:rPr lang="es-ES" sz="1600" baseline="0" dirty="0" smtClean="0"/>
                        <a:t> </a:t>
                      </a:r>
                      <a:r>
                        <a:rPr lang="es-ES" sz="1600" dirty="0" smtClean="0"/>
                        <a:t>½ x</a:t>
                      </a:r>
                      <a:r>
                        <a:rPr lang="es-ES" sz="1600" baseline="30000" dirty="0" smtClean="0"/>
                        <a:t>2</a:t>
                      </a:r>
                      <a:r>
                        <a:rPr lang="es-ES" sz="1600" baseline="0" dirty="0" smtClean="0"/>
                        <a:t>) = </a:t>
                      </a:r>
                      <a:r>
                        <a:rPr lang="es-ES" sz="1600" dirty="0" smtClean="0"/>
                        <a:t>½ x</a:t>
                      </a:r>
                      <a:r>
                        <a:rPr lang="es-ES" sz="1600" baseline="30000" dirty="0" smtClean="0"/>
                        <a:t>2 </a:t>
                      </a:r>
                      <a:r>
                        <a:rPr lang="es-ES" sz="1600" baseline="0" dirty="0" smtClean="0"/>
                        <a:t>+ </a:t>
                      </a:r>
                      <a:r>
                        <a:rPr lang="es-ES" sz="1600" dirty="0" smtClean="0"/>
                        <a:t>½ x</a:t>
                      </a:r>
                      <a:r>
                        <a:rPr lang="es-ES" sz="1600" baseline="30000" dirty="0" smtClean="0"/>
                        <a:t>2 </a:t>
                      </a:r>
                      <a:r>
                        <a:rPr lang="es-ES" sz="1600" baseline="0" dirty="0" smtClean="0"/>
                        <a:t>= </a:t>
                      </a:r>
                      <a:r>
                        <a:rPr lang="es-ES" sz="1600" dirty="0" smtClean="0"/>
                        <a:t>x</a:t>
                      </a:r>
                      <a:r>
                        <a:rPr lang="es-ES" sz="1600" baseline="30000" dirty="0" smtClean="0"/>
                        <a:t>2</a:t>
                      </a:r>
                      <a:endParaRPr lang="es-ES" sz="1600" dirty="0" smtClean="0"/>
                    </a:p>
                    <a:p>
                      <a:r>
                        <a:rPr lang="es-ES" sz="1600" dirty="0" smtClean="0"/>
                        <a:t> ¿?               </a:t>
                      </a:r>
                      <a:r>
                        <a:rPr lang="es-ES" sz="1600" dirty="0" smtClean="0">
                          <a:sym typeface="Wingdings" panose="05000000000000000000" pitchFamily="2" charset="2"/>
                        </a:rPr>
                        <a:t></a:t>
                      </a:r>
                      <a:r>
                        <a:rPr lang="es-ES" sz="1600" dirty="0" smtClean="0"/>
                        <a:t>   ¾ + 0 = ¾ </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½ x</a:t>
                      </a:r>
                      <a:r>
                        <a:rPr lang="es-ES" sz="1600" baseline="30000" dirty="0" smtClean="0"/>
                        <a:t>2                      </a:t>
                      </a:r>
                      <a:r>
                        <a:rPr lang="es-ES" sz="1600" dirty="0" smtClean="0"/>
                        <a:t>      Respuesta: </a:t>
                      </a:r>
                      <a:r>
                        <a:rPr lang="es-ES" sz="1600" dirty="0" smtClean="0">
                          <a:solidFill>
                            <a:srgbClr val="FF0000"/>
                          </a:solidFill>
                        </a:rPr>
                        <a:t>x</a:t>
                      </a:r>
                      <a:r>
                        <a:rPr lang="es-ES" sz="1600" baseline="30000" dirty="0" smtClean="0">
                          <a:solidFill>
                            <a:srgbClr val="FF0000"/>
                          </a:solidFill>
                        </a:rPr>
                        <a:t>2</a:t>
                      </a:r>
                      <a:r>
                        <a:rPr lang="es-ES" sz="1600" baseline="0" dirty="0" smtClean="0">
                          <a:solidFill>
                            <a:srgbClr val="FF0000"/>
                          </a:solidFill>
                        </a:rPr>
                        <a:t> </a:t>
                      </a:r>
                      <a:r>
                        <a:rPr lang="es-ES" sz="1600" dirty="0" smtClean="0">
                          <a:solidFill>
                            <a:srgbClr val="FF0000"/>
                          </a:solidFill>
                        </a:rPr>
                        <a:t>+ ¾ </a:t>
                      </a:r>
                      <a:endParaRPr lang="es-ES" sz="1600" dirty="0">
                        <a:solidFill>
                          <a:srgbClr val="FF0000"/>
                        </a:solidFill>
                      </a:endParaRPr>
                    </a:p>
                  </a:txBody>
                  <a:tcPr/>
                </a:tc>
                <a:tc>
                  <a:txBody>
                    <a:bodyPr/>
                    <a:lstStyle/>
                    <a:p>
                      <a:r>
                        <a:rPr lang="es-ES" sz="1600" dirty="0" smtClean="0"/>
                        <a:t>½ x</a:t>
                      </a:r>
                      <a:r>
                        <a:rPr lang="es-ES" sz="1600" baseline="30000" dirty="0" smtClean="0"/>
                        <a:t>2 </a:t>
                      </a:r>
                      <a:r>
                        <a:rPr lang="es-ES" sz="1600" dirty="0" smtClean="0"/>
                        <a:t>+ ½ x</a:t>
                      </a:r>
                      <a:r>
                        <a:rPr lang="es-ES" sz="1600" baseline="30000" dirty="0" smtClean="0"/>
                        <a:t>2</a:t>
                      </a:r>
                      <a:r>
                        <a:rPr lang="es-ES" sz="1600" dirty="0" smtClean="0"/>
                        <a:t> - ¾ </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Reducción de x</a:t>
                      </a:r>
                      <a:r>
                        <a:rPr lang="es-ES" sz="1600" baseline="30000" dirty="0" smtClean="0"/>
                        <a:t>2</a:t>
                      </a:r>
                      <a:r>
                        <a:rPr lang="es-ES" sz="1600" dirty="0" smtClean="0"/>
                        <a:t>: ½ x</a:t>
                      </a:r>
                      <a:r>
                        <a:rPr lang="es-ES" sz="1600" baseline="30000" dirty="0" smtClean="0"/>
                        <a:t>2 </a:t>
                      </a:r>
                      <a:r>
                        <a:rPr lang="es-ES" sz="1600" dirty="0" smtClean="0"/>
                        <a:t>+ ½ x</a:t>
                      </a:r>
                      <a:r>
                        <a:rPr lang="es-ES" sz="1600" baseline="30000" dirty="0" smtClean="0"/>
                        <a:t>2</a:t>
                      </a:r>
                      <a:r>
                        <a:rPr lang="es-ES" sz="1600" dirty="0" smtClean="0"/>
                        <a:t> </a:t>
                      </a:r>
                      <a:r>
                        <a:rPr lang="es-ES" sz="1600" baseline="0" dirty="0" smtClean="0"/>
                        <a:t>= </a:t>
                      </a:r>
                      <a:r>
                        <a:rPr lang="es-ES" sz="1600" dirty="0" smtClean="0"/>
                        <a:t>x</a:t>
                      </a:r>
                      <a:r>
                        <a:rPr lang="es-ES" sz="1600" baseline="30000" dirty="0" smtClean="0"/>
                        <a:t>2</a:t>
                      </a:r>
                      <a:endParaRPr lang="es-ES" sz="1600" dirty="0" smtClean="0"/>
                    </a:p>
                    <a:p>
                      <a:r>
                        <a:rPr lang="es-ES" sz="1600" dirty="0" smtClean="0"/>
                        <a:t>Reducción</a:t>
                      </a:r>
                      <a:r>
                        <a:rPr lang="es-ES" sz="1600" baseline="0" dirty="0" smtClean="0"/>
                        <a:t> de términos independientes: ¾ </a:t>
                      </a:r>
                    </a:p>
                    <a:p>
                      <a:r>
                        <a:rPr lang="es-ES" sz="1600" dirty="0" smtClean="0"/>
                        <a:t>Respuesta: </a:t>
                      </a:r>
                      <a:r>
                        <a:rPr lang="es-ES" sz="1600" dirty="0" smtClean="0">
                          <a:solidFill>
                            <a:srgbClr val="FF0000"/>
                          </a:solidFill>
                        </a:rPr>
                        <a:t>x</a:t>
                      </a:r>
                      <a:r>
                        <a:rPr lang="es-ES" sz="1600" baseline="30000" dirty="0" smtClean="0">
                          <a:solidFill>
                            <a:srgbClr val="FF0000"/>
                          </a:solidFill>
                        </a:rPr>
                        <a:t>2</a:t>
                      </a:r>
                      <a:r>
                        <a:rPr lang="es-ES" sz="1600" baseline="0" dirty="0" smtClean="0">
                          <a:solidFill>
                            <a:srgbClr val="FF0000"/>
                          </a:solidFill>
                        </a:rPr>
                        <a:t> </a:t>
                      </a:r>
                      <a:r>
                        <a:rPr lang="es-ES" sz="1600" dirty="0" smtClean="0">
                          <a:solidFill>
                            <a:srgbClr val="FF0000"/>
                          </a:solidFill>
                        </a:rPr>
                        <a:t>+ ¾ </a:t>
                      </a:r>
                      <a:endParaRPr lang="es-ES" sz="1600" dirty="0"/>
                    </a:p>
                  </a:txBody>
                  <a:tcPr/>
                </a:tc>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2780107689"/>
              </p:ext>
            </p:extLst>
          </p:nvPr>
        </p:nvGraphicFramePr>
        <p:xfrm>
          <a:off x="1663511" y="3094377"/>
          <a:ext cx="8128000" cy="1437640"/>
        </p:xfrm>
        <a:graphic>
          <a:graphicData uri="http://schemas.openxmlformats.org/drawingml/2006/table">
            <a:tbl>
              <a:tblPr firstRow="1" bandRow="1">
                <a:tableStyleId>{5C22544A-7EE6-4342-B048-85BDC9FD1C3A}</a:tableStyleId>
              </a:tblPr>
              <a:tblGrid>
                <a:gridCol w="4546220"/>
                <a:gridCol w="3581780"/>
              </a:tblGrid>
              <a:tr h="370840">
                <a:tc>
                  <a:txBody>
                    <a:bodyPr/>
                    <a:lstStyle/>
                    <a:p>
                      <a:pPr algn="ctr"/>
                      <a:r>
                        <a:rPr lang="es-ES" sz="1400" dirty="0" smtClean="0"/>
                        <a:t>FORMA VERTICAL</a:t>
                      </a:r>
                      <a:endParaRPr lang="es-ES" sz="1400" dirty="0"/>
                    </a:p>
                  </a:txBody>
                  <a:tcPr/>
                </a:tc>
                <a:tc>
                  <a:txBody>
                    <a:bodyPr/>
                    <a:lstStyle/>
                    <a:p>
                      <a:pPr algn="ctr"/>
                      <a:r>
                        <a:rPr lang="es-ES" sz="1400" dirty="0" smtClean="0"/>
                        <a:t>FORMA HORIZONTAL</a:t>
                      </a:r>
                      <a:endParaRPr lang="es-ES" sz="1400" dirty="0"/>
                    </a:p>
                  </a:txBody>
                  <a:tcPr/>
                </a:tc>
              </a:tr>
              <a:tr h="370840">
                <a:tc>
                  <a:txBody>
                    <a:bodyPr/>
                    <a:lstStyle/>
                    <a:p>
                      <a:r>
                        <a:rPr lang="es-ES" sz="1600" dirty="0" smtClean="0"/>
                        <a:t>¾ m    – ¼ n         - ¼ m – (+ ¾ m) = - ¼ m – ¾ m = - m</a:t>
                      </a:r>
                    </a:p>
                    <a:p>
                      <a:r>
                        <a:rPr lang="es-ES" sz="1600" dirty="0" smtClean="0"/>
                        <a:t>  ¿?      ¿?      </a:t>
                      </a:r>
                      <a:r>
                        <a:rPr lang="es-ES" sz="1600" dirty="0" smtClean="0">
                          <a:sym typeface="Wingdings" panose="05000000000000000000" pitchFamily="2" charset="2"/>
                        </a:rPr>
                        <a:t></a:t>
                      </a:r>
                      <a:r>
                        <a:rPr lang="es-ES" sz="1600" dirty="0" smtClean="0"/>
                        <a:t>     ¾ n – (- ¼ n) = ¾ n + ¼ n = n</a:t>
                      </a:r>
                    </a:p>
                    <a:p>
                      <a:r>
                        <a:rPr lang="es-ES" sz="1600" dirty="0" smtClean="0"/>
                        <a:t>– ¼ m + ¾ n          Respuesta: </a:t>
                      </a:r>
                      <a:r>
                        <a:rPr lang="es-ES" sz="1600" dirty="0" smtClean="0">
                          <a:solidFill>
                            <a:srgbClr val="FF0000"/>
                          </a:solidFill>
                        </a:rPr>
                        <a:t>- m + n</a:t>
                      </a:r>
                      <a:endParaRPr lang="es-ES" sz="1600" dirty="0">
                        <a:solidFill>
                          <a:srgbClr val="FF0000"/>
                        </a:solidFill>
                      </a:endParaRPr>
                    </a:p>
                  </a:txBody>
                  <a:tcPr/>
                </a:tc>
                <a:tc>
                  <a:txBody>
                    <a:bodyPr/>
                    <a:lstStyle/>
                    <a:p>
                      <a:r>
                        <a:rPr lang="es-ES" sz="1600" dirty="0" smtClean="0"/>
                        <a:t>– ¼ m + ¾ n - ¾ m + ¼ n </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Reducción de m: - ¼ m – ¾ m = - m</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Reducción de n: ¾ n + ¼ n = n</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Respuesta: </a:t>
                      </a:r>
                      <a:r>
                        <a:rPr lang="es-ES" sz="1600" dirty="0" smtClean="0">
                          <a:solidFill>
                            <a:srgbClr val="FF0000"/>
                          </a:solidFill>
                        </a:rPr>
                        <a:t>- m + n</a:t>
                      </a:r>
                    </a:p>
                  </a:txBody>
                  <a:tcPr/>
                </a:tc>
              </a:tr>
            </a:tbl>
          </a:graphicData>
        </a:graphic>
      </p:graphicFrame>
      <p:cxnSp>
        <p:nvCxnSpPr>
          <p:cNvPr id="7" name="Conector recto 6"/>
          <p:cNvCxnSpPr/>
          <p:nvPr/>
        </p:nvCxnSpPr>
        <p:spPr>
          <a:xfrm>
            <a:off x="1801504" y="2074460"/>
            <a:ext cx="8598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1801504" y="3987421"/>
            <a:ext cx="8598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ángulo 1"/>
          <p:cNvSpPr/>
          <p:nvPr/>
        </p:nvSpPr>
        <p:spPr>
          <a:xfrm>
            <a:off x="633484" y="4561641"/>
            <a:ext cx="7336809" cy="307777"/>
          </a:xfrm>
          <a:prstGeom prst="rect">
            <a:avLst/>
          </a:prstGeom>
        </p:spPr>
        <p:txBody>
          <a:bodyPr wrap="square">
            <a:spAutoFit/>
          </a:bodyPr>
          <a:lstStyle/>
          <a:p>
            <a:r>
              <a:rPr lang="es-ES" sz="1400" dirty="0"/>
              <a:t>21. ¿Cuánto hay que adicionarle a 3m – 4n para obtener – 3m + 4n? </a:t>
            </a:r>
          </a:p>
        </p:txBody>
      </p:sp>
      <p:graphicFrame>
        <p:nvGraphicFramePr>
          <p:cNvPr id="6" name="Tabla 5"/>
          <p:cNvGraphicFramePr>
            <a:graphicFrameLocks noGrp="1"/>
          </p:cNvGraphicFramePr>
          <p:nvPr>
            <p:extLst>
              <p:ext uri="{D42A27DB-BD31-4B8C-83A1-F6EECF244321}">
                <p14:modId xmlns:p14="http://schemas.microsoft.com/office/powerpoint/2010/main" val="3382806426"/>
              </p:ext>
            </p:extLst>
          </p:nvPr>
        </p:nvGraphicFramePr>
        <p:xfrm>
          <a:off x="1602474" y="4869418"/>
          <a:ext cx="8128000" cy="1437640"/>
        </p:xfrm>
        <a:graphic>
          <a:graphicData uri="http://schemas.openxmlformats.org/drawingml/2006/table">
            <a:tbl>
              <a:tblPr firstRow="1" bandRow="1">
                <a:tableStyleId>{5C22544A-7EE6-4342-B048-85BDC9FD1C3A}</a:tableStyleId>
              </a:tblPr>
              <a:tblGrid>
                <a:gridCol w="4546220"/>
                <a:gridCol w="3581780"/>
              </a:tblGrid>
              <a:tr h="370840">
                <a:tc>
                  <a:txBody>
                    <a:bodyPr/>
                    <a:lstStyle/>
                    <a:p>
                      <a:pPr algn="ctr"/>
                      <a:r>
                        <a:rPr lang="es-ES" sz="1400" dirty="0" smtClean="0"/>
                        <a:t>FORMA VERTICAL</a:t>
                      </a:r>
                      <a:endParaRPr lang="es-ES" sz="1400" dirty="0"/>
                    </a:p>
                  </a:txBody>
                  <a:tcPr/>
                </a:tc>
                <a:tc>
                  <a:txBody>
                    <a:bodyPr/>
                    <a:lstStyle/>
                    <a:p>
                      <a:pPr algn="ctr"/>
                      <a:r>
                        <a:rPr lang="es-ES" sz="1400" dirty="0" smtClean="0"/>
                        <a:t>FORMA HORIZONTAL</a:t>
                      </a:r>
                      <a:endParaRPr lang="es-ES" sz="1400" dirty="0"/>
                    </a:p>
                  </a:txBody>
                  <a:tcPr/>
                </a:tc>
              </a:tr>
              <a:tr h="370840">
                <a:tc>
                  <a:txBody>
                    <a:bodyPr/>
                    <a:lstStyle/>
                    <a:p>
                      <a:r>
                        <a:rPr lang="es-ES" sz="1600" dirty="0" smtClean="0"/>
                        <a:t>   3m – 4n              - 3m – (+3m) = - 3m – 3m = - 6m</a:t>
                      </a:r>
                    </a:p>
                    <a:p>
                      <a:r>
                        <a:rPr lang="es-ES" sz="1600" dirty="0" smtClean="0"/>
                        <a:t>   ¿?      ¿?      </a:t>
                      </a:r>
                      <a:r>
                        <a:rPr lang="es-ES" sz="1600" dirty="0" smtClean="0">
                          <a:sym typeface="Wingdings" panose="05000000000000000000" pitchFamily="2" charset="2"/>
                        </a:rPr>
                        <a:t></a:t>
                      </a:r>
                      <a:r>
                        <a:rPr lang="es-ES" sz="1600" dirty="0" smtClean="0"/>
                        <a:t>       4n – (- 4n) = 4n + 4n = 8n</a:t>
                      </a:r>
                    </a:p>
                    <a:p>
                      <a:r>
                        <a:rPr lang="es-ES" sz="1600" dirty="0" smtClean="0"/>
                        <a:t>– 3m + 4n          Respuesta: </a:t>
                      </a:r>
                      <a:r>
                        <a:rPr lang="es-ES" sz="1600" dirty="0" smtClean="0">
                          <a:solidFill>
                            <a:srgbClr val="FF0000"/>
                          </a:solidFill>
                        </a:rPr>
                        <a:t>- 6m + 8n</a:t>
                      </a:r>
                      <a:endParaRPr lang="es-ES" sz="1600" dirty="0">
                        <a:solidFill>
                          <a:srgbClr val="FF0000"/>
                        </a:solidFill>
                      </a:endParaRPr>
                    </a:p>
                  </a:txBody>
                  <a:tcPr/>
                </a:tc>
                <a:tc>
                  <a:txBody>
                    <a:bodyPr/>
                    <a:lstStyle/>
                    <a:p>
                      <a:r>
                        <a:rPr lang="es-ES" sz="1600" dirty="0" smtClean="0"/>
                        <a:t>– 3m + 4n - 3m + 4n </a:t>
                      </a:r>
                    </a:p>
                    <a:p>
                      <a:r>
                        <a:rPr lang="es-ES" sz="1600" dirty="0" smtClean="0"/>
                        <a:t>Reducción de m: - 3m – 3m = - 6m</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Reducción de n: 4n + 4n = 8n</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Respuesta: </a:t>
                      </a:r>
                      <a:r>
                        <a:rPr lang="es-ES" sz="1600" dirty="0" smtClean="0">
                          <a:solidFill>
                            <a:srgbClr val="FF0000"/>
                          </a:solidFill>
                        </a:rPr>
                        <a:t>- 6m + 8n</a:t>
                      </a:r>
                    </a:p>
                  </a:txBody>
                  <a:tcPr/>
                </a:tc>
              </a:tr>
            </a:tbl>
          </a:graphicData>
        </a:graphic>
      </p:graphicFrame>
      <p:cxnSp>
        <p:nvCxnSpPr>
          <p:cNvPr id="9" name="Conector recto 8"/>
          <p:cNvCxnSpPr/>
          <p:nvPr/>
        </p:nvCxnSpPr>
        <p:spPr>
          <a:xfrm>
            <a:off x="1680948" y="5763904"/>
            <a:ext cx="8598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0238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11155" y="682388"/>
            <a:ext cx="5248701" cy="272956"/>
          </a:xfrm>
        </p:spPr>
        <p:txBody>
          <a:bodyPr>
            <a:normAutofit lnSpcReduction="10000"/>
          </a:bodyPr>
          <a:lstStyle/>
          <a:p>
            <a:pPr marL="0" indent="0">
              <a:buNone/>
            </a:pPr>
            <a:r>
              <a:rPr lang="es-ES" sz="1400" dirty="0"/>
              <a:t>22. ¿Cuánto hay que adicionarle a 4m – 3n para obtener – 4m + 3n?</a:t>
            </a:r>
            <a:endParaRPr lang="es-ES" sz="1400" dirty="0"/>
          </a:p>
        </p:txBody>
      </p:sp>
      <p:graphicFrame>
        <p:nvGraphicFramePr>
          <p:cNvPr id="4" name="Tabla 3"/>
          <p:cNvGraphicFramePr>
            <a:graphicFrameLocks noGrp="1"/>
          </p:cNvGraphicFramePr>
          <p:nvPr>
            <p:extLst>
              <p:ext uri="{D42A27DB-BD31-4B8C-83A1-F6EECF244321}">
                <p14:modId xmlns:p14="http://schemas.microsoft.com/office/powerpoint/2010/main" val="1091066506"/>
              </p:ext>
            </p:extLst>
          </p:nvPr>
        </p:nvGraphicFramePr>
        <p:xfrm>
          <a:off x="1602475" y="955344"/>
          <a:ext cx="8128000" cy="1437640"/>
        </p:xfrm>
        <a:graphic>
          <a:graphicData uri="http://schemas.openxmlformats.org/drawingml/2006/table">
            <a:tbl>
              <a:tblPr firstRow="1" bandRow="1">
                <a:tableStyleId>{5C22544A-7EE6-4342-B048-85BDC9FD1C3A}</a:tableStyleId>
              </a:tblPr>
              <a:tblGrid>
                <a:gridCol w="4546220"/>
                <a:gridCol w="3581780"/>
              </a:tblGrid>
              <a:tr h="370840">
                <a:tc>
                  <a:txBody>
                    <a:bodyPr/>
                    <a:lstStyle/>
                    <a:p>
                      <a:pPr algn="ctr"/>
                      <a:r>
                        <a:rPr lang="es-ES" sz="1400" dirty="0" smtClean="0"/>
                        <a:t>FORMA VERTICAL</a:t>
                      </a:r>
                      <a:endParaRPr lang="es-ES" sz="1400" dirty="0"/>
                    </a:p>
                  </a:txBody>
                  <a:tcPr/>
                </a:tc>
                <a:tc>
                  <a:txBody>
                    <a:bodyPr/>
                    <a:lstStyle/>
                    <a:p>
                      <a:pPr algn="ctr"/>
                      <a:r>
                        <a:rPr lang="es-ES" sz="1400" dirty="0" smtClean="0"/>
                        <a:t>FORMA HORIZONTAL</a:t>
                      </a:r>
                      <a:endParaRPr lang="es-ES" sz="1400" dirty="0"/>
                    </a:p>
                  </a:txBody>
                  <a:tcPr/>
                </a:tc>
              </a:tr>
              <a:tr h="370840">
                <a:tc>
                  <a:txBody>
                    <a:bodyPr/>
                    <a:lstStyle/>
                    <a:p>
                      <a:r>
                        <a:rPr lang="es-ES" sz="1600" dirty="0" smtClean="0"/>
                        <a:t>   </a:t>
                      </a:r>
                      <a:r>
                        <a:rPr lang="es-ES" sz="1600" dirty="0" smtClean="0"/>
                        <a:t>4m </a:t>
                      </a:r>
                      <a:r>
                        <a:rPr lang="es-ES" sz="1600" dirty="0" smtClean="0"/>
                        <a:t>– </a:t>
                      </a:r>
                      <a:r>
                        <a:rPr lang="es-ES" sz="1600" dirty="0" smtClean="0"/>
                        <a:t>3n              </a:t>
                      </a:r>
                      <a:r>
                        <a:rPr lang="es-ES" sz="1600" dirty="0" smtClean="0"/>
                        <a:t>- </a:t>
                      </a:r>
                      <a:r>
                        <a:rPr lang="es-ES" sz="1600" dirty="0" smtClean="0"/>
                        <a:t>4m </a:t>
                      </a:r>
                      <a:r>
                        <a:rPr lang="es-ES" sz="1600" dirty="0" smtClean="0"/>
                        <a:t>– </a:t>
                      </a:r>
                      <a:r>
                        <a:rPr lang="es-ES" sz="1600" dirty="0" smtClean="0"/>
                        <a:t>(+ 4m</a:t>
                      </a:r>
                      <a:r>
                        <a:rPr lang="es-ES" sz="1600" dirty="0" smtClean="0"/>
                        <a:t>) = - </a:t>
                      </a:r>
                      <a:r>
                        <a:rPr lang="es-ES" sz="1600" dirty="0" smtClean="0"/>
                        <a:t>4m </a:t>
                      </a:r>
                      <a:r>
                        <a:rPr lang="es-ES" sz="1600" dirty="0" smtClean="0"/>
                        <a:t>– </a:t>
                      </a:r>
                      <a:r>
                        <a:rPr lang="es-ES" sz="1600" dirty="0" smtClean="0"/>
                        <a:t>4m </a:t>
                      </a:r>
                      <a:r>
                        <a:rPr lang="es-ES" sz="1600" dirty="0" smtClean="0"/>
                        <a:t>= - </a:t>
                      </a:r>
                      <a:r>
                        <a:rPr lang="es-ES" sz="1600" dirty="0" smtClean="0"/>
                        <a:t>8m</a:t>
                      </a:r>
                      <a:endParaRPr lang="es-ES" sz="1600" dirty="0" smtClean="0"/>
                    </a:p>
                    <a:p>
                      <a:r>
                        <a:rPr lang="es-ES" sz="1600" dirty="0" smtClean="0"/>
                        <a:t>   ¿?      ¿?      </a:t>
                      </a:r>
                      <a:r>
                        <a:rPr lang="es-ES" sz="1600" dirty="0" smtClean="0">
                          <a:sym typeface="Wingdings" panose="05000000000000000000" pitchFamily="2" charset="2"/>
                        </a:rPr>
                        <a:t></a:t>
                      </a:r>
                      <a:r>
                        <a:rPr lang="es-ES" sz="1600" dirty="0" smtClean="0"/>
                        <a:t>       </a:t>
                      </a:r>
                      <a:r>
                        <a:rPr lang="es-ES" sz="1600" dirty="0" smtClean="0"/>
                        <a:t>3n </a:t>
                      </a:r>
                      <a:r>
                        <a:rPr lang="es-ES" sz="1600" dirty="0" smtClean="0"/>
                        <a:t>– (- </a:t>
                      </a:r>
                      <a:r>
                        <a:rPr lang="es-ES" sz="1600" dirty="0" smtClean="0"/>
                        <a:t>3n</a:t>
                      </a:r>
                      <a:r>
                        <a:rPr lang="es-ES" sz="1600" dirty="0" smtClean="0"/>
                        <a:t>) = </a:t>
                      </a:r>
                      <a:r>
                        <a:rPr lang="es-ES" sz="1600" dirty="0" smtClean="0"/>
                        <a:t>3n </a:t>
                      </a:r>
                      <a:r>
                        <a:rPr lang="es-ES" sz="1600" dirty="0" smtClean="0"/>
                        <a:t>+ </a:t>
                      </a:r>
                      <a:r>
                        <a:rPr lang="es-ES" sz="1600" dirty="0" smtClean="0"/>
                        <a:t>3n </a:t>
                      </a:r>
                      <a:r>
                        <a:rPr lang="es-ES" sz="1600" dirty="0" smtClean="0"/>
                        <a:t>= </a:t>
                      </a:r>
                      <a:r>
                        <a:rPr lang="es-ES" sz="1600" dirty="0" smtClean="0"/>
                        <a:t>6n</a:t>
                      </a:r>
                      <a:endParaRPr lang="es-ES" sz="1600" dirty="0" smtClean="0"/>
                    </a:p>
                    <a:p>
                      <a:r>
                        <a:rPr lang="es-ES" sz="1600" dirty="0" smtClean="0"/>
                        <a:t>– </a:t>
                      </a:r>
                      <a:r>
                        <a:rPr lang="es-ES" sz="1600" dirty="0" smtClean="0"/>
                        <a:t>4m </a:t>
                      </a:r>
                      <a:r>
                        <a:rPr lang="es-ES" sz="1600" dirty="0" smtClean="0"/>
                        <a:t>+ </a:t>
                      </a:r>
                      <a:r>
                        <a:rPr lang="es-ES" sz="1600" dirty="0" smtClean="0"/>
                        <a:t>3n          </a:t>
                      </a:r>
                      <a:r>
                        <a:rPr lang="es-ES" sz="1600" dirty="0" smtClean="0"/>
                        <a:t>Respuesta: </a:t>
                      </a:r>
                      <a:r>
                        <a:rPr lang="es-ES" sz="1600" dirty="0" smtClean="0">
                          <a:solidFill>
                            <a:srgbClr val="FF0000"/>
                          </a:solidFill>
                        </a:rPr>
                        <a:t>- </a:t>
                      </a:r>
                      <a:r>
                        <a:rPr lang="es-ES" sz="1600" dirty="0" smtClean="0">
                          <a:solidFill>
                            <a:srgbClr val="FF0000"/>
                          </a:solidFill>
                        </a:rPr>
                        <a:t>8m </a:t>
                      </a:r>
                      <a:r>
                        <a:rPr lang="es-ES" sz="1600" dirty="0" smtClean="0">
                          <a:solidFill>
                            <a:srgbClr val="FF0000"/>
                          </a:solidFill>
                        </a:rPr>
                        <a:t>+ </a:t>
                      </a:r>
                      <a:r>
                        <a:rPr lang="es-ES" sz="1600" dirty="0" smtClean="0">
                          <a:solidFill>
                            <a:srgbClr val="FF0000"/>
                          </a:solidFill>
                        </a:rPr>
                        <a:t>6n</a:t>
                      </a:r>
                      <a:endParaRPr lang="es-ES" sz="1600" dirty="0">
                        <a:solidFill>
                          <a:srgbClr val="FF0000"/>
                        </a:solidFill>
                      </a:endParaRPr>
                    </a:p>
                  </a:txBody>
                  <a:tcPr/>
                </a:tc>
                <a:tc>
                  <a:txBody>
                    <a:bodyPr/>
                    <a:lstStyle/>
                    <a:p>
                      <a:r>
                        <a:rPr lang="es-ES" sz="1600" dirty="0" smtClean="0"/>
                        <a:t>– </a:t>
                      </a:r>
                      <a:r>
                        <a:rPr lang="es-ES" sz="1600" dirty="0" smtClean="0"/>
                        <a:t>4m </a:t>
                      </a:r>
                      <a:r>
                        <a:rPr lang="es-ES" sz="1600" dirty="0" smtClean="0"/>
                        <a:t>+ </a:t>
                      </a:r>
                      <a:r>
                        <a:rPr lang="es-ES" sz="1600" dirty="0" smtClean="0"/>
                        <a:t>3n </a:t>
                      </a:r>
                      <a:r>
                        <a:rPr lang="es-ES" sz="1600" dirty="0" smtClean="0"/>
                        <a:t>- </a:t>
                      </a:r>
                      <a:r>
                        <a:rPr lang="es-ES" sz="1600" dirty="0" smtClean="0"/>
                        <a:t>4m </a:t>
                      </a:r>
                      <a:r>
                        <a:rPr lang="es-ES" sz="1600" dirty="0" smtClean="0"/>
                        <a:t>+ </a:t>
                      </a:r>
                      <a:r>
                        <a:rPr lang="es-ES" sz="1600" dirty="0" smtClean="0"/>
                        <a:t>3n </a:t>
                      </a:r>
                      <a:endParaRPr lang="es-ES" sz="1600" dirty="0" smtClean="0"/>
                    </a:p>
                    <a:p>
                      <a:r>
                        <a:rPr lang="es-ES" sz="1600" dirty="0" smtClean="0"/>
                        <a:t>Reducción de m: - </a:t>
                      </a:r>
                      <a:r>
                        <a:rPr lang="es-ES" sz="1600" dirty="0" smtClean="0"/>
                        <a:t>4m </a:t>
                      </a:r>
                      <a:r>
                        <a:rPr lang="es-ES" sz="1600" dirty="0" smtClean="0"/>
                        <a:t>– </a:t>
                      </a:r>
                      <a:r>
                        <a:rPr lang="es-ES" sz="1600" dirty="0" smtClean="0"/>
                        <a:t>4m </a:t>
                      </a:r>
                      <a:r>
                        <a:rPr lang="es-ES" sz="1600" dirty="0" smtClean="0"/>
                        <a:t>= - </a:t>
                      </a:r>
                      <a:r>
                        <a:rPr lang="es-ES" sz="1600" dirty="0" smtClean="0"/>
                        <a:t>8m</a:t>
                      </a:r>
                      <a:endParaRPr lang="es-E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Reducción de n: </a:t>
                      </a:r>
                      <a:r>
                        <a:rPr lang="es-ES" sz="1600" dirty="0" smtClean="0"/>
                        <a:t>3n </a:t>
                      </a:r>
                      <a:r>
                        <a:rPr lang="es-ES" sz="1600" dirty="0" smtClean="0"/>
                        <a:t>+ </a:t>
                      </a:r>
                      <a:r>
                        <a:rPr lang="es-ES" sz="1600" dirty="0" smtClean="0"/>
                        <a:t>3n </a:t>
                      </a:r>
                      <a:r>
                        <a:rPr lang="es-ES" sz="1600" dirty="0" smtClean="0"/>
                        <a:t>= </a:t>
                      </a:r>
                      <a:r>
                        <a:rPr lang="es-ES" sz="1600" dirty="0" smtClean="0"/>
                        <a:t>6n</a:t>
                      </a:r>
                      <a:endParaRPr lang="es-E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Respuesta: </a:t>
                      </a:r>
                      <a:r>
                        <a:rPr lang="es-ES" sz="1600" dirty="0" smtClean="0">
                          <a:solidFill>
                            <a:srgbClr val="FF0000"/>
                          </a:solidFill>
                        </a:rPr>
                        <a:t>- </a:t>
                      </a:r>
                      <a:r>
                        <a:rPr lang="es-ES" sz="1600" dirty="0" smtClean="0">
                          <a:solidFill>
                            <a:srgbClr val="FF0000"/>
                          </a:solidFill>
                        </a:rPr>
                        <a:t>8m </a:t>
                      </a:r>
                      <a:r>
                        <a:rPr lang="es-ES" sz="1600" dirty="0" smtClean="0">
                          <a:solidFill>
                            <a:srgbClr val="FF0000"/>
                          </a:solidFill>
                        </a:rPr>
                        <a:t>+ </a:t>
                      </a:r>
                      <a:r>
                        <a:rPr lang="es-ES" sz="1600" dirty="0" smtClean="0">
                          <a:solidFill>
                            <a:srgbClr val="FF0000"/>
                          </a:solidFill>
                        </a:rPr>
                        <a:t>6n</a:t>
                      </a:r>
                      <a:endParaRPr lang="es-ES" sz="1600" dirty="0" smtClean="0">
                        <a:solidFill>
                          <a:srgbClr val="FF0000"/>
                        </a:solidFill>
                      </a:endParaRPr>
                    </a:p>
                  </a:txBody>
                  <a:tcPr/>
                </a:tc>
              </a:tr>
            </a:tbl>
          </a:graphicData>
        </a:graphic>
      </p:graphicFrame>
      <p:sp>
        <p:nvSpPr>
          <p:cNvPr id="5" name="Rectángulo 4"/>
          <p:cNvSpPr/>
          <p:nvPr/>
        </p:nvSpPr>
        <p:spPr>
          <a:xfrm>
            <a:off x="1111155" y="2464390"/>
            <a:ext cx="6096000" cy="307777"/>
          </a:xfrm>
          <a:prstGeom prst="rect">
            <a:avLst/>
          </a:prstGeom>
        </p:spPr>
        <p:txBody>
          <a:bodyPr>
            <a:spAutoFit/>
          </a:bodyPr>
          <a:lstStyle/>
          <a:p>
            <a:r>
              <a:rPr lang="es-ES" sz="1400" dirty="0"/>
              <a:t>23. ¿Cuánto hay que adicionarle a - 3m – 4n para obtener 3m + 4n?</a:t>
            </a:r>
          </a:p>
        </p:txBody>
      </p:sp>
      <p:graphicFrame>
        <p:nvGraphicFramePr>
          <p:cNvPr id="6" name="Tabla 5"/>
          <p:cNvGraphicFramePr>
            <a:graphicFrameLocks noGrp="1"/>
          </p:cNvGraphicFramePr>
          <p:nvPr>
            <p:extLst>
              <p:ext uri="{D42A27DB-BD31-4B8C-83A1-F6EECF244321}">
                <p14:modId xmlns:p14="http://schemas.microsoft.com/office/powerpoint/2010/main" val="369547735"/>
              </p:ext>
            </p:extLst>
          </p:nvPr>
        </p:nvGraphicFramePr>
        <p:xfrm>
          <a:off x="1575180" y="2772167"/>
          <a:ext cx="8128000" cy="1437640"/>
        </p:xfrm>
        <a:graphic>
          <a:graphicData uri="http://schemas.openxmlformats.org/drawingml/2006/table">
            <a:tbl>
              <a:tblPr firstRow="1" bandRow="1">
                <a:tableStyleId>{5C22544A-7EE6-4342-B048-85BDC9FD1C3A}</a:tableStyleId>
              </a:tblPr>
              <a:tblGrid>
                <a:gridCol w="4546220"/>
                <a:gridCol w="3581780"/>
              </a:tblGrid>
              <a:tr h="370840">
                <a:tc>
                  <a:txBody>
                    <a:bodyPr/>
                    <a:lstStyle/>
                    <a:p>
                      <a:pPr algn="ctr"/>
                      <a:r>
                        <a:rPr lang="es-ES" sz="1400" dirty="0" smtClean="0"/>
                        <a:t>FORMA VERTICAL</a:t>
                      </a:r>
                      <a:endParaRPr lang="es-ES" sz="1400" dirty="0"/>
                    </a:p>
                  </a:txBody>
                  <a:tcPr/>
                </a:tc>
                <a:tc>
                  <a:txBody>
                    <a:bodyPr/>
                    <a:lstStyle/>
                    <a:p>
                      <a:pPr algn="ctr"/>
                      <a:r>
                        <a:rPr lang="es-ES" sz="1400" dirty="0" smtClean="0"/>
                        <a:t>FORMA HORIZONTAL</a:t>
                      </a:r>
                      <a:endParaRPr lang="es-ES" sz="1400" dirty="0"/>
                    </a:p>
                  </a:txBody>
                  <a:tcPr/>
                </a:tc>
              </a:tr>
              <a:tr h="370840">
                <a:tc>
                  <a:txBody>
                    <a:bodyPr/>
                    <a:lstStyle/>
                    <a:p>
                      <a:r>
                        <a:rPr lang="es-ES" sz="1600" baseline="0" dirty="0" smtClean="0"/>
                        <a:t> </a:t>
                      </a:r>
                      <a:r>
                        <a:rPr lang="es-ES" sz="1600" dirty="0" smtClean="0"/>
                        <a:t>- 3m </a:t>
                      </a:r>
                      <a:r>
                        <a:rPr lang="es-ES" sz="1600" dirty="0" smtClean="0"/>
                        <a:t>– </a:t>
                      </a:r>
                      <a:r>
                        <a:rPr lang="es-ES" sz="1600" dirty="0" smtClean="0"/>
                        <a:t>4n              </a:t>
                      </a:r>
                      <a:r>
                        <a:rPr lang="es-ES" sz="1600" baseline="0" dirty="0" smtClean="0"/>
                        <a:t> </a:t>
                      </a:r>
                      <a:r>
                        <a:rPr lang="es-ES" sz="1600" dirty="0" smtClean="0"/>
                        <a:t> 3m </a:t>
                      </a:r>
                      <a:r>
                        <a:rPr lang="es-ES" sz="1600" dirty="0" smtClean="0"/>
                        <a:t>– </a:t>
                      </a:r>
                      <a:r>
                        <a:rPr lang="es-ES" sz="1600" dirty="0" smtClean="0"/>
                        <a:t>(- 3m</a:t>
                      </a:r>
                      <a:r>
                        <a:rPr lang="es-ES" sz="1600" dirty="0" smtClean="0"/>
                        <a:t>) = </a:t>
                      </a:r>
                      <a:r>
                        <a:rPr lang="es-ES" sz="1600" dirty="0" smtClean="0"/>
                        <a:t>3m + 3m </a:t>
                      </a:r>
                      <a:r>
                        <a:rPr lang="es-ES" sz="1600" dirty="0" smtClean="0"/>
                        <a:t>= </a:t>
                      </a:r>
                      <a:r>
                        <a:rPr lang="es-ES" sz="1600" dirty="0" smtClean="0"/>
                        <a:t>6m</a:t>
                      </a:r>
                      <a:endParaRPr lang="es-ES" sz="1600" dirty="0" smtClean="0"/>
                    </a:p>
                    <a:p>
                      <a:r>
                        <a:rPr lang="es-ES" sz="1600" dirty="0" smtClean="0"/>
                        <a:t>   ¿?      ¿?      </a:t>
                      </a:r>
                      <a:r>
                        <a:rPr lang="es-ES" sz="1600" dirty="0" smtClean="0">
                          <a:sym typeface="Wingdings" panose="05000000000000000000" pitchFamily="2" charset="2"/>
                        </a:rPr>
                        <a:t></a:t>
                      </a:r>
                      <a:r>
                        <a:rPr lang="es-ES" sz="1600" dirty="0" smtClean="0"/>
                        <a:t>       </a:t>
                      </a:r>
                      <a:r>
                        <a:rPr lang="es-ES" sz="1600" dirty="0" smtClean="0"/>
                        <a:t>4n </a:t>
                      </a:r>
                      <a:r>
                        <a:rPr lang="es-ES" sz="1600" dirty="0" smtClean="0"/>
                        <a:t>– (- </a:t>
                      </a:r>
                      <a:r>
                        <a:rPr lang="es-ES" sz="1600" dirty="0" smtClean="0"/>
                        <a:t>4n</a:t>
                      </a:r>
                      <a:r>
                        <a:rPr lang="es-ES" sz="1600" dirty="0" smtClean="0"/>
                        <a:t>) = </a:t>
                      </a:r>
                      <a:r>
                        <a:rPr lang="es-ES" sz="1600" dirty="0" smtClean="0"/>
                        <a:t>4n </a:t>
                      </a:r>
                      <a:r>
                        <a:rPr lang="es-ES" sz="1600" dirty="0" smtClean="0"/>
                        <a:t>+ </a:t>
                      </a:r>
                      <a:r>
                        <a:rPr lang="es-ES" sz="1600" dirty="0" smtClean="0"/>
                        <a:t>4n </a:t>
                      </a:r>
                      <a:r>
                        <a:rPr lang="es-ES" sz="1600" dirty="0" smtClean="0"/>
                        <a:t>= </a:t>
                      </a:r>
                      <a:r>
                        <a:rPr lang="es-ES" sz="1600" dirty="0" smtClean="0"/>
                        <a:t>8n</a:t>
                      </a:r>
                      <a:endParaRPr lang="es-ES" sz="1600" dirty="0" smtClean="0"/>
                    </a:p>
                    <a:p>
                      <a:r>
                        <a:rPr lang="es-ES" sz="1600" dirty="0" smtClean="0"/>
                        <a:t>   3m </a:t>
                      </a:r>
                      <a:r>
                        <a:rPr lang="es-ES" sz="1600" dirty="0" smtClean="0"/>
                        <a:t>+ </a:t>
                      </a:r>
                      <a:r>
                        <a:rPr lang="es-ES" sz="1600" dirty="0" smtClean="0"/>
                        <a:t>4n          </a:t>
                      </a:r>
                      <a:r>
                        <a:rPr lang="es-ES" sz="1600" dirty="0" smtClean="0"/>
                        <a:t>Respuesta: </a:t>
                      </a:r>
                      <a:r>
                        <a:rPr lang="es-ES" sz="1600" dirty="0" smtClean="0">
                          <a:solidFill>
                            <a:srgbClr val="FF0000"/>
                          </a:solidFill>
                        </a:rPr>
                        <a:t>6m </a:t>
                      </a:r>
                      <a:r>
                        <a:rPr lang="es-ES" sz="1600" dirty="0" smtClean="0">
                          <a:solidFill>
                            <a:srgbClr val="FF0000"/>
                          </a:solidFill>
                        </a:rPr>
                        <a:t>+ </a:t>
                      </a:r>
                      <a:r>
                        <a:rPr lang="es-ES" sz="1600" dirty="0" smtClean="0">
                          <a:solidFill>
                            <a:srgbClr val="FF0000"/>
                          </a:solidFill>
                        </a:rPr>
                        <a:t>8n</a:t>
                      </a:r>
                      <a:endParaRPr lang="es-ES" sz="1600" dirty="0">
                        <a:solidFill>
                          <a:srgbClr val="FF0000"/>
                        </a:solidFill>
                      </a:endParaRPr>
                    </a:p>
                  </a:txBody>
                  <a:tcPr/>
                </a:tc>
                <a:tc>
                  <a:txBody>
                    <a:bodyPr/>
                    <a:lstStyle/>
                    <a:p>
                      <a:r>
                        <a:rPr lang="es-ES" sz="1600" dirty="0" smtClean="0"/>
                        <a:t>3m </a:t>
                      </a:r>
                      <a:r>
                        <a:rPr lang="es-ES" sz="1600" dirty="0" smtClean="0"/>
                        <a:t>+ </a:t>
                      </a:r>
                      <a:r>
                        <a:rPr lang="es-ES" sz="1600" dirty="0" smtClean="0"/>
                        <a:t>4n + 3m </a:t>
                      </a:r>
                      <a:r>
                        <a:rPr lang="es-ES" sz="1600" dirty="0" smtClean="0"/>
                        <a:t>+ </a:t>
                      </a:r>
                      <a:r>
                        <a:rPr lang="es-ES" sz="1600" dirty="0" smtClean="0"/>
                        <a:t>4n </a:t>
                      </a:r>
                      <a:endParaRPr lang="es-ES" sz="1600" dirty="0" smtClean="0"/>
                    </a:p>
                    <a:p>
                      <a:r>
                        <a:rPr lang="es-ES" sz="1600" dirty="0" smtClean="0"/>
                        <a:t>Reducción de m: </a:t>
                      </a:r>
                      <a:r>
                        <a:rPr lang="es-ES" sz="1600" dirty="0" smtClean="0"/>
                        <a:t>3m + 3m </a:t>
                      </a:r>
                      <a:r>
                        <a:rPr lang="es-ES" sz="1600" dirty="0" smtClean="0"/>
                        <a:t>= </a:t>
                      </a:r>
                      <a:r>
                        <a:rPr lang="es-ES" sz="1600" dirty="0" smtClean="0"/>
                        <a:t>6m</a:t>
                      </a:r>
                      <a:endParaRPr lang="es-E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Reducción de n: </a:t>
                      </a:r>
                      <a:r>
                        <a:rPr lang="es-ES" sz="1600" dirty="0" smtClean="0"/>
                        <a:t>4n </a:t>
                      </a:r>
                      <a:r>
                        <a:rPr lang="es-ES" sz="1600" dirty="0" smtClean="0"/>
                        <a:t>+ </a:t>
                      </a:r>
                      <a:r>
                        <a:rPr lang="es-ES" sz="1600" dirty="0" smtClean="0"/>
                        <a:t>4n </a:t>
                      </a:r>
                      <a:r>
                        <a:rPr lang="es-ES" sz="1600" dirty="0" smtClean="0"/>
                        <a:t>= </a:t>
                      </a:r>
                      <a:r>
                        <a:rPr lang="es-ES" sz="1600" dirty="0" smtClean="0"/>
                        <a:t>8n</a:t>
                      </a:r>
                      <a:endParaRPr lang="es-E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Respuesta: </a:t>
                      </a:r>
                      <a:r>
                        <a:rPr lang="es-ES" sz="1600" dirty="0" smtClean="0">
                          <a:solidFill>
                            <a:srgbClr val="FF0000"/>
                          </a:solidFill>
                        </a:rPr>
                        <a:t>6m </a:t>
                      </a:r>
                      <a:r>
                        <a:rPr lang="es-ES" sz="1600" dirty="0" smtClean="0">
                          <a:solidFill>
                            <a:srgbClr val="FF0000"/>
                          </a:solidFill>
                        </a:rPr>
                        <a:t>+ </a:t>
                      </a:r>
                      <a:r>
                        <a:rPr lang="es-ES" sz="1600" dirty="0" smtClean="0">
                          <a:solidFill>
                            <a:srgbClr val="FF0000"/>
                          </a:solidFill>
                        </a:rPr>
                        <a:t>8n</a:t>
                      </a:r>
                      <a:endParaRPr lang="es-ES" sz="1600" dirty="0" smtClean="0">
                        <a:solidFill>
                          <a:srgbClr val="FF0000"/>
                        </a:solidFill>
                      </a:endParaRPr>
                    </a:p>
                  </a:txBody>
                  <a:tcPr/>
                </a:tc>
              </a:tr>
            </a:tbl>
          </a:graphicData>
        </a:graphic>
      </p:graphicFrame>
      <p:sp>
        <p:nvSpPr>
          <p:cNvPr id="7" name="Rectángulo 6"/>
          <p:cNvSpPr/>
          <p:nvPr/>
        </p:nvSpPr>
        <p:spPr>
          <a:xfrm>
            <a:off x="1111155" y="4281213"/>
            <a:ext cx="6096000" cy="307777"/>
          </a:xfrm>
          <a:prstGeom prst="rect">
            <a:avLst/>
          </a:prstGeom>
        </p:spPr>
        <p:txBody>
          <a:bodyPr>
            <a:spAutoFit/>
          </a:bodyPr>
          <a:lstStyle/>
          <a:p>
            <a:r>
              <a:rPr lang="es-ES" sz="1400" dirty="0"/>
              <a:t>24. ¿Cuánto hay que adicionarle a 5x – 4y para obtener – 7x + 6y? </a:t>
            </a:r>
          </a:p>
        </p:txBody>
      </p:sp>
      <p:graphicFrame>
        <p:nvGraphicFramePr>
          <p:cNvPr id="8" name="Tabla 7"/>
          <p:cNvGraphicFramePr>
            <a:graphicFrameLocks noGrp="1"/>
          </p:cNvGraphicFramePr>
          <p:nvPr>
            <p:extLst>
              <p:ext uri="{D42A27DB-BD31-4B8C-83A1-F6EECF244321}">
                <p14:modId xmlns:p14="http://schemas.microsoft.com/office/powerpoint/2010/main" val="4007962643"/>
              </p:ext>
            </p:extLst>
          </p:nvPr>
        </p:nvGraphicFramePr>
        <p:xfrm>
          <a:off x="1547884" y="4660396"/>
          <a:ext cx="8128000" cy="1437640"/>
        </p:xfrm>
        <a:graphic>
          <a:graphicData uri="http://schemas.openxmlformats.org/drawingml/2006/table">
            <a:tbl>
              <a:tblPr firstRow="1" bandRow="1">
                <a:tableStyleId>{5C22544A-7EE6-4342-B048-85BDC9FD1C3A}</a:tableStyleId>
              </a:tblPr>
              <a:tblGrid>
                <a:gridCol w="4546220"/>
                <a:gridCol w="3581780"/>
              </a:tblGrid>
              <a:tr h="370840">
                <a:tc>
                  <a:txBody>
                    <a:bodyPr/>
                    <a:lstStyle/>
                    <a:p>
                      <a:pPr algn="ctr"/>
                      <a:r>
                        <a:rPr lang="es-ES" sz="1400" dirty="0" smtClean="0"/>
                        <a:t>FORMA VERTICAL</a:t>
                      </a:r>
                      <a:endParaRPr lang="es-ES" sz="1400" dirty="0"/>
                    </a:p>
                  </a:txBody>
                  <a:tcPr/>
                </a:tc>
                <a:tc>
                  <a:txBody>
                    <a:bodyPr/>
                    <a:lstStyle/>
                    <a:p>
                      <a:pPr algn="ctr"/>
                      <a:r>
                        <a:rPr lang="es-ES" sz="1400" dirty="0" smtClean="0"/>
                        <a:t>FORMA HORIZONTAL</a:t>
                      </a:r>
                      <a:endParaRPr lang="es-ES" sz="1400" dirty="0"/>
                    </a:p>
                  </a:txBody>
                  <a:tcPr/>
                </a:tc>
              </a:tr>
              <a:tr h="370840">
                <a:tc>
                  <a:txBody>
                    <a:bodyPr/>
                    <a:lstStyle/>
                    <a:p>
                      <a:r>
                        <a:rPr lang="es-ES" sz="1600" baseline="0" dirty="0" smtClean="0"/>
                        <a:t> </a:t>
                      </a:r>
                      <a:r>
                        <a:rPr lang="es-ES" sz="1600" baseline="0" dirty="0" smtClean="0"/>
                        <a:t>   5x</a:t>
                      </a:r>
                      <a:r>
                        <a:rPr lang="es-ES" sz="1600" dirty="0" smtClean="0"/>
                        <a:t> </a:t>
                      </a:r>
                      <a:r>
                        <a:rPr lang="es-ES" sz="1600" dirty="0" smtClean="0"/>
                        <a:t>– </a:t>
                      </a:r>
                      <a:r>
                        <a:rPr lang="es-ES" sz="1600" dirty="0" smtClean="0"/>
                        <a:t>4y              </a:t>
                      </a:r>
                      <a:r>
                        <a:rPr lang="es-ES" sz="1600" baseline="0" dirty="0" smtClean="0"/>
                        <a:t> </a:t>
                      </a:r>
                      <a:r>
                        <a:rPr lang="es-ES" sz="1600" dirty="0" smtClean="0"/>
                        <a:t> - 7x </a:t>
                      </a:r>
                      <a:r>
                        <a:rPr lang="es-ES" sz="1600" dirty="0" smtClean="0"/>
                        <a:t>– </a:t>
                      </a:r>
                      <a:r>
                        <a:rPr lang="es-ES" sz="1600" dirty="0" smtClean="0"/>
                        <a:t>(+ 5x) </a:t>
                      </a:r>
                      <a:r>
                        <a:rPr lang="es-ES" sz="1600" dirty="0" smtClean="0"/>
                        <a:t>= </a:t>
                      </a:r>
                      <a:r>
                        <a:rPr lang="es-ES" sz="1600" dirty="0" smtClean="0"/>
                        <a:t>- 7x – 5y </a:t>
                      </a:r>
                      <a:r>
                        <a:rPr lang="es-ES" sz="1600" dirty="0" smtClean="0"/>
                        <a:t>= </a:t>
                      </a:r>
                      <a:r>
                        <a:rPr lang="es-ES" sz="1600" dirty="0" smtClean="0"/>
                        <a:t>- 12x</a:t>
                      </a:r>
                      <a:endParaRPr lang="es-ES" sz="1600" dirty="0" smtClean="0"/>
                    </a:p>
                    <a:p>
                      <a:r>
                        <a:rPr lang="es-ES" sz="1600" dirty="0" smtClean="0"/>
                        <a:t>   ¿?      ¿?      </a:t>
                      </a:r>
                      <a:r>
                        <a:rPr lang="es-ES" sz="1600" dirty="0" smtClean="0">
                          <a:sym typeface="Wingdings" panose="05000000000000000000" pitchFamily="2" charset="2"/>
                        </a:rPr>
                        <a:t></a:t>
                      </a:r>
                      <a:r>
                        <a:rPr lang="es-ES" sz="1600" dirty="0" smtClean="0"/>
                        <a:t>       </a:t>
                      </a:r>
                      <a:r>
                        <a:rPr lang="es-ES" sz="1600" dirty="0" smtClean="0"/>
                        <a:t> 6y </a:t>
                      </a:r>
                      <a:r>
                        <a:rPr lang="es-ES" sz="1600" dirty="0" smtClean="0"/>
                        <a:t>– (- </a:t>
                      </a:r>
                      <a:r>
                        <a:rPr lang="es-ES" sz="1600" dirty="0" smtClean="0"/>
                        <a:t>4y) </a:t>
                      </a:r>
                      <a:r>
                        <a:rPr lang="es-ES" sz="1600" dirty="0" smtClean="0"/>
                        <a:t>= </a:t>
                      </a:r>
                      <a:r>
                        <a:rPr lang="es-ES" sz="1600" dirty="0" smtClean="0"/>
                        <a:t>6y </a:t>
                      </a:r>
                      <a:r>
                        <a:rPr lang="es-ES" sz="1600" dirty="0" smtClean="0"/>
                        <a:t>+ </a:t>
                      </a:r>
                      <a:r>
                        <a:rPr lang="es-ES" sz="1600" dirty="0" smtClean="0"/>
                        <a:t>4y </a:t>
                      </a:r>
                      <a:r>
                        <a:rPr lang="es-ES" sz="1600" dirty="0" smtClean="0"/>
                        <a:t>= </a:t>
                      </a:r>
                      <a:r>
                        <a:rPr lang="es-ES" sz="1600" dirty="0" smtClean="0"/>
                        <a:t>10y</a:t>
                      </a:r>
                      <a:endParaRPr lang="es-ES" sz="1600" dirty="0" smtClean="0"/>
                    </a:p>
                    <a:p>
                      <a:r>
                        <a:rPr lang="es-ES" sz="1600" dirty="0" smtClean="0"/>
                        <a:t>  </a:t>
                      </a:r>
                      <a:r>
                        <a:rPr lang="es-ES" sz="1600" dirty="0" smtClean="0"/>
                        <a:t>- 7x </a:t>
                      </a:r>
                      <a:r>
                        <a:rPr lang="es-ES" sz="1600" dirty="0" smtClean="0"/>
                        <a:t>+ </a:t>
                      </a:r>
                      <a:r>
                        <a:rPr lang="es-ES" sz="1600" dirty="0" smtClean="0"/>
                        <a:t>6y          </a:t>
                      </a:r>
                      <a:r>
                        <a:rPr lang="es-ES" sz="1600" dirty="0" smtClean="0"/>
                        <a:t>Respuesta: </a:t>
                      </a:r>
                      <a:r>
                        <a:rPr lang="es-ES" sz="1600" dirty="0" smtClean="0">
                          <a:solidFill>
                            <a:srgbClr val="FF0000"/>
                          </a:solidFill>
                        </a:rPr>
                        <a:t>- 12x </a:t>
                      </a:r>
                      <a:r>
                        <a:rPr lang="es-ES" sz="1600" dirty="0" smtClean="0">
                          <a:solidFill>
                            <a:srgbClr val="FF0000"/>
                          </a:solidFill>
                        </a:rPr>
                        <a:t>+ </a:t>
                      </a:r>
                      <a:r>
                        <a:rPr lang="es-ES" sz="1600" dirty="0" smtClean="0">
                          <a:solidFill>
                            <a:srgbClr val="FF0000"/>
                          </a:solidFill>
                        </a:rPr>
                        <a:t>10y</a:t>
                      </a:r>
                      <a:endParaRPr lang="es-ES" sz="1600" dirty="0">
                        <a:solidFill>
                          <a:srgbClr val="FF0000"/>
                        </a:solidFill>
                      </a:endParaRPr>
                    </a:p>
                  </a:txBody>
                  <a:tcPr/>
                </a:tc>
                <a:tc>
                  <a:txBody>
                    <a:bodyPr/>
                    <a:lstStyle/>
                    <a:p>
                      <a:r>
                        <a:rPr lang="es-ES" sz="1600" dirty="0" smtClean="0"/>
                        <a:t>- 7x + 6y – 5x + 4y </a:t>
                      </a:r>
                      <a:endParaRPr lang="es-ES" sz="1600" dirty="0" smtClean="0"/>
                    </a:p>
                    <a:p>
                      <a:r>
                        <a:rPr lang="es-ES" sz="1600" dirty="0" smtClean="0"/>
                        <a:t>Reducción de </a:t>
                      </a:r>
                      <a:r>
                        <a:rPr lang="es-ES" sz="1600" dirty="0" smtClean="0"/>
                        <a:t>x: - 7x – 5x </a:t>
                      </a:r>
                      <a:r>
                        <a:rPr lang="es-ES" sz="1600" dirty="0" smtClean="0"/>
                        <a:t>= </a:t>
                      </a:r>
                      <a:r>
                        <a:rPr lang="es-ES" sz="1600" dirty="0" smtClean="0"/>
                        <a:t>- 12x</a:t>
                      </a:r>
                      <a:endParaRPr lang="es-E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Reducción de </a:t>
                      </a:r>
                      <a:r>
                        <a:rPr lang="es-ES" sz="1600" dirty="0" smtClean="0"/>
                        <a:t>y: 6y </a:t>
                      </a:r>
                      <a:r>
                        <a:rPr lang="es-ES" sz="1600" dirty="0" smtClean="0"/>
                        <a:t>+ </a:t>
                      </a:r>
                      <a:r>
                        <a:rPr lang="es-ES" sz="1600" dirty="0" smtClean="0"/>
                        <a:t>4y </a:t>
                      </a:r>
                      <a:r>
                        <a:rPr lang="es-ES" sz="1600" dirty="0" smtClean="0"/>
                        <a:t>= </a:t>
                      </a:r>
                      <a:r>
                        <a:rPr lang="es-ES" sz="1600" dirty="0" smtClean="0"/>
                        <a:t>10y</a:t>
                      </a:r>
                      <a:endParaRPr lang="es-E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Respuesta: </a:t>
                      </a:r>
                      <a:r>
                        <a:rPr lang="es-ES" sz="1600" dirty="0" smtClean="0">
                          <a:solidFill>
                            <a:srgbClr val="FF0000"/>
                          </a:solidFill>
                        </a:rPr>
                        <a:t>- 12x </a:t>
                      </a:r>
                      <a:r>
                        <a:rPr lang="es-ES" sz="1600" dirty="0" smtClean="0">
                          <a:solidFill>
                            <a:srgbClr val="FF0000"/>
                          </a:solidFill>
                        </a:rPr>
                        <a:t>+ </a:t>
                      </a:r>
                      <a:r>
                        <a:rPr lang="es-ES" sz="1600" dirty="0" smtClean="0">
                          <a:solidFill>
                            <a:srgbClr val="FF0000"/>
                          </a:solidFill>
                        </a:rPr>
                        <a:t>10y</a:t>
                      </a:r>
                      <a:endParaRPr lang="es-ES" sz="1600" dirty="0" smtClean="0">
                        <a:solidFill>
                          <a:srgbClr val="FF0000"/>
                        </a:solidFill>
                      </a:endParaRPr>
                    </a:p>
                  </a:txBody>
                  <a:tcPr/>
                </a:tc>
              </a:tr>
            </a:tbl>
          </a:graphicData>
        </a:graphic>
      </p:graphicFrame>
      <p:cxnSp>
        <p:nvCxnSpPr>
          <p:cNvPr id="10" name="Conector recto 9"/>
          <p:cNvCxnSpPr/>
          <p:nvPr/>
        </p:nvCxnSpPr>
        <p:spPr>
          <a:xfrm>
            <a:off x="1787857" y="1869743"/>
            <a:ext cx="7779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1742365" y="3714466"/>
            <a:ext cx="7779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1742365" y="5586484"/>
            <a:ext cx="7779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615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66499" y="419717"/>
            <a:ext cx="7459639" cy="808582"/>
          </a:xfrm>
        </p:spPr>
        <p:txBody>
          <a:bodyPr/>
          <a:lstStyle/>
          <a:p>
            <a:r>
              <a:rPr lang="es-ES" dirty="0" smtClean="0"/>
              <a:t>NIVELACIÓN CON PÁGINAS WEB</a:t>
            </a:r>
            <a:endParaRPr lang="es-ES" dirty="0"/>
          </a:p>
        </p:txBody>
      </p:sp>
      <p:sp>
        <p:nvSpPr>
          <p:cNvPr id="3" name="Marcador de contenido 2"/>
          <p:cNvSpPr>
            <a:spLocks noGrp="1"/>
          </p:cNvSpPr>
          <p:nvPr>
            <p:ph idx="1"/>
          </p:nvPr>
        </p:nvSpPr>
        <p:spPr>
          <a:xfrm>
            <a:off x="824552" y="1228299"/>
            <a:ext cx="10515600" cy="4561143"/>
          </a:xfrm>
        </p:spPr>
        <p:txBody>
          <a:bodyPr>
            <a:normAutofit fontScale="77500" lnSpcReduction="20000"/>
          </a:bodyPr>
          <a:lstStyle/>
          <a:p>
            <a:pPr marL="0" indent="0">
              <a:buNone/>
            </a:pPr>
            <a:r>
              <a:rPr lang="es-ES" dirty="0"/>
              <a:t>Te sugerimos que </a:t>
            </a:r>
            <a:r>
              <a:rPr lang="es-ES" dirty="0" smtClean="0"/>
              <a:t>consultes las </a:t>
            </a:r>
            <a:r>
              <a:rPr lang="es-ES" dirty="0"/>
              <a:t>siguientes </a:t>
            </a:r>
            <a:r>
              <a:rPr lang="es-ES" dirty="0" smtClean="0"/>
              <a:t>páginas</a:t>
            </a:r>
            <a:r>
              <a:rPr lang="es-ES" dirty="0"/>
              <a:t>, </a:t>
            </a:r>
            <a:r>
              <a:rPr lang="es-ES" dirty="0" smtClean="0"/>
              <a:t>las </a:t>
            </a:r>
            <a:r>
              <a:rPr lang="es-ES" dirty="0"/>
              <a:t>cuales te explicarán como realizar operaciones combinadas con los </a:t>
            </a:r>
            <a:r>
              <a:rPr lang="es-ES" dirty="0" smtClean="0"/>
              <a:t>racionales y resolver problemas con ellos. </a:t>
            </a:r>
            <a:r>
              <a:rPr lang="es-ES" dirty="0"/>
              <a:t>Cuando te sientas preparado, vuelve a intentar a presentar la </a:t>
            </a:r>
            <a:r>
              <a:rPr lang="es-ES" dirty="0" smtClean="0"/>
              <a:t>evaluación …</a:t>
            </a:r>
          </a:p>
          <a:p>
            <a:pPr marL="514350" indent="-514350">
              <a:buAutoNum type="arabicPeriod"/>
            </a:pPr>
            <a:r>
              <a:rPr lang="es-ES" dirty="0" smtClean="0"/>
              <a:t>Operaciones combinadas con enteros: </a:t>
            </a:r>
            <a:r>
              <a:rPr lang="es-ES" dirty="0">
                <a:hlinkClick r:id="rId2"/>
              </a:rPr>
              <a:t>http://</a:t>
            </a:r>
            <a:r>
              <a:rPr lang="es-ES" dirty="0" smtClean="0">
                <a:hlinkClick r:id="rId2"/>
              </a:rPr>
              <a:t>www.vitutor.com/di/e/a_10.html</a:t>
            </a:r>
            <a:r>
              <a:rPr lang="es-ES" dirty="0" smtClean="0"/>
              <a:t> </a:t>
            </a:r>
          </a:p>
          <a:p>
            <a:pPr marL="514350" indent="-514350">
              <a:buAutoNum type="arabicPeriod"/>
            </a:pPr>
            <a:r>
              <a:rPr lang="es-ES" dirty="0" smtClean="0"/>
              <a:t>Ejercicios interactivos de operaciones combinadas con </a:t>
            </a:r>
            <a:r>
              <a:rPr lang="es-ES" dirty="0"/>
              <a:t>números enteros: </a:t>
            </a:r>
            <a:r>
              <a:rPr lang="es-ES" dirty="0">
                <a:hlinkClick r:id="rId3"/>
              </a:rPr>
              <a:t>http://</a:t>
            </a:r>
            <a:r>
              <a:rPr lang="es-ES" dirty="0" smtClean="0">
                <a:hlinkClick r:id="rId3"/>
              </a:rPr>
              <a:t>www.vitutor.com/di/e/a_10_e.html</a:t>
            </a:r>
            <a:r>
              <a:rPr lang="es-ES" dirty="0" smtClean="0"/>
              <a:t> </a:t>
            </a:r>
          </a:p>
          <a:p>
            <a:pPr marL="514350" indent="-514350">
              <a:buAutoNum type="arabicPeriod"/>
            </a:pPr>
            <a:r>
              <a:rPr lang="es-ES" dirty="0" smtClean="0"/>
              <a:t>Problemas de </a:t>
            </a:r>
            <a:r>
              <a:rPr lang="es-ES" dirty="0"/>
              <a:t>números enteros: </a:t>
            </a:r>
            <a:r>
              <a:rPr lang="es-ES" dirty="0">
                <a:hlinkClick r:id="rId4"/>
              </a:rPr>
              <a:t>http://</a:t>
            </a:r>
            <a:r>
              <a:rPr lang="es-ES" dirty="0" smtClean="0">
                <a:hlinkClick r:id="rId4"/>
              </a:rPr>
              <a:t>www.vitutor.com/di/e/problemas_enteros.html</a:t>
            </a:r>
            <a:r>
              <a:rPr lang="es-ES" dirty="0" smtClean="0"/>
              <a:t> </a:t>
            </a:r>
          </a:p>
          <a:p>
            <a:pPr marL="514350" indent="-514350">
              <a:buAutoNum type="arabicPeriod"/>
            </a:pPr>
            <a:r>
              <a:rPr lang="es-ES" dirty="0"/>
              <a:t>Problemas resueltos enteros: </a:t>
            </a:r>
            <a:r>
              <a:rPr lang="es-ES" dirty="0">
                <a:hlinkClick r:id="rId5"/>
              </a:rPr>
              <a:t>http://</a:t>
            </a:r>
            <a:r>
              <a:rPr lang="es-ES" dirty="0" smtClean="0">
                <a:hlinkClick r:id="rId5"/>
              </a:rPr>
              <a:t>www.ejerciciosweb.com/enteros/problemas-resueltos.html</a:t>
            </a:r>
            <a:r>
              <a:rPr lang="es-ES" dirty="0" smtClean="0"/>
              <a:t> </a:t>
            </a:r>
          </a:p>
          <a:p>
            <a:pPr marL="514350" indent="-514350">
              <a:buAutoNum type="arabicPeriod"/>
            </a:pPr>
            <a:r>
              <a:rPr lang="es-ES" dirty="0" smtClean="0"/>
              <a:t>Los </a:t>
            </a:r>
            <a:r>
              <a:rPr lang="es-ES" dirty="0"/>
              <a:t>números racionales: </a:t>
            </a:r>
            <a:r>
              <a:rPr lang="es-ES" dirty="0">
                <a:hlinkClick r:id="rId6"/>
              </a:rPr>
              <a:t>http://</a:t>
            </a:r>
            <a:r>
              <a:rPr lang="es-ES" dirty="0" smtClean="0">
                <a:hlinkClick r:id="rId6"/>
              </a:rPr>
              <a:t>recursostic.educacion.es/descartes/web/materiales_didacticos/EDAD_3eso_numeros_racionales/3eso_quincena1.pdf</a:t>
            </a:r>
            <a:r>
              <a:rPr lang="es-ES" dirty="0" smtClean="0"/>
              <a:t> </a:t>
            </a:r>
          </a:p>
          <a:p>
            <a:pPr marL="514350" indent="-514350">
              <a:buAutoNum type="arabicPeriod"/>
            </a:pPr>
            <a:r>
              <a:rPr lang="es-ES" dirty="0"/>
              <a:t>Números racionales: </a:t>
            </a:r>
            <a:r>
              <a:rPr lang="es-ES" dirty="0">
                <a:hlinkClick r:id="rId7"/>
              </a:rPr>
              <a:t>http://</a:t>
            </a:r>
            <a:r>
              <a:rPr lang="es-ES" dirty="0" smtClean="0">
                <a:hlinkClick r:id="rId7"/>
              </a:rPr>
              <a:t>platea.pntic.mec.es/jfgarcia/editorialsm/es4_op_a_sm_esfera/unidad1.pdf</a:t>
            </a:r>
            <a:r>
              <a:rPr lang="es-ES" dirty="0" smtClean="0"/>
              <a:t> </a:t>
            </a:r>
          </a:p>
        </p:txBody>
      </p:sp>
      <p:sp>
        <p:nvSpPr>
          <p:cNvPr id="4" name="Elipse 3">
            <a:hlinkClick r:id="rId8" action="ppaction://hlinksldjump"/>
          </p:cNvPr>
          <p:cNvSpPr/>
          <p:nvPr/>
        </p:nvSpPr>
        <p:spPr>
          <a:xfrm>
            <a:off x="2150773" y="5950040"/>
            <a:ext cx="3039414" cy="643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PRESENTAR PRUEBA DIAGNÓSTICA</a:t>
            </a:r>
            <a:endParaRPr lang="es-ES" b="1" dirty="0"/>
          </a:p>
        </p:txBody>
      </p:sp>
      <p:sp>
        <p:nvSpPr>
          <p:cNvPr id="5" name="Elipse 4">
            <a:hlinkClick r:id="rId9" action="ppaction://hlinksldjump"/>
          </p:cNvPr>
          <p:cNvSpPr/>
          <p:nvPr/>
        </p:nvSpPr>
        <p:spPr>
          <a:xfrm>
            <a:off x="5293218" y="5998334"/>
            <a:ext cx="2511379" cy="595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NIVELAR DE OTRA MANERA</a:t>
            </a:r>
            <a:endParaRPr lang="es-ES" b="1" dirty="0"/>
          </a:p>
        </p:txBody>
      </p:sp>
      <p:pic>
        <p:nvPicPr>
          <p:cNvPr id="2050" name="Picture 2" descr="emoticono-y-smiley-leyendo-imagen-animada-0040"/>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10099343" y="1871951"/>
            <a:ext cx="1854958" cy="189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85925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42666" y="597329"/>
            <a:ext cx="10515600" cy="317072"/>
          </a:xfrm>
        </p:spPr>
        <p:txBody>
          <a:bodyPr>
            <a:normAutofit/>
          </a:bodyPr>
          <a:lstStyle/>
          <a:p>
            <a:pPr marL="0" indent="0" algn="just">
              <a:lnSpc>
                <a:spcPct val="100000"/>
              </a:lnSpc>
              <a:spcBef>
                <a:spcPts val="0"/>
              </a:spcBef>
              <a:buNone/>
            </a:pPr>
            <a:r>
              <a:rPr lang="es-ES" sz="1400" dirty="0"/>
              <a:t>25. ¿Cuánto hay que adicionarle a 6x</a:t>
            </a:r>
            <a:r>
              <a:rPr lang="es-ES" sz="1400" baseline="30000" dirty="0"/>
              <a:t>2</a:t>
            </a:r>
            <a:r>
              <a:rPr lang="es-ES" sz="1400" dirty="0"/>
              <a:t>y – 4xy</a:t>
            </a:r>
            <a:r>
              <a:rPr lang="es-ES" sz="1400" baseline="30000" dirty="0"/>
              <a:t>2</a:t>
            </a:r>
            <a:r>
              <a:rPr lang="es-ES" sz="1400" dirty="0"/>
              <a:t> para obtener – 4x</a:t>
            </a:r>
            <a:r>
              <a:rPr lang="es-ES" sz="1400" baseline="30000" dirty="0"/>
              <a:t>2</a:t>
            </a:r>
            <a:r>
              <a:rPr lang="es-ES" sz="1400" dirty="0"/>
              <a:t>y + 6xy</a:t>
            </a:r>
            <a:r>
              <a:rPr lang="es-ES" sz="1400" baseline="30000" dirty="0"/>
              <a:t>2</a:t>
            </a:r>
            <a:r>
              <a:rPr lang="es-ES" sz="1400" dirty="0"/>
              <a:t>?   </a:t>
            </a:r>
          </a:p>
        </p:txBody>
      </p:sp>
      <p:sp>
        <p:nvSpPr>
          <p:cNvPr id="4" name="Rectángulo 3"/>
          <p:cNvSpPr/>
          <p:nvPr/>
        </p:nvSpPr>
        <p:spPr>
          <a:xfrm>
            <a:off x="742666" y="2408261"/>
            <a:ext cx="6096000" cy="307777"/>
          </a:xfrm>
          <a:prstGeom prst="rect">
            <a:avLst/>
          </a:prstGeom>
        </p:spPr>
        <p:txBody>
          <a:bodyPr>
            <a:spAutoFit/>
          </a:bodyPr>
          <a:lstStyle/>
          <a:p>
            <a:pPr algn="just"/>
            <a:r>
              <a:rPr lang="es-ES" sz="1400" dirty="0"/>
              <a:t>26. ¿Cuánto hay que adicionarle a – 5x</a:t>
            </a:r>
            <a:r>
              <a:rPr lang="es-ES" sz="1400" baseline="30000" dirty="0"/>
              <a:t>2</a:t>
            </a:r>
            <a:r>
              <a:rPr lang="es-ES" sz="1400" dirty="0"/>
              <a:t> – 7x - 1 para obtener – x</a:t>
            </a:r>
            <a:r>
              <a:rPr lang="es-ES" sz="1400" baseline="30000" dirty="0"/>
              <a:t>2</a:t>
            </a:r>
            <a:r>
              <a:rPr lang="es-ES" sz="1400" dirty="0"/>
              <a:t> – x - 1?   </a:t>
            </a:r>
          </a:p>
        </p:txBody>
      </p:sp>
      <p:sp>
        <p:nvSpPr>
          <p:cNvPr id="5" name="Rectángulo 4"/>
          <p:cNvSpPr/>
          <p:nvPr/>
        </p:nvSpPr>
        <p:spPr>
          <a:xfrm>
            <a:off x="742666" y="4484259"/>
            <a:ext cx="6096000" cy="307777"/>
          </a:xfrm>
          <a:prstGeom prst="rect">
            <a:avLst/>
          </a:prstGeom>
        </p:spPr>
        <p:txBody>
          <a:bodyPr>
            <a:spAutoFit/>
          </a:bodyPr>
          <a:lstStyle/>
          <a:p>
            <a:pPr algn="just"/>
            <a:r>
              <a:rPr lang="es-ES" sz="1400" dirty="0"/>
              <a:t>27. ¿Cuánto hay que adicionarle a 8b</a:t>
            </a:r>
            <a:r>
              <a:rPr lang="es-ES" sz="1400" baseline="30000" dirty="0"/>
              <a:t>2</a:t>
            </a:r>
            <a:r>
              <a:rPr lang="es-ES" sz="1400" dirty="0"/>
              <a:t> –  b + 1 para obtener – b</a:t>
            </a:r>
            <a:r>
              <a:rPr lang="es-ES" sz="1400" baseline="30000" dirty="0"/>
              <a:t>2</a:t>
            </a:r>
            <a:r>
              <a:rPr lang="es-ES" sz="1400" dirty="0"/>
              <a:t> + b - 4?</a:t>
            </a:r>
            <a:endParaRPr lang="es-ES" sz="1400" dirty="0"/>
          </a:p>
        </p:txBody>
      </p:sp>
      <p:graphicFrame>
        <p:nvGraphicFramePr>
          <p:cNvPr id="6" name="Tabla 5"/>
          <p:cNvGraphicFramePr>
            <a:graphicFrameLocks noGrp="1"/>
          </p:cNvGraphicFramePr>
          <p:nvPr>
            <p:extLst>
              <p:ext uri="{D42A27DB-BD31-4B8C-83A1-F6EECF244321}">
                <p14:modId xmlns:p14="http://schemas.microsoft.com/office/powerpoint/2010/main" val="3274556734"/>
              </p:ext>
            </p:extLst>
          </p:nvPr>
        </p:nvGraphicFramePr>
        <p:xfrm>
          <a:off x="1138451" y="914401"/>
          <a:ext cx="9411268" cy="1437640"/>
        </p:xfrm>
        <a:graphic>
          <a:graphicData uri="http://schemas.openxmlformats.org/drawingml/2006/table">
            <a:tbl>
              <a:tblPr firstRow="1" bandRow="1">
                <a:tableStyleId>{5C22544A-7EE6-4342-B048-85BDC9FD1C3A}</a:tableStyleId>
              </a:tblPr>
              <a:tblGrid>
                <a:gridCol w="5084928"/>
                <a:gridCol w="4326340"/>
              </a:tblGrid>
              <a:tr h="370840">
                <a:tc>
                  <a:txBody>
                    <a:bodyPr/>
                    <a:lstStyle/>
                    <a:p>
                      <a:pPr algn="ctr"/>
                      <a:r>
                        <a:rPr lang="es-ES" sz="1400" dirty="0" smtClean="0"/>
                        <a:t>FORMA VERTICAL</a:t>
                      </a:r>
                      <a:endParaRPr lang="es-ES" sz="1400" dirty="0"/>
                    </a:p>
                  </a:txBody>
                  <a:tcPr/>
                </a:tc>
                <a:tc>
                  <a:txBody>
                    <a:bodyPr/>
                    <a:lstStyle/>
                    <a:p>
                      <a:pPr algn="ctr"/>
                      <a:r>
                        <a:rPr lang="es-ES" sz="1400" dirty="0" smtClean="0"/>
                        <a:t>FORMA HORIZONTAL</a:t>
                      </a:r>
                      <a:endParaRPr lang="es-ES" sz="1400" dirty="0"/>
                    </a:p>
                  </a:txBody>
                  <a:tcPr/>
                </a:tc>
              </a:tr>
              <a:tr h="370840">
                <a:tc>
                  <a:txBody>
                    <a:bodyPr/>
                    <a:lstStyle/>
                    <a:p>
                      <a:r>
                        <a:rPr lang="es-ES" sz="1600" baseline="0" dirty="0" smtClean="0"/>
                        <a:t>    </a:t>
                      </a:r>
                      <a:r>
                        <a:rPr lang="es-ES" sz="1600" dirty="0" smtClean="0"/>
                        <a:t>6x</a:t>
                      </a:r>
                      <a:r>
                        <a:rPr lang="es-ES" sz="1600" baseline="30000" dirty="0" smtClean="0"/>
                        <a:t>2</a:t>
                      </a:r>
                      <a:r>
                        <a:rPr lang="es-ES" sz="1600" dirty="0" smtClean="0"/>
                        <a:t>y – 4xy</a:t>
                      </a:r>
                      <a:r>
                        <a:rPr lang="es-ES" sz="1600" baseline="30000" dirty="0" smtClean="0"/>
                        <a:t>2</a:t>
                      </a:r>
                      <a:r>
                        <a:rPr lang="es-ES" sz="1600" dirty="0" smtClean="0"/>
                        <a:t>          – 4x</a:t>
                      </a:r>
                      <a:r>
                        <a:rPr lang="es-ES" sz="1600" baseline="30000" dirty="0" smtClean="0"/>
                        <a:t>2</a:t>
                      </a:r>
                      <a:r>
                        <a:rPr lang="es-ES" sz="1600" dirty="0" smtClean="0"/>
                        <a:t>y – </a:t>
                      </a:r>
                      <a:r>
                        <a:rPr lang="es-ES" sz="1600" dirty="0" smtClean="0"/>
                        <a:t>(+ </a:t>
                      </a:r>
                      <a:r>
                        <a:rPr lang="es-ES" sz="1600" dirty="0" smtClean="0"/>
                        <a:t>6x</a:t>
                      </a:r>
                      <a:r>
                        <a:rPr lang="es-ES" sz="1600" baseline="30000" dirty="0" smtClean="0"/>
                        <a:t>2</a:t>
                      </a:r>
                      <a:r>
                        <a:rPr lang="es-ES" sz="1600" dirty="0" smtClean="0"/>
                        <a:t>y) </a:t>
                      </a:r>
                      <a:r>
                        <a:rPr lang="es-ES" sz="1600" dirty="0" smtClean="0"/>
                        <a:t>= </a:t>
                      </a:r>
                      <a:r>
                        <a:rPr lang="es-ES" sz="1600" dirty="0" smtClean="0"/>
                        <a:t>– 4x</a:t>
                      </a:r>
                      <a:r>
                        <a:rPr lang="es-ES" sz="1600" baseline="30000" dirty="0" smtClean="0"/>
                        <a:t>2</a:t>
                      </a:r>
                      <a:r>
                        <a:rPr lang="es-ES" sz="1600" dirty="0" smtClean="0"/>
                        <a:t>y – 6x</a:t>
                      </a:r>
                      <a:r>
                        <a:rPr lang="es-ES" sz="1600" baseline="30000" dirty="0" smtClean="0"/>
                        <a:t>2</a:t>
                      </a:r>
                      <a:r>
                        <a:rPr lang="es-ES" sz="1600" dirty="0" smtClean="0"/>
                        <a:t>y = - 10x</a:t>
                      </a:r>
                      <a:r>
                        <a:rPr lang="es-ES" sz="1600" baseline="30000" dirty="0" smtClean="0"/>
                        <a:t>2</a:t>
                      </a:r>
                      <a:r>
                        <a:rPr lang="es-ES" sz="1600" dirty="0" smtClean="0"/>
                        <a:t>y</a:t>
                      </a:r>
                      <a:endParaRPr lang="es-ES" sz="1600" dirty="0" smtClean="0"/>
                    </a:p>
                    <a:p>
                      <a:r>
                        <a:rPr lang="es-ES" sz="1600" dirty="0" smtClean="0"/>
                        <a:t> </a:t>
                      </a:r>
                      <a:r>
                        <a:rPr lang="es-ES" sz="1600" dirty="0" smtClean="0"/>
                        <a:t>      </a:t>
                      </a:r>
                      <a:r>
                        <a:rPr lang="es-ES" sz="1600" dirty="0" smtClean="0"/>
                        <a:t>¿?      ¿?      </a:t>
                      </a:r>
                      <a:r>
                        <a:rPr lang="es-ES" sz="1600" dirty="0" smtClean="0">
                          <a:sym typeface="Wingdings" panose="05000000000000000000" pitchFamily="2" charset="2"/>
                        </a:rPr>
                        <a:t></a:t>
                      </a:r>
                      <a:r>
                        <a:rPr lang="es-ES" sz="1600" dirty="0" smtClean="0"/>
                        <a:t>   </a:t>
                      </a:r>
                      <a:r>
                        <a:rPr lang="es-ES" sz="1600" dirty="0" smtClean="0"/>
                        <a:t>6xy</a:t>
                      </a:r>
                      <a:r>
                        <a:rPr lang="es-ES" sz="1600" baseline="30000" dirty="0" smtClean="0"/>
                        <a:t>2</a:t>
                      </a:r>
                      <a:r>
                        <a:rPr lang="es-ES" sz="1600" dirty="0" smtClean="0"/>
                        <a:t> </a:t>
                      </a:r>
                      <a:r>
                        <a:rPr lang="es-ES" sz="1600" dirty="0" smtClean="0"/>
                        <a:t>– </a:t>
                      </a:r>
                      <a:r>
                        <a:rPr lang="es-ES" sz="1600" dirty="0" smtClean="0"/>
                        <a:t>(– 4xy</a:t>
                      </a:r>
                      <a:r>
                        <a:rPr lang="es-ES" sz="1600" baseline="30000" dirty="0" smtClean="0"/>
                        <a:t>2</a:t>
                      </a:r>
                      <a:r>
                        <a:rPr lang="es-ES" sz="1600" dirty="0" smtClean="0"/>
                        <a:t> ) </a:t>
                      </a:r>
                      <a:r>
                        <a:rPr lang="es-ES" sz="1600" dirty="0" smtClean="0"/>
                        <a:t>= </a:t>
                      </a:r>
                      <a:r>
                        <a:rPr lang="es-ES" sz="1600" dirty="0" smtClean="0"/>
                        <a:t>6xy</a:t>
                      </a:r>
                      <a:r>
                        <a:rPr lang="es-ES" sz="1600" baseline="30000" dirty="0" smtClean="0"/>
                        <a:t>2</a:t>
                      </a:r>
                      <a:r>
                        <a:rPr lang="es-ES" sz="1600" dirty="0" smtClean="0"/>
                        <a:t> + 4xy</a:t>
                      </a:r>
                      <a:r>
                        <a:rPr lang="es-ES" sz="1600" baseline="30000" dirty="0" smtClean="0"/>
                        <a:t>2</a:t>
                      </a:r>
                      <a:r>
                        <a:rPr lang="es-ES" sz="1600" dirty="0" smtClean="0"/>
                        <a:t> = 10xy</a:t>
                      </a:r>
                      <a:r>
                        <a:rPr lang="es-ES" sz="1600" baseline="30000" dirty="0" smtClean="0"/>
                        <a:t>2</a:t>
                      </a:r>
                      <a:endParaRPr lang="es-ES" sz="1600" dirty="0" smtClean="0"/>
                    </a:p>
                    <a:p>
                      <a:r>
                        <a:rPr lang="es-ES" sz="1600" dirty="0" smtClean="0"/>
                        <a:t> </a:t>
                      </a:r>
                      <a:r>
                        <a:rPr lang="es-ES" sz="1600" dirty="0" smtClean="0"/>
                        <a:t>– 4x</a:t>
                      </a:r>
                      <a:r>
                        <a:rPr lang="es-ES" sz="1600" baseline="30000" dirty="0" smtClean="0"/>
                        <a:t>2</a:t>
                      </a:r>
                      <a:r>
                        <a:rPr lang="es-ES" sz="1600" dirty="0" smtClean="0"/>
                        <a:t>y + 6xy</a:t>
                      </a:r>
                      <a:r>
                        <a:rPr lang="es-ES" sz="1600" baseline="30000" dirty="0" smtClean="0"/>
                        <a:t>2        </a:t>
                      </a:r>
                      <a:r>
                        <a:rPr lang="es-ES" sz="1600" dirty="0" smtClean="0"/>
                        <a:t>Respuesta</a:t>
                      </a:r>
                      <a:r>
                        <a:rPr lang="es-ES" sz="1600" dirty="0" smtClean="0"/>
                        <a:t>: </a:t>
                      </a:r>
                      <a:r>
                        <a:rPr lang="es-ES" sz="1600" dirty="0" smtClean="0">
                          <a:solidFill>
                            <a:srgbClr val="FF0000"/>
                          </a:solidFill>
                        </a:rPr>
                        <a:t>- 10x</a:t>
                      </a:r>
                      <a:r>
                        <a:rPr lang="es-ES" sz="1600" baseline="30000" dirty="0" smtClean="0">
                          <a:solidFill>
                            <a:srgbClr val="FF0000"/>
                          </a:solidFill>
                        </a:rPr>
                        <a:t>2</a:t>
                      </a:r>
                      <a:r>
                        <a:rPr lang="es-ES" sz="1600" dirty="0" smtClean="0">
                          <a:solidFill>
                            <a:srgbClr val="FF0000"/>
                          </a:solidFill>
                        </a:rPr>
                        <a:t>y + 10xy</a:t>
                      </a:r>
                      <a:r>
                        <a:rPr lang="es-ES" sz="1600" baseline="30000" dirty="0" smtClean="0">
                          <a:solidFill>
                            <a:srgbClr val="FF0000"/>
                          </a:solidFill>
                        </a:rPr>
                        <a:t>2</a:t>
                      </a:r>
                      <a:endParaRPr lang="es-ES" sz="1600" dirty="0" smtClean="0">
                        <a:solidFill>
                          <a:srgbClr val="FF0000"/>
                        </a:solidFill>
                      </a:endParaRPr>
                    </a:p>
                  </a:txBody>
                  <a:tcPr/>
                </a:tc>
                <a:tc>
                  <a:txBody>
                    <a:bodyPr/>
                    <a:lstStyle/>
                    <a:p>
                      <a:r>
                        <a:rPr lang="es-ES" sz="1600" dirty="0" smtClean="0"/>
                        <a:t>– 4x</a:t>
                      </a:r>
                      <a:r>
                        <a:rPr lang="es-ES" sz="1600" baseline="30000" dirty="0" smtClean="0"/>
                        <a:t>2</a:t>
                      </a:r>
                      <a:r>
                        <a:rPr lang="es-ES" sz="1600" dirty="0" smtClean="0"/>
                        <a:t>y + 6xy</a:t>
                      </a:r>
                      <a:r>
                        <a:rPr lang="es-ES" sz="1600" baseline="30000" dirty="0" smtClean="0"/>
                        <a:t>2  </a:t>
                      </a:r>
                      <a:r>
                        <a:rPr lang="es-ES" sz="1600" dirty="0" smtClean="0"/>
                        <a:t>– 6x</a:t>
                      </a:r>
                      <a:r>
                        <a:rPr lang="es-ES" sz="1600" baseline="30000" dirty="0" smtClean="0"/>
                        <a:t>2</a:t>
                      </a:r>
                      <a:r>
                        <a:rPr lang="es-ES" sz="1600" dirty="0" smtClean="0"/>
                        <a:t>y + 4xy</a:t>
                      </a:r>
                      <a:r>
                        <a:rPr lang="es-ES" sz="1600" baseline="30000" dirty="0" smtClean="0"/>
                        <a:t>2</a:t>
                      </a:r>
                      <a:r>
                        <a:rPr lang="es-ES" sz="1600" dirty="0" smtClean="0"/>
                        <a:t> </a:t>
                      </a:r>
                      <a:endParaRPr lang="es-ES" sz="1600" baseline="30000" dirty="0" smtClean="0"/>
                    </a:p>
                    <a:p>
                      <a:r>
                        <a:rPr lang="es-ES" sz="1600" dirty="0" smtClean="0"/>
                        <a:t>Reducción </a:t>
                      </a:r>
                      <a:r>
                        <a:rPr lang="es-ES" sz="1600" dirty="0" smtClean="0"/>
                        <a:t>de </a:t>
                      </a:r>
                      <a:r>
                        <a:rPr lang="es-ES" sz="1600" dirty="0" smtClean="0"/>
                        <a:t>x</a:t>
                      </a:r>
                      <a:r>
                        <a:rPr lang="es-ES" sz="1600" baseline="30000" dirty="0" smtClean="0"/>
                        <a:t>2</a:t>
                      </a:r>
                      <a:r>
                        <a:rPr lang="es-ES" sz="1600" dirty="0" smtClean="0"/>
                        <a:t>y: – 4x</a:t>
                      </a:r>
                      <a:r>
                        <a:rPr lang="es-ES" sz="1600" baseline="30000" dirty="0" smtClean="0"/>
                        <a:t>2</a:t>
                      </a:r>
                      <a:r>
                        <a:rPr lang="es-ES" sz="1600" dirty="0" smtClean="0"/>
                        <a:t>y – 6x</a:t>
                      </a:r>
                      <a:r>
                        <a:rPr lang="es-ES" sz="1600" baseline="30000" dirty="0" smtClean="0"/>
                        <a:t>2</a:t>
                      </a:r>
                      <a:r>
                        <a:rPr lang="es-ES" sz="1600" dirty="0" smtClean="0"/>
                        <a:t>y = - 10x</a:t>
                      </a:r>
                      <a:r>
                        <a:rPr lang="es-ES" sz="1600" baseline="30000" dirty="0" smtClean="0"/>
                        <a:t>2</a:t>
                      </a:r>
                      <a:r>
                        <a:rPr lang="es-ES" sz="1600" dirty="0" smtClean="0"/>
                        <a:t>y</a:t>
                      </a:r>
                      <a:endParaRPr lang="es-E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Reducción de </a:t>
                      </a:r>
                      <a:r>
                        <a:rPr lang="es-ES" sz="1600" dirty="0" smtClean="0"/>
                        <a:t>xy</a:t>
                      </a:r>
                      <a:r>
                        <a:rPr lang="es-ES" sz="1600" baseline="30000" dirty="0" smtClean="0"/>
                        <a:t>2</a:t>
                      </a:r>
                      <a:r>
                        <a:rPr lang="es-ES" sz="1600" dirty="0" smtClean="0"/>
                        <a:t>: 6xy</a:t>
                      </a:r>
                      <a:r>
                        <a:rPr lang="es-ES" sz="1600" baseline="30000" dirty="0" smtClean="0"/>
                        <a:t>2</a:t>
                      </a:r>
                      <a:r>
                        <a:rPr lang="es-ES" sz="1600" dirty="0" smtClean="0"/>
                        <a:t> + 4xy</a:t>
                      </a:r>
                      <a:r>
                        <a:rPr lang="es-ES" sz="1600" baseline="30000" dirty="0" smtClean="0"/>
                        <a:t>2</a:t>
                      </a:r>
                      <a:r>
                        <a:rPr lang="es-ES" sz="1600" dirty="0" smtClean="0"/>
                        <a:t> = 10xy</a:t>
                      </a:r>
                      <a:r>
                        <a:rPr lang="es-ES" sz="1600" baseline="30000" dirty="0" smtClean="0"/>
                        <a:t>2</a:t>
                      </a:r>
                      <a:endParaRPr lang="es-E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Respuesta</a:t>
                      </a:r>
                      <a:r>
                        <a:rPr lang="es-ES" sz="1600" dirty="0" smtClean="0"/>
                        <a:t>: </a:t>
                      </a:r>
                      <a:r>
                        <a:rPr lang="es-ES" sz="1600" dirty="0" smtClean="0">
                          <a:solidFill>
                            <a:srgbClr val="FF0000"/>
                          </a:solidFill>
                        </a:rPr>
                        <a:t>- 10x</a:t>
                      </a:r>
                      <a:r>
                        <a:rPr lang="es-ES" sz="1600" baseline="30000" dirty="0" smtClean="0">
                          <a:solidFill>
                            <a:srgbClr val="FF0000"/>
                          </a:solidFill>
                        </a:rPr>
                        <a:t>2</a:t>
                      </a:r>
                      <a:r>
                        <a:rPr lang="es-ES" sz="1600" dirty="0" smtClean="0">
                          <a:solidFill>
                            <a:srgbClr val="FF0000"/>
                          </a:solidFill>
                        </a:rPr>
                        <a:t>y + 10xy</a:t>
                      </a:r>
                      <a:r>
                        <a:rPr lang="es-ES" sz="1600" baseline="30000" dirty="0" smtClean="0">
                          <a:solidFill>
                            <a:srgbClr val="FF0000"/>
                          </a:solidFill>
                        </a:rPr>
                        <a:t>2</a:t>
                      </a:r>
                      <a:endParaRPr lang="es-ES" sz="1600" dirty="0" smtClean="0">
                        <a:solidFill>
                          <a:srgbClr val="FF0000"/>
                        </a:solidFill>
                      </a:endParaRPr>
                    </a:p>
                  </a:txBody>
                  <a:tcPr/>
                </a:tc>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1399355190"/>
              </p:ext>
            </p:extLst>
          </p:nvPr>
        </p:nvGraphicFramePr>
        <p:xfrm>
          <a:off x="1097507" y="2716038"/>
          <a:ext cx="9411268" cy="1681480"/>
        </p:xfrm>
        <a:graphic>
          <a:graphicData uri="http://schemas.openxmlformats.org/drawingml/2006/table">
            <a:tbl>
              <a:tblPr firstRow="1" bandRow="1">
                <a:tableStyleId>{5C22544A-7EE6-4342-B048-85BDC9FD1C3A}</a:tableStyleId>
              </a:tblPr>
              <a:tblGrid>
                <a:gridCol w="5084928"/>
                <a:gridCol w="4326340"/>
              </a:tblGrid>
              <a:tr h="370840">
                <a:tc>
                  <a:txBody>
                    <a:bodyPr/>
                    <a:lstStyle/>
                    <a:p>
                      <a:pPr algn="ctr"/>
                      <a:r>
                        <a:rPr lang="es-ES" sz="1400" dirty="0" smtClean="0"/>
                        <a:t>FORMA VERTICAL</a:t>
                      </a:r>
                      <a:endParaRPr lang="es-ES" sz="1400" dirty="0"/>
                    </a:p>
                  </a:txBody>
                  <a:tcPr/>
                </a:tc>
                <a:tc>
                  <a:txBody>
                    <a:bodyPr/>
                    <a:lstStyle/>
                    <a:p>
                      <a:pPr algn="ctr"/>
                      <a:r>
                        <a:rPr lang="es-ES" sz="1400" dirty="0" smtClean="0"/>
                        <a:t>FORMA HORIZONTAL</a:t>
                      </a:r>
                      <a:endParaRPr lang="es-ES" sz="1400" dirty="0"/>
                    </a:p>
                  </a:txBody>
                  <a:tcPr/>
                </a:tc>
              </a:tr>
              <a:tr h="370840">
                <a:tc>
                  <a:txBody>
                    <a:bodyPr/>
                    <a:lstStyle/>
                    <a:p>
                      <a:r>
                        <a:rPr lang="es-ES" sz="1600" baseline="0" dirty="0" smtClean="0"/>
                        <a:t> </a:t>
                      </a:r>
                      <a:r>
                        <a:rPr lang="es-ES" sz="1600" dirty="0" smtClean="0"/>
                        <a:t>– 5x</a:t>
                      </a:r>
                      <a:r>
                        <a:rPr lang="es-ES" sz="1600" baseline="30000" dirty="0" smtClean="0"/>
                        <a:t>2</a:t>
                      </a:r>
                      <a:r>
                        <a:rPr lang="es-ES" sz="1600" dirty="0" smtClean="0"/>
                        <a:t> – 7x - 1            – x</a:t>
                      </a:r>
                      <a:r>
                        <a:rPr lang="es-ES" sz="1600" baseline="30000" dirty="0" smtClean="0"/>
                        <a:t>2</a:t>
                      </a:r>
                      <a:r>
                        <a:rPr lang="es-ES" sz="1600" dirty="0" smtClean="0"/>
                        <a:t> </a:t>
                      </a:r>
                      <a:r>
                        <a:rPr lang="es-ES" sz="1600" dirty="0" smtClean="0"/>
                        <a:t>– </a:t>
                      </a:r>
                      <a:r>
                        <a:rPr lang="es-ES" sz="1600" dirty="0" smtClean="0"/>
                        <a:t>(- 5x</a:t>
                      </a:r>
                      <a:r>
                        <a:rPr lang="es-ES" sz="1600" baseline="30000" dirty="0" smtClean="0"/>
                        <a:t>2</a:t>
                      </a:r>
                      <a:r>
                        <a:rPr lang="es-ES" sz="1600" dirty="0" smtClean="0"/>
                        <a:t>) </a:t>
                      </a:r>
                      <a:r>
                        <a:rPr lang="es-ES" sz="1600" dirty="0" smtClean="0"/>
                        <a:t>= – </a:t>
                      </a:r>
                      <a:r>
                        <a:rPr lang="es-ES" sz="1600" dirty="0" smtClean="0"/>
                        <a:t>x</a:t>
                      </a:r>
                      <a:r>
                        <a:rPr lang="es-ES" sz="1600" baseline="30000" dirty="0" smtClean="0"/>
                        <a:t>2</a:t>
                      </a:r>
                      <a:r>
                        <a:rPr lang="es-ES" sz="1600" dirty="0" smtClean="0"/>
                        <a:t> + 5x</a:t>
                      </a:r>
                      <a:r>
                        <a:rPr lang="es-ES" sz="1600" baseline="30000" dirty="0" smtClean="0"/>
                        <a:t>2</a:t>
                      </a:r>
                      <a:r>
                        <a:rPr lang="es-ES" sz="1600" dirty="0" smtClean="0"/>
                        <a:t> </a:t>
                      </a:r>
                      <a:r>
                        <a:rPr lang="es-ES" sz="1600" dirty="0" smtClean="0"/>
                        <a:t>= </a:t>
                      </a:r>
                      <a:r>
                        <a:rPr lang="es-ES" sz="1600" dirty="0" smtClean="0"/>
                        <a:t>4x</a:t>
                      </a:r>
                      <a:r>
                        <a:rPr lang="es-ES" sz="1600" baseline="30000" dirty="0" smtClean="0"/>
                        <a:t>2</a:t>
                      </a:r>
                      <a:endParaRPr lang="es-ES" sz="1600" dirty="0" smtClean="0"/>
                    </a:p>
                    <a:p>
                      <a:r>
                        <a:rPr lang="es-ES" sz="1600" dirty="0" smtClean="0"/>
                        <a:t> </a:t>
                      </a:r>
                      <a:r>
                        <a:rPr lang="es-ES" sz="1600" dirty="0" smtClean="0"/>
                        <a:t>   </a:t>
                      </a:r>
                      <a:r>
                        <a:rPr lang="es-ES" sz="1600" dirty="0" smtClean="0"/>
                        <a:t>¿?      ¿?   </a:t>
                      </a:r>
                      <a:r>
                        <a:rPr lang="es-ES" sz="1600" dirty="0" smtClean="0"/>
                        <a:t>¿?   </a:t>
                      </a:r>
                      <a:r>
                        <a:rPr lang="es-ES" sz="1600" dirty="0" smtClean="0">
                          <a:sym typeface="Wingdings" panose="05000000000000000000" pitchFamily="2" charset="2"/>
                        </a:rPr>
                        <a:t></a:t>
                      </a:r>
                      <a:r>
                        <a:rPr lang="es-ES" sz="1600" dirty="0" smtClean="0"/>
                        <a:t>   </a:t>
                      </a:r>
                      <a:r>
                        <a:rPr lang="es-ES" sz="1600" dirty="0" smtClean="0"/>
                        <a:t>- x </a:t>
                      </a:r>
                      <a:r>
                        <a:rPr lang="es-ES" sz="1600" dirty="0" smtClean="0"/>
                        <a:t>– (– </a:t>
                      </a:r>
                      <a:r>
                        <a:rPr lang="es-ES" sz="1600" dirty="0" smtClean="0"/>
                        <a:t>7x) </a:t>
                      </a:r>
                      <a:r>
                        <a:rPr lang="es-ES" sz="1600" dirty="0" smtClean="0"/>
                        <a:t>= </a:t>
                      </a:r>
                      <a:r>
                        <a:rPr lang="es-ES" sz="1600" dirty="0" smtClean="0"/>
                        <a:t>- x + 7x </a:t>
                      </a:r>
                      <a:r>
                        <a:rPr lang="es-ES" sz="1600" dirty="0" smtClean="0"/>
                        <a:t>= </a:t>
                      </a:r>
                      <a:r>
                        <a:rPr lang="es-ES" sz="1600" dirty="0" smtClean="0"/>
                        <a:t>6x</a:t>
                      </a:r>
                      <a:endParaRPr lang="es-ES" sz="1600" dirty="0" smtClean="0"/>
                    </a:p>
                    <a:p>
                      <a:r>
                        <a:rPr lang="es-ES" sz="1600" dirty="0" smtClean="0"/>
                        <a:t> </a:t>
                      </a:r>
                      <a:r>
                        <a:rPr lang="es-ES" sz="1600" dirty="0" smtClean="0"/>
                        <a:t>  – x</a:t>
                      </a:r>
                      <a:r>
                        <a:rPr lang="es-ES" sz="1600" baseline="30000" dirty="0" smtClean="0"/>
                        <a:t>2</a:t>
                      </a:r>
                      <a:r>
                        <a:rPr lang="es-ES" sz="1600" dirty="0" smtClean="0"/>
                        <a:t> – x – 1             - 1 – (- 1) = - 1 + 1 = 0</a:t>
                      </a:r>
                    </a:p>
                    <a:p>
                      <a:r>
                        <a:rPr lang="es-ES" sz="1600" dirty="0" smtClean="0"/>
                        <a:t>                               Respuesta</a:t>
                      </a:r>
                      <a:r>
                        <a:rPr lang="es-ES" sz="1600" dirty="0" smtClean="0"/>
                        <a:t>: </a:t>
                      </a:r>
                      <a:r>
                        <a:rPr lang="es-ES" sz="1600" dirty="0" smtClean="0">
                          <a:solidFill>
                            <a:srgbClr val="FF0000"/>
                          </a:solidFill>
                        </a:rPr>
                        <a:t>4x</a:t>
                      </a:r>
                      <a:r>
                        <a:rPr lang="es-ES" sz="1600" baseline="30000" dirty="0" smtClean="0">
                          <a:solidFill>
                            <a:srgbClr val="FF0000"/>
                          </a:solidFill>
                        </a:rPr>
                        <a:t>2</a:t>
                      </a:r>
                      <a:r>
                        <a:rPr lang="es-ES" sz="1600" dirty="0" smtClean="0">
                          <a:solidFill>
                            <a:srgbClr val="FF0000"/>
                          </a:solidFill>
                        </a:rPr>
                        <a:t> </a:t>
                      </a:r>
                      <a:r>
                        <a:rPr lang="es-ES" sz="1600" dirty="0" smtClean="0">
                          <a:solidFill>
                            <a:srgbClr val="FF0000"/>
                          </a:solidFill>
                        </a:rPr>
                        <a:t>+ </a:t>
                      </a:r>
                      <a:r>
                        <a:rPr lang="es-ES" sz="1600" dirty="0" smtClean="0">
                          <a:solidFill>
                            <a:srgbClr val="FF0000"/>
                          </a:solidFill>
                        </a:rPr>
                        <a:t>6x</a:t>
                      </a:r>
                      <a:endParaRPr lang="es-ES" sz="1600" dirty="0" smtClean="0">
                        <a:solidFill>
                          <a:srgbClr val="FF0000"/>
                        </a:solidFill>
                      </a:endParaRPr>
                    </a:p>
                  </a:txBody>
                  <a:tcPr/>
                </a:tc>
                <a:tc>
                  <a:txBody>
                    <a:bodyPr/>
                    <a:lstStyle/>
                    <a:p>
                      <a:r>
                        <a:rPr lang="es-ES" sz="1600" dirty="0" smtClean="0"/>
                        <a:t>– x</a:t>
                      </a:r>
                      <a:r>
                        <a:rPr lang="es-ES" sz="1600" baseline="30000" dirty="0" smtClean="0"/>
                        <a:t>2</a:t>
                      </a:r>
                      <a:r>
                        <a:rPr lang="es-ES" sz="1600" dirty="0" smtClean="0"/>
                        <a:t> – x – 1</a:t>
                      </a:r>
                      <a:r>
                        <a:rPr lang="es-ES" sz="1600" baseline="0" dirty="0" smtClean="0"/>
                        <a:t> + </a:t>
                      </a:r>
                      <a:r>
                        <a:rPr lang="es-ES" sz="1600" dirty="0" smtClean="0"/>
                        <a:t>5x</a:t>
                      </a:r>
                      <a:r>
                        <a:rPr lang="es-ES" sz="1600" baseline="30000" dirty="0" smtClean="0"/>
                        <a:t>2</a:t>
                      </a:r>
                      <a:r>
                        <a:rPr lang="es-ES" sz="1600" dirty="0" smtClean="0"/>
                        <a:t> + 7x + 1</a:t>
                      </a:r>
                    </a:p>
                    <a:p>
                      <a:r>
                        <a:rPr lang="es-ES" sz="1600" dirty="0" smtClean="0"/>
                        <a:t>Reducción </a:t>
                      </a:r>
                      <a:r>
                        <a:rPr lang="es-ES" sz="1600" dirty="0" smtClean="0"/>
                        <a:t>de </a:t>
                      </a:r>
                      <a:r>
                        <a:rPr lang="es-ES" sz="1600" dirty="0" smtClean="0"/>
                        <a:t>x</a:t>
                      </a:r>
                      <a:r>
                        <a:rPr lang="es-ES" sz="1600" baseline="30000" dirty="0" smtClean="0"/>
                        <a:t>2</a:t>
                      </a:r>
                      <a:r>
                        <a:rPr lang="es-ES" sz="1600" dirty="0" smtClean="0"/>
                        <a:t>: </a:t>
                      </a:r>
                      <a:r>
                        <a:rPr lang="es-ES" sz="1600" dirty="0" smtClean="0"/>
                        <a:t>– </a:t>
                      </a:r>
                      <a:r>
                        <a:rPr lang="es-ES" sz="1600" dirty="0" smtClean="0"/>
                        <a:t>x</a:t>
                      </a:r>
                      <a:r>
                        <a:rPr lang="es-ES" sz="1600" baseline="30000" dirty="0" smtClean="0"/>
                        <a:t>2</a:t>
                      </a:r>
                      <a:r>
                        <a:rPr lang="es-ES" sz="1600" dirty="0" smtClean="0"/>
                        <a:t> + 5x</a:t>
                      </a:r>
                      <a:r>
                        <a:rPr lang="es-ES" sz="1600" baseline="30000" dirty="0" smtClean="0"/>
                        <a:t>2</a:t>
                      </a:r>
                      <a:r>
                        <a:rPr lang="es-ES" sz="1600" dirty="0" smtClean="0"/>
                        <a:t> </a:t>
                      </a:r>
                      <a:r>
                        <a:rPr lang="es-ES" sz="1600" dirty="0" smtClean="0"/>
                        <a:t>= </a:t>
                      </a:r>
                      <a:r>
                        <a:rPr lang="es-ES" sz="1600" dirty="0" smtClean="0"/>
                        <a:t>4x</a:t>
                      </a:r>
                      <a:r>
                        <a:rPr lang="es-ES" sz="1600" baseline="30000" dirty="0" smtClean="0"/>
                        <a:t>2</a:t>
                      </a:r>
                      <a:endParaRPr lang="es-E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Reducción de </a:t>
                      </a:r>
                      <a:r>
                        <a:rPr lang="es-ES" sz="1600" dirty="0" smtClean="0"/>
                        <a:t>x: - x + 7x = 6x</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Reducción de términos independientes: - 1 + 1 = 0</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Respuesta</a:t>
                      </a:r>
                      <a:r>
                        <a:rPr lang="es-ES" sz="1600" dirty="0" smtClean="0"/>
                        <a:t>: </a:t>
                      </a:r>
                      <a:r>
                        <a:rPr lang="es-ES" sz="1600" dirty="0" smtClean="0">
                          <a:solidFill>
                            <a:srgbClr val="FF0000"/>
                          </a:solidFill>
                        </a:rPr>
                        <a:t>4x</a:t>
                      </a:r>
                      <a:r>
                        <a:rPr lang="es-ES" sz="1600" baseline="30000" dirty="0" smtClean="0">
                          <a:solidFill>
                            <a:srgbClr val="FF0000"/>
                          </a:solidFill>
                        </a:rPr>
                        <a:t>2</a:t>
                      </a:r>
                      <a:r>
                        <a:rPr lang="es-ES" sz="1600" dirty="0" smtClean="0">
                          <a:solidFill>
                            <a:srgbClr val="FF0000"/>
                          </a:solidFill>
                        </a:rPr>
                        <a:t> + 6x</a:t>
                      </a:r>
                      <a:endParaRPr lang="es-ES" sz="1600" dirty="0" smtClean="0">
                        <a:solidFill>
                          <a:srgbClr val="FF0000"/>
                        </a:solidFill>
                      </a:endParaRPr>
                    </a:p>
                  </a:txBody>
                  <a:tcPr/>
                </a:tc>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3339065863"/>
              </p:ext>
            </p:extLst>
          </p:nvPr>
        </p:nvGraphicFramePr>
        <p:xfrm>
          <a:off x="1070212" y="4792036"/>
          <a:ext cx="9520451" cy="1681480"/>
        </p:xfrm>
        <a:graphic>
          <a:graphicData uri="http://schemas.openxmlformats.org/drawingml/2006/table">
            <a:tbl>
              <a:tblPr firstRow="1" bandRow="1">
                <a:tableStyleId>{5C22544A-7EE6-4342-B048-85BDC9FD1C3A}</a:tableStyleId>
              </a:tblPr>
              <a:tblGrid>
                <a:gridCol w="5084928"/>
                <a:gridCol w="4435523"/>
              </a:tblGrid>
              <a:tr h="370840">
                <a:tc>
                  <a:txBody>
                    <a:bodyPr/>
                    <a:lstStyle/>
                    <a:p>
                      <a:pPr algn="ctr"/>
                      <a:r>
                        <a:rPr lang="es-ES" sz="1400" dirty="0" smtClean="0"/>
                        <a:t>FORMA VERTICAL</a:t>
                      </a:r>
                      <a:endParaRPr lang="es-ES" sz="1400" dirty="0"/>
                    </a:p>
                  </a:txBody>
                  <a:tcPr/>
                </a:tc>
                <a:tc>
                  <a:txBody>
                    <a:bodyPr/>
                    <a:lstStyle/>
                    <a:p>
                      <a:pPr algn="ctr"/>
                      <a:r>
                        <a:rPr lang="es-ES" sz="1400" dirty="0" smtClean="0"/>
                        <a:t>FORMA HORIZONTAL</a:t>
                      </a:r>
                      <a:endParaRPr lang="es-ES" sz="1400" dirty="0"/>
                    </a:p>
                  </a:txBody>
                  <a:tcPr/>
                </a:tc>
              </a:tr>
              <a:tr h="370840">
                <a:tc>
                  <a:txBody>
                    <a:bodyPr/>
                    <a:lstStyle/>
                    <a:p>
                      <a:r>
                        <a:rPr lang="es-ES" sz="1600" baseline="0" dirty="0" smtClean="0"/>
                        <a:t> </a:t>
                      </a:r>
                      <a:r>
                        <a:rPr lang="es-ES" sz="1600" baseline="0" dirty="0" smtClean="0"/>
                        <a:t>  </a:t>
                      </a:r>
                      <a:r>
                        <a:rPr lang="es-ES" sz="1600" dirty="0" smtClean="0"/>
                        <a:t>8b</a:t>
                      </a:r>
                      <a:r>
                        <a:rPr lang="es-ES" sz="1600" baseline="30000" dirty="0" smtClean="0"/>
                        <a:t>2</a:t>
                      </a:r>
                      <a:r>
                        <a:rPr lang="es-ES" sz="1600" dirty="0" smtClean="0"/>
                        <a:t> –  b + 1              – b</a:t>
                      </a:r>
                      <a:r>
                        <a:rPr lang="es-ES" sz="1600" baseline="30000" dirty="0" smtClean="0"/>
                        <a:t>2</a:t>
                      </a:r>
                      <a:r>
                        <a:rPr lang="es-ES" sz="1600" dirty="0" smtClean="0"/>
                        <a:t> </a:t>
                      </a:r>
                      <a:r>
                        <a:rPr lang="es-ES" sz="1600" dirty="0" smtClean="0"/>
                        <a:t>– </a:t>
                      </a:r>
                      <a:r>
                        <a:rPr lang="es-ES" sz="1600" dirty="0" smtClean="0"/>
                        <a:t>(+ 8b</a:t>
                      </a:r>
                      <a:r>
                        <a:rPr lang="es-ES" sz="1600" baseline="30000" dirty="0" smtClean="0"/>
                        <a:t>2</a:t>
                      </a:r>
                      <a:r>
                        <a:rPr lang="es-ES" sz="1600" dirty="0" smtClean="0"/>
                        <a:t>) = </a:t>
                      </a:r>
                      <a:r>
                        <a:rPr lang="es-ES" sz="1600" dirty="0" smtClean="0"/>
                        <a:t>– b</a:t>
                      </a:r>
                      <a:r>
                        <a:rPr lang="es-ES" sz="1600" baseline="30000" dirty="0" smtClean="0"/>
                        <a:t>2</a:t>
                      </a:r>
                      <a:r>
                        <a:rPr lang="es-ES" sz="1600" dirty="0" smtClean="0"/>
                        <a:t> – 8b</a:t>
                      </a:r>
                      <a:r>
                        <a:rPr lang="es-ES" sz="1600" baseline="30000" dirty="0" smtClean="0"/>
                        <a:t>2</a:t>
                      </a:r>
                      <a:r>
                        <a:rPr lang="es-ES" sz="1600" dirty="0" smtClean="0"/>
                        <a:t> = - 9b</a:t>
                      </a:r>
                      <a:r>
                        <a:rPr lang="es-ES" sz="1600" baseline="30000" dirty="0" smtClean="0"/>
                        <a:t>2</a:t>
                      </a:r>
                      <a:endParaRPr lang="es-ES" sz="1600" dirty="0" smtClean="0"/>
                    </a:p>
                    <a:p>
                      <a:r>
                        <a:rPr lang="es-ES" sz="1600" dirty="0" smtClean="0"/>
                        <a:t>   ¿?      </a:t>
                      </a:r>
                      <a:r>
                        <a:rPr lang="es-ES" sz="1600" dirty="0" smtClean="0"/>
                        <a:t>¿?   ¿?   </a:t>
                      </a:r>
                      <a:r>
                        <a:rPr lang="es-ES" sz="1600" dirty="0" smtClean="0">
                          <a:sym typeface="Wingdings" panose="05000000000000000000" pitchFamily="2" charset="2"/>
                        </a:rPr>
                        <a:t></a:t>
                      </a:r>
                      <a:r>
                        <a:rPr lang="es-ES" sz="1600" dirty="0" smtClean="0"/>
                        <a:t>  </a:t>
                      </a:r>
                      <a:r>
                        <a:rPr lang="es-ES" sz="1600" dirty="0" smtClean="0"/>
                        <a:t>       b </a:t>
                      </a:r>
                      <a:r>
                        <a:rPr lang="es-ES" sz="1600" dirty="0" smtClean="0"/>
                        <a:t>– (– </a:t>
                      </a:r>
                      <a:r>
                        <a:rPr lang="es-ES" sz="1600" dirty="0" smtClean="0"/>
                        <a:t> b) </a:t>
                      </a:r>
                      <a:r>
                        <a:rPr lang="es-ES" sz="1600" dirty="0" smtClean="0"/>
                        <a:t>= </a:t>
                      </a:r>
                      <a:r>
                        <a:rPr lang="es-ES" sz="1600" dirty="0" smtClean="0"/>
                        <a:t>b </a:t>
                      </a:r>
                      <a:r>
                        <a:rPr lang="es-ES" sz="1600" dirty="0" smtClean="0"/>
                        <a:t>+ </a:t>
                      </a:r>
                      <a:r>
                        <a:rPr lang="es-ES" sz="1600" dirty="0" smtClean="0"/>
                        <a:t>b </a:t>
                      </a:r>
                      <a:r>
                        <a:rPr lang="es-ES" sz="1600" dirty="0" smtClean="0"/>
                        <a:t>= </a:t>
                      </a:r>
                      <a:r>
                        <a:rPr lang="es-ES" sz="1600" dirty="0" smtClean="0"/>
                        <a:t>2b</a:t>
                      </a:r>
                    </a:p>
                    <a:p>
                      <a:r>
                        <a:rPr lang="es-ES" sz="1600" dirty="0" smtClean="0"/>
                        <a:t> – b</a:t>
                      </a:r>
                      <a:r>
                        <a:rPr lang="es-ES" sz="1600" baseline="30000" dirty="0" smtClean="0"/>
                        <a:t>2</a:t>
                      </a:r>
                      <a:r>
                        <a:rPr lang="es-ES" sz="1600" dirty="0" smtClean="0"/>
                        <a:t>  + b  - 4             </a:t>
                      </a:r>
                      <a:r>
                        <a:rPr lang="es-ES" sz="1600" baseline="0" dirty="0" smtClean="0"/>
                        <a:t>   - 4</a:t>
                      </a:r>
                      <a:r>
                        <a:rPr lang="es-ES" sz="1600" dirty="0" smtClean="0"/>
                        <a:t> </a:t>
                      </a:r>
                      <a:r>
                        <a:rPr lang="es-ES" sz="1600" dirty="0" smtClean="0"/>
                        <a:t>– </a:t>
                      </a:r>
                      <a:r>
                        <a:rPr lang="es-ES" sz="1600" dirty="0" smtClean="0"/>
                        <a:t>(+ </a:t>
                      </a:r>
                      <a:r>
                        <a:rPr lang="es-ES" sz="1600" dirty="0" smtClean="0"/>
                        <a:t>1) = - </a:t>
                      </a:r>
                      <a:r>
                        <a:rPr lang="es-ES" sz="1600" dirty="0" smtClean="0"/>
                        <a:t>4 - </a:t>
                      </a:r>
                      <a:r>
                        <a:rPr lang="es-ES" sz="1600" dirty="0" smtClean="0"/>
                        <a:t>1 = </a:t>
                      </a:r>
                      <a:r>
                        <a:rPr lang="es-ES" sz="1600" dirty="0" smtClean="0"/>
                        <a:t>- 5</a:t>
                      </a:r>
                      <a:endParaRPr lang="es-ES" sz="1600" dirty="0" smtClean="0"/>
                    </a:p>
                    <a:p>
                      <a:r>
                        <a:rPr lang="es-ES" sz="1600" dirty="0" smtClean="0"/>
                        <a:t>                               Respuesta: </a:t>
                      </a:r>
                      <a:r>
                        <a:rPr lang="es-ES" sz="1600" dirty="0" smtClean="0">
                          <a:solidFill>
                            <a:srgbClr val="FF0000"/>
                          </a:solidFill>
                        </a:rPr>
                        <a:t>- 9b</a:t>
                      </a:r>
                      <a:r>
                        <a:rPr lang="es-ES" sz="1600" baseline="30000" dirty="0" smtClean="0">
                          <a:solidFill>
                            <a:srgbClr val="FF0000"/>
                          </a:solidFill>
                        </a:rPr>
                        <a:t>2</a:t>
                      </a:r>
                      <a:r>
                        <a:rPr lang="es-ES" sz="1600" dirty="0" smtClean="0">
                          <a:solidFill>
                            <a:srgbClr val="FF0000"/>
                          </a:solidFill>
                        </a:rPr>
                        <a:t> </a:t>
                      </a:r>
                      <a:r>
                        <a:rPr lang="es-ES" sz="1600" dirty="0" smtClean="0">
                          <a:solidFill>
                            <a:srgbClr val="FF0000"/>
                          </a:solidFill>
                        </a:rPr>
                        <a:t>+ </a:t>
                      </a:r>
                      <a:r>
                        <a:rPr lang="es-ES" sz="1600" dirty="0" smtClean="0">
                          <a:solidFill>
                            <a:srgbClr val="FF0000"/>
                          </a:solidFill>
                        </a:rPr>
                        <a:t>2b</a:t>
                      </a:r>
                      <a:r>
                        <a:rPr lang="es-ES" sz="1600" baseline="0" dirty="0" smtClean="0">
                          <a:solidFill>
                            <a:srgbClr val="FF0000"/>
                          </a:solidFill>
                        </a:rPr>
                        <a:t> - 5</a:t>
                      </a:r>
                      <a:endParaRPr lang="es-ES" sz="1600" dirty="0" smtClean="0">
                        <a:solidFill>
                          <a:srgbClr val="FF0000"/>
                        </a:solidFill>
                      </a:endParaRPr>
                    </a:p>
                  </a:txBody>
                  <a:tcPr/>
                </a:tc>
                <a:tc>
                  <a:txBody>
                    <a:bodyPr/>
                    <a:lstStyle/>
                    <a:p>
                      <a:r>
                        <a:rPr lang="es-ES" sz="1600" dirty="0" smtClean="0"/>
                        <a:t>– b</a:t>
                      </a:r>
                      <a:r>
                        <a:rPr lang="es-ES" sz="1600" baseline="30000" dirty="0" smtClean="0"/>
                        <a:t>2</a:t>
                      </a:r>
                      <a:r>
                        <a:rPr lang="es-ES" sz="1600" dirty="0" smtClean="0"/>
                        <a:t> + b – 4</a:t>
                      </a:r>
                      <a:r>
                        <a:rPr lang="es-ES" sz="1600" baseline="0" dirty="0" smtClean="0"/>
                        <a:t> - </a:t>
                      </a:r>
                      <a:r>
                        <a:rPr lang="es-ES" sz="1600" dirty="0" smtClean="0"/>
                        <a:t>8b</a:t>
                      </a:r>
                      <a:r>
                        <a:rPr lang="es-ES" sz="1600" baseline="30000" dirty="0" smtClean="0"/>
                        <a:t>2</a:t>
                      </a:r>
                      <a:r>
                        <a:rPr lang="es-ES" sz="1600" dirty="0" smtClean="0"/>
                        <a:t> + b - 1 </a:t>
                      </a:r>
                    </a:p>
                    <a:p>
                      <a:r>
                        <a:rPr lang="es-ES" sz="1600" dirty="0" smtClean="0"/>
                        <a:t>Reducción </a:t>
                      </a:r>
                      <a:r>
                        <a:rPr lang="es-ES" sz="1600" dirty="0" smtClean="0"/>
                        <a:t>de </a:t>
                      </a:r>
                      <a:r>
                        <a:rPr lang="es-ES" sz="1600" dirty="0" smtClean="0"/>
                        <a:t>b</a:t>
                      </a:r>
                      <a:r>
                        <a:rPr lang="es-ES" sz="1600" baseline="30000" dirty="0" smtClean="0"/>
                        <a:t>2</a:t>
                      </a:r>
                      <a:r>
                        <a:rPr lang="es-ES" sz="1600" dirty="0" smtClean="0"/>
                        <a:t>: </a:t>
                      </a:r>
                      <a:r>
                        <a:rPr lang="es-ES" sz="1600" dirty="0" smtClean="0"/>
                        <a:t>– b</a:t>
                      </a:r>
                      <a:r>
                        <a:rPr lang="es-ES" sz="1600" baseline="30000" dirty="0" smtClean="0"/>
                        <a:t>2</a:t>
                      </a:r>
                      <a:r>
                        <a:rPr lang="es-ES" sz="1600" dirty="0" smtClean="0"/>
                        <a:t> – 8b</a:t>
                      </a:r>
                      <a:r>
                        <a:rPr lang="es-ES" sz="1600" baseline="30000" dirty="0" smtClean="0"/>
                        <a:t>2</a:t>
                      </a:r>
                      <a:r>
                        <a:rPr lang="es-ES" sz="1600" dirty="0" smtClean="0"/>
                        <a:t> = - 9b</a:t>
                      </a:r>
                      <a:r>
                        <a:rPr lang="es-ES" sz="1600" baseline="30000" dirty="0" smtClean="0"/>
                        <a:t>2</a:t>
                      </a:r>
                      <a:endParaRPr lang="es-E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Reducción de </a:t>
                      </a:r>
                      <a:r>
                        <a:rPr lang="es-ES" sz="1600" dirty="0" smtClean="0"/>
                        <a:t>b: b + b = 2b</a:t>
                      </a:r>
                      <a:endParaRPr lang="es-E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t>Reducción de términos independientes: </a:t>
                      </a:r>
                      <a:r>
                        <a:rPr lang="es-ES" sz="1600" dirty="0" smtClean="0"/>
                        <a:t>- 4 - 1 = - 5</a:t>
                      </a:r>
                    </a:p>
                    <a:p>
                      <a:r>
                        <a:rPr lang="es-ES" sz="1600" dirty="0" smtClean="0"/>
                        <a:t>Respuesta</a:t>
                      </a:r>
                      <a:r>
                        <a:rPr lang="es-ES" sz="1600" dirty="0" smtClean="0"/>
                        <a:t>: </a:t>
                      </a:r>
                      <a:r>
                        <a:rPr lang="es-ES" sz="1600" dirty="0" smtClean="0">
                          <a:solidFill>
                            <a:srgbClr val="FF0000"/>
                          </a:solidFill>
                        </a:rPr>
                        <a:t>- 9b</a:t>
                      </a:r>
                      <a:r>
                        <a:rPr lang="es-ES" sz="1600" baseline="30000" dirty="0" smtClean="0">
                          <a:solidFill>
                            <a:srgbClr val="FF0000"/>
                          </a:solidFill>
                        </a:rPr>
                        <a:t>2</a:t>
                      </a:r>
                      <a:r>
                        <a:rPr lang="es-ES" sz="1600" dirty="0" smtClean="0">
                          <a:solidFill>
                            <a:srgbClr val="FF0000"/>
                          </a:solidFill>
                        </a:rPr>
                        <a:t> + 2b</a:t>
                      </a:r>
                      <a:r>
                        <a:rPr lang="es-ES" sz="1600" baseline="0" dirty="0" smtClean="0">
                          <a:solidFill>
                            <a:srgbClr val="FF0000"/>
                          </a:solidFill>
                        </a:rPr>
                        <a:t> - 5</a:t>
                      </a:r>
                      <a:endParaRPr lang="es-ES" sz="1600" dirty="0" smtClean="0">
                        <a:solidFill>
                          <a:srgbClr val="FF0000"/>
                        </a:solidFill>
                      </a:endParaRPr>
                    </a:p>
                  </a:txBody>
                  <a:tcPr/>
                </a:tc>
              </a:tr>
            </a:tbl>
          </a:graphicData>
        </a:graphic>
      </p:graphicFrame>
      <p:cxnSp>
        <p:nvCxnSpPr>
          <p:cNvPr id="10" name="Conector recto 9"/>
          <p:cNvCxnSpPr/>
          <p:nvPr/>
        </p:nvCxnSpPr>
        <p:spPr>
          <a:xfrm>
            <a:off x="1296537" y="1815152"/>
            <a:ext cx="9962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1305635" y="3646226"/>
            <a:ext cx="9962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1296537" y="5736608"/>
            <a:ext cx="9962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8224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01973" y="575818"/>
            <a:ext cx="5562600" cy="245659"/>
          </a:xfrm>
        </p:spPr>
        <p:txBody>
          <a:bodyPr>
            <a:noAutofit/>
          </a:bodyPr>
          <a:lstStyle/>
          <a:p>
            <a:pPr marL="0" indent="0">
              <a:buNone/>
            </a:pPr>
            <a:r>
              <a:rPr lang="es-ES" sz="1400" dirty="0"/>
              <a:t>28. ¿Cuánto hay que adicionarle a 10c</a:t>
            </a:r>
            <a:r>
              <a:rPr lang="es-ES" sz="1400" baseline="30000" dirty="0"/>
              <a:t>2</a:t>
            </a:r>
            <a:r>
              <a:rPr lang="es-ES" sz="1400" dirty="0"/>
              <a:t> – 6c + 2 para obtener – c</a:t>
            </a:r>
            <a:r>
              <a:rPr lang="es-ES" sz="1400" baseline="30000" dirty="0"/>
              <a:t>2</a:t>
            </a:r>
            <a:r>
              <a:rPr lang="es-ES" sz="1400" dirty="0"/>
              <a:t> + c + 3?</a:t>
            </a:r>
            <a:endParaRPr lang="es-ES" sz="1400" dirty="0"/>
          </a:p>
        </p:txBody>
      </p:sp>
      <p:graphicFrame>
        <p:nvGraphicFramePr>
          <p:cNvPr id="4" name="Tabla 3"/>
          <p:cNvGraphicFramePr>
            <a:graphicFrameLocks noGrp="1"/>
          </p:cNvGraphicFramePr>
          <p:nvPr>
            <p:extLst>
              <p:ext uri="{D42A27DB-BD31-4B8C-83A1-F6EECF244321}">
                <p14:modId xmlns:p14="http://schemas.microsoft.com/office/powerpoint/2010/main" val="241745960"/>
              </p:ext>
            </p:extLst>
          </p:nvPr>
        </p:nvGraphicFramePr>
        <p:xfrm>
          <a:off x="735273" y="903170"/>
          <a:ext cx="9520451" cy="1681480"/>
        </p:xfrm>
        <a:graphic>
          <a:graphicData uri="http://schemas.openxmlformats.org/drawingml/2006/table">
            <a:tbl>
              <a:tblPr firstRow="1" bandRow="1">
                <a:tableStyleId>{5C22544A-7EE6-4342-B048-85BDC9FD1C3A}</a:tableStyleId>
              </a:tblPr>
              <a:tblGrid>
                <a:gridCol w="5084928"/>
                <a:gridCol w="4435523"/>
              </a:tblGrid>
              <a:tr h="370840">
                <a:tc>
                  <a:txBody>
                    <a:bodyPr/>
                    <a:lstStyle/>
                    <a:p>
                      <a:pPr algn="ctr"/>
                      <a:r>
                        <a:rPr lang="es-ES" sz="1400" dirty="0" smtClean="0"/>
                        <a:t>FORMA VERTICAL</a:t>
                      </a:r>
                      <a:endParaRPr lang="es-ES" sz="1400" dirty="0"/>
                    </a:p>
                  </a:txBody>
                  <a:tcPr/>
                </a:tc>
                <a:tc>
                  <a:txBody>
                    <a:bodyPr/>
                    <a:lstStyle/>
                    <a:p>
                      <a:pPr algn="ctr"/>
                      <a:r>
                        <a:rPr lang="es-ES" sz="1400" dirty="0" smtClean="0"/>
                        <a:t>FORMA HORIZONTAL</a:t>
                      </a:r>
                      <a:endParaRPr lang="es-ES" sz="1400" dirty="0"/>
                    </a:p>
                  </a:txBody>
                  <a:tcPr/>
                </a:tc>
              </a:tr>
              <a:tr h="370840">
                <a:tc>
                  <a:txBody>
                    <a:bodyPr/>
                    <a:lstStyle/>
                    <a:p>
                      <a:r>
                        <a:rPr lang="es-ES" sz="1600" baseline="0" dirty="0" smtClean="0"/>
                        <a:t>   </a:t>
                      </a:r>
                      <a:r>
                        <a:rPr lang="es-ES" sz="1600" dirty="0" smtClean="0"/>
                        <a:t>10c</a:t>
                      </a:r>
                      <a:r>
                        <a:rPr lang="es-ES" sz="1600" baseline="30000" dirty="0" smtClean="0"/>
                        <a:t>2</a:t>
                      </a:r>
                      <a:r>
                        <a:rPr lang="es-ES" sz="1600" dirty="0" smtClean="0"/>
                        <a:t> – 6c + 2              – c</a:t>
                      </a:r>
                      <a:r>
                        <a:rPr lang="es-ES" sz="1600" baseline="30000" dirty="0" smtClean="0"/>
                        <a:t>2</a:t>
                      </a:r>
                      <a:r>
                        <a:rPr lang="es-ES" sz="1600" dirty="0" smtClean="0"/>
                        <a:t> </a:t>
                      </a:r>
                      <a:r>
                        <a:rPr lang="es-ES" sz="1600" dirty="0" smtClean="0"/>
                        <a:t>– (+ </a:t>
                      </a:r>
                      <a:r>
                        <a:rPr lang="es-ES" sz="1600" dirty="0" smtClean="0"/>
                        <a:t>10c</a:t>
                      </a:r>
                      <a:r>
                        <a:rPr lang="es-ES" sz="1600" baseline="30000" dirty="0" smtClean="0"/>
                        <a:t>2</a:t>
                      </a:r>
                      <a:r>
                        <a:rPr lang="es-ES" sz="1600" dirty="0" smtClean="0"/>
                        <a:t>) = – </a:t>
                      </a:r>
                      <a:r>
                        <a:rPr lang="es-ES" sz="1600" dirty="0" smtClean="0"/>
                        <a:t>c</a:t>
                      </a:r>
                      <a:r>
                        <a:rPr lang="es-ES" sz="1600" baseline="30000" dirty="0" smtClean="0"/>
                        <a:t>2</a:t>
                      </a:r>
                      <a:r>
                        <a:rPr lang="es-ES" sz="1600" dirty="0" smtClean="0"/>
                        <a:t> </a:t>
                      </a:r>
                      <a:r>
                        <a:rPr lang="es-ES" sz="1600" dirty="0" smtClean="0"/>
                        <a:t>– </a:t>
                      </a:r>
                      <a:r>
                        <a:rPr lang="es-ES" sz="1600" dirty="0" smtClean="0"/>
                        <a:t>10c</a:t>
                      </a:r>
                      <a:r>
                        <a:rPr lang="es-ES" sz="1600" baseline="30000" dirty="0" smtClean="0"/>
                        <a:t>2</a:t>
                      </a:r>
                      <a:r>
                        <a:rPr lang="es-ES" sz="1600" dirty="0" smtClean="0"/>
                        <a:t> </a:t>
                      </a:r>
                      <a:r>
                        <a:rPr lang="es-ES" sz="1600" dirty="0" smtClean="0"/>
                        <a:t>= - </a:t>
                      </a:r>
                      <a:r>
                        <a:rPr lang="es-ES" sz="1600" dirty="0" smtClean="0"/>
                        <a:t>11c</a:t>
                      </a:r>
                      <a:r>
                        <a:rPr lang="es-ES" sz="1600" baseline="30000" dirty="0" smtClean="0"/>
                        <a:t>2</a:t>
                      </a:r>
                      <a:endParaRPr lang="es-ES" sz="1600" dirty="0" smtClean="0"/>
                    </a:p>
                    <a:p>
                      <a:r>
                        <a:rPr lang="es-ES" sz="1600" dirty="0" smtClean="0"/>
                        <a:t>   ¿?      ¿?   ¿?   </a:t>
                      </a:r>
                      <a:r>
                        <a:rPr lang="es-ES" sz="1600" dirty="0" smtClean="0">
                          <a:sym typeface="Wingdings" panose="05000000000000000000" pitchFamily="2" charset="2"/>
                        </a:rPr>
                        <a:t></a:t>
                      </a:r>
                      <a:r>
                        <a:rPr lang="es-ES" sz="1600" dirty="0" smtClean="0"/>
                        <a:t>         </a:t>
                      </a:r>
                      <a:r>
                        <a:rPr lang="es-ES" sz="1600" dirty="0" smtClean="0"/>
                        <a:t>  c </a:t>
                      </a:r>
                      <a:r>
                        <a:rPr lang="es-ES" sz="1600" dirty="0" smtClean="0"/>
                        <a:t>– (– </a:t>
                      </a:r>
                      <a:r>
                        <a:rPr lang="es-ES" sz="1600" dirty="0" smtClean="0"/>
                        <a:t>6c) </a:t>
                      </a:r>
                      <a:r>
                        <a:rPr lang="es-ES" sz="1600" dirty="0" smtClean="0"/>
                        <a:t>= </a:t>
                      </a:r>
                      <a:r>
                        <a:rPr lang="es-ES" sz="1600" dirty="0" smtClean="0"/>
                        <a:t>c </a:t>
                      </a:r>
                      <a:r>
                        <a:rPr lang="es-ES" sz="1600" dirty="0" smtClean="0"/>
                        <a:t>+ </a:t>
                      </a:r>
                      <a:r>
                        <a:rPr lang="es-ES" sz="1600" dirty="0" smtClean="0"/>
                        <a:t>6c </a:t>
                      </a:r>
                      <a:r>
                        <a:rPr lang="es-ES" sz="1600" dirty="0" smtClean="0"/>
                        <a:t>= </a:t>
                      </a:r>
                      <a:r>
                        <a:rPr lang="es-ES" sz="1600" dirty="0" smtClean="0"/>
                        <a:t>7c</a:t>
                      </a:r>
                      <a:endParaRPr lang="es-ES" sz="1600" dirty="0" smtClean="0"/>
                    </a:p>
                    <a:p>
                      <a:r>
                        <a:rPr lang="es-ES" sz="1600" dirty="0" smtClean="0"/>
                        <a:t> </a:t>
                      </a:r>
                      <a:r>
                        <a:rPr lang="es-ES" sz="1600" dirty="0" smtClean="0"/>
                        <a:t> – c</a:t>
                      </a:r>
                      <a:r>
                        <a:rPr lang="es-ES" sz="1600" baseline="30000" dirty="0" smtClean="0"/>
                        <a:t>2</a:t>
                      </a:r>
                      <a:r>
                        <a:rPr lang="es-ES" sz="1600" dirty="0" smtClean="0"/>
                        <a:t>   + c   + 3                 3 </a:t>
                      </a:r>
                      <a:r>
                        <a:rPr lang="es-ES" sz="1600" dirty="0" smtClean="0"/>
                        <a:t>– (+ </a:t>
                      </a:r>
                      <a:r>
                        <a:rPr lang="es-ES" sz="1600" dirty="0" smtClean="0"/>
                        <a:t>2) </a:t>
                      </a:r>
                      <a:r>
                        <a:rPr lang="es-ES" sz="1600" dirty="0" smtClean="0"/>
                        <a:t>= </a:t>
                      </a:r>
                      <a:r>
                        <a:rPr lang="es-ES" sz="1600" dirty="0" smtClean="0"/>
                        <a:t>3 </a:t>
                      </a:r>
                      <a:r>
                        <a:rPr lang="es-ES" sz="1600" dirty="0" smtClean="0"/>
                        <a:t>- </a:t>
                      </a:r>
                      <a:r>
                        <a:rPr lang="es-ES" sz="1600" dirty="0" smtClean="0"/>
                        <a:t>2 </a:t>
                      </a:r>
                      <a:r>
                        <a:rPr lang="es-ES" sz="1600" dirty="0" smtClean="0"/>
                        <a:t>= </a:t>
                      </a:r>
                      <a:r>
                        <a:rPr lang="es-ES" sz="1600" dirty="0" smtClean="0"/>
                        <a:t>1</a:t>
                      </a:r>
                      <a:endParaRPr lang="es-ES" sz="1600" dirty="0" smtClean="0"/>
                    </a:p>
                    <a:p>
                      <a:r>
                        <a:rPr lang="es-ES" sz="1600" dirty="0" smtClean="0"/>
                        <a:t>                               Respuesta: </a:t>
                      </a:r>
                      <a:r>
                        <a:rPr lang="es-ES" sz="1600" dirty="0" smtClean="0">
                          <a:solidFill>
                            <a:srgbClr val="FF0000"/>
                          </a:solidFill>
                        </a:rPr>
                        <a:t>- </a:t>
                      </a:r>
                      <a:r>
                        <a:rPr lang="es-ES" sz="1600" dirty="0" smtClean="0">
                          <a:solidFill>
                            <a:srgbClr val="FF0000"/>
                          </a:solidFill>
                        </a:rPr>
                        <a:t>11c</a:t>
                      </a:r>
                      <a:r>
                        <a:rPr lang="es-ES" sz="1600" baseline="30000" dirty="0" smtClean="0">
                          <a:solidFill>
                            <a:srgbClr val="FF0000"/>
                          </a:solidFill>
                        </a:rPr>
                        <a:t>2</a:t>
                      </a:r>
                      <a:r>
                        <a:rPr lang="es-ES" sz="1600" dirty="0" smtClean="0">
                          <a:solidFill>
                            <a:srgbClr val="FF0000"/>
                          </a:solidFill>
                        </a:rPr>
                        <a:t> </a:t>
                      </a:r>
                      <a:r>
                        <a:rPr lang="es-ES" sz="1600" dirty="0" smtClean="0">
                          <a:solidFill>
                            <a:srgbClr val="FF0000"/>
                          </a:solidFill>
                        </a:rPr>
                        <a:t>+ </a:t>
                      </a:r>
                      <a:r>
                        <a:rPr lang="es-ES" sz="1600" dirty="0" smtClean="0">
                          <a:solidFill>
                            <a:srgbClr val="FF0000"/>
                          </a:solidFill>
                        </a:rPr>
                        <a:t>7c</a:t>
                      </a:r>
                      <a:r>
                        <a:rPr lang="es-ES" sz="1600" baseline="0" dirty="0" smtClean="0">
                          <a:solidFill>
                            <a:srgbClr val="FF0000"/>
                          </a:solidFill>
                        </a:rPr>
                        <a:t> + 1</a:t>
                      </a:r>
                      <a:endParaRPr lang="es-ES" sz="1600" dirty="0" smtClean="0">
                        <a:solidFill>
                          <a:srgbClr val="FF0000"/>
                        </a:solidFill>
                      </a:endParaRPr>
                    </a:p>
                  </a:txBody>
                  <a:tcPr/>
                </a:tc>
                <a:tc>
                  <a:txBody>
                    <a:bodyPr/>
                    <a:lstStyle/>
                    <a:p>
                      <a:r>
                        <a:rPr lang="es-ES" sz="1600" dirty="0" smtClean="0"/>
                        <a:t>– c</a:t>
                      </a:r>
                      <a:r>
                        <a:rPr lang="es-ES" sz="1600" baseline="30000" dirty="0" smtClean="0"/>
                        <a:t>2</a:t>
                      </a:r>
                      <a:r>
                        <a:rPr lang="es-ES" sz="1600" dirty="0" smtClean="0"/>
                        <a:t>   + c   + 3 - 10c</a:t>
                      </a:r>
                      <a:r>
                        <a:rPr lang="es-ES" sz="1600" baseline="30000" dirty="0" smtClean="0"/>
                        <a:t>2</a:t>
                      </a:r>
                      <a:r>
                        <a:rPr lang="es-ES" sz="1600" dirty="0" smtClean="0"/>
                        <a:t> + 6c - 2</a:t>
                      </a:r>
                    </a:p>
                    <a:p>
                      <a:r>
                        <a:rPr lang="es-ES" sz="1600" dirty="0" smtClean="0"/>
                        <a:t>Reducción </a:t>
                      </a:r>
                      <a:r>
                        <a:rPr lang="es-ES" sz="1600" dirty="0" smtClean="0"/>
                        <a:t>de </a:t>
                      </a:r>
                      <a:r>
                        <a:rPr lang="es-ES" sz="1600" dirty="0" smtClean="0"/>
                        <a:t>c</a:t>
                      </a:r>
                      <a:r>
                        <a:rPr lang="es-ES" sz="1600" baseline="30000" dirty="0" smtClean="0"/>
                        <a:t>2</a:t>
                      </a:r>
                      <a:r>
                        <a:rPr lang="es-ES" sz="1600" dirty="0" smtClean="0"/>
                        <a:t>: – </a:t>
                      </a:r>
                      <a:r>
                        <a:rPr lang="es-ES" sz="1600" dirty="0" smtClean="0"/>
                        <a:t>c</a:t>
                      </a:r>
                      <a:r>
                        <a:rPr lang="es-ES" sz="1600" baseline="30000" dirty="0" smtClean="0"/>
                        <a:t>2</a:t>
                      </a:r>
                      <a:r>
                        <a:rPr lang="es-ES" sz="1600" dirty="0" smtClean="0"/>
                        <a:t> </a:t>
                      </a:r>
                      <a:r>
                        <a:rPr lang="es-ES" sz="1600" dirty="0" smtClean="0"/>
                        <a:t>– </a:t>
                      </a:r>
                      <a:r>
                        <a:rPr lang="es-ES" sz="1600" dirty="0" smtClean="0"/>
                        <a:t>10c</a:t>
                      </a:r>
                      <a:r>
                        <a:rPr lang="es-ES" sz="1600" baseline="30000" dirty="0" smtClean="0"/>
                        <a:t>2</a:t>
                      </a:r>
                      <a:r>
                        <a:rPr lang="es-ES" sz="1600" dirty="0" smtClean="0"/>
                        <a:t> </a:t>
                      </a:r>
                      <a:r>
                        <a:rPr lang="es-ES" sz="1600" dirty="0" smtClean="0"/>
                        <a:t>= - </a:t>
                      </a:r>
                      <a:r>
                        <a:rPr lang="es-ES" sz="1600" dirty="0" smtClean="0"/>
                        <a:t>11c</a:t>
                      </a:r>
                      <a:r>
                        <a:rPr lang="es-ES" sz="1600" baseline="30000" dirty="0" smtClean="0"/>
                        <a:t>2</a:t>
                      </a:r>
                      <a:endParaRPr lang="es-ES" sz="1600" dirty="0" smtClean="0"/>
                    </a:p>
                    <a:p>
                      <a:r>
                        <a:rPr lang="es-ES" sz="1600" dirty="0" smtClean="0"/>
                        <a:t>Reducción de </a:t>
                      </a:r>
                      <a:r>
                        <a:rPr lang="es-ES" sz="1600" dirty="0" smtClean="0"/>
                        <a:t>c: c + 6c = 7c</a:t>
                      </a:r>
                    </a:p>
                    <a:p>
                      <a:r>
                        <a:rPr lang="es-ES" sz="1600" dirty="0" smtClean="0"/>
                        <a:t>Reducción </a:t>
                      </a:r>
                      <a:r>
                        <a:rPr lang="es-ES" sz="1600" dirty="0" smtClean="0"/>
                        <a:t>de términos independientes: </a:t>
                      </a:r>
                      <a:r>
                        <a:rPr lang="es-ES" sz="1600" dirty="0" smtClean="0"/>
                        <a:t>3 - 2 = 1</a:t>
                      </a:r>
                    </a:p>
                    <a:p>
                      <a:r>
                        <a:rPr lang="es-ES" sz="1600" dirty="0" smtClean="0"/>
                        <a:t>Respuesta</a:t>
                      </a:r>
                      <a:r>
                        <a:rPr lang="es-ES" sz="1600" dirty="0" smtClean="0"/>
                        <a:t>: </a:t>
                      </a:r>
                      <a:r>
                        <a:rPr lang="es-ES" sz="1600" dirty="0" smtClean="0">
                          <a:solidFill>
                            <a:srgbClr val="FF0000"/>
                          </a:solidFill>
                        </a:rPr>
                        <a:t>- 11c</a:t>
                      </a:r>
                      <a:r>
                        <a:rPr lang="es-ES" sz="1600" baseline="30000" dirty="0" smtClean="0">
                          <a:solidFill>
                            <a:srgbClr val="FF0000"/>
                          </a:solidFill>
                        </a:rPr>
                        <a:t>2</a:t>
                      </a:r>
                      <a:r>
                        <a:rPr lang="es-ES" sz="1600" dirty="0" smtClean="0">
                          <a:solidFill>
                            <a:srgbClr val="FF0000"/>
                          </a:solidFill>
                        </a:rPr>
                        <a:t> + 7c</a:t>
                      </a:r>
                      <a:r>
                        <a:rPr lang="es-ES" sz="1600" baseline="0" dirty="0" smtClean="0">
                          <a:solidFill>
                            <a:srgbClr val="FF0000"/>
                          </a:solidFill>
                        </a:rPr>
                        <a:t> + 1</a:t>
                      </a:r>
                      <a:endParaRPr lang="es-ES" sz="1600" dirty="0" smtClean="0">
                        <a:solidFill>
                          <a:srgbClr val="FF0000"/>
                        </a:solidFill>
                      </a:endParaRPr>
                    </a:p>
                  </a:txBody>
                  <a:tcPr/>
                </a:tc>
              </a:tr>
            </a:tbl>
          </a:graphicData>
        </a:graphic>
      </p:graphicFrame>
      <p:sp>
        <p:nvSpPr>
          <p:cNvPr id="5" name="Rectángulo 4"/>
          <p:cNvSpPr/>
          <p:nvPr/>
        </p:nvSpPr>
        <p:spPr>
          <a:xfrm>
            <a:off x="1001973" y="2614377"/>
            <a:ext cx="6096000" cy="317459"/>
          </a:xfrm>
          <a:prstGeom prst="rect">
            <a:avLst/>
          </a:prstGeom>
        </p:spPr>
        <p:txBody>
          <a:bodyPr>
            <a:spAutoFit/>
          </a:bodyPr>
          <a:lstStyle/>
          <a:p>
            <a:pPr algn="just">
              <a:lnSpc>
                <a:spcPct val="110000"/>
              </a:lnSpc>
            </a:pPr>
            <a:r>
              <a:rPr lang="es-ES" sz="1400" dirty="0"/>
              <a:t>29. ¿Cuánto hay que adicionarle a 5ab + 6bc – 1 para obtener – ab – </a:t>
            </a:r>
            <a:r>
              <a:rPr lang="es-ES" sz="1400" dirty="0" err="1"/>
              <a:t>bc</a:t>
            </a:r>
            <a:r>
              <a:rPr lang="es-ES" sz="1400" dirty="0"/>
              <a:t> + 1?  </a:t>
            </a:r>
          </a:p>
        </p:txBody>
      </p:sp>
      <p:sp>
        <p:nvSpPr>
          <p:cNvPr id="6" name="Rectángulo 5"/>
          <p:cNvSpPr/>
          <p:nvPr/>
        </p:nvSpPr>
        <p:spPr>
          <a:xfrm>
            <a:off x="871751" y="4724736"/>
            <a:ext cx="6096000" cy="317459"/>
          </a:xfrm>
          <a:prstGeom prst="rect">
            <a:avLst/>
          </a:prstGeom>
        </p:spPr>
        <p:txBody>
          <a:bodyPr>
            <a:spAutoFit/>
          </a:bodyPr>
          <a:lstStyle/>
          <a:p>
            <a:pPr algn="just">
              <a:lnSpc>
                <a:spcPct val="110000"/>
              </a:lnSpc>
            </a:pPr>
            <a:r>
              <a:rPr lang="es-ES" sz="1400" dirty="0"/>
              <a:t>30. ¿Cuánto hay que adicionarle a - ab - </a:t>
            </a:r>
            <a:r>
              <a:rPr lang="es-ES" sz="1400" dirty="0" err="1"/>
              <a:t>bc</a:t>
            </a:r>
            <a:r>
              <a:rPr lang="es-ES" sz="1400" dirty="0"/>
              <a:t> – 1 para obtener ab + </a:t>
            </a:r>
            <a:r>
              <a:rPr lang="es-ES" sz="1400" dirty="0" err="1"/>
              <a:t>bc</a:t>
            </a:r>
            <a:r>
              <a:rPr lang="es-ES" sz="1400" dirty="0"/>
              <a:t> + 1? </a:t>
            </a:r>
            <a:endParaRPr lang="es-ES" sz="1400" dirty="0"/>
          </a:p>
        </p:txBody>
      </p:sp>
      <p:graphicFrame>
        <p:nvGraphicFramePr>
          <p:cNvPr id="7" name="Tabla 6"/>
          <p:cNvGraphicFramePr>
            <a:graphicFrameLocks noGrp="1"/>
          </p:cNvGraphicFramePr>
          <p:nvPr>
            <p:extLst>
              <p:ext uri="{D42A27DB-BD31-4B8C-83A1-F6EECF244321}">
                <p14:modId xmlns:p14="http://schemas.microsoft.com/office/powerpoint/2010/main" val="2809293411"/>
              </p:ext>
            </p:extLst>
          </p:nvPr>
        </p:nvGraphicFramePr>
        <p:xfrm>
          <a:off x="735273" y="2931836"/>
          <a:ext cx="9520451" cy="1681480"/>
        </p:xfrm>
        <a:graphic>
          <a:graphicData uri="http://schemas.openxmlformats.org/drawingml/2006/table">
            <a:tbl>
              <a:tblPr firstRow="1" bandRow="1">
                <a:tableStyleId>{5C22544A-7EE6-4342-B048-85BDC9FD1C3A}</a:tableStyleId>
              </a:tblPr>
              <a:tblGrid>
                <a:gridCol w="5084928"/>
                <a:gridCol w="4435523"/>
              </a:tblGrid>
              <a:tr h="370840">
                <a:tc>
                  <a:txBody>
                    <a:bodyPr/>
                    <a:lstStyle/>
                    <a:p>
                      <a:pPr algn="ctr"/>
                      <a:r>
                        <a:rPr lang="es-ES" sz="1400" dirty="0" smtClean="0"/>
                        <a:t>FORMA VERTICAL</a:t>
                      </a:r>
                      <a:endParaRPr lang="es-ES" sz="1400" dirty="0"/>
                    </a:p>
                  </a:txBody>
                  <a:tcPr/>
                </a:tc>
                <a:tc>
                  <a:txBody>
                    <a:bodyPr/>
                    <a:lstStyle/>
                    <a:p>
                      <a:pPr algn="ctr"/>
                      <a:r>
                        <a:rPr lang="es-ES" sz="1400" dirty="0" smtClean="0"/>
                        <a:t>FORMA HORIZONTAL</a:t>
                      </a:r>
                      <a:endParaRPr lang="es-ES" sz="1400" dirty="0"/>
                    </a:p>
                  </a:txBody>
                  <a:tcPr/>
                </a:tc>
              </a:tr>
              <a:tr h="370840">
                <a:tc>
                  <a:txBody>
                    <a:bodyPr/>
                    <a:lstStyle/>
                    <a:p>
                      <a:r>
                        <a:rPr lang="es-ES" sz="1600" baseline="0" dirty="0" smtClean="0"/>
                        <a:t>   </a:t>
                      </a:r>
                      <a:r>
                        <a:rPr lang="es-ES" sz="1600" dirty="0" smtClean="0"/>
                        <a:t>5ab + 6bc – 1              – ab </a:t>
                      </a:r>
                      <a:r>
                        <a:rPr lang="es-ES" sz="1600" dirty="0" smtClean="0"/>
                        <a:t>– (+ </a:t>
                      </a:r>
                      <a:r>
                        <a:rPr lang="es-ES" sz="1600" dirty="0" smtClean="0"/>
                        <a:t>5ab) </a:t>
                      </a:r>
                      <a:r>
                        <a:rPr lang="es-ES" sz="1600" dirty="0" smtClean="0"/>
                        <a:t>= </a:t>
                      </a:r>
                      <a:r>
                        <a:rPr lang="es-ES" sz="1600" dirty="0" smtClean="0"/>
                        <a:t>– ab – 5ab = - 6ab</a:t>
                      </a:r>
                      <a:endParaRPr lang="es-ES" sz="1600" dirty="0" smtClean="0"/>
                    </a:p>
                    <a:p>
                      <a:r>
                        <a:rPr lang="es-ES" sz="1600" dirty="0" smtClean="0"/>
                        <a:t>   ¿?      ¿?   ¿?   </a:t>
                      </a:r>
                      <a:r>
                        <a:rPr lang="es-ES" sz="1600" dirty="0" smtClean="0">
                          <a:sym typeface="Wingdings" panose="05000000000000000000" pitchFamily="2" charset="2"/>
                        </a:rPr>
                        <a:t></a:t>
                      </a:r>
                      <a:r>
                        <a:rPr lang="es-ES" sz="1600" dirty="0" smtClean="0"/>
                        <a:t>         </a:t>
                      </a:r>
                      <a:r>
                        <a:rPr lang="es-ES" sz="1600" dirty="0" smtClean="0"/>
                        <a:t>- </a:t>
                      </a:r>
                      <a:r>
                        <a:rPr lang="es-ES" sz="1600" dirty="0" err="1" smtClean="0"/>
                        <a:t>bc</a:t>
                      </a:r>
                      <a:r>
                        <a:rPr lang="es-ES" sz="1600" dirty="0" smtClean="0"/>
                        <a:t> </a:t>
                      </a:r>
                      <a:r>
                        <a:rPr lang="es-ES" sz="1600" dirty="0" smtClean="0"/>
                        <a:t>– </a:t>
                      </a:r>
                      <a:r>
                        <a:rPr lang="es-ES" sz="1600" dirty="0" smtClean="0"/>
                        <a:t>(+ 6bc</a:t>
                      </a:r>
                      <a:r>
                        <a:rPr lang="es-ES" sz="1600" dirty="0" smtClean="0"/>
                        <a:t>) = </a:t>
                      </a:r>
                      <a:r>
                        <a:rPr lang="es-ES" sz="1600" dirty="0" smtClean="0"/>
                        <a:t>- </a:t>
                      </a:r>
                      <a:r>
                        <a:rPr lang="es-ES" sz="1600" dirty="0" err="1" smtClean="0"/>
                        <a:t>bc</a:t>
                      </a:r>
                      <a:r>
                        <a:rPr lang="es-ES" sz="1600" dirty="0" smtClean="0"/>
                        <a:t> – 6bc </a:t>
                      </a:r>
                      <a:r>
                        <a:rPr lang="es-ES" sz="1600" dirty="0" smtClean="0"/>
                        <a:t>= </a:t>
                      </a:r>
                      <a:r>
                        <a:rPr lang="es-ES" sz="1600" dirty="0" smtClean="0"/>
                        <a:t>- 7bc</a:t>
                      </a:r>
                      <a:endParaRPr lang="es-ES" sz="1600" dirty="0" smtClean="0"/>
                    </a:p>
                    <a:p>
                      <a:r>
                        <a:rPr lang="es-ES" sz="1600" dirty="0" smtClean="0"/>
                        <a:t>– ab  –  </a:t>
                      </a:r>
                      <a:r>
                        <a:rPr lang="es-ES" sz="1600" dirty="0" err="1" smtClean="0"/>
                        <a:t>bc</a:t>
                      </a:r>
                      <a:r>
                        <a:rPr lang="es-ES" sz="1600" dirty="0" smtClean="0"/>
                        <a:t>  + 1               1 </a:t>
                      </a:r>
                      <a:r>
                        <a:rPr lang="es-ES" sz="1600" dirty="0" smtClean="0"/>
                        <a:t>– </a:t>
                      </a:r>
                      <a:r>
                        <a:rPr lang="es-ES" sz="1600" dirty="0" smtClean="0"/>
                        <a:t>(- 1) </a:t>
                      </a:r>
                      <a:r>
                        <a:rPr lang="es-ES" sz="1600" dirty="0" smtClean="0"/>
                        <a:t>= </a:t>
                      </a:r>
                      <a:r>
                        <a:rPr lang="es-ES" sz="1600" dirty="0" smtClean="0"/>
                        <a:t>1 + 1 </a:t>
                      </a:r>
                      <a:r>
                        <a:rPr lang="es-ES" sz="1600" dirty="0" smtClean="0"/>
                        <a:t>= </a:t>
                      </a:r>
                      <a:r>
                        <a:rPr lang="es-ES" sz="1600" dirty="0" smtClean="0"/>
                        <a:t>2</a:t>
                      </a:r>
                      <a:endParaRPr lang="es-ES" sz="1600" dirty="0" smtClean="0"/>
                    </a:p>
                    <a:p>
                      <a:r>
                        <a:rPr lang="es-ES" sz="1600" dirty="0" smtClean="0"/>
                        <a:t>                               Respuesta: </a:t>
                      </a:r>
                      <a:r>
                        <a:rPr lang="es-ES" sz="1600" dirty="0" smtClean="0">
                          <a:solidFill>
                            <a:srgbClr val="FF0000"/>
                          </a:solidFill>
                        </a:rPr>
                        <a:t>- </a:t>
                      </a:r>
                      <a:r>
                        <a:rPr lang="es-ES" sz="1600" dirty="0" smtClean="0">
                          <a:solidFill>
                            <a:srgbClr val="FF0000"/>
                          </a:solidFill>
                        </a:rPr>
                        <a:t>6ab – 7bc</a:t>
                      </a:r>
                      <a:r>
                        <a:rPr lang="es-ES" sz="1600" baseline="0" dirty="0" smtClean="0">
                          <a:solidFill>
                            <a:srgbClr val="FF0000"/>
                          </a:solidFill>
                        </a:rPr>
                        <a:t> </a:t>
                      </a:r>
                      <a:r>
                        <a:rPr lang="es-ES" sz="1600" baseline="0" dirty="0" smtClean="0">
                          <a:solidFill>
                            <a:srgbClr val="FF0000"/>
                          </a:solidFill>
                        </a:rPr>
                        <a:t>+ </a:t>
                      </a:r>
                      <a:r>
                        <a:rPr lang="es-ES" sz="1600" baseline="0" dirty="0" smtClean="0">
                          <a:solidFill>
                            <a:srgbClr val="FF0000"/>
                          </a:solidFill>
                        </a:rPr>
                        <a:t>2</a:t>
                      </a:r>
                      <a:endParaRPr lang="es-ES" sz="1600" dirty="0" smtClean="0">
                        <a:solidFill>
                          <a:srgbClr val="FF0000"/>
                        </a:solidFill>
                      </a:endParaRPr>
                    </a:p>
                  </a:txBody>
                  <a:tcPr/>
                </a:tc>
                <a:tc>
                  <a:txBody>
                    <a:bodyPr/>
                    <a:lstStyle/>
                    <a:p>
                      <a:r>
                        <a:rPr lang="es-ES" sz="1600" dirty="0" smtClean="0"/>
                        <a:t>– ab – </a:t>
                      </a:r>
                      <a:r>
                        <a:rPr lang="es-ES" sz="1600" dirty="0" err="1" smtClean="0"/>
                        <a:t>bc</a:t>
                      </a:r>
                      <a:r>
                        <a:rPr lang="es-ES" sz="1600" dirty="0" smtClean="0"/>
                        <a:t> + 1 - 5ab - 6bc + 1</a:t>
                      </a:r>
                    </a:p>
                    <a:p>
                      <a:r>
                        <a:rPr lang="es-ES" sz="1600" dirty="0" smtClean="0"/>
                        <a:t>Reducción </a:t>
                      </a:r>
                      <a:r>
                        <a:rPr lang="es-ES" sz="1600" dirty="0" smtClean="0"/>
                        <a:t>de </a:t>
                      </a:r>
                      <a:r>
                        <a:rPr lang="es-ES" sz="1600" dirty="0" smtClean="0"/>
                        <a:t>ab: </a:t>
                      </a:r>
                      <a:r>
                        <a:rPr lang="es-ES" sz="1600" dirty="0" smtClean="0"/>
                        <a:t>– </a:t>
                      </a:r>
                      <a:r>
                        <a:rPr lang="es-ES" sz="1600" dirty="0" smtClean="0"/>
                        <a:t>ab </a:t>
                      </a:r>
                      <a:r>
                        <a:rPr lang="es-ES" sz="1600" dirty="0" smtClean="0"/>
                        <a:t>– </a:t>
                      </a:r>
                      <a:r>
                        <a:rPr lang="es-ES" sz="1600" dirty="0" smtClean="0"/>
                        <a:t>5ab </a:t>
                      </a:r>
                      <a:r>
                        <a:rPr lang="es-ES" sz="1600" dirty="0" smtClean="0"/>
                        <a:t>= - </a:t>
                      </a:r>
                      <a:r>
                        <a:rPr lang="es-ES" sz="1600" dirty="0" smtClean="0"/>
                        <a:t>6ab</a:t>
                      </a:r>
                      <a:endParaRPr lang="es-ES" sz="1600" dirty="0" smtClean="0"/>
                    </a:p>
                    <a:p>
                      <a:r>
                        <a:rPr lang="es-ES" sz="1600" dirty="0" smtClean="0"/>
                        <a:t>Reducción de </a:t>
                      </a:r>
                      <a:r>
                        <a:rPr lang="es-ES" sz="1600" dirty="0" err="1" smtClean="0"/>
                        <a:t>bc</a:t>
                      </a:r>
                      <a:r>
                        <a:rPr lang="es-ES" sz="1600" dirty="0" smtClean="0"/>
                        <a:t>: </a:t>
                      </a:r>
                      <a:r>
                        <a:rPr lang="es-ES" sz="1600" dirty="0" smtClean="0"/>
                        <a:t>- </a:t>
                      </a:r>
                      <a:r>
                        <a:rPr lang="es-ES" sz="1600" dirty="0" err="1" smtClean="0"/>
                        <a:t>bc</a:t>
                      </a:r>
                      <a:r>
                        <a:rPr lang="es-ES" sz="1600" dirty="0" smtClean="0"/>
                        <a:t> – 6bc = - 7bc</a:t>
                      </a:r>
                      <a:endParaRPr lang="es-ES" sz="1600" dirty="0" smtClean="0"/>
                    </a:p>
                    <a:p>
                      <a:r>
                        <a:rPr lang="es-ES" sz="1600" dirty="0" smtClean="0"/>
                        <a:t>Reducción de términos independientes: </a:t>
                      </a:r>
                      <a:r>
                        <a:rPr lang="es-ES" sz="1600" dirty="0" smtClean="0"/>
                        <a:t>1 + 1 = 2</a:t>
                      </a:r>
                    </a:p>
                    <a:p>
                      <a:r>
                        <a:rPr lang="es-ES" sz="1600" dirty="0" smtClean="0"/>
                        <a:t>Respuesta</a:t>
                      </a:r>
                      <a:r>
                        <a:rPr lang="es-ES" sz="1600" dirty="0" smtClean="0"/>
                        <a:t>: </a:t>
                      </a:r>
                      <a:r>
                        <a:rPr lang="es-ES" sz="1600" dirty="0" smtClean="0">
                          <a:solidFill>
                            <a:srgbClr val="FF0000"/>
                          </a:solidFill>
                        </a:rPr>
                        <a:t>- 6ab – 7bc</a:t>
                      </a:r>
                      <a:r>
                        <a:rPr lang="es-ES" sz="1600" baseline="0" dirty="0" smtClean="0">
                          <a:solidFill>
                            <a:srgbClr val="FF0000"/>
                          </a:solidFill>
                        </a:rPr>
                        <a:t> + 2</a:t>
                      </a:r>
                      <a:endParaRPr lang="es-ES" sz="1600" dirty="0" smtClean="0">
                        <a:solidFill>
                          <a:srgbClr val="FF0000"/>
                        </a:solidFill>
                      </a:endParaRPr>
                    </a:p>
                  </a:txBody>
                  <a:tcPr/>
                </a:tc>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2777745437"/>
              </p:ext>
            </p:extLst>
          </p:nvPr>
        </p:nvGraphicFramePr>
        <p:xfrm>
          <a:off x="742666" y="5042195"/>
          <a:ext cx="9520451" cy="1681480"/>
        </p:xfrm>
        <a:graphic>
          <a:graphicData uri="http://schemas.openxmlformats.org/drawingml/2006/table">
            <a:tbl>
              <a:tblPr firstRow="1" bandRow="1">
                <a:tableStyleId>{5C22544A-7EE6-4342-B048-85BDC9FD1C3A}</a:tableStyleId>
              </a:tblPr>
              <a:tblGrid>
                <a:gridCol w="5084928"/>
                <a:gridCol w="4435523"/>
              </a:tblGrid>
              <a:tr h="370840">
                <a:tc>
                  <a:txBody>
                    <a:bodyPr/>
                    <a:lstStyle/>
                    <a:p>
                      <a:pPr algn="ctr"/>
                      <a:r>
                        <a:rPr lang="es-ES" sz="1400" dirty="0" smtClean="0"/>
                        <a:t>FORMA VERTICAL</a:t>
                      </a:r>
                      <a:endParaRPr lang="es-ES" sz="1400" dirty="0"/>
                    </a:p>
                  </a:txBody>
                  <a:tcPr/>
                </a:tc>
                <a:tc>
                  <a:txBody>
                    <a:bodyPr/>
                    <a:lstStyle/>
                    <a:p>
                      <a:pPr algn="ctr"/>
                      <a:r>
                        <a:rPr lang="es-ES" sz="1400" dirty="0" smtClean="0"/>
                        <a:t>FORMA HORIZONTAL</a:t>
                      </a:r>
                      <a:endParaRPr lang="es-ES" sz="1400" dirty="0"/>
                    </a:p>
                  </a:txBody>
                  <a:tcPr/>
                </a:tc>
              </a:tr>
              <a:tr h="370840">
                <a:tc>
                  <a:txBody>
                    <a:bodyPr/>
                    <a:lstStyle/>
                    <a:p>
                      <a:r>
                        <a:rPr lang="es-ES" sz="1600" baseline="0" dirty="0" smtClean="0"/>
                        <a:t> </a:t>
                      </a:r>
                      <a:r>
                        <a:rPr lang="es-ES" sz="1600" dirty="0" smtClean="0"/>
                        <a:t>- ab - </a:t>
                      </a:r>
                      <a:r>
                        <a:rPr lang="es-ES" sz="1600" dirty="0" err="1" smtClean="0"/>
                        <a:t>bc</a:t>
                      </a:r>
                      <a:r>
                        <a:rPr lang="es-ES" sz="1600" dirty="0" smtClean="0"/>
                        <a:t> – 1               ab </a:t>
                      </a:r>
                      <a:r>
                        <a:rPr lang="es-ES" sz="1600" dirty="0" smtClean="0"/>
                        <a:t>– </a:t>
                      </a:r>
                      <a:r>
                        <a:rPr lang="es-ES" sz="1600" dirty="0" smtClean="0"/>
                        <a:t>(- ab</a:t>
                      </a:r>
                      <a:r>
                        <a:rPr lang="es-ES" sz="1600" dirty="0" smtClean="0"/>
                        <a:t>) = </a:t>
                      </a:r>
                      <a:r>
                        <a:rPr lang="es-ES" sz="1600" dirty="0" smtClean="0"/>
                        <a:t>ab + ab </a:t>
                      </a:r>
                      <a:r>
                        <a:rPr lang="es-ES" sz="1600" dirty="0" smtClean="0"/>
                        <a:t>= </a:t>
                      </a:r>
                      <a:r>
                        <a:rPr lang="es-ES" sz="1600" dirty="0" smtClean="0"/>
                        <a:t>2ab</a:t>
                      </a:r>
                      <a:endParaRPr lang="es-ES" sz="1600" dirty="0" smtClean="0"/>
                    </a:p>
                    <a:p>
                      <a:r>
                        <a:rPr lang="es-ES" sz="1600" dirty="0" smtClean="0"/>
                        <a:t>   ¿?      ¿?   ¿?   </a:t>
                      </a:r>
                      <a:r>
                        <a:rPr lang="es-ES" sz="1600" dirty="0" smtClean="0">
                          <a:sym typeface="Wingdings" panose="05000000000000000000" pitchFamily="2" charset="2"/>
                        </a:rPr>
                        <a:t></a:t>
                      </a:r>
                      <a:r>
                        <a:rPr lang="es-ES" sz="1600" dirty="0" smtClean="0"/>
                        <a:t>      </a:t>
                      </a:r>
                      <a:r>
                        <a:rPr lang="es-ES" sz="1600" dirty="0" err="1" smtClean="0"/>
                        <a:t>bc</a:t>
                      </a:r>
                      <a:r>
                        <a:rPr lang="es-ES" sz="1600" dirty="0" smtClean="0"/>
                        <a:t> </a:t>
                      </a:r>
                      <a:r>
                        <a:rPr lang="es-ES" sz="1600" dirty="0" smtClean="0"/>
                        <a:t>– </a:t>
                      </a:r>
                      <a:r>
                        <a:rPr lang="es-ES" sz="1600" dirty="0" smtClean="0"/>
                        <a:t>(- </a:t>
                      </a:r>
                      <a:r>
                        <a:rPr lang="es-ES" sz="1600" dirty="0" err="1" smtClean="0"/>
                        <a:t>bc</a:t>
                      </a:r>
                      <a:r>
                        <a:rPr lang="es-ES" sz="1600" dirty="0" smtClean="0"/>
                        <a:t>) = </a:t>
                      </a:r>
                      <a:r>
                        <a:rPr lang="es-ES" sz="1600" dirty="0" err="1" smtClean="0"/>
                        <a:t>bc</a:t>
                      </a:r>
                      <a:r>
                        <a:rPr lang="es-ES" sz="1600" dirty="0" smtClean="0"/>
                        <a:t> + </a:t>
                      </a:r>
                      <a:r>
                        <a:rPr lang="es-ES" sz="1600" dirty="0" err="1" smtClean="0"/>
                        <a:t>bc</a:t>
                      </a:r>
                      <a:r>
                        <a:rPr lang="es-ES" sz="1600" dirty="0" smtClean="0"/>
                        <a:t> </a:t>
                      </a:r>
                      <a:r>
                        <a:rPr lang="es-ES" sz="1600" dirty="0" smtClean="0"/>
                        <a:t>= </a:t>
                      </a:r>
                      <a:r>
                        <a:rPr lang="es-ES" sz="1600" dirty="0" smtClean="0"/>
                        <a:t>2bc</a:t>
                      </a:r>
                      <a:endParaRPr lang="es-ES" sz="1600" dirty="0" smtClean="0"/>
                    </a:p>
                    <a:p>
                      <a:r>
                        <a:rPr lang="es-ES" sz="1600" dirty="0" smtClean="0"/>
                        <a:t>  ab + </a:t>
                      </a:r>
                      <a:r>
                        <a:rPr lang="es-ES" sz="1600" dirty="0" err="1" smtClean="0"/>
                        <a:t>bc</a:t>
                      </a:r>
                      <a:r>
                        <a:rPr lang="es-ES" sz="1600" dirty="0" smtClean="0"/>
                        <a:t> + 1                1 </a:t>
                      </a:r>
                      <a:r>
                        <a:rPr lang="es-ES" sz="1600" dirty="0" smtClean="0"/>
                        <a:t>– (- 1) = 1 + 1 = 2</a:t>
                      </a:r>
                    </a:p>
                    <a:p>
                      <a:r>
                        <a:rPr lang="es-ES" sz="1600" dirty="0" smtClean="0"/>
                        <a:t>                               Respuesta: </a:t>
                      </a:r>
                      <a:r>
                        <a:rPr lang="es-ES" sz="1600" dirty="0" smtClean="0">
                          <a:solidFill>
                            <a:srgbClr val="FF0000"/>
                          </a:solidFill>
                        </a:rPr>
                        <a:t>2ab + 2bc</a:t>
                      </a:r>
                      <a:r>
                        <a:rPr lang="es-ES" sz="1600" baseline="0" dirty="0" smtClean="0">
                          <a:solidFill>
                            <a:srgbClr val="FF0000"/>
                          </a:solidFill>
                        </a:rPr>
                        <a:t> </a:t>
                      </a:r>
                      <a:r>
                        <a:rPr lang="es-ES" sz="1600" baseline="0" dirty="0" smtClean="0">
                          <a:solidFill>
                            <a:srgbClr val="FF0000"/>
                          </a:solidFill>
                        </a:rPr>
                        <a:t>+ 2</a:t>
                      </a:r>
                      <a:endParaRPr lang="es-ES" sz="1600" dirty="0" smtClean="0">
                        <a:solidFill>
                          <a:srgbClr val="FF0000"/>
                        </a:solidFill>
                      </a:endParaRPr>
                    </a:p>
                  </a:txBody>
                  <a:tcPr/>
                </a:tc>
                <a:tc>
                  <a:txBody>
                    <a:bodyPr/>
                    <a:lstStyle/>
                    <a:p>
                      <a:r>
                        <a:rPr lang="es-ES" sz="1600" dirty="0" smtClean="0"/>
                        <a:t>ab + </a:t>
                      </a:r>
                      <a:r>
                        <a:rPr lang="es-ES" sz="1600" dirty="0" err="1" smtClean="0"/>
                        <a:t>bc</a:t>
                      </a:r>
                      <a:r>
                        <a:rPr lang="es-ES" sz="1600" dirty="0" smtClean="0"/>
                        <a:t> + 1 + ab + </a:t>
                      </a:r>
                      <a:r>
                        <a:rPr lang="es-ES" sz="1600" dirty="0" err="1" smtClean="0"/>
                        <a:t>bc</a:t>
                      </a:r>
                      <a:r>
                        <a:rPr lang="es-ES" sz="1600" dirty="0" smtClean="0"/>
                        <a:t> + 1</a:t>
                      </a:r>
                    </a:p>
                    <a:p>
                      <a:r>
                        <a:rPr lang="es-ES" sz="1600" dirty="0" smtClean="0"/>
                        <a:t>Reducción </a:t>
                      </a:r>
                      <a:r>
                        <a:rPr lang="es-ES" sz="1600" dirty="0" smtClean="0"/>
                        <a:t>de ab: </a:t>
                      </a:r>
                      <a:r>
                        <a:rPr lang="es-ES" sz="1600" dirty="0" smtClean="0"/>
                        <a:t>ab + ab = 2ab</a:t>
                      </a:r>
                    </a:p>
                    <a:p>
                      <a:r>
                        <a:rPr lang="es-ES" sz="1600" dirty="0" smtClean="0"/>
                        <a:t>Reducción </a:t>
                      </a:r>
                      <a:r>
                        <a:rPr lang="es-ES" sz="1600" dirty="0" smtClean="0"/>
                        <a:t>de </a:t>
                      </a:r>
                      <a:r>
                        <a:rPr lang="es-ES" sz="1600" dirty="0" err="1" smtClean="0"/>
                        <a:t>bc</a:t>
                      </a:r>
                      <a:r>
                        <a:rPr lang="es-ES" sz="1600" dirty="0" smtClean="0"/>
                        <a:t>: </a:t>
                      </a:r>
                      <a:r>
                        <a:rPr lang="es-ES" sz="1600" dirty="0" err="1" smtClean="0"/>
                        <a:t>bc</a:t>
                      </a:r>
                      <a:r>
                        <a:rPr lang="es-ES" sz="1600" dirty="0" smtClean="0"/>
                        <a:t> + </a:t>
                      </a:r>
                      <a:r>
                        <a:rPr lang="es-ES" sz="1600" dirty="0" err="1" smtClean="0"/>
                        <a:t>bc</a:t>
                      </a:r>
                      <a:r>
                        <a:rPr lang="es-ES" sz="1600" dirty="0" smtClean="0"/>
                        <a:t> = 2bc</a:t>
                      </a:r>
                      <a:endParaRPr lang="es-ES" sz="1600" dirty="0" smtClean="0"/>
                    </a:p>
                    <a:p>
                      <a:r>
                        <a:rPr lang="es-ES" sz="1600" dirty="0" smtClean="0"/>
                        <a:t>Reducción de términos independientes: 1 + 1 = 2</a:t>
                      </a:r>
                    </a:p>
                    <a:p>
                      <a:r>
                        <a:rPr lang="es-ES" sz="1600" dirty="0" smtClean="0"/>
                        <a:t>Respuesta: </a:t>
                      </a:r>
                      <a:r>
                        <a:rPr lang="es-ES" sz="1600" dirty="0" smtClean="0">
                          <a:solidFill>
                            <a:srgbClr val="FF0000"/>
                          </a:solidFill>
                        </a:rPr>
                        <a:t>2ab + 2bc</a:t>
                      </a:r>
                      <a:r>
                        <a:rPr lang="es-ES" sz="1600" baseline="0" dirty="0" smtClean="0">
                          <a:solidFill>
                            <a:srgbClr val="FF0000"/>
                          </a:solidFill>
                        </a:rPr>
                        <a:t> + 2</a:t>
                      </a:r>
                      <a:endParaRPr lang="es-ES" sz="1600" dirty="0" smtClean="0">
                        <a:solidFill>
                          <a:srgbClr val="FF0000"/>
                        </a:solidFill>
                      </a:endParaRPr>
                    </a:p>
                  </a:txBody>
                  <a:tcPr/>
                </a:tc>
              </a:tr>
            </a:tbl>
          </a:graphicData>
        </a:graphic>
      </p:graphicFrame>
      <p:cxnSp>
        <p:nvCxnSpPr>
          <p:cNvPr id="10" name="Conector recto 9"/>
          <p:cNvCxnSpPr/>
          <p:nvPr/>
        </p:nvCxnSpPr>
        <p:spPr>
          <a:xfrm>
            <a:off x="871751" y="1815152"/>
            <a:ext cx="1161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871750" y="3850943"/>
            <a:ext cx="1161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871750" y="5982268"/>
            <a:ext cx="1161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79247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28348" y="239879"/>
            <a:ext cx="5671782" cy="972356"/>
          </a:xfrm>
        </p:spPr>
        <p:txBody>
          <a:bodyPr>
            <a:normAutofit/>
          </a:bodyPr>
          <a:lstStyle/>
          <a:p>
            <a:r>
              <a:rPr lang="es-ES" b="1" dirty="0" smtClean="0"/>
              <a:t>PROBLEMAS RESUELTOS</a:t>
            </a:r>
            <a:endParaRPr lang="es-ES" b="1" dirty="0"/>
          </a:p>
        </p:txBody>
      </p:sp>
      <p:sp>
        <p:nvSpPr>
          <p:cNvPr id="5" name="Marcador de contenido 2"/>
          <p:cNvSpPr txBox="1">
            <a:spLocks/>
          </p:cNvSpPr>
          <p:nvPr/>
        </p:nvSpPr>
        <p:spPr>
          <a:xfrm>
            <a:off x="196305" y="1064524"/>
            <a:ext cx="9630083" cy="56979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es-ES" sz="1600" dirty="0"/>
              <a:t>3</a:t>
            </a:r>
            <a:r>
              <a:rPr lang="es-ES" sz="1600" dirty="0" smtClean="0"/>
              <a:t>1. Un triángulo de perímetro 12xyz, tiene de lados 4xyz y 5xyz. ¿Cuánto mide su tercer lado? </a:t>
            </a:r>
          </a:p>
          <a:p>
            <a:pPr marL="0" indent="0" algn="just">
              <a:lnSpc>
                <a:spcPct val="100000"/>
              </a:lnSpc>
              <a:spcBef>
                <a:spcPts val="0"/>
              </a:spcBef>
              <a:buFont typeface="Arial" panose="020B0604020202020204" pitchFamily="34" charset="0"/>
              <a:buNone/>
            </a:pPr>
            <a:r>
              <a:rPr lang="es-ES" sz="1600" dirty="0" smtClean="0"/>
              <a:t>Debemos partir del concepto que perímetro es la suma de la medida de los lados que conforman a una figura, en nuestro caso P = L1 + L2 + L3, donde P es perímetro y L es el lado respectivo.</a:t>
            </a:r>
          </a:p>
          <a:p>
            <a:pPr marL="0" indent="0" algn="just">
              <a:lnSpc>
                <a:spcPct val="100000"/>
              </a:lnSpc>
              <a:spcBef>
                <a:spcPts val="0"/>
              </a:spcBef>
              <a:buFont typeface="Arial" panose="020B0604020202020204" pitchFamily="34" charset="0"/>
              <a:buNone/>
            </a:pPr>
            <a:r>
              <a:rPr lang="es-ES" sz="1600" dirty="0" smtClean="0"/>
              <a:t>Conocemos dos de estos lados, L1 + L2 = 4xyz + 5xyz = 9xyz; conocemos el perímetro, 12xyz, luego la pregunta es ¿Cuánto le falta a 9xyz (suma de dos lados) para llegar a 12xyz (perímetro)?, es decir, 12xyz – 9xyz = </a:t>
            </a:r>
            <a:r>
              <a:rPr lang="es-ES" sz="1600" dirty="0" smtClean="0">
                <a:solidFill>
                  <a:srgbClr val="FF0000"/>
                </a:solidFill>
              </a:rPr>
              <a:t>3xyz</a:t>
            </a:r>
            <a:r>
              <a:rPr lang="es-ES" sz="1600" dirty="0" smtClean="0"/>
              <a:t>, es la medida del tercer lado.</a:t>
            </a:r>
          </a:p>
          <a:p>
            <a:pPr marL="0" indent="0" algn="just">
              <a:lnSpc>
                <a:spcPct val="100000"/>
              </a:lnSpc>
              <a:spcBef>
                <a:spcPts val="0"/>
              </a:spcBef>
              <a:buFont typeface="Arial" panose="020B0604020202020204" pitchFamily="34" charset="0"/>
              <a:buNone/>
            </a:pPr>
            <a:endParaRPr lang="es-ES" sz="1600" dirty="0" smtClean="0"/>
          </a:p>
          <a:p>
            <a:pPr marL="0" indent="0" algn="just">
              <a:lnSpc>
                <a:spcPct val="100000"/>
              </a:lnSpc>
              <a:spcBef>
                <a:spcPts val="0"/>
              </a:spcBef>
              <a:buFont typeface="Arial" panose="020B0604020202020204" pitchFamily="34" charset="0"/>
              <a:buNone/>
            </a:pPr>
            <a:r>
              <a:rPr lang="es-ES" sz="1600" dirty="0"/>
              <a:t>3</a:t>
            </a:r>
            <a:r>
              <a:rPr lang="es-ES" sz="1600" dirty="0" smtClean="0"/>
              <a:t>2. Un triángulo isósceles, cuyos lados iguales miden 4a</a:t>
            </a:r>
            <a:r>
              <a:rPr lang="es-ES" sz="1600" baseline="30000" dirty="0" smtClean="0"/>
              <a:t>2</a:t>
            </a:r>
            <a:r>
              <a:rPr lang="es-ES" sz="1600" dirty="0" smtClean="0"/>
              <a:t>b</a:t>
            </a:r>
            <a:r>
              <a:rPr lang="es-ES" sz="1600" baseline="30000" dirty="0" smtClean="0"/>
              <a:t>3</a:t>
            </a:r>
            <a:r>
              <a:rPr lang="es-ES" sz="1600" dirty="0" smtClean="0"/>
              <a:t>c, tiene de perímetro 10a</a:t>
            </a:r>
            <a:r>
              <a:rPr lang="es-ES" sz="1600" baseline="30000" dirty="0" smtClean="0"/>
              <a:t>2</a:t>
            </a:r>
            <a:r>
              <a:rPr lang="es-ES" sz="1600" dirty="0" smtClean="0"/>
              <a:t>b</a:t>
            </a:r>
            <a:r>
              <a:rPr lang="es-ES" sz="1600" baseline="30000" dirty="0" smtClean="0"/>
              <a:t>3</a:t>
            </a:r>
            <a:r>
              <a:rPr lang="es-ES" sz="1600" dirty="0" smtClean="0"/>
              <a:t>c. ¿Cuánto mide el lado diferente?</a:t>
            </a:r>
          </a:p>
          <a:p>
            <a:pPr marL="0" indent="0" algn="just">
              <a:lnSpc>
                <a:spcPct val="100000"/>
              </a:lnSpc>
              <a:spcBef>
                <a:spcPts val="0"/>
              </a:spcBef>
              <a:buNone/>
            </a:pPr>
            <a:r>
              <a:rPr lang="es-ES" sz="1600" dirty="0"/>
              <a:t>Debemos partir del concepto que perímetro es la suma de la medida de los lados que conforman a una figura, en nuestro caso </a:t>
            </a:r>
            <a:r>
              <a:rPr lang="es-ES" sz="1600" dirty="0" smtClean="0"/>
              <a:t>P </a:t>
            </a:r>
            <a:r>
              <a:rPr lang="es-ES" sz="1600" dirty="0"/>
              <a:t>= L1 + L2 + L3, donde P es perímetro y L es el lado respectivo</a:t>
            </a:r>
            <a:r>
              <a:rPr lang="es-ES" sz="1600" dirty="0" smtClean="0"/>
              <a:t>. Además recordemos que triángulo isósceles es aquel que tiene dos lados y dos ángulos iguales.</a:t>
            </a:r>
            <a:endParaRPr lang="es-ES" sz="1600" dirty="0"/>
          </a:p>
          <a:p>
            <a:pPr marL="0" indent="0" algn="just">
              <a:lnSpc>
                <a:spcPct val="100000"/>
              </a:lnSpc>
              <a:spcBef>
                <a:spcPts val="0"/>
              </a:spcBef>
              <a:buNone/>
            </a:pPr>
            <a:r>
              <a:rPr lang="es-ES" sz="1600" dirty="0"/>
              <a:t>Conocemos dos de estos lados, L1 + L2 = </a:t>
            </a:r>
            <a:r>
              <a:rPr lang="es-ES" sz="1600" dirty="0" smtClean="0"/>
              <a:t>4</a:t>
            </a:r>
            <a:r>
              <a:rPr lang="es-ES" sz="1600" dirty="0"/>
              <a:t>a</a:t>
            </a:r>
            <a:r>
              <a:rPr lang="es-ES" sz="1600" baseline="30000" dirty="0"/>
              <a:t>2</a:t>
            </a:r>
            <a:r>
              <a:rPr lang="es-ES" sz="1600" dirty="0"/>
              <a:t>b</a:t>
            </a:r>
            <a:r>
              <a:rPr lang="es-ES" sz="1600" baseline="30000" dirty="0"/>
              <a:t>3</a:t>
            </a:r>
            <a:r>
              <a:rPr lang="es-ES" sz="1600" dirty="0"/>
              <a:t>c</a:t>
            </a:r>
            <a:r>
              <a:rPr lang="es-ES" sz="1600" dirty="0" smtClean="0"/>
              <a:t> </a:t>
            </a:r>
            <a:r>
              <a:rPr lang="es-ES" sz="1600" dirty="0"/>
              <a:t>+ 4</a:t>
            </a:r>
            <a:r>
              <a:rPr lang="es-ES" sz="1600" dirty="0" smtClean="0"/>
              <a:t>a</a:t>
            </a:r>
            <a:r>
              <a:rPr lang="es-ES" sz="1600" baseline="30000" dirty="0" smtClean="0"/>
              <a:t>2</a:t>
            </a:r>
            <a:r>
              <a:rPr lang="es-ES" sz="1600" dirty="0" smtClean="0"/>
              <a:t>b</a:t>
            </a:r>
            <a:r>
              <a:rPr lang="es-ES" sz="1600" baseline="30000" dirty="0" smtClean="0"/>
              <a:t>3</a:t>
            </a:r>
            <a:r>
              <a:rPr lang="es-ES" sz="1600" dirty="0" smtClean="0"/>
              <a:t>c </a:t>
            </a:r>
            <a:r>
              <a:rPr lang="es-ES" sz="1600" dirty="0"/>
              <a:t>= </a:t>
            </a:r>
            <a:r>
              <a:rPr lang="es-ES" sz="1600" dirty="0" smtClean="0"/>
              <a:t>8</a:t>
            </a:r>
            <a:r>
              <a:rPr lang="es-ES" sz="1600" dirty="0"/>
              <a:t>a</a:t>
            </a:r>
            <a:r>
              <a:rPr lang="es-ES" sz="1600" baseline="30000" dirty="0"/>
              <a:t>2</a:t>
            </a:r>
            <a:r>
              <a:rPr lang="es-ES" sz="1600" dirty="0"/>
              <a:t>b</a:t>
            </a:r>
            <a:r>
              <a:rPr lang="es-ES" sz="1600" baseline="30000" dirty="0"/>
              <a:t>3</a:t>
            </a:r>
            <a:r>
              <a:rPr lang="es-ES" sz="1600" dirty="0"/>
              <a:t>c</a:t>
            </a:r>
            <a:r>
              <a:rPr lang="es-ES" sz="1600" dirty="0" smtClean="0"/>
              <a:t>; </a:t>
            </a:r>
            <a:r>
              <a:rPr lang="es-ES" sz="1600" dirty="0"/>
              <a:t>conocemos el perímetro, </a:t>
            </a:r>
            <a:r>
              <a:rPr lang="es-ES" sz="1600" dirty="0" smtClean="0"/>
              <a:t>10a</a:t>
            </a:r>
            <a:r>
              <a:rPr lang="es-ES" sz="1600" baseline="30000" dirty="0" smtClean="0"/>
              <a:t>2</a:t>
            </a:r>
            <a:r>
              <a:rPr lang="es-ES" sz="1600" dirty="0" smtClean="0"/>
              <a:t>b</a:t>
            </a:r>
            <a:r>
              <a:rPr lang="es-ES" sz="1600" baseline="30000" dirty="0" smtClean="0"/>
              <a:t>3</a:t>
            </a:r>
            <a:r>
              <a:rPr lang="es-ES" sz="1600" dirty="0" smtClean="0"/>
              <a:t>c, </a:t>
            </a:r>
            <a:r>
              <a:rPr lang="es-ES" sz="1600" dirty="0"/>
              <a:t>luego la pregunta es ¿Cuánto le falta a 8</a:t>
            </a:r>
            <a:r>
              <a:rPr lang="es-ES" sz="1600" dirty="0" smtClean="0"/>
              <a:t>a</a:t>
            </a:r>
            <a:r>
              <a:rPr lang="es-ES" sz="1600" baseline="30000" dirty="0" smtClean="0"/>
              <a:t>2</a:t>
            </a:r>
            <a:r>
              <a:rPr lang="es-ES" sz="1600" dirty="0" smtClean="0"/>
              <a:t>b</a:t>
            </a:r>
            <a:r>
              <a:rPr lang="es-ES" sz="1600" baseline="30000" dirty="0" smtClean="0"/>
              <a:t>3</a:t>
            </a:r>
            <a:r>
              <a:rPr lang="es-ES" sz="1600" dirty="0" smtClean="0"/>
              <a:t>c </a:t>
            </a:r>
            <a:r>
              <a:rPr lang="es-ES" sz="1600" dirty="0"/>
              <a:t>(suma de dos lados) para llegar a </a:t>
            </a:r>
            <a:r>
              <a:rPr lang="es-ES" sz="1600" dirty="0" smtClean="0"/>
              <a:t>10a</a:t>
            </a:r>
            <a:r>
              <a:rPr lang="es-ES" sz="1600" baseline="30000" dirty="0" smtClean="0"/>
              <a:t>2</a:t>
            </a:r>
            <a:r>
              <a:rPr lang="es-ES" sz="1600" dirty="0" smtClean="0"/>
              <a:t>b</a:t>
            </a:r>
            <a:r>
              <a:rPr lang="es-ES" sz="1600" baseline="30000" dirty="0" smtClean="0"/>
              <a:t>3</a:t>
            </a:r>
            <a:r>
              <a:rPr lang="es-ES" sz="1600" dirty="0" smtClean="0"/>
              <a:t>c </a:t>
            </a:r>
            <a:r>
              <a:rPr lang="es-ES" sz="1600" dirty="0"/>
              <a:t>(perímetro</a:t>
            </a:r>
            <a:r>
              <a:rPr lang="es-ES" sz="1600" dirty="0" smtClean="0"/>
              <a:t>)?, </a:t>
            </a:r>
            <a:r>
              <a:rPr lang="es-ES" sz="1600" dirty="0"/>
              <a:t>es decir, </a:t>
            </a:r>
            <a:r>
              <a:rPr lang="es-ES" sz="1600" dirty="0" smtClean="0"/>
              <a:t>10a</a:t>
            </a:r>
            <a:r>
              <a:rPr lang="es-ES" sz="1600" baseline="30000" dirty="0" smtClean="0"/>
              <a:t>2</a:t>
            </a:r>
            <a:r>
              <a:rPr lang="es-ES" sz="1600" dirty="0" smtClean="0"/>
              <a:t>b</a:t>
            </a:r>
            <a:r>
              <a:rPr lang="es-ES" sz="1600" baseline="30000" dirty="0" smtClean="0"/>
              <a:t>3</a:t>
            </a:r>
            <a:r>
              <a:rPr lang="es-ES" sz="1600" dirty="0" smtClean="0"/>
              <a:t>c </a:t>
            </a:r>
            <a:r>
              <a:rPr lang="es-ES" sz="1600" dirty="0"/>
              <a:t>– 8</a:t>
            </a:r>
            <a:r>
              <a:rPr lang="es-ES" sz="1600" dirty="0" smtClean="0"/>
              <a:t>a</a:t>
            </a:r>
            <a:r>
              <a:rPr lang="es-ES" sz="1600" baseline="30000" dirty="0" smtClean="0"/>
              <a:t>2</a:t>
            </a:r>
            <a:r>
              <a:rPr lang="es-ES" sz="1600" dirty="0" smtClean="0"/>
              <a:t>b</a:t>
            </a:r>
            <a:r>
              <a:rPr lang="es-ES" sz="1600" baseline="30000" dirty="0" smtClean="0"/>
              <a:t>3</a:t>
            </a:r>
            <a:r>
              <a:rPr lang="es-ES" sz="1600" dirty="0" smtClean="0"/>
              <a:t>c = </a:t>
            </a:r>
            <a:r>
              <a:rPr lang="es-ES" sz="1600" dirty="0" smtClean="0">
                <a:solidFill>
                  <a:srgbClr val="FF0000"/>
                </a:solidFill>
              </a:rPr>
              <a:t>2</a:t>
            </a:r>
            <a:r>
              <a:rPr lang="es-ES" sz="1600" dirty="0">
                <a:solidFill>
                  <a:srgbClr val="FF0000"/>
                </a:solidFill>
              </a:rPr>
              <a:t>a</a:t>
            </a:r>
            <a:r>
              <a:rPr lang="es-ES" sz="1600" baseline="30000" dirty="0">
                <a:solidFill>
                  <a:srgbClr val="FF0000"/>
                </a:solidFill>
              </a:rPr>
              <a:t>2</a:t>
            </a:r>
            <a:r>
              <a:rPr lang="es-ES" sz="1600" dirty="0">
                <a:solidFill>
                  <a:srgbClr val="FF0000"/>
                </a:solidFill>
              </a:rPr>
              <a:t>b</a:t>
            </a:r>
            <a:r>
              <a:rPr lang="es-ES" sz="1600" baseline="30000" dirty="0">
                <a:solidFill>
                  <a:srgbClr val="FF0000"/>
                </a:solidFill>
              </a:rPr>
              <a:t>3</a:t>
            </a:r>
            <a:r>
              <a:rPr lang="es-ES" sz="1600" dirty="0">
                <a:solidFill>
                  <a:srgbClr val="FF0000"/>
                </a:solidFill>
              </a:rPr>
              <a:t>c</a:t>
            </a:r>
            <a:r>
              <a:rPr lang="es-ES" sz="1600" dirty="0" smtClean="0"/>
              <a:t>, </a:t>
            </a:r>
            <a:r>
              <a:rPr lang="es-ES" sz="1600" dirty="0"/>
              <a:t>es la medida del tercer lado.</a:t>
            </a:r>
          </a:p>
          <a:p>
            <a:pPr marL="0" indent="0" algn="just">
              <a:lnSpc>
                <a:spcPct val="100000"/>
              </a:lnSpc>
              <a:spcBef>
                <a:spcPts val="0"/>
              </a:spcBef>
              <a:buFont typeface="Arial" panose="020B0604020202020204" pitchFamily="34" charset="0"/>
              <a:buNone/>
            </a:pPr>
            <a:endParaRPr lang="es-ES" sz="1600" dirty="0" smtClean="0"/>
          </a:p>
          <a:p>
            <a:pPr marL="0" indent="0" algn="just">
              <a:lnSpc>
                <a:spcPct val="100000"/>
              </a:lnSpc>
              <a:spcBef>
                <a:spcPts val="0"/>
              </a:spcBef>
              <a:buFont typeface="Arial" panose="020B0604020202020204" pitchFamily="34" charset="0"/>
              <a:buNone/>
            </a:pPr>
            <a:r>
              <a:rPr lang="es-ES" sz="1600" dirty="0"/>
              <a:t>3</a:t>
            </a:r>
            <a:r>
              <a:rPr lang="es-ES" sz="1600" dirty="0" smtClean="0"/>
              <a:t>3. Un triángulo escaleno cuyo lado mayor mide 12x</a:t>
            </a:r>
            <a:r>
              <a:rPr lang="es-ES" sz="1600" baseline="30000" dirty="0" smtClean="0"/>
              <a:t>n</a:t>
            </a:r>
            <a:r>
              <a:rPr lang="es-ES" sz="1600" dirty="0" smtClean="0"/>
              <a:t> y el lado menor mide la tercera parte del lado mayor, tiene de perímetro 26x</a:t>
            </a:r>
            <a:r>
              <a:rPr lang="es-ES" sz="1600" baseline="30000" dirty="0" smtClean="0"/>
              <a:t>n</a:t>
            </a:r>
            <a:r>
              <a:rPr lang="es-ES" sz="1600" dirty="0" smtClean="0"/>
              <a:t> .  ¿Cuánto mide el lado medio?.</a:t>
            </a:r>
          </a:p>
          <a:p>
            <a:pPr marL="0" indent="0" algn="just">
              <a:lnSpc>
                <a:spcPct val="100000"/>
              </a:lnSpc>
              <a:spcBef>
                <a:spcPts val="0"/>
              </a:spcBef>
              <a:buNone/>
            </a:pPr>
            <a:r>
              <a:rPr lang="es-ES" sz="1600" dirty="0"/>
              <a:t>Debemos partir del concepto que perímetro es la suma de la medida de los lados que conforman a una figura, en nuestro caso P = L1 + L2 + L3, donde P es perímetro y L es el lado respectivo.</a:t>
            </a:r>
          </a:p>
          <a:p>
            <a:pPr marL="0" indent="0" algn="just">
              <a:lnSpc>
                <a:spcPct val="100000"/>
              </a:lnSpc>
              <a:spcBef>
                <a:spcPts val="0"/>
              </a:spcBef>
              <a:buNone/>
            </a:pPr>
            <a:r>
              <a:rPr lang="es-ES" sz="1600" dirty="0"/>
              <a:t>Conocemos dos de estos lados</a:t>
            </a:r>
            <a:r>
              <a:rPr lang="es-ES" sz="1600" dirty="0" smtClean="0"/>
              <a:t>, el mayor y el menor que es la tercera parte del mayor, es decir </a:t>
            </a:r>
            <a:r>
              <a:rPr lang="es-ES" sz="1600" dirty="0"/>
              <a:t>12x</a:t>
            </a:r>
            <a:r>
              <a:rPr lang="es-ES" sz="1600" baseline="30000" dirty="0"/>
              <a:t>n </a:t>
            </a:r>
            <a:r>
              <a:rPr lang="es-ES" sz="1600" dirty="0" smtClean="0"/>
              <a:t>/3 = 4x</a:t>
            </a:r>
            <a:r>
              <a:rPr lang="es-ES" sz="1600" baseline="30000" dirty="0" smtClean="0"/>
              <a:t>n</a:t>
            </a:r>
            <a:r>
              <a:rPr lang="es-ES" sz="1600" dirty="0" smtClean="0"/>
              <a:t>; luego </a:t>
            </a:r>
            <a:r>
              <a:rPr lang="es-ES" sz="1600" dirty="0"/>
              <a:t>L1 + L2 = 12x</a:t>
            </a:r>
            <a:r>
              <a:rPr lang="es-ES" sz="1600" baseline="30000" dirty="0"/>
              <a:t>n </a:t>
            </a:r>
            <a:r>
              <a:rPr lang="es-ES" sz="1600" dirty="0" smtClean="0"/>
              <a:t>+ 4x</a:t>
            </a:r>
            <a:r>
              <a:rPr lang="es-ES" sz="1600" baseline="30000" dirty="0" smtClean="0"/>
              <a:t>n</a:t>
            </a:r>
            <a:r>
              <a:rPr lang="es-ES" sz="1600" dirty="0" smtClean="0"/>
              <a:t> </a:t>
            </a:r>
            <a:r>
              <a:rPr lang="es-ES" sz="1600" dirty="0"/>
              <a:t>= </a:t>
            </a:r>
            <a:r>
              <a:rPr lang="es-ES" sz="1600" dirty="0" smtClean="0"/>
              <a:t>16x</a:t>
            </a:r>
            <a:r>
              <a:rPr lang="es-ES" sz="1600" baseline="30000" dirty="0" smtClean="0"/>
              <a:t>n</a:t>
            </a:r>
            <a:r>
              <a:rPr lang="es-ES" sz="1600" dirty="0" smtClean="0"/>
              <a:t>; </a:t>
            </a:r>
            <a:r>
              <a:rPr lang="es-ES" sz="1600" dirty="0"/>
              <a:t>conocemos el perímetro, </a:t>
            </a:r>
            <a:r>
              <a:rPr lang="es-ES" sz="1600" dirty="0" smtClean="0"/>
              <a:t>26x</a:t>
            </a:r>
            <a:r>
              <a:rPr lang="es-ES" sz="1600" baseline="30000" dirty="0" smtClean="0"/>
              <a:t>n</a:t>
            </a:r>
            <a:r>
              <a:rPr lang="es-ES" sz="1600" dirty="0" smtClean="0"/>
              <a:t>, </a:t>
            </a:r>
            <a:r>
              <a:rPr lang="es-ES" sz="1600" dirty="0"/>
              <a:t>luego la pregunta es ¿Cuánto le falta a </a:t>
            </a:r>
            <a:r>
              <a:rPr lang="es-ES" sz="1600" dirty="0" smtClean="0"/>
              <a:t>16x</a:t>
            </a:r>
            <a:r>
              <a:rPr lang="es-ES" sz="1600" baseline="30000" dirty="0" smtClean="0"/>
              <a:t>n</a:t>
            </a:r>
            <a:r>
              <a:rPr lang="es-ES" sz="1600" dirty="0" smtClean="0"/>
              <a:t> </a:t>
            </a:r>
            <a:r>
              <a:rPr lang="es-ES" sz="1600" dirty="0"/>
              <a:t>(suma de dos lados) para llegar a </a:t>
            </a:r>
            <a:r>
              <a:rPr lang="es-ES" sz="1600" dirty="0" smtClean="0"/>
              <a:t>26x</a:t>
            </a:r>
            <a:r>
              <a:rPr lang="es-ES" sz="1600" baseline="30000" dirty="0" smtClean="0"/>
              <a:t>n</a:t>
            </a:r>
            <a:r>
              <a:rPr lang="es-ES" sz="1600" dirty="0" smtClean="0"/>
              <a:t> </a:t>
            </a:r>
            <a:r>
              <a:rPr lang="es-ES" sz="1600" dirty="0"/>
              <a:t>(perímetro</a:t>
            </a:r>
            <a:r>
              <a:rPr lang="es-ES" sz="1600" dirty="0" smtClean="0"/>
              <a:t>)?, </a:t>
            </a:r>
            <a:r>
              <a:rPr lang="es-ES" sz="1600" dirty="0"/>
              <a:t>es decir, </a:t>
            </a:r>
            <a:r>
              <a:rPr lang="es-ES" sz="1600" dirty="0" smtClean="0"/>
              <a:t>26x</a:t>
            </a:r>
            <a:r>
              <a:rPr lang="es-ES" sz="1600" baseline="30000" dirty="0" smtClean="0"/>
              <a:t>n</a:t>
            </a:r>
            <a:r>
              <a:rPr lang="es-ES" sz="1600" dirty="0" smtClean="0"/>
              <a:t> </a:t>
            </a:r>
            <a:r>
              <a:rPr lang="es-ES" sz="1600" dirty="0"/>
              <a:t>– </a:t>
            </a:r>
            <a:r>
              <a:rPr lang="es-ES" sz="1600" dirty="0" smtClean="0"/>
              <a:t>16x</a:t>
            </a:r>
            <a:r>
              <a:rPr lang="es-ES" sz="1600" baseline="30000" dirty="0" smtClean="0"/>
              <a:t>n</a:t>
            </a:r>
            <a:r>
              <a:rPr lang="es-ES" sz="1600" dirty="0" smtClean="0"/>
              <a:t> </a:t>
            </a:r>
            <a:r>
              <a:rPr lang="es-ES" sz="1600" dirty="0"/>
              <a:t>= </a:t>
            </a:r>
            <a:r>
              <a:rPr lang="es-ES" sz="1600" dirty="0" smtClean="0">
                <a:solidFill>
                  <a:srgbClr val="FF0000"/>
                </a:solidFill>
              </a:rPr>
              <a:t>10x</a:t>
            </a:r>
            <a:r>
              <a:rPr lang="es-ES" sz="1600" baseline="30000" dirty="0" smtClean="0">
                <a:solidFill>
                  <a:srgbClr val="FF0000"/>
                </a:solidFill>
              </a:rPr>
              <a:t>n</a:t>
            </a:r>
            <a:r>
              <a:rPr lang="es-ES" sz="1600" dirty="0" smtClean="0"/>
              <a:t>, </a:t>
            </a:r>
            <a:r>
              <a:rPr lang="es-ES" sz="1600" dirty="0"/>
              <a:t>es la medida del </a:t>
            </a:r>
            <a:r>
              <a:rPr lang="es-ES" sz="1600" dirty="0" smtClean="0"/>
              <a:t>lado medio.</a:t>
            </a:r>
            <a:endParaRPr lang="es-ES" sz="1600" dirty="0"/>
          </a:p>
          <a:p>
            <a:pPr marL="0" indent="0" algn="just">
              <a:lnSpc>
                <a:spcPct val="100000"/>
              </a:lnSpc>
              <a:spcBef>
                <a:spcPts val="0"/>
              </a:spcBef>
              <a:buNone/>
            </a:pPr>
            <a:endParaRPr lang="es-ES" sz="1600" dirty="0"/>
          </a:p>
          <a:p>
            <a:pPr marL="0" indent="0" algn="just">
              <a:lnSpc>
                <a:spcPct val="100000"/>
              </a:lnSpc>
              <a:spcBef>
                <a:spcPts val="0"/>
              </a:spcBef>
              <a:buFont typeface="Arial" panose="020B0604020202020204" pitchFamily="34" charset="0"/>
              <a:buNone/>
            </a:pPr>
            <a:endParaRPr lang="es-ES" sz="1600" dirty="0" smtClean="0"/>
          </a:p>
        </p:txBody>
      </p:sp>
      <p:pic>
        <p:nvPicPr>
          <p:cNvPr id="8" name="Imagen 7"/>
          <p:cNvPicPr>
            <a:picLocks noChangeAspect="1"/>
          </p:cNvPicPr>
          <p:nvPr/>
        </p:nvPicPr>
        <p:blipFill>
          <a:blip r:embed="rId2"/>
          <a:stretch>
            <a:fillRect/>
          </a:stretch>
        </p:blipFill>
        <p:spPr>
          <a:xfrm>
            <a:off x="10052002" y="1064524"/>
            <a:ext cx="1504950" cy="1724025"/>
          </a:xfrm>
          <a:prstGeom prst="rect">
            <a:avLst/>
          </a:prstGeom>
        </p:spPr>
      </p:pic>
      <p:pic>
        <p:nvPicPr>
          <p:cNvPr id="9" name="Imagen 8"/>
          <p:cNvPicPr>
            <a:picLocks noChangeAspect="1"/>
          </p:cNvPicPr>
          <p:nvPr/>
        </p:nvPicPr>
        <p:blipFill>
          <a:blip r:embed="rId3"/>
          <a:stretch>
            <a:fillRect/>
          </a:stretch>
        </p:blipFill>
        <p:spPr>
          <a:xfrm>
            <a:off x="10052002" y="2788549"/>
            <a:ext cx="1876425" cy="1676400"/>
          </a:xfrm>
          <a:prstGeom prst="rect">
            <a:avLst/>
          </a:prstGeom>
        </p:spPr>
      </p:pic>
      <p:pic>
        <p:nvPicPr>
          <p:cNvPr id="10" name="Imagen 9"/>
          <p:cNvPicPr>
            <a:picLocks noChangeAspect="1"/>
          </p:cNvPicPr>
          <p:nvPr/>
        </p:nvPicPr>
        <p:blipFill>
          <a:blip r:embed="rId4"/>
          <a:stretch>
            <a:fillRect/>
          </a:stretch>
        </p:blipFill>
        <p:spPr>
          <a:xfrm>
            <a:off x="9826232" y="4836379"/>
            <a:ext cx="2198297" cy="1823727"/>
          </a:xfrm>
          <a:prstGeom prst="rect">
            <a:avLst/>
          </a:prstGeom>
        </p:spPr>
      </p:pic>
    </p:spTree>
    <p:extLst>
      <p:ext uri="{BB962C8B-B14F-4D97-AF65-F5344CB8AC3E}">
        <p14:creationId xmlns:p14="http://schemas.microsoft.com/office/powerpoint/2010/main" val="38004143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05937" y="365313"/>
            <a:ext cx="9337059" cy="6253851"/>
          </a:xfrm>
        </p:spPr>
        <p:txBody>
          <a:bodyPr>
            <a:normAutofit lnSpcReduction="10000"/>
          </a:bodyPr>
          <a:lstStyle/>
          <a:p>
            <a:pPr marL="0" indent="0">
              <a:lnSpc>
                <a:spcPct val="100000"/>
              </a:lnSpc>
              <a:spcBef>
                <a:spcPts val="0"/>
              </a:spcBef>
              <a:buNone/>
            </a:pPr>
            <a:r>
              <a:rPr lang="es-ES" sz="1600" dirty="0"/>
              <a:t>3</a:t>
            </a:r>
            <a:r>
              <a:rPr lang="es-ES" sz="1600" dirty="0" smtClean="0"/>
              <a:t>4. Un rectángulo tiene de base 5m</a:t>
            </a:r>
            <a:r>
              <a:rPr lang="es-ES" sz="1600" baseline="30000" dirty="0" smtClean="0"/>
              <a:t>2</a:t>
            </a:r>
            <a:r>
              <a:rPr lang="es-ES" sz="1600" dirty="0" smtClean="0"/>
              <a:t>n. ¿Cuánto será su altura si su perímetro es de 16m</a:t>
            </a:r>
            <a:r>
              <a:rPr lang="es-ES" sz="1600" baseline="30000" dirty="0" smtClean="0"/>
              <a:t>2</a:t>
            </a:r>
            <a:r>
              <a:rPr lang="es-ES" sz="1600" dirty="0" smtClean="0"/>
              <a:t>n?</a:t>
            </a:r>
          </a:p>
          <a:p>
            <a:pPr marL="0" indent="0" algn="just">
              <a:lnSpc>
                <a:spcPct val="100000"/>
              </a:lnSpc>
              <a:spcBef>
                <a:spcPts val="0"/>
              </a:spcBef>
              <a:buNone/>
            </a:pPr>
            <a:r>
              <a:rPr lang="es-ES" sz="1600" dirty="0" smtClean="0"/>
              <a:t>Debemos partir del concepto que perímetro es la suma de la medida de los lados que conforman a una figura, en nuestro caso P = B + B + H + H, donde P es perímetro, B es la base y H es la altura.</a:t>
            </a:r>
          </a:p>
          <a:p>
            <a:pPr marL="0" indent="0" algn="just">
              <a:lnSpc>
                <a:spcPct val="100000"/>
              </a:lnSpc>
              <a:spcBef>
                <a:spcPts val="0"/>
              </a:spcBef>
              <a:buNone/>
            </a:pPr>
            <a:r>
              <a:rPr lang="es-ES" sz="1600" dirty="0" smtClean="0"/>
              <a:t>Conocemos la base, luego B + B = 5m</a:t>
            </a:r>
            <a:r>
              <a:rPr lang="es-ES" sz="1600" baseline="30000" dirty="0" smtClean="0"/>
              <a:t>2</a:t>
            </a:r>
            <a:r>
              <a:rPr lang="es-ES" sz="1600" dirty="0" smtClean="0"/>
              <a:t>n + 5m</a:t>
            </a:r>
            <a:r>
              <a:rPr lang="es-ES" sz="1600" baseline="30000" dirty="0" smtClean="0"/>
              <a:t>2</a:t>
            </a:r>
            <a:r>
              <a:rPr lang="es-ES" sz="1600" dirty="0" smtClean="0"/>
              <a:t>n = 10m</a:t>
            </a:r>
            <a:r>
              <a:rPr lang="es-ES" sz="1600" baseline="30000" dirty="0" smtClean="0"/>
              <a:t>2</a:t>
            </a:r>
            <a:r>
              <a:rPr lang="es-ES" sz="1600" dirty="0" smtClean="0"/>
              <a:t>n; conocemos el perímetro, 16m</a:t>
            </a:r>
            <a:r>
              <a:rPr lang="es-ES" sz="1600" baseline="30000" dirty="0" smtClean="0"/>
              <a:t>2</a:t>
            </a:r>
            <a:r>
              <a:rPr lang="es-ES" sz="1600" dirty="0" smtClean="0"/>
              <a:t>n, luego la pregunta es ¿Cuánto le falta a 10m</a:t>
            </a:r>
            <a:r>
              <a:rPr lang="es-ES" sz="1600" baseline="30000" dirty="0" smtClean="0"/>
              <a:t>2</a:t>
            </a:r>
            <a:r>
              <a:rPr lang="es-ES" sz="1600" dirty="0" smtClean="0"/>
              <a:t>n (suma de las bases) para llegar a 16m</a:t>
            </a:r>
            <a:r>
              <a:rPr lang="es-ES" sz="1600" baseline="30000" dirty="0" smtClean="0"/>
              <a:t>2</a:t>
            </a:r>
            <a:r>
              <a:rPr lang="es-ES" sz="1600" dirty="0" smtClean="0"/>
              <a:t>n (perímetro)?, es decir, 16m</a:t>
            </a:r>
            <a:r>
              <a:rPr lang="es-ES" sz="1600" baseline="30000" dirty="0" smtClean="0"/>
              <a:t>2</a:t>
            </a:r>
            <a:r>
              <a:rPr lang="es-ES" sz="1600" dirty="0" smtClean="0"/>
              <a:t>n – 10m</a:t>
            </a:r>
            <a:r>
              <a:rPr lang="es-ES" sz="1600" baseline="30000" dirty="0" smtClean="0"/>
              <a:t>2</a:t>
            </a:r>
            <a:r>
              <a:rPr lang="es-ES" sz="1600" dirty="0" smtClean="0"/>
              <a:t>n = 6m</a:t>
            </a:r>
            <a:r>
              <a:rPr lang="es-ES" sz="1600" baseline="30000" dirty="0" smtClean="0"/>
              <a:t>2</a:t>
            </a:r>
            <a:r>
              <a:rPr lang="es-ES" sz="1600" dirty="0" smtClean="0"/>
              <a:t>n; esta medida se reparte entre los dos lados que conforman la altura, 6m</a:t>
            </a:r>
            <a:r>
              <a:rPr lang="es-ES" sz="1600" baseline="30000" dirty="0" smtClean="0"/>
              <a:t>2</a:t>
            </a:r>
            <a:r>
              <a:rPr lang="es-ES" sz="1600" dirty="0" smtClean="0"/>
              <a:t>n/2 = </a:t>
            </a:r>
            <a:r>
              <a:rPr lang="es-ES" sz="1600" dirty="0" smtClean="0">
                <a:solidFill>
                  <a:srgbClr val="FF0000"/>
                </a:solidFill>
              </a:rPr>
              <a:t>3m</a:t>
            </a:r>
            <a:r>
              <a:rPr lang="es-ES" sz="1600" baseline="30000" dirty="0" smtClean="0">
                <a:solidFill>
                  <a:srgbClr val="FF0000"/>
                </a:solidFill>
              </a:rPr>
              <a:t>2</a:t>
            </a:r>
            <a:r>
              <a:rPr lang="es-ES" sz="1600" dirty="0" smtClean="0">
                <a:solidFill>
                  <a:srgbClr val="FF0000"/>
                </a:solidFill>
              </a:rPr>
              <a:t>n</a:t>
            </a:r>
            <a:r>
              <a:rPr lang="es-ES" sz="1600" dirty="0" smtClean="0"/>
              <a:t>, es la altura de este rectángulo.</a:t>
            </a:r>
          </a:p>
          <a:p>
            <a:pPr marL="0" indent="0" algn="just">
              <a:lnSpc>
                <a:spcPct val="100000"/>
              </a:lnSpc>
              <a:spcBef>
                <a:spcPts val="0"/>
              </a:spcBef>
              <a:buNone/>
            </a:pPr>
            <a:endParaRPr lang="es-ES" sz="1600" dirty="0" smtClean="0"/>
          </a:p>
          <a:p>
            <a:pPr marL="0" indent="0">
              <a:lnSpc>
                <a:spcPct val="100000"/>
              </a:lnSpc>
              <a:spcBef>
                <a:spcPts val="0"/>
              </a:spcBef>
              <a:buNone/>
            </a:pPr>
            <a:r>
              <a:rPr lang="es-ES" sz="1600" dirty="0"/>
              <a:t>3</a:t>
            </a:r>
            <a:r>
              <a:rPr lang="es-ES" sz="1600" dirty="0" smtClean="0"/>
              <a:t>5. Un rectángulo tiene de altura 8x</a:t>
            </a:r>
            <a:r>
              <a:rPr lang="es-ES" sz="1600" baseline="30000" dirty="0" smtClean="0"/>
              <a:t>m</a:t>
            </a:r>
            <a:r>
              <a:rPr lang="es-ES" sz="1600" dirty="0" smtClean="0"/>
              <a:t>. ¿Cuánto será su base si su perímetro es de 20x</a:t>
            </a:r>
            <a:r>
              <a:rPr lang="es-ES" sz="1600" baseline="30000" dirty="0" smtClean="0"/>
              <a:t>m</a:t>
            </a:r>
            <a:r>
              <a:rPr lang="es-ES" sz="1600" dirty="0" smtClean="0"/>
              <a:t>?</a:t>
            </a:r>
          </a:p>
          <a:p>
            <a:pPr marL="0" indent="0" algn="just">
              <a:lnSpc>
                <a:spcPct val="100000"/>
              </a:lnSpc>
              <a:spcBef>
                <a:spcPts val="0"/>
              </a:spcBef>
              <a:buNone/>
            </a:pPr>
            <a:r>
              <a:rPr lang="es-ES" sz="1600" dirty="0"/>
              <a:t>Debemos partir del concepto que perímetro es la suma de la medida de los lados que conforman a una figura, en nuestro caso P = B + B + H + H, donde P es perímetro, B es la base y H es la altura.</a:t>
            </a:r>
          </a:p>
          <a:p>
            <a:pPr marL="0" indent="0" algn="just">
              <a:lnSpc>
                <a:spcPct val="100000"/>
              </a:lnSpc>
              <a:spcBef>
                <a:spcPts val="0"/>
              </a:spcBef>
              <a:buNone/>
            </a:pPr>
            <a:r>
              <a:rPr lang="es-ES" sz="1600" dirty="0"/>
              <a:t>Conocemos la </a:t>
            </a:r>
            <a:r>
              <a:rPr lang="es-ES" sz="1600" dirty="0" smtClean="0"/>
              <a:t>altura, </a:t>
            </a:r>
            <a:r>
              <a:rPr lang="es-ES" sz="1600" dirty="0"/>
              <a:t>luego </a:t>
            </a:r>
            <a:r>
              <a:rPr lang="es-ES" sz="1600" dirty="0" smtClean="0"/>
              <a:t>H </a:t>
            </a:r>
            <a:r>
              <a:rPr lang="es-ES" sz="1600" dirty="0"/>
              <a:t>+ </a:t>
            </a:r>
            <a:r>
              <a:rPr lang="es-ES" sz="1600" dirty="0" smtClean="0"/>
              <a:t>H </a:t>
            </a:r>
            <a:r>
              <a:rPr lang="es-ES" sz="1600" dirty="0"/>
              <a:t>= 8x</a:t>
            </a:r>
            <a:r>
              <a:rPr lang="es-ES" sz="1600" baseline="30000" dirty="0"/>
              <a:t>m</a:t>
            </a:r>
            <a:r>
              <a:rPr lang="es-ES" sz="1600" dirty="0" smtClean="0"/>
              <a:t> </a:t>
            </a:r>
            <a:r>
              <a:rPr lang="es-ES" sz="1600" dirty="0"/>
              <a:t>+ 8x</a:t>
            </a:r>
            <a:r>
              <a:rPr lang="es-ES" sz="1600" baseline="30000" dirty="0"/>
              <a:t>m</a:t>
            </a:r>
            <a:r>
              <a:rPr lang="es-ES" sz="1600" dirty="0" smtClean="0"/>
              <a:t> </a:t>
            </a:r>
            <a:r>
              <a:rPr lang="es-ES" sz="1600" dirty="0"/>
              <a:t>= </a:t>
            </a:r>
            <a:r>
              <a:rPr lang="es-ES" sz="1600" dirty="0" smtClean="0"/>
              <a:t>16x</a:t>
            </a:r>
            <a:r>
              <a:rPr lang="es-ES" sz="1600" baseline="30000" dirty="0" smtClean="0"/>
              <a:t>m</a:t>
            </a:r>
            <a:r>
              <a:rPr lang="es-ES" sz="1600" dirty="0" smtClean="0"/>
              <a:t>; </a:t>
            </a:r>
            <a:r>
              <a:rPr lang="es-ES" sz="1600" dirty="0"/>
              <a:t>conocemos el perímetro, </a:t>
            </a:r>
            <a:r>
              <a:rPr lang="es-ES" sz="1600" dirty="0" smtClean="0"/>
              <a:t>20x</a:t>
            </a:r>
            <a:r>
              <a:rPr lang="es-ES" sz="1600" baseline="30000" dirty="0" smtClean="0"/>
              <a:t>m</a:t>
            </a:r>
            <a:r>
              <a:rPr lang="es-ES" sz="1600" dirty="0" smtClean="0"/>
              <a:t>, </a:t>
            </a:r>
            <a:r>
              <a:rPr lang="es-ES" sz="1600" dirty="0"/>
              <a:t>luego la pregunta es ¿Cuánto le falta a </a:t>
            </a:r>
            <a:r>
              <a:rPr lang="es-ES" sz="1600" dirty="0" smtClean="0"/>
              <a:t>16x</a:t>
            </a:r>
            <a:r>
              <a:rPr lang="es-ES" sz="1600" baseline="30000" dirty="0" smtClean="0"/>
              <a:t>m</a:t>
            </a:r>
            <a:r>
              <a:rPr lang="es-ES" sz="1600" dirty="0" smtClean="0"/>
              <a:t> </a:t>
            </a:r>
            <a:r>
              <a:rPr lang="es-ES" sz="1600" dirty="0"/>
              <a:t>(suma de las </a:t>
            </a:r>
            <a:r>
              <a:rPr lang="es-ES" sz="1600" dirty="0" smtClean="0"/>
              <a:t>alturas</a:t>
            </a:r>
            <a:r>
              <a:rPr lang="es-ES" sz="1600" dirty="0"/>
              <a:t>) para llegar a </a:t>
            </a:r>
            <a:r>
              <a:rPr lang="es-ES" sz="1600" dirty="0" smtClean="0"/>
              <a:t>20x</a:t>
            </a:r>
            <a:r>
              <a:rPr lang="es-ES" sz="1600" baseline="30000" dirty="0" smtClean="0"/>
              <a:t>m</a:t>
            </a:r>
            <a:r>
              <a:rPr lang="es-ES" sz="1600" dirty="0" smtClean="0"/>
              <a:t> </a:t>
            </a:r>
            <a:r>
              <a:rPr lang="es-ES" sz="1600" dirty="0"/>
              <a:t>(perímetro</a:t>
            </a:r>
            <a:r>
              <a:rPr lang="es-ES" sz="1600" dirty="0" smtClean="0"/>
              <a:t>)?, </a:t>
            </a:r>
            <a:r>
              <a:rPr lang="es-ES" sz="1600" dirty="0"/>
              <a:t>es decir, </a:t>
            </a:r>
            <a:r>
              <a:rPr lang="es-ES" sz="1600" dirty="0" smtClean="0"/>
              <a:t>20x</a:t>
            </a:r>
            <a:r>
              <a:rPr lang="es-ES" sz="1600" baseline="30000" dirty="0" smtClean="0"/>
              <a:t>m</a:t>
            </a:r>
            <a:r>
              <a:rPr lang="es-ES" sz="1600" dirty="0" smtClean="0"/>
              <a:t> </a:t>
            </a:r>
            <a:r>
              <a:rPr lang="es-ES" sz="1600" dirty="0"/>
              <a:t>– </a:t>
            </a:r>
            <a:r>
              <a:rPr lang="es-ES" sz="1600" dirty="0" smtClean="0"/>
              <a:t>16x</a:t>
            </a:r>
            <a:r>
              <a:rPr lang="es-ES" sz="1600" baseline="30000" dirty="0" smtClean="0"/>
              <a:t>m</a:t>
            </a:r>
            <a:r>
              <a:rPr lang="es-ES" sz="1600" dirty="0" smtClean="0"/>
              <a:t> </a:t>
            </a:r>
            <a:r>
              <a:rPr lang="es-ES" sz="1600" dirty="0"/>
              <a:t>= </a:t>
            </a:r>
            <a:r>
              <a:rPr lang="es-ES" sz="1600" dirty="0" smtClean="0"/>
              <a:t>4x</a:t>
            </a:r>
            <a:r>
              <a:rPr lang="es-ES" sz="1600" baseline="30000" dirty="0" smtClean="0"/>
              <a:t>m</a:t>
            </a:r>
            <a:r>
              <a:rPr lang="es-ES" sz="1600" dirty="0" smtClean="0"/>
              <a:t>; </a:t>
            </a:r>
            <a:r>
              <a:rPr lang="es-ES" sz="1600" dirty="0"/>
              <a:t>esta medida se reparte entre los dos lados que conforman </a:t>
            </a:r>
            <a:r>
              <a:rPr lang="es-ES" sz="1600" dirty="0" smtClean="0"/>
              <a:t>las bases, 4x</a:t>
            </a:r>
            <a:r>
              <a:rPr lang="es-ES" sz="1600" baseline="30000" dirty="0" smtClean="0"/>
              <a:t>m </a:t>
            </a:r>
            <a:r>
              <a:rPr lang="es-ES" sz="1600" dirty="0" smtClean="0"/>
              <a:t>/</a:t>
            </a:r>
            <a:r>
              <a:rPr lang="es-ES" sz="1600" dirty="0"/>
              <a:t>2 = </a:t>
            </a:r>
            <a:r>
              <a:rPr lang="es-ES" sz="1600" dirty="0" smtClean="0">
                <a:solidFill>
                  <a:srgbClr val="FF0000"/>
                </a:solidFill>
              </a:rPr>
              <a:t>2x</a:t>
            </a:r>
            <a:r>
              <a:rPr lang="es-ES" sz="1600" baseline="30000" dirty="0" smtClean="0">
                <a:solidFill>
                  <a:srgbClr val="FF0000"/>
                </a:solidFill>
              </a:rPr>
              <a:t>m</a:t>
            </a:r>
            <a:r>
              <a:rPr lang="es-ES" sz="1600" dirty="0" smtClean="0"/>
              <a:t>, </a:t>
            </a:r>
            <a:r>
              <a:rPr lang="es-ES" sz="1600" dirty="0"/>
              <a:t>es la </a:t>
            </a:r>
            <a:r>
              <a:rPr lang="es-ES" sz="1600" dirty="0" smtClean="0"/>
              <a:t>base </a:t>
            </a:r>
            <a:r>
              <a:rPr lang="es-ES" sz="1600" dirty="0"/>
              <a:t>de este rectángulo.</a:t>
            </a:r>
          </a:p>
          <a:p>
            <a:pPr marL="0" indent="0">
              <a:lnSpc>
                <a:spcPct val="100000"/>
              </a:lnSpc>
              <a:spcBef>
                <a:spcPts val="0"/>
              </a:spcBef>
              <a:buNone/>
            </a:pPr>
            <a:endParaRPr lang="es-ES" sz="1600" dirty="0"/>
          </a:p>
          <a:p>
            <a:pPr marL="0" indent="0">
              <a:lnSpc>
                <a:spcPct val="100000"/>
              </a:lnSpc>
              <a:spcBef>
                <a:spcPts val="0"/>
              </a:spcBef>
              <a:buNone/>
            </a:pPr>
            <a:r>
              <a:rPr lang="es-ES" sz="1600" dirty="0"/>
              <a:t>3</a:t>
            </a:r>
            <a:r>
              <a:rPr lang="es-ES" sz="1600" dirty="0" smtClean="0"/>
              <a:t>6</a:t>
            </a:r>
            <a:r>
              <a:rPr lang="es-ES" sz="1600" dirty="0"/>
              <a:t>. En una familia, el padre tiene 3 años más que la madre, el hijo menor tiene 20 años menos </a:t>
            </a:r>
            <a:r>
              <a:rPr lang="es-ES" sz="1600" dirty="0" smtClean="0"/>
              <a:t>que </a:t>
            </a:r>
            <a:r>
              <a:rPr lang="es-ES" sz="1600" dirty="0"/>
              <a:t>la madre. ¿Cuántos años tiene el hijo </a:t>
            </a:r>
            <a:r>
              <a:rPr lang="es-ES" sz="1600" dirty="0" smtClean="0"/>
              <a:t>mayor </a:t>
            </a:r>
            <a:r>
              <a:rPr lang="es-ES" sz="1600" dirty="0"/>
              <a:t>si la suma de las 4 edades es de 4x - 42</a:t>
            </a:r>
            <a:r>
              <a:rPr lang="es-ES" sz="1600" dirty="0" smtClean="0"/>
              <a:t>?</a:t>
            </a:r>
          </a:p>
          <a:p>
            <a:pPr marL="0" indent="0">
              <a:lnSpc>
                <a:spcPct val="100000"/>
              </a:lnSpc>
              <a:spcBef>
                <a:spcPts val="0"/>
              </a:spcBef>
              <a:buNone/>
            </a:pPr>
            <a:r>
              <a:rPr lang="es-ES" sz="1600" dirty="0" smtClean="0"/>
              <a:t>La familia está conformada por cuatro integrantes: Papá, mamá, hijo menor e hijo mayor; sus edades suman 4x – 42, es decir E = P + M + h + H, donde E es la suma de las edades, P la edad del papá, M la edad de la mamá, h la edad del hijo menor y H la edad del hijo mayor. </a:t>
            </a:r>
          </a:p>
          <a:p>
            <a:pPr marL="0" indent="0">
              <a:lnSpc>
                <a:spcPct val="100000"/>
              </a:lnSpc>
              <a:spcBef>
                <a:spcPts val="0"/>
              </a:spcBef>
              <a:buNone/>
            </a:pPr>
            <a:r>
              <a:rPr lang="es-ES" sz="1600" dirty="0" smtClean="0"/>
              <a:t>Representemos por </a:t>
            </a:r>
            <a:r>
              <a:rPr lang="es-ES" sz="1600" dirty="0" smtClean="0">
                <a:solidFill>
                  <a:srgbClr val="FF0000"/>
                </a:solidFill>
              </a:rPr>
              <a:t>x</a:t>
            </a:r>
            <a:r>
              <a:rPr lang="es-ES" sz="1600" dirty="0" smtClean="0"/>
              <a:t> la edad de la madre (M), luego el padre (P) tiene </a:t>
            </a:r>
            <a:r>
              <a:rPr lang="es-ES" sz="1600" dirty="0" smtClean="0">
                <a:solidFill>
                  <a:srgbClr val="FF0000"/>
                </a:solidFill>
              </a:rPr>
              <a:t>x + 3 </a:t>
            </a:r>
            <a:r>
              <a:rPr lang="es-ES" sz="1600" dirty="0" smtClean="0"/>
              <a:t>(</a:t>
            </a:r>
            <a:r>
              <a:rPr lang="es-ES" sz="1600" dirty="0"/>
              <a:t>el padre tiene 3 años más que la </a:t>
            </a:r>
            <a:r>
              <a:rPr lang="es-ES" sz="1600" dirty="0" smtClean="0"/>
              <a:t>madre) y el hijo menor (h) tendrá </a:t>
            </a:r>
            <a:r>
              <a:rPr lang="es-ES" sz="1600" dirty="0" smtClean="0">
                <a:solidFill>
                  <a:srgbClr val="FF0000"/>
                </a:solidFill>
              </a:rPr>
              <a:t>x – 20 </a:t>
            </a:r>
            <a:r>
              <a:rPr lang="es-ES" sz="1600" dirty="0" smtClean="0"/>
              <a:t>(</a:t>
            </a:r>
            <a:r>
              <a:rPr lang="es-ES" sz="1600" dirty="0"/>
              <a:t>el hijo menor tiene 20 años menos que la </a:t>
            </a:r>
            <a:r>
              <a:rPr lang="es-ES" sz="1600" dirty="0" smtClean="0"/>
              <a:t>madre). Luego P + M + h = x + 3 + x + x – 20 = 3x – 17. Ahora la pregunta sería ¿Cuánto le falta a 3x – 17 para llegar a 4x – 42? cuya respuesta sería 4x – 42 – 3x + 17 = </a:t>
            </a:r>
            <a:r>
              <a:rPr lang="es-ES" sz="1600" dirty="0" smtClean="0">
                <a:solidFill>
                  <a:srgbClr val="FF0000"/>
                </a:solidFill>
              </a:rPr>
              <a:t>x – 25</a:t>
            </a:r>
            <a:r>
              <a:rPr lang="es-ES" sz="1600" dirty="0" smtClean="0"/>
              <a:t>, es la edad del hijo mayor (H).</a:t>
            </a:r>
          </a:p>
          <a:p>
            <a:pPr marL="0" indent="0">
              <a:lnSpc>
                <a:spcPct val="100000"/>
              </a:lnSpc>
              <a:spcBef>
                <a:spcPts val="0"/>
              </a:spcBef>
              <a:buNone/>
            </a:pPr>
            <a:r>
              <a:rPr lang="es-ES" sz="1600" i="1" dirty="0" smtClean="0"/>
              <a:t>Nota: Para </a:t>
            </a:r>
            <a:r>
              <a:rPr lang="es-ES" sz="1600" i="1" dirty="0"/>
              <a:t>l</a:t>
            </a:r>
            <a:r>
              <a:rPr lang="es-ES" sz="1600" i="1" dirty="0" smtClean="0"/>
              <a:t>a suma y la resta se aplicó la forma horizontal; si lo deseas hazlo por la vertical y obtendrás la misma respuesta.</a:t>
            </a:r>
            <a:endParaRPr lang="es-ES" sz="1600" i="1" dirty="0"/>
          </a:p>
          <a:p>
            <a:pPr marL="0" indent="0">
              <a:lnSpc>
                <a:spcPct val="100000"/>
              </a:lnSpc>
              <a:spcBef>
                <a:spcPts val="0"/>
              </a:spcBef>
              <a:buNone/>
            </a:pPr>
            <a:endParaRPr lang="es-ES" sz="1600" dirty="0"/>
          </a:p>
          <a:p>
            <a:pPr marL="0" indent="0">
              <a:buNone/>
            </a:pPr>
            <a:endParaRPr lang="es-ES" sz="1600" dirty="0"/>
          </a:p>
        </p:txBody>
      </p:sp>
      <p:pic>
        <p:nvPicPr>
          <p:cNvPr id="4" name="Imagen 3"/>
          <p:cNvPicPr>
            <a:picLocks noChangeAspect="1"/>
          </p:cNvPicPr>
          <p:nvPr/>
        </p:nvPicPr>
        <p:blipFill>
          <a:blip r:embed="rId2"/>
          <a:stretch>
            <a:fillRect/>
          </a:stretch>
        </p:blipFill>
        <p:spPr>
          <a:xfrm>
            <a:off x="10062096" y="603771"/>
            <a:ext cx="1866900" cy="819150"/>
          </a:xfrm>
          <a:prstGeom prst="rect">
            <a:avLst/>
          </a:prstGeom>
        </p:spPr>
      </p:pic>
      <p:pic>
        <p:nvPicPr>
          <p:cNvPr id="5" name="Imagen 4"/>
          <p:cNvPicPr>
            <a:picLocks noChangeAspect="1"/>
          </p:cNvPicPr>
          <p:nvPr/>
        </p:nvPicPr>
        <p:blipFill>
          <a:blip r:embed="rId3"/>
          <a:stretch>
            <a:fillRect/>
          </a:stretch>
        </p:blipFill>
        <p:spPr>
          <a:xfrm>
            <a:off x="10324033" y="1977763"/>
            <a:ext cx="923925" cy="1514475"/>
          </a:xfrm>
          <a:prstGeom prst="rect">
            <a:avLst/>
          </a:prstGeom>
        </p:spPr>
      </p:pic>
      <p:pic>
        <p:nvPicPr>
          <p:cNvPr id="1026" name="Picture 2" descr="familia loros"/>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9642996" y="3492238"/>
            <a:ext cx="22860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8110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5812" y="351666"/>
            <a:ext cx="8578754" cy="6506334"/>
          </a:xfrm>
        </p:spPr>
        <p:txBody>
          <a:bodyPr>
            <a:noAutofit/>
          </a:bodyPr>
          <a:lstStyle/>
          <a:p>
            <a:pPr marL="0" indent="0" algn="just">
              <a:lnSpc>
                <a:spcPct val="100000"/>
              </a:lnSpc>
              <a:spcBef>
                <a:spcPts val="0"/>
              </a:spcBef>
              <a:buNone/>
            </a:pPr>
            <a:r>
              <a:rPr lang="es-ES" sz="1600" dirty="0"/>
              <a:t>3</a:t>
            </a:r>
            <a:r>
              <a:rPr lang="es-ES" sz="1600" dirty="0" smtClean="0"/>
              <a:t>7</a:t>
            </a:r>
            <a:r>
              <a:rPr lang="es-ES" sz="1600" dirty="0"/>
              <a:t>. Se compran 4 artículos de ropa: una chaqueta, una camisa, un pantalón y una corbata; la camisa costó $20000 menos que la chaqueta, y el pantalón costó $10000 más que la chaqueta. ¿Cuánto costó la corbata si se pagó 4x – 30000 por las 4 prendas?</a:t>
            </a:r>
          </a:p>
          <a:p>
            <a:pPr marL="0" indent="0" algn="just">
              <a:lnSpc>
                <a:spcPct val="100000"/>
              </a:lnSpc>
              <a:spcBef>
                <a:spcPts val="0"/>
              </a:spcBef>
              <a:buNone/>
            </a:pPr>
            <a:r>
              <a:rPr lang="es-ES" sz="1600" dirty="0" smtClean="0"/>
              <a:t>Es claro que el costo total es la suma de los cuatro artículos, P = Ch + Ca + </a:t>
            </a:r>
            <a:r>
              <a:rPr lang="es-ES" sz="1600" dirty="0" err="1" smtClean="0"/>
              <a:t>Pa</a:t>
            </a:r>
            <a:r>
              <a:rPr lang="es-ES" sz="1600" dirty="0" smtClean="0"/>
              <a:t> + Co, donde P es el costo de los cuatro artículos, Ch costo chaqueta, Ca costo camisa, </a:t>
            </a:r>
            <a:r>
              <a:rPr lang="es-ES" sz="1600" dirty="0" err="1" smtClean="0"/>
              <a:t>Pa</a:t>
            </a:r>
            <a:r>
              <a:rPr lang="es-ES" sz="1600" dirty="0" smtClean="0"/>
              <a:t> costo pantalón y Co costo corbata. Representemos por </a:t>
            </a:r>
            <a:r>
              <a:rPr lang="es-ES" sz="1600" dirty="0" smtClean="0">
                <a:solidFill>
                  <a:srgbClr val="FF0000"/>
                </a:solidFill>
              </a:rPr>
              <a:t>x</a:t>
            </a:r>
            <a:r>
              <a:rPr lang="es-ES" sz="1600" dirty="0" smtClean="0"/>
              <a:t> el costo de la chaqueta, entonces la camisa costará </a:t>
            </a:r>
            <a:r>
              <a:rPr lang="es-ES" sz="1600" dirty="0" smtClean="0">
                <a:solidFill>
                  <a:srgbClr val="FF0000"/>
                </a:solidFill>
              </a:rPr>
              <a:t>x – 20000 </a:t>
            </a:r>
            <a:r>
              <a:rPr lang="es-ES" sz="1600" dirty="0" smtClean="0"/>
              <a:t>(</a:t>
            </a:r>
            <a:r>
              <a:rPr lang="es-ES" sz="1600" dirty="0"/>
              <a:t>la camisa costó $20000 menos que la </a:t>
            </a:r>
            <a:r>
              <a:rPr lang="es-ES" sz="1600" dirty="0" smtClean="0"/>
              <a:t>chaqueta), el pantalón </a:t>
            </a:r>
            <a:r>
              <a:rPr lang="es-ES" sz="1600" dirty="0" smtClean="0">
                <a:solidFill>
                  <a:srgbClr val="FF0000"/>
                </a:solidFill>
              </a:rPr>
              <a:t>x + 10000 </a:t>
            </a:r>
            <a:r>
              <a:rPr lang="es-ES" sz="1600" dirty="0" smtClean="0"/>
              <a:t>(</a:t>
            </a:r>
            <a:r>
              <a:rPr lang="es-ES" sz="1600" dirty="0"/>
              <a:t>el pantalón costó $10000 más que la </a:t>
            </a:r>
            <a:r>
              <a:rPr lang="es-ES" sz="1600" dirty="0" smtClean="0"/>
              <a:t>chaqueta). Luego el costo de estos tres artículos es x + x + 10000 + x – 20000 = 3x – 10000. </a:t>
            </a:r>
            <a:r>
              <a:rPr lang="es-ES" sz="1600" dirty="0"/>
              <a:t>A</a:t>
            </a:r>
            <a:r>
              <a:rPr lang="es-ES" sz="1600" dirty="0" smtClean="0"/>
              <a:t>hora la pregunta sería ¿cuánto le falta a 3x – 10000 para llegar a 4x – 30000 que fue el costo total? Cuya respuesta sería 4x – 30000 – 3x + 10000 = </a:t>
            </a:r>
            <a:r>
              <a:rPr lang="es-ES" sz="1600" dirty="0" smtClean="0">
                <a:solidFill>
                  <a:srgbClr val="FF0000"/>
                </a:solidFill>
              </a:rPr>
              <a:t>x – 20000</a:t>
            </a:r>
            <a:r>
              <a:rPr lang="es-ES" sz="1600" dirty="0" smtClean="0"/>
              <a:t>, que es el precio de la corbata.</a:t>
            </a:r>
          </a:p>
          <a:p>
            <a:pPr marL="0" indent="0">
              <a:lnSpc>
                <a:spcPct val="100000"/>
              </a:lnSpc>
              <a:spcBef>
                <a:spcPts val="0"/>
              </a:spcBef>
              <a:buNone/>
            </a:pPr>
            <a:r>
              <a:rPr lang="es-ES" sz="1600" i="1" dirty="0"/>
              <a:t>Nota: Para la suma y la resta se aplicó la forma horizontal; si lo deseas hazlo por la vertical y obtendrás la misma respuesta.</a:t>
            </a:r>
          </a:p>
          <a:p>
            <a:pPr marL="0" indent="0" algn="just">
              <a:lnSpc>
                <a:spcPct val="100000"/>
              </a:lnSpc>
              <a:spcBef>
                <a:spcPts val="0"/>
              </a:spcBef>
              <a:buNone/>
            </a:pPr>
            <a:endParaRPr lang="es-ES" sz="1600" dirty="0"/>
          </a:p>
          <a:p>
            <a:pPr marL="0" indent="0" algn="just">
              <a:lnSpc>
                <a:spcPct val="100000"/>
              </a:lnSpc>
              <a:spcBef>
                <a:spcPts val="0"/>
              </a:spcBef>
              <a:buNone/>
            </a:pPr>
            <a:r>
              <a:rPr lang="es-ES" sz="1600" dirty="0"/>
              <a:t>3</a:t>
            </a:r>
            <a:r>
              <a:rPr lang="es-ES" sz="1600" dirty="0" smtClean="0"/>
              <a:t>8</a:t>
            </a:r>
            <a:r>
              <a:rPr lang="es-ES" sz="1600" dirty="0"/>
              <a:t>. Se compran 4 artículos de ropa: una chaqueta, una camisa, un pantalón y una corbata; la camisa costó $20000 menos que la chaqueta, y el pantalón costó $30000 menos que la camisa. ¿Cuánto costó la corbata si se pagó 4x – 70000 por las 4 prendas?</a:t>
            </a:r>
          </a:p>
          <a:p>
            <a:pPr marL="0" indent="0" algn="just">
              <a:lnSpc>
                <a:spcPct val="100000"/>
              </a:lnSpc>
              <a:spcBef>
                <a:spcPts val="0"/>
              </a:spcBef>
              <a:buNone/>
            </a:pPr>
            <a:r>
              <a:rPr lang="es-ES" sz="1600" dirty="0"/>
              <a:t>Es claro que el costo total es la suma de los cuatro artículos, P = Ch + Ca + </a:t>
            </a:r>
            <a:r>
              <a:rPr lang="es-ES" sz="1600" dirty="0" err="1"/>
              <a:t>Pa</a:t>
            </a:r>
            <a:r>
              <a:rPr lang="es-ES" sz="1600" dirty="0"/>
              <a:t> + Co, donde P es el costo de los cuatro artículos, Ch costo chaqueta, Ca costo camisa, </a:t>
            </a:r>
            <a:r>
              <a:rPr lang="es-ES" sz="1600" dirty="0" err="1"/>
              <a:t>Pa</a:t>
            </a:r>
            <a:r>
              <a:rPr lang="es-ES" sz="1600" dirty="0"/>
              <a:t> costo pantalón y Co costo corbata. Representemos por </a:t>
            </a:r>
            <a:r>
              <a:rPr lang="es-ES" sz="1600" dirty="0">
                <a:solidFill>
                  <a:srgbClr val="FF0000"/>
                </a:solidFill>
              </a:rPr>
              <a:t>x</a:t>
            </a:r>
            <a:r>
              <a:rPr lang="es-ES" sz="1600" dirty="0"/>
              <a:t> el costo de la chaqueta, entonces la camisa costará </a:t>
            </a:r>
            <a:r>
              <a:rPr lang="es-ES" sz="1600" dirty="0">
                <a:solidFill>
                  <a:srgbClr val="FF0000"/>
                </a:solidFill>
              </a:rPr>
              <a:t>x – 20000 </a:t>
            </a:r>
            <a:r>
              <a:rPr lang="es-ES" sz="1600" dirty="0"/>
              <a:t>(la camisa costó $20000 menos que la chaqueta</a:t>
            </a:r>
            <a:r>
              <a:rPr lang="es-ES" sz="1600" dirty="0" smtClean="0"/>
              <a:t>); </a:t>
            </a:r>
            <a:r>
              <a:rPr lang="es-ES" sz="1600" dirty="0"/>
              <a:t>el pantalón </a:t>
            </a:r>
            <a:r>
              <a:rPr lang="es-ES" sz="1600" dirty="0" smtClean="0"/>
              <a:t>costó $30000 menos que </a:t>
            </a:r>
            <a:r>
              <a:rPr lang="es-ES" sz="1600" dirty="0"/>
              <a:t>la </a:t>
            </a:r>
            <a:r>
              <a:rPr lang="es-ES" sz="1600" dirty="0" smtClean="0"/>
              <a:t>camisa, es decir x – 20000 – 30000 = </a:t>
            </a:r>
            <a:r>
              <a:rPr lang="es-ES" sz="1600" dirty="0" smtClean="0">
                <a:solidFill>
                  <a:srgbClr val="FF0000"/>
                </a:solidFill>
              </a:rPr>
              <a:t>x - 50000</a:t>
            </a:r>
            <a:r>
              <a:rPr lang="es-ES" sz="1600" dirty="0" smtClean="0"/>
              <a:t>. </a:t>
            </a:r>
            <a:r>
              <a:rPr lang="es-ES" sz="1600" dirty="0"/>
              <a:t>Luego el costo de estos tres artículos es x + </a:t>
            </a:r>
            <a:r>
              <a:rPr lang="es-ES" sz="1600" dirty="0" smtClean="0"/>
              <a:t>x </a:t>
            </a:r>
            <a:r>
              <a:rPr lang="es-ES" sz="1600" dirty="0"/>
              <a:t>– 20000 </a:t>
            </a:r>
            <a:r>
              <a:rPr lang="es-ES" sz="1600" dirty="0" smtClean="0"/>
              <a:t>+ x – 50000 = </a:t>
            </a:r>
            <a:r>
              <a:rPr lang="es-ES" sz="1600" dirty="0"/>
              <a:t>3x – </a:t>
            </a:r>
            <a:r>
              <a:rPr lang="es-ES" sz="1600" dirty="0" smtClean="0"/>
              <a:t>70000</a:t>
            </a:r>
            <a:r>
              <a:rPr lang="es-ES" sz="1600" dirty="0"/>
              <a:t>. Ahora la pregunta sería ¿cuánto le falta a 3x – </a:t>
            </a:r>
            <a:r>
              <a:rPr lang="es-ES" sz="1600" dirty="0" smtClean="0"/>
              <a:t>70000 </a:t>
            </a:r>
            <a:r>
              <a:rPr lang="es-ES" sz="1600" dirty="0"/>
              <a:t>para llegar a 4x – </a:t>
            </a:r>
            <a:r>
              <a:rPr lang="es-ES" sz="1600" dirty="0" smtClean="0"/>
              <a:t>70000 </a:t>
            </a:r>
            <a:r>
              <a:rPr lang="es-ES" sz="1600" dirty="0"/>
              <a:t>que fue el costo total? Cuya respuesta sería 4x – </a:t>
            </a:r>
            <a:r>
              <a:rPr lang="es-ES" sz="1600" dirty="0" smtClean="0"/>
              <a:t>70000 </a:t>
            </a:r>
            <a:r>
              <a:rPr lang="es-ES" sz="1600" dirty="0"/>
              <a:t>– 3x + </a:t>
            </a:r>
            <a:r>
              <a:rPr lang="es-ES" sz="1600" dirty="0" smtClean="0"/>
              <a:t>70000 </a:t>
            </a:r>
            <a:r>
              <a:rPr lang="es-ES" sz="1600" dirty="0"/>
              <a:t>= </a:t>
            </a:r>
            <a:r>
              <a:rPr lang="es-ES" sz="1600" dirty="0" smtClean="0">
                <a:solidFill>
                  <a:srgbClr val="FF0000"/>
                </a:solidFill>
              </a:rPr>
              <a:t>x</a:t>
            </a:r>
            <a:r>
              <a:rPr lang="es-ES" sz="1600" dirty="0" smtClean="0"/>
              <a:t>, </a:t>
            </a:r>
            <a:r>
              <a:rPr lang="es-ES" sz="1600" dirty="0"/>
              <a:t>que es el precio de la corbata</a:t>
            </a:r>
            <a:r>
              <a:rPr lang="es-ES" sz="1600" dirty="0" smtClean="0"/>
              <a:t>. En este caso, la corbata costó lo mismo que la chaqueta.</a:t>
            </a:r>
            <a:endParaRPr lang="es-ES" sz="1600" dirty="0"/>
          </a:p>
          <a:p>
            <a:pPr marL="0" indent="0">
              <a:lnSpc>
                <a:spcPct val="100000"/>
              </a:lnSpc>
              <a:spcBef>
                <a:spcPts val="0"/>
              </a:spcBef>
              <a:buNone/>
            </a:pPr>
            <a:r>
              <a:rPr lang="es-ES" sz="1600" i="1" dirty="0"/>
              <a:t>Nota: Para la suma y la resta se aplicó la forma horizontal; si lo deseas hazlo por la vertical y obtendrás la misma respuesta.</a:t>
            </a:r>
          </a:p>
          <a:p>
            <a:pPr marL="0" indent="0" algn="just">
              <a:lnSpc>
                <a:spcPct val="100000"/>
              </a:lnSpc>
              <a:spcBef>
                <a:spcPts val="0"/>
              </a:spcBef>
              <a:buNone/>
            </a:pPr>
            <a:endParaRPr lang="es-ES" sz="1600" dirty="0"/>
          </a:p>
          <a:p>
            <a:pPr marL="0" indent="0" algn="just">
              <a:buNone/>
            </a:pPr>
            <a:endParaRPr lang="es-ES" sz="1600" dirty="0"/>
          </a:p>
        </p:txBody>
      </p:sp>
      <p:pic>
        <p:nvPicPr>
          <p:cNvPr id="2054" name="Picture 6" descr="ropa"/>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104010" y="211625"/>
            <a:ext cx="1828800" cy="13239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opa"/>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780615" y="1875667"/>
            <a:ext cx="21717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opa-y-moda-imagen-animada-0084"/>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1165977" y="1622547"/>
            <a:ext cx="9810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ropa-y-moda-imagen-animada-0172"/>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9307334" y="351666"/>
            <a:ext cx="428625" cy="152400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ropa-y-moda-imagen-animada-0091"/>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10728371" y="3679947"/>
            <a:ext cx="1409700" cy="1066801"/>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opa-y-moda-imagen-animada-0216"/>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8734566" y="3761834"/>
            <a:ext cx="1781175" cy="1371601"/>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ropa-y-moda-imagen-animada-0199"/>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9209240" y="5133435"/>
            <a:ext cx="657225" cy="1371601"/>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ropa-y-moda-imagen-animada-0169"/>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10856414" y="5019135"/>
            <a:ext cx="8001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4934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1860" y="304875"/>
            <a:ext cx="7841778" cy="5680642"/>
          </a:xfrm>
        </p:spPr>
        <p:txBody>
          <a:bodyPr>
            <a:normAutofit lnSpcReduction="10000"/>
          </a:bodyPr>
          <a:lstStyle/>
          <a:p>
            <a:pPr marL="0" indent="0" algn="just">
              <a:lnSpc>
                <a:spcPct val="100000"/>
              </a:lnSpc>
              <a:spcBef>
                <a:spcPts val="0"/>
              </a:spcBef>
              <a:buNone/>
            </a:pPr>
            <a:r>
              <a:rPr lang="es-ES" sz="1600" dirty="0"/>
              <a:t>3</a:t>
            </a:r>
            <a:r>
              <a:rPr lang="es-ES" sz="1600" dirty="0" smtClean="0"/>
              <a:t>9</a:t>
            </a:r>
            <a:r>
              <a:rPr lang="es-ES" sz="1600" dirty="0"/>
              <a:t>. En una empresa la secretaria gana 3x</a:t>
            </a:r>
            <a:r>
              <a:rPr lang="es-ES" sz="1600" baseline="30000" dirty="0"/>
              <a:t>2</a:t>
            </a:r>
            <a:r>
              <a:rPr lang="es-ES" sz="1600" dirty="0"/>
              <a:t> – 7x + 1, la recepcionista 2x</a:t>
            </a:r>
            <a:r>
              <a:rPr lang="es-ES" sz="1600" baseline="30000" dirty="0"/>
              <a:t>2</a:t>
            </a:r>
            <a:r>
              <a:rPr lang="es-ES" sz="1600" dirty="0"/>
              <a:t> – 3x + 1, el mensajero x</a:t>
            </a:r>
            <a:r>
              <a:rPr lang="es-ES" sz="1600" baseline="30000" dirty="0"/>
              <a:t>2</a:t>
            </a:r>
            <a:r>
              <a:rPr lang="es-ES" sz="1600" dirty="0"/>
              <a:t> – 2x. ¿Cuánto gana la aseadora si se paga en total de nómina 6x</a:t>
            </a:r>
            <a:r>
              <a:rPr lang="es-ES" sz="1600" baseline="30000" dirty="0"/>
              <a:t>2</a:t>
            </a:r>
            <a:r>
              <a:rPr lang="es-ES" sz="1600" dirty="0"/>
              <a:t> – x + 5 esta empresa?</a:t>
            </a:r>
          </a:p>
          <a:p>
            <a:pPr marL="0" indent="0" algn="just">
              <a:lnSpc>
                <a:spcPct val="100000"/>
              </a:lnSpc>
              <a:spcBef>
                <a:spcPts val="0"/>
              </a:spcBef>
              <a:buNone/>
            </a:pPr>
            <a:r>
              <a:rPr lang="es-ES" sz="1600" dirty="0" smtClean="0"/>
              <a:t>Es lógico que la nómina total de la empresa es la suma de los salarios: Nómina = Salario Secretaria + Salario Recepcionista + Salario Mensajero + Salario Aseadora; la suma de los tres primeros salarios es </a:t>
            </a:r>
            <a:r>
              <a:rPr lang="es-ES" sz="1600" dirty="0"/>
              <a:t>3x</a:t>
            </a:r>
            <a:r>
              <a:rPr lang="es-ES" sz="1600" baseline="30000" dirty="0"/>
              <a:t>2</a:t>
            </a:r>
            <a:r>
              <a:rPr lang="es-ES" sz="1600" dirty="0"/>
              <a:t> – 7x + </a:t>
            </a:r>
            <a:r>
              <a:rPr lang="es-ES" sz="1600" dirty="0" smtClean="0"/>
              <a:t>1 + </a:t>
            </a:r>
            <a:r>
              <a:rPr lang="es-ES" sz="1600" dirty="0"/>
              <a:t>2x</a:t>
            </a:r>
            <a:r>
              <a:rPr lang="es-ES" sz="1600" baseline="30000" dirty="0"/>
              <a:t>2</a:t>
            </a:r>
            <a:r>
              <a:rPr lang="es-ES" sz="1600" dirty="0"/>
              <a:t> – 3x + </a:t>
            </a:r>
            <a:r>
              <a:rPr lang="es-ES" sz="1600" dirty="0" smtClean="0"/>
              <a:t>1 + </a:t>
            </a:r>
            <a:r>
              <a:rPr lang="es-ES" sz="1600" dirty="0"/>
              <a:t>x</a:t>
            </a:r>
            <a:r>
              <a:rPr lang="es-ES" sz="1600" baseline="30000" dirty="0"/>
              <a:t>2</a:t>
            </a:r>
            <a:r>
              <a:rPr lang="es-ES" sz="1600" dirty="0"/>
              <a:t> – </a:t>
            </a:r>
            <a:r>
              <a:rPr lang="es-ES" sz="1600" dirty="0" smtClean="0"/>
              <a:t>2x = 6x</a:t>
            </a:r>
            <a:r>
              <a:rPr lang="es-ES" sz="1600" baseline="30000" dirty="0" smtClean="0"/>
              <a:t>2</a:t>
            </a:r>
            <a:r>
              <a:rPr lang="es-ES" sz="1600" dirty="0" smtClean="0"/>
              <a:t> </a:t>
            </a:r>
            <a:r>
              <a:rPr lang="es-ES" sz="1600" dirty="0"/>
              <a:t>– </a:t>
            </a:r>
            <a:r>
              <a:rPr lang="es-ES" sz="1600" dirty="0" smtClean="0"/>
              <a:t>12x + 2. Luego la pregunta sería ¿Cuánto le falta a </a:t>
            </a:r>
            <a:r>
              <a:rPr lang="es-ES" sz="1600" dirty="0"/>
              <a:t>6x</a:t>
            </a:r>
            <a:r>
              <a:rPr lang="es-ES" sz="1600" baseline="30000" dirty="0"/>
              <a:t>2</a:t>
            </a:r>
            <a:r>
              <a:rPr lang="es-ES" sz="1600" dirty="0"/>
              <a:t> – 12x + </a:t>
            </a:r>
            <a:r>
              <a:rPr lang="es-ES" sz="1600" dirty="0" smtClean="0"/>
              <a:t>2 para llegar a </a:t>
            </a:r>
            <a:r>
              <a:rPr lang="es-ES" sz="1600" dirty="0"/>
              <a:t>6x</a:t>
            </a:r>
            <a:r>
              <a:rPr lang="es-ES" sz="1600" baseline="30000" dirty="0"/>
              <a:t>2</a:t>
            </a:r>
            <a:r>
              <a:rPr lang="es-ES" sz="1600" dirty="0"/>
              <a:t> – x + </a:t>
            </a:r>
            <a:r>
              <a:rPr lang="es-ES" sz="1600" dirty="0" smtClean="0"/>
              <a:t>5? Cuya respuesta sería </a:t>
            </a:r>
            <a:r>
              <a:rPr lang="es-ES" sz="1600" dirty="0"/>
              <a:t>6x</a:t>
            </a:r>
            <a:r>
              <a:rPr lang="es-ES" sz="1600" baseline="30000" dirty="0"/>
              <a:t>2</a:t>
            </a:r>
            <a:r>
              <a:rPr lang="es-ES" sz="1600" dirty="0"/>
              <a:t> – </a:t>
            </a:r>
            <a:r>
              <a:rPr lang="es-ES" sz="1600" dirty="0" smtClean="0"/>
              <a:t>x </a:t>
            </a:r>
            <a:r>
              <a:rPr lang="es-ES" sz="1600" dirty="0"/>
              <a:t>+ </a:t>
            </a:r>
            <a:r>
              <a:rPr lang="es-ES" sz="1600" dirty="0" smtClean="0"/>
              <a:t>5 - </a:t>
            </a:r>
            <a:r>
              <a:rPr lang="es-ES" sz="1600" dirty="0"/>
              <a:t>6x</a:t>
            </a:r>
            <a:r>
              <a:rPr lang="es-ES" sz="1600" baseline="30000" dirty="0"/>
              <a:t>2</a:t>
            </a:r>
            <a:r>
              <a:rPr lang="es-ES" sz="1600" dirty="0"/>
              <a:t> </a:t>
            </a:r>
            <a:r>
              <a:rPr lang="es-ES" sz="1600" dirty="0" smtClean="0"/>
              <a:t>+ </a:t>
            </a:r>
            <a:r>
              <a:rPr lang="es-ES" sz="1600" dirty="0"/>
              <a:t>12x </a:t>
            </a:r>
            <a:r>
              <a:rPr lang="es-ES" sz="1600" dirty="0" smtClean="0"/>
              <a:t>- </a:t>
            </a:r>
            <a:r>
              <a:rPr lang="es-ES" sz="1600" dirty="0"/>
              <a:t>2</a:t>
            </a:r>
            <a:r>
              <a:rPr lang="es-ES" sz="1600" dirty="0" smtClean="0"/>
              <a:t> = </a:t>
            </a:r>
            <a:r>
              <a:rPr lang="es-ES" sz="1600" dirty="0" smtClean="0">
                <a:solidFill>
                  <a:srgbClr val="FF0000"/>
                </a:solidFill>
              </a:rPr>
              <a:t>11x + 3</a:t>
            </a:r>
            <a:r>
              <a:rPr lang="es-ES" sz="1600" dirty="0" smtClean="0"/>
              <a:t>, es el salario de la aseadora.</a:t>
            </a:r>
            <a:endParaRPr lang="es-ES" sz="1600" dirty="0"/>
          </a:p>
          <a:p>
            <a:pPr marL="0" indent="0" algn="just">
              <a:buNone/>
            </a:pPr>
            <a:r>
              <a:rPr lang="es-ES" sz="1600" i="1" dirty="0"/>
              <a:t>Nota: Para la suma y la resta se aplicó la forma horizontal; si lo deseas hazlo por la vertical y obtendrás la misma respuesta.</a:t>
            </a:r>
          </a:p>
          <a:p>
            <a:pPr marL="0" indent="0" algn="just">
              <a:buNone/>
            </a:pPr>
            <a:endParaRPr lang="es-ES" sz="1600" dirty="0" smtClean="0"/>
          </a:p>
          <a:p>
            <a:pPr marL="0" indent="0" algn="just">
              <a:buNone/>
            </a:pPr>
            <a:endParaRPr lang="es-ES" sz="1600" dirty="0" smtClean="0"/>
          </a:p>
          <a:p>
            <a:pPr marL="0" indent="0" algn="just">
              <a:buNone/>
            </a:pPr>
            <a:r>
              <a:rPr lang="es-ES" sz="1600" dirty="0"/>
              <a:t>4</a:t>
            </a:r>
            <a:r>
              <a:rPr lang="es-ES" sz="1600" dirty="0" smtClean="0"/>
              <a:t>0</a:t>
            </a:r>
            <a:r>
              <a:rPr lang="es-ES" sz="1600" dirty="0"/>
              <a:t>. Un viajero que se desplaza de la ciudad A </a:t>
            </a:r>
            <a:r>
              <a:rPr lang="es-ES" sz="1600" dirty="0" err="1"/>
              <a:t>a</a:t>
            </a:r>
            <a:r>
              <a:rPr lang="es-ES" sz="1600" dirty="0"/>
              <a:t> la B en auto-stop, hace este recorrido de la siguiente forma: recorre 7a</a:t>
            </a:r>
            <a:r>
              <a:rPr lang="es-ES" sz="1600" baseline="30000" dirty="0"/>
              <a:t>2</a:t>
            </a:r>
            <a:r>
              <a:rPr lang="es-ES" sz="1600" dirty="0"/>
              <a:t>b – 3ab</a:t>
            </a:r>
            <a:r>
              <a:rPr lang="es-ES" sz="1600" baseline="30000" dirty="0"/>
              <a:t>2</a:t>
            </a:r>
            <a:r>
              <a:rPr lang="es-ES" sz="1600" dirty="0"/>
              <a:t> + 9 en un jeep, - a</a:t>
            </a:r>
            <a:r>
              <a:rPr lang="es-ES" sz="1600" baseline="30000" dirty="0"/>
              <a:t>2</a:t>
            </a:r>
            <a:r>
              <a:rPr lang="es-ES" sz="1600" dirty="0"/>
              <a:t>b + 4ab</a:t>
            </a:r>
            <a:r>
              <a:rPr lang="es-ES" sz="1600" baseline="30000" dirty="0"/>
              <a:t>2</a:t>
            </a:r>
            <a:r>
              <a:rPr lang="es-ES" sz="1600" dirty="0"/>
              <a:t> + 1 en moto, y el resto en camión. ¿Qué distancia recorrió en </a:t>
            </a:r>
            <a:r>
              <a:rPr lang="es-ES" sz="1600" dirty="0" smtClean="0"/>
              <a:t>camión </a:t>
            </a:r>
            <a:r>
              <a:rPr lang="es-ES" sz="1600" dirty="0"/>
              <a:t>si la distancia que separa la ciudad A de la ciudad B es de 10 a</a:t>
            </a:r>
            <a:r>
              <a:rPr lang="es-ES" sz="1600" baseline="30000" dirty="0"/>
              <a:t>2</a:t>
            </a:r>
            <a:r>
              <a:rPr lang="es-ES" sz="1600" dirty="0"/>
              <a:t>b + 5ab</a:t>
            </a:r>
            <a:r>
              <a:rPr lang="es-ES" sz="1600" baseline="30000" dirty="0"/>
              <a:t>2</a:t>
            </a:r>
            <a:r>
              <a:rPr lang="es-ES" sz="1600" dirty="0"/>
              <a:t> + 12</a:t>
            </a:r>
            <a:r>
              <a:rPr lang="es-ES" sz="1600" dirty="0" smtClean="0"/>
              <a:t>?</a:t>
            </a:r>
          </a:p>
          <a:p>
            <a:pPr marL="0" indent="0" algn="just">
              <a:buNone/>
            </a:pPr>
            <a:r>
              <a:rPr lang="es-ES" sz="1600" dirty="0" smtClean="0"/>
              <a:t>Es lógico que la distancia de la ciudad A </a:t>
            </a:r>
            <a:r>
              <a:rPr lang="es-ES" sz="1600" dirty="0" err="1" smtClean="0"/>
              <a:t>a</a:t>
            </a:r>
            <a:r>
              <a:rPr lang="es-ES" sz="1600" dirty="0" smtClean="0"/>
              <a:t> la B sea la suma de las distancias recorridas por cada medio: AB = Distancia Jeep + Distancia Moto + Distancia Camión; la suma de las distancias recorridas en los dos primeros medios es </a:t>
            </a:r>
            <a:r>
              <a:rPr lang="es-ES" sz="1600" dirty="0"/>
              <a:t>7a</a:t>
            </a:r>
            <a:r>
              <a:rPr lang="es-ES" sz="1600" baseline="30000" dirty="0"/>
              <a:t>2</a:t>
            </a:r>
            <a:r>
              <a:rPr lang="es-ES" sz="1600" dirty="0"/>
              <a:t>b – 3ab</a:t>
            </a:r>
            <a:r>
              <a:rPr lang="es-ES" sz="1600" baseline="30000" dirty="0"/>
              <a:t>2</a:t>
            </a:r>
            <a:r>
              <a:rPr lang="es-ES" sz="1600" dirty="0"/>
              <a:t> + 9 - a</a:t>
            </a:r>
            <a:r>
              <a:rPr lang="es-ES" sz="1600" baseline="30000" dirty="0"/>
              <a:t>2</a:t>
            </a:r>
            <a:r>
              <a:rPr lang="es-ES" sz="1600" dirty="0"/>
              <a:t>b + 4ab</a:t>
            </a:r>
            <a:r>
              <a:rPr lang="es-ES" sz="1600" baseline="30000" dirty="0"/>
              <a:t>2</a:t>
            </a:r>
            <a:r>
              <a:rPr lang="es-ES" sz="1600" dirty="0"/>
              <a:t> + 1 </a:t>
            </a:r>
            <a:r>
              <a:rPr lang="es-ES" sz="1600" dirty="0" smtClean="0"/>
              <a:t>= 6a</a:t>
            </a:r>
            <a:r>
              <a:rPr lang="es-ES" sz="1600" baseline="30000" dirty="0" smtClean="0"/>
              <a:t>2</a:t>
            </a:r>
            <a:r>
              <a:rPr lang="es-ES" sz="1600" dirty="0" smtClean="0"/>
              <a:t>b </a:t>
            </a:r>
            <a:r>
              <a:rPr lang="es-ES" sz="1600" dirty="0"/>
              <a:t>+ </a:t>
            </a:r>
            <a:r>
              <a:rPr lang="es-ES" sz="1600" dirty="0" smtClean="0"/>
              <a:t>ab</a:t>
            </a:r>
            <a:r>
              <a:rPr lang="es-ES" sz="1600" baseline="30000" dirty="0" smtClean="0"/>
              <a:t>2</a:t>
            </a:r>
            <a:r>
              <a:rPr lang="es-ES" sz="1600" dirty="0" smtClean="0"/>
              <a:t> </a:t>
            </a:r>
            <a:r>
              <a:rPr lang="es-ES" sz="1600" dirty="0"/>
              <a:t>+ </a:t>
            </a:r>
            <a:r>
              <a:rPr lang="es-ES" sz="1600" dirty="0" smtClean="0"/>
              <a:t>10. Luego la pregunta sería ¿Cuánto le falta a </a:t>
            </a:r>
            <a:r>
              <a:rPr lang="es-ES" sz="1600" dirty="0"/>
              <a:t>6a</a:t>
            </a:r>
            <a:r>
              <a:rPr lang="es-ES" sz="1600" baseline="30000" dirty="0"/>
              <a:t>2</a:t>
            </a:r>
            <a:r>
              <a:rPr lang="es-ES" sz="1600" dirty="0"/>
              <a:t>b + ab</a:t>
            </a:r>
            <a:r>
              <a:rPr lang="es-ES" sz="1600" baseline="30000" dirty="0"/>
              <a:t>2</a:t>
            </a:r>
            <a:r>
              <a:rPr lang="es-ES" sz="1600" dirty="0"/>
              <a:t> + </a:t>
            </a:r>
            <a:r>
              <a:rPr lang="es-ES" sz="1600" dirty="0" smtClean="0"/>
              <a:t>10 para llegar a </a:t>
            </a:r>
            <a:r>
              <a:rPr lang="es-ES" sz="1600" dirty="0"/>
              <a:t>10 a</a:t>
            </a:r>
            <a:r>
              <a:rPr lang="es-ES" sz="1600" baseline="30000" dirty="0"/>
              <a:t>2</a:t>
            </a:r>
            <a:r>
              <a:rPr lang="es-ES" sz="1600" dirty="0"/>
              <a:t>b + 5ab</a:t>
            </a:r>
            <a:r>
              <a:rPr lang="es-ES" sz="1600" baseline="30000" dirty="0"/>
              <a:t>2</a:t>
            </a:r>
            <a:r>
              <a:rPr lang="es-ES" sz="1600" dirty="0"/>
              <a:t> + </a:t>
            </a:r>
            <a:r>
              <a:rPr lang="es-ES" sz="1600" dirty="0" smtClean="0"/>
              <a:t>12? Cuya respuesta sería </a:t>
            </a:r>
            <a:r>
              <a:rPr lang="es-ES" sz="1600" dirty="0"/>
              <a:t>10 a</a:t>
            </a:r>
            <a:r>
              <a:rPr lang="es-ES" sz="1600" baseline="30000" dirty="0"/>
              <a:t>2</a:t>
            </a:r>
            <a:r>
              <a:rPr lang="es-ES" sz="1600" dirty="0"/>
              <a:t>b + 5ab</a:t>
            </a:r>
            <a:r>
              <a:rPr lang="es-ES" sz="1600" baseline="30000" dirty="0"/>
              <a:t>2</a:t>
            </a:r>
            <a:r>
              <a:rPr lang="es-ES" sz="1600" dirty="0"/>
              <a:t> + </a:t>
            </a:r>
            <a:r>
              <a:rPr lang="es-ES" sz="1600" dirty="0" smtClean="0"/>
              <a:t>12 - </a:t>
            </a:r>
            <a:r>
              <a:rPr lang="es-ES" sz="1600" dirty="0"/>
              <a:t>6a</a:t>
            </a:r>
            <a:r>
              <a:rPr lang="es-ES" sz="1600" baseline="30000" dirty="0"/>
              <a:t>2</a:t>
            </a:r>
            <a:r>
              <a:rPr lang="es-ES" sz="1600" dirty="0"/>
              <a:t>b </a:t>
            </a:r>
            <a:r>
              <a:rPr lang="es-ES" sz="1600" dirty="0" smtClean="0"/>
              <a:t>- </a:t>
            </a:r>
            <a:r>
              <a:rPr lang="es-ES" sz="1600" dirty="0"/>
              <a:t>ab</a:t>
            </a:r>
            <a:r>
              <a:rPr lang="es-ES" sz="1600" baseline="30000" dirty="0"/>
              <a:t>2</a:t>
            </a:r>
            <a:r>
              <a:rPr lang="es-ES" sz="1600" dirty="0"/>
              <a:t> </a:t>
            </a:r>
            <a:r>
              <a:rPr lang="es-ES" sz="1600" dirty="0" smtClean="0"/>
              <a:t>- </a:t>
            </a:r>
            <a:r>
              <a:rPr lang="es-ES" sz="1600" dirty="0"/>
              <a:t>10</a:t>
            </a:r>
            <a:r>
              <a:rPr lang="es-ES" sz="1600" dirty="0" smtClean="0"/>
              <a:t> = </a:t>
            </a:r>
            <a:r>
              <a:rPr lang="es-ES" sz="1600" dirty="0" smtClean="0">
                <a:solidFill>
                  <a:srgbClr val="FF0000"/>
                </a:solidFill>
              </a:rPr>
              <a:t>4a</a:t>
            </a:r>
            <a:r>
              <a:rPr lang="es-ES" sz="1600" baseline="30000" dirty="0" smtClean="0">
                <a:solidFill>
                  <a:srgbClr val="FF0000"/>
                </a:solidFill>
              </a:rPr>
              <a:t>2</a:t>
            </a:r>
            <a:r>
              <a:rPr lang="es-ES" sz="1600" dirty="0" smtClean="0">
                <a:solidFill>
                  <a:srgbClr val="FF0000"/>
                </a:solidFill>
              </a:rPr>
              <a:t>b </a:t>
            </a:r>
            <a:r>
              <a:rPr lang="es-ES" sz="1600" dirty="0">
                <a:solidFill>
                  <a:srgbClr val="FF0000"/>
                </a:solidFill>
              </a:rPr>
              <a:t>+ </a:t>
            </a:r>
            <a:r>
              <a:rPr lang="es-ES" sz="1600" dirty="0" smtClean="0">
                <a:solidFill>
                  <a:srgbClr val="FF0000"/>
                </a:solidFill>
              </a:rPr>
              <a:t>4ab</a:t>
            </a:r>
            <a:r>
              <a:rPr lang="es-ES" sz="1600" baseline="30000" dirty="0" smtClean="0">
                <a:solidFill>
                  <a:srgbClr val="FF0000"/>
                </a:solidFill>
              </a:rPr>
              <a:t>2</a:t>
            </a:r>
            <a:r>
              <a:rPr lang="es-ES" sz="1600" dirty="0" smtClean="0">
                <a:solidFill>
                  <a:srgbClr val="FF0000"/>
                </a:solidFill>
              </a:rPr>
              <a:t> </a:t>
            </a:r>
            <a:r>
              <a:rPr lang="es-ES" sz="1600" dirty="0">
                <a:solidFill>
                  <a:srgbClr val="FF0000"/>
                </a:solidFill>
              </a:rPr>
              <a:t>+ </a:t>
            </a:r>
            <a:r>
              <a:rPr lang="es-ES" sz="1600" dirty="0" smtClean="0">
                <a:solidFill>
                  <a:srgbClr val="FF0000"/>
                </a:solidFill>
              </a:rPr>
              <a:t>2</a:t>
            </a:r>
            <a:r>
              <a:rPr lang="es-ES" sz="1600" dirty="0" smtClean="0"/>
              <a:t>, es la distancia recorrida en camión. </a:t>
            </a:r>
          </a:p>
          <a:p>
            <a:pPr marL="0" indent="0" algn="just">
              <a:buNone/>
            </a:pPr>
            <a:r>
              <a:rPr lang="es-ES" sz="1600" i="1" dirty="0"/>
              <a:t>Nota: Para la suma y la resta se aplicó la forma horizontal; si lo deseas hazlo por la vertical y obtendrás la misma respuesta.</a:t>
            </a:r>
          </a:p>
          <a:p>
            <a:pPr marL="0" indent="0" algn="just">
              <a:buNone/>
            </a:pPr>
            <a:endParaRPr lang="es-ES" sz="1600" dirty="0"/>
          </a:p>
          <a:p>
            <a:pPr marL="0" indent="0" algn="just">
              <a:buNone/>
            </a:pPr>
            <a:endParaRPr lang="es-ES" sz="1600" dirty="0"/>
          </a:p>
        </p:txBody>
      </p:sp>
      <p:pic>
        <p:nvPicPr>
          <p:cNvPr id="3074" name="Picture 2" descr="profesione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516548" y="112526"/>
            <a:ext cx="171450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fesione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931085" y="192519"/>
            <a:ext cx="1905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profesion-imagen-animada-0099"/>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338329" y="1907019"/>
            <a:ext cx="1773527" cy="110845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vehiculo-industrial-imagen-animada-0382"/>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8207185" y="4016807"/>
            <a:ext cx="723900" cy="542926"/>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vehiculo-industrial-imagen-animada-0195"/>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9360112" y="3769157"/>
            <a:ext cx="695325" cy="790576"/>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vehiculo-industrial-imagen-animada-0048"/>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10142139" y="3621519"/>
            <a:ext cx="1809750" cy="107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0212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224051" y="226040"/>
            <a:ext cx="8278503" cy="6406771"/>
          </a:xfrm>
        </p:spPr>
        <p:txBody>
          <a:bodyPr>
            <a:noAutofit/>
          </a:bodyPr>
          <a:lstStyle/>
          <a:p>
            <a:pPr marL="0" indent="0" algn="just">
              <a:lnSpc>
                <a:spcPct val="100000"/>
              </a:lnSpc>
              <a:spcBef>
                <a:spcPts val="0"/>
              </a:spcBef>
              <a:buNone/>
            </a:pPr>
            <a:r>
              <a:rPr lang="es-ES" sz="1600" dirty="0"/>
              <a:t>4</a:t>
            </a:r>
            <a:r>
              <a:rPr lang="es-ES" sz="1600" dirty="0" smtClean="0"/>
              <a:t>1. El perímetro de un triángulo es de 7/2xyz. Si un lado mide 2xyz, el otro mide ½ </a:t>
            </a:r>
            <a:r>
              <a:rPr lang="es-ES" sz="1600" dirty="0" err="1" smtClean="0"/>
              <a:t>xyz</a:t>
            </a:r>
            <a:r>
              <a:rPr lang="es-ES" sz="1600" dirty="0" smtClean="0"/>
              <a:t>, ¿Cuánto mide el tercer lado? </a:t>
            </a:r>
          </a:p>
          <a:p>
            <a:pPr marL="0" indent="0" algn="just">
              <a:lnSpc>
                <a:spcPct val="100000"/>
              </a:lnSpc>
              <a:spcBef>
                <a:spcPts val="0"/>
              </a:spcBef>
              <a:buNone/>
            </a:pPr>
            <a:r>
              <a:rPr lang="es-ES" sz="1600" dirty="0"/>
              <a:t>Debemos partir del concepto que perímetro es la suma de la medida de los lados que conforman a una figura, en nuestro caso P = L1 + L2 + L3, donde P es perímetro y L es el lado respectivo.</a:t>
            </a:r>
          </a:p>
          <a:p>
            <a:pPr marL="0" indent="0" algn="just">
              <a:lnSpc>
                <a:spcPct val="100000"/>
              </a:lnSpc>
              <a:spcBef>
                <a:spcPts val="0"/>
              </a:spcBef>
              <a:buNone/>
            </a:pPr>
            <a:r>
              <a:rPr lang="es-ES" sz="1600" dirty="0"/>
              <a:t>Conocemos dos de estos lados, L1 + L2 = </a:t>
            </a:r>
            <a:r>
              <a:rPr lang="es-ES" sz="1600" dirty="0" smtClean="0"/>
              <a:t>2xyz </a:t>
            </a:r>
            <a:r>
              <a:rPr lang="es-ES" sz="1600" dirty="0"/>
              <a:t>+ </a:t>
            </a:r>
            <a:r>
              <a:rPr lang="es-ES" sz="1600" dirty="0" smtClean="0"/>
              <a:t>½ </a:t>
            </a:r>
            <a:r>
              <a:rPr lang="es-ES" sz="1600" dirty="0" err="1" smtClean="0"/>
              <a:t>xyz</a:t>
            </a:r>
            <a:r>
              <a:rPr lang="es-ES" sz="1600" dirty="0" smtClean="0"/>
              <a:t> </a:t>
            </a:r>
            <a:r>
              <a:rPr lang="es-ES" sz="1600" dirty="0"/>
              <a:t>= </a:t>
            </a:r>
            <a:r>
              <a:rPr lang="es-ES" sz="1600" dirty="0" smtClean="0"/>
              <a:t>5/2 </a:t>
            </a:r>
            <a:r>
              <a:rPr lang="es-ES" sz="1600" dirty="0" err="1" smtClean="0"/>
              <a:t>xyz</a:t>
            </a:r>
            <a:r>
              <a:rPr lang="es-ES" sz="1600" dirty="0"/>
              <a:t>; conocemos el perímetro, </a:t>
            </a:r>
            <a:r>
              <a:rPr lang="es-ES" sz="1600" dirty="0" smtClean="0"/>
              <a:t>7/2 </a:t>
            </a:r>
            <a:r>
              <a:rPr lang="es-ES" sz="1600" dirty="0" err="1" smtClean="0"/>
              <a:t>xyz</a:t>
            </a:r>
            <a:r>
              <a:rPr lang="es-ES" sz="1600" dirty="0"/>
              <a:t>, luego la pregunta es ¿Cuánto le falta a </a:t>
            </a:r>
            <a:r>
              <a:rPr lang="es-ES" sz="1600" dirty="0" smtClean="0"/>
              <a:t>5/2 </a:t>
            </a:r>
            <a:r>
              <a:rPr lang="es-ES" sz="1600" dirty="0" err="1" smtClean="0"/>
              <a:t>xyz</a:t>
            </a:r>
            <a:r>
              <a:rPr lang="es-ES" sz="1600" dirty="0" smtClean="0"/>
              <a:t> </a:t>
            </a:r>
            <a:r>
              <a:rPr lang="es-ES" sz="1600" dirty="0"/>
              <a:t>(suma de dos lados) para llegar a </a:t>
            </a:r>
            <a:r>
              <a:rPr lang="es-ES" sz="1600" dirty="0" smtClean="0"/>
              <a:t>7/2 </a:t>
            </a:r>
            <a:r>
              <a:rPr lang="es-ES" sz="1600" dirty="0" err="1" smtClean="0"/>
              <a:t>xyz</a:t>
            </a:r>
            <a:r>
              <a:rPr lang="es-ES" sz="1600" dirty="0" smtClean="0"/>
              <a:t> </a:t>
            </a:r>
            <a:r>
              <a:rPr lang="es-ES" sz="1600" dirty="0"/>
              <a:t>(perímetro)?, es decir, </a:t>
            </a:r>
            <a:r>
              <a:rPr lang="es-ES" sz="1600" dirty="0" smtClean="0"/>
              <a:t>7/2 </a:t>
            </a:r>
            <a:r>
              <a:rPr lang="es-ES" sz="1600" dirty="0" err="1" smtClean="0"/>
              <a:t>xyz</a:t>
            </a:r>
            <a:r>
              <a:rPr lang="es-ES" sz="1600" dirty="0" smtClean="0"/>
              <a:t> </a:t>
            </a:r>
            <a:r>
              <a:rPr lang="es-ES" sz="1600" dirty="0"/>
              <a:t>– </a:t>
            </a:r>
            <a:r>
              <a:rPr lang="es-ES" sz="1600" dirty="0" smtClean="0"/>
              <a:t>5/2 </a:t>
            </a:r>
            <a:r>
              <a:rPr lang="es-ES" sz="1600" dirty="0" err="1" smtClean="0"/>
              <a:t>xyz</a:t>
            </a:r>
            <a:r>
              <a:rPr lang="es-ES" sz="1600" dirty="0" smtClean="0"/>
              <a:t> </a:t>
            </a:r>
            <a:r>
              <a:rPr lang="es-ES" sz="1600" dirty="0"/>
              <a:t>= </a:t>
            </a:r>
            <a:r>
              <a:rPr lang="es-ES" sz="1600" dirty="0" err="1" smtClean="0">
                <a:solidFill>
                  <a:srgbClr val="FF0000"/>
                </a:solidFill>
              </a:rPr>
              <a:t>xyz</a:t>
            </a:r>
            <a:r>
              <a:rPr lang="es-ES" sz="1600" dirty="0"/>
              <a:t>, es la medida del tercer lado.</a:t>
            </a:r>
          </a:p>
          <a:p>
            <a:pPr marL="0" indent="0" algn="just">
              <a:lnSpc>
                <a:spcPct val="100000"/>
              </a:lnSpc>
              <a:spcBef>
                <a:spcPts val="0"/>
              </a:spcBef>
              <a:buNone/>
            </a:pPr>
            <a:endParaRPr lang="es-ES" sz="1600" dirty="0" smtClean="0"/>
          </a:p>
          <a:p>
            <a:pPr marL="0" indent="0" algn="just">
              <a:lnSpc>
                <a:spcPct val="100000"/>
              </a:lnSpc>
              <a:spcBef>
                <a:spcPts val="0"/>
              </a:spcBef>
              <a:buNone/>
            </a:pPr>
            <a:endParaRPr lang="es-ES" sz="1600" dirty="0"/>
          </a:p>
          <a:p>
            <a:pPr marL="0" indent="0" algn="just">
              <a:lnSpc>
                <a:spcPct val="100000"/>
              </a:lnSpc>
              <a:spcBef>
                <a:spcPts val="0"/>
              </a:spcBef>
              <a:buNone/>
            </a:pPr>
            <a:endParaRPr lang="es-ES" sz="1600" dirty="0" smtClean="0"/>
          </a:p>
          <a:p>
            <a:pPr marL="0" indent="0" algn="just">
              <a:lnSpc>
                <a:spcPct val="100000"/>
              </a:lnSpc>
              <a:spcBef>
                <a:spcPts val="0"/>
              </a:spcBef>
              <a:buNone/>
            </a:pPr>
            <a:endParaRPr lang="es-ES" sz="1600" dirty="0"/>
          </a:p>
          <a:p>
            <a:pPr marL="0" indent="0" algn="just">
              <a:lnSpc>
                <a:spcPct val="100000"/>
              </a:lnSpc>
              <a:spcBef>
                <a:spcPts val="0"/>
              </a:spcBef>
              <a:buNone/>
            </a:pPr>
            <a:endParaRPr lang="es-ES" sz="1600" dirty="0" smtClean="0"/>
          </a:p>
          <a:p>
            <a:pPr marL="0" indent="0" algn="just">
              <a:lnSpc>
                <a:spcPct val="100000"/>
              </a:lnSpc>
              <a:spcBef>
                <a:spcPts val="0"/>
              </a:spcBef>
              <a:buNone/>
            </a:pPr>
            <a:r>
              <a:rPr lang="es-ES" sz="1600" dirty="0"/>
              <a:t>4</a:t>
            </a:r>
            <a:r>
              <a:rPr lang="es-ES" sz="1600" dirty="0" smtClean="0"/>
              <a:t>2. El perímetro de un triángulo es de 37/4 x, uno de sus lados mide un número par, otro de sus lados es el consecutivo del lado </a:t>
            </a:r>
            <a:r>
              <a:rPr lang="es-ES" sz="1600" dirty="0"/>
              <a:t>anterior. ¿Cuánto mide el tercer lado? </a:t>
            </a:r>
            <a:endParaRPr lang="es-ES" sz="1600" dirty="0" smtClean="0"/>
          </a:p>
          <a:p>
            <a:pPr marL="0" indent="0" algn="just">
              <a:lnSpc>
                <a:spcPct val="100000"/>
              </a:lnSpc>
              <a:spcBef>
                <a:spcPts val="0"/>
              </a:spcBef>
              <a:buNone/>
            </a:pPr>
            <a:r>
              <a:rPr lang="es-ES" sz="1600" dirty="0"/>
              <a:t>Debemos partir del concepto que perímetro es la suma de la medida de los lados que conforman a una figura, en nuestro caso P = L1 + L2 + L3, donde P es perímetro y L es el lado respectivo</a:t>
            </a:r>
            <a:r>
              <a:rPr lang="es-ES" sz="1600" dirty="0" smtClean="0"/>
              <a:t>. Además sabemos que la fórmula general de los números pares es </a:t>
            </a:r>
            <a:r>
              <a:rPr lang="es-ES" sz="1600" dirty="0" smtClean="0">
                <a:solidFill>
                  <a:srgbClr val="FF0000"/>
                </a:solidFill>
              </a:rPr>
              <a:t>2x</a:t>
            </a:r>
            <a:r>
              <a:rPr lang="es-ES" sz="1600" dirty="0" smtClean="0"/>
              <a:t>, ya que son los múltiplos de 2; también sabemos que consecutivo es el número que le sigue a otro, en nuestro caso el número consecutivo a 2x será </a:t>
            </a:r>
            <a:r>
              <a:rPr lang="es-ES" sz="1600" dirty="0" smtClean="0">
                <a:solidFill>
                  <a:srgbClr val="FF0000"/>
                </a:solidFill>
              </a:rPr>
              <a:t>2x + 1</a:t>
            </a:r>
            <a:r>
              <a:rPr lang="es-ES" sz="1600" dirty="0" smtClean="0"/>
              <a:t>.</a:t>
            </a:r>
          </a:p>
          <a:p>
            <a:pPr marL="0" indent="0" algn="just">
              <a:lnSpc>
                <a:spcPct val="100000"/>
              </a:lnSpc>
              <a:spcBef>
                <a:spcPts val="0"/>
              </a:spcBef>
              <a:buNone/>
            </a:pPr>
            <a:r>
              <a:rPr lang="es-ES" sz="1600" dirty="0" smtClean="0"/>
              <a:t>Por lo tanto, la suma de estos dos lados será 2x + 2x + 1 = 4x + 1. Luego la pregunta sería ¿Cuánto le falta a 4x + 1 para llegar a 37/4 x? cuya respuesta sería 37/4 x – 4x – 1 = </a:t>
            </a:r>
            <a:r>
              <a:rPr lang="es-ES" sz="1600" dirty="0" smtClean="0">
                <a:solidFill>
                  <a:srgbClr val="FF0000"/>
                </a:solidFill>
              </a:rPr>
              <a:t>21/4 x – 1</a:t>
            </a:r>
            <a:r>
              <a:rPr lang="es-ES" sz="1600" dirty="0" smtClean="0"/>
              <a:t>, es la medida del tercer lado.</a:t>
            </a:r>
          </a:p>
          <a:p>
            <a:pPr marL="0" indent="0" algn="just">
              <a:lnSpc>
                <a:spcPct val="100000"/>
              </a:lnSpc>
              <a:spcBef>
                <a:spcPts val="0"/>
              </a:spcBef>
              <a:buNone/>
            </a:pPr>
            <a:r>
              <a:rPr lang="es-ES" sz="1600" i="1" dirty="0"/>
              <a:t>Nota: Para la suma y la resta se aplicó la forma horizontal; si lo deseas hazlo por la vertical y obtendrás la misma respuesta.</a:t>
            </a:r>
          </a:p>
          <a:p>
            <a:pPr marL="0" indent="0" algn="just">
              <a:lnSpc>
                <a:spcPct val="100000"/>
              </a:lnSpc>
              <a:spcBef>
                <a:spcPts val="0"/>
              </a:spcBef>
              <a:buNone/>
            </a:pPr>
            <a:endParaRPr lang="es-ES" sz="1600" dirty="0" smtClean="0"/>
          </a:p>
          <a:p>
            <a:pPr marL="0" indent="0" algn="just">
              <a:lnSpc>
                <a:spcPct val="100000"/>
              </a:lnSpc>
              <a:spcBef>
                <a:spcPts val="0"/>
              </a:spcBef>
              <a:buNone/>
            </a:pPr>
            <a:endParaRPr lang="es-ES" sz="1600" dirty="0" smtClean="0"/>
          </a:p>
        </p:txBody>
      </p:sp>
      <p:pic>
        <p:nvPicPr>
          <p:cNvPr id="5" name="Imagen 4"/>
          <p:cNvPicPr>
            <a:picLocks noChangeAspect="1"/>
          </p:cNvPicPr>
          <p:nvPr/>
        </p:nvPicPr>
        <p:blipFill>
          <a:blip r:embed="rId2"/>
          <a:stretch>
            <a:fillRect/>
          </a:stretch>
        </p:blipFill>
        <p:spPr>
          <a:xfrm>
            <a:off x="8637965" y="226040"/>
            <a:ext cx="3174287" cy="2674961"/>
          </a:xfrm>
          <a:prstGeom prst="rect">
            <a:avLst/>
          </a:prstGeom>
        </p:spPr>
      </p:pic>
      <p:pic>
        <p:nvPicPr>
          <p:cNvPr id="6" name="Imagen 5"/>
          <p:cNvPicPr>
            <a:picLocks noChangeAspect="1"/>
          </p:cNvPicPr>
          <p:nvPr/>
        </p:nvPicPr>
        <p:blipFill>
          <a:blip r:embed="rId3"/>
          <a:stretch>
            <a:fillRect/>
          </a:stretch>
        </p:blipFill>
        <p:spPr>
          <a:xfrm>
            <a:off x="8637965" y="3121198"/>
            <a:ext cx="3400425" cy="2790825"/>
          </a:xfrm>
          <a:prstGeom prst="rect">
            <a:avLst/>
          </a:prstGeom>
        </p:spPr>
      </p:pic>
    </p:spTree>
    <p:extLst>
      <p:ext uri="{BB962C8B-B14F-4D97-AF65-F5344CB8AC3E}">
        <p14:creationId xmlns:p14="http://schemas.microsoft.com/office/powerpoint/2010/main" val="9936008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98259" y="102830"/>
            <a:ext cx="8264857" cy="6755170"/>
          </a:xfrm>
        </p:spPr>
        <p:txBody>
          <a:bodyPr>
            <a:noAutofit/>
          </a:bodyPr>
          <a:lstStyle/>
          <a:p>
            <a:pPr marL="0" indent="0" algn="just">
              <a:lnSpc>
                <a:spcPct val="100000"/>
              </a:lnSpc>
              <a:spcBef>
                <a:spcPts val="0"/>
              </a:spcBef>
              <a:buNone/>
            </a:pPr>
            <a:r>
              <a:rPr lang="es-ES" sz="1600" dirty="0"/>
              <a:t>4</a:t>
            </a:r>
            <a:r>
              <a:rPr lang="es-ES" sz="1600" dirty="0" smtClean="0"/>
              <a:t>3</a:t>
            </a:r>
            <a:r>
              <a:rPr lang="es-ES" sz="1600" dirty="0"/>
              <a:t>. El perímetro de un triángulo es de 10/4 x, dos de sus lados son dos enteros consecutivos. ¿Cuánto mide el tercer lado? </a:t>
            </a:r>
          </a:p>
          <a:p>
            <a:pPr marL="0" indent="0" algn="just">
              <a:lnSpc>
                <a:spcPct val="100000"/>
              </a:lnSpc>
              <a:spcBef>
                <a:spcPts val="0"/>
              </a:spcBef>
              <a:buNone/>
            </a:pPr>
            <a:r>
              <a:rPr lang="es-ES" sz="1600" dirty="0"/>
              <a:t>Debemos partir del concepto que perímetro es la suma de la medida de los lados que conforman a una figura, en nuestro caso P = L1 + L2 + L3, donde P es perímetro y L es el lado respectivo. Además sabemos que la fórmula general de los números </a:t>
            </a:r>
            <a:r>
              <a:rPr lang="es-ES" sz="1600" dirty="0" smtClean="0"/>
              <a:t>enteros consecutivos es </a:t>
            </a:r>
            <a:r>
              <a:rPr lang="es-ES" sz="1600" dirty="0" smtClean="0">
                <a:solidFill>
                  <a:srgbClr val="FF0000"/>
                </a:solidFill>
              </a:rPr>
              <a:t>x </a:t>
            </a:r>
            <a:r>
              <a:rPr lang="es-ES" sz="1600" dirty="0" smtClean="0"/>
              <a:t>(primer número), </a:t>
            </a:r>
            <a:r>
              <a:rPr lang="es-ES" sz="1600" dirty="0" smtClean="0">
                <a:solidFill>
                  <a:srgbClr val="FF0000"/>
                </a:solidFill>
              </a:rPr>
              <a:t>x + 1</a:t>
            </a:r>
            <a:r>
              <a:rPr lang="es-ES" sz="1600" dirty="0" smtClean="0"/>
              <a:t> (segundo número).</a:t>
            </a:r>
            <a:endParaRPr lang="es-ES" sz="1600" dirty="0"/>
          </a:p>
          <a:p>
            <a:pPr marL="0" indent="0" algn="just">
              <a:lnSpc>
                <a:spcPct val="100000"/>
              </a:lnSpc>
              <a:spcBef>
                <a:spcPts val="0"/>
              </a:spcBef>
              <a:buNone/>
            </a:pPr>
            <a:r>
              <a:rPr lang="es-ES" sz="1600" dirty="0"/>
              <a:t>Por lo tanto, la suma de estos dos lados será </a:t>
            </a:r>
            <a:r>
              <a:rPr lang="es-ES" sz="1600" dirty="0" smtClean="0"/>
              <a:t>x </a:t>
            </a:r>
            <a:r>
              <a:rPr lang="es-ES" sz="1600" dirty="0"/>
              <a:t>+ </a:t>
            </a:r>
            <a:r>
              <a:rPr lang="es-ES" sz="1600" dirty="0" smtClean="0"/>
              <a:t>x </a:t>
            </a:r>
            <a:r>
              <a:rPr lang="es-ES" sz="1600" dirty="0"/>
              <a:t>+ 1 = </a:t>
            </a:r>
            <a:r>
              <a:rPr lang="es-ES" sz="1600" dirty="0" smtClean="0"/>
              <a:t>2x </a:t>
            </a:r>
            <a:r>
              <a:rPr lang="es-ES" sz="1600" dirty="0"/>
              <a:t>+ 1. Luego la pregunta sería ¿Cuánto le falta a </a:t>
            </a:r>
            <a:r>
              <a:rPr lang="es-ES" sz="1600" dirty="0" smtClean="0"/>
              <a:t>2x </a:t>
            </a:r>
            <a:r>
              <a:rPr lang="es-ES" sz="1600" dirty="0"/>
              <a:t>+ 1 para llegar a </a:t>
            </a:r>
            <a:r>
              <a:rPr lang="es-ES" sz="1600" dirty="0" smtClean="0"/>
              <a:t>10/4 </a:t>
            </a:r>
            <a:r>
              <a:rPr lang="es-ES" sz="1600" dirty="0"/>
              <a:t>x? cuya respuesta sería </a:t>
            </a:r>
            <a:r>
              <a:rPr lang="es-ES" sz="1600" dirty="0" smtClean="0"/>
              <a:t>10/4 </a:t>
            </a:r>
            <a:r>
              <a:rPr lang="es-ES" sz="1600" dirty="0"/>
              <a:t>x – </a:t>
            </a:r>
            <a:r>
              <a:rPr lang="es-ES" sz="1600" dirty="0" smtClean="0"/>
              <a:t>2x </a:t>
            </a:r>
            <a:r>
              <a:rPr lang="es-ES" sz="1600" dirty="0"/>
              <a:t>– 1 = </a:t>
            </a:r>
            <a:r>
              <a:rPr lang="es-ES" sz="1600" dirty="0" smtClean="0">
                <a:solidFill>
                  <a:srgbClr val="FF0000"/>
                </a:solidFill>
              </a:rPr>
              <a:t>½ x </a:t>
            </a:r>
            <a:r>
              <a:rPr lang="es-ES" sz="1600" dirty="0">
                <a:solidFill>
                  <a:srgbClr val="FF0000"/>
                </a:solidFill>
              </a:rPr>
              <a:t>– 1</a:t>
            </a:r>
            <a:r>
              <a:rPr lang="es-ES" sz="1600" dirty="0"/>
              <a:t>, es la medida del tercer lado.</a:t>
            </a:r>
          </a:p>
          <a:p>
            <a:pPr marL="0" indent="0" algn="just">
              <a:lnSpc>
                <a:spcPct val="100000"/>
              </a:lnSpc>
              <a:spcBef>
                <a:spcPts val="0"/>
              </a:spcBef>
              <a:buNone/>
            </a:pPr>
            <a:r>
              <a:rPr lang="es-ES" sz="1600" i="1" dirty="0"/>
              <a:t>Nota: Para la suma y la resta se aplicó la forma horizontal; si lo deseas hazlo por la vertical y obtendrás la misma respuesta</a:t>
            </a:r>
            <a:r>
              <a:rPr lang="es-ES" sz="1600" i="1" dirty="0" smtClean="0"/>
              <a:t>.</a:t>
            </a:r>
            <a:endParaRPr lang="es-ES" sz="1600" dirty="0" smtClean="0"/>
          </a:p>
          <a:p>
            <a:pPr marL="0" indent="0" algn="just">
              <a:lnSpc>
                <a:spcPct val="100000"/>
              </a:lnSpc>
              <a:spcBef>
                <a:spcPts val="0"/>
              </a:spcBef>
              <a:buNone/>
            </a:pPr>
            <a:endParaRPr lang="es-ES" sz="1600" dirty="0" smtClean="0"/>
          </a:p>
          <a:p>
            <a:pPr marL="0" indent="0" algn="just">
              <a:lnSpc>
                <a:spcPct val="100000"/>
              </a:lnSpc>
              <a:spcBef>
                <a:spcPts val="0"/>
              </a:spcBef>
              <a:buNone/>
            </a:pPr>
            <a:r>
              <a:rPr lang="es-ES" sz="1600" dirty="0"/>
              <a:t>4</a:t>
            </a:r>
            <a:r>
              <a:rPr lang="es-ES" sz="1600" dirty="0" smtClean="0"/>
              <a:t>4</a:t>
            </a:r>
            <a:r>
              <a:rPr lang="es-ES" sz="1600" dirty="0"/>
              <a:t>. El perímetro de un rectángulo es de 17/5 </a:t>
            </a:r>
            <a:r>
              <a:rPr lang="es-ES" sz="1600" dirty="0" err="1"/>
              <a:t>mn</a:t>
            </a:r>
            <a:r>
              <a:rPr lang="es-ES" sz="1600" dirty="0"/>
              <a:t>. Si su base mide ¾ </a:t>
            </a:r>
            <a:r>
              <a:rPr lang="es-ES" sz="1600" dirty="0" err="1"/>
              <a:t>mn</a:t>
            </a:r>
            <a:r>
              <a:rPr lang="es-ES" sz="1600" dirty="0"/>
              <a:t>, ¿Cuánto tiene de altura?</a:t>
            </a:r>
          </a:p>
          <a:p>
            <a:pPr marL="0" indent="0" algn="just">
              <a:lnSpc>
                <a:spcPct val="100000"/>
              </a:lnSpc>
              <a:spcBef>
                <a:spcPts val="0"/>
              </a:spcBef>
              <a:buNone/>
            </a:pPr>
            <a:r>
              <a:rPr lang="es-ES" sz="1600" dirty="0"/>
              <a:t>Debemos partir del concepto que perímetro es la suma de la medida de los lados que conforman a una figura, en nuestro caso P = B + B + H + H, donde P es perímetro, B es la base y H es la altura.</a:t>
            </a:r>
          </a:p>
          <a:p>
            <a:pPr marL="0" indent="0" algn="just">
              <a:lnSpc>
                <a:spcPct val="100000"/>
              </a:lnSpc>
              <a:spcBef>
                <a:spcPts val="0"/>
              </a:spcBef>
              <a:buNone/>
            </a:pPr>
            <a:r>
              <a:rPr lang="es-ES" sz="1600" dirty="0"/>
              <a:t>Conocemos la base, luego B + B = </a:t>
            </a:r>
            <a:r>
              <a:rPr lang="es-ES" sz="1600" dirty="0" smtClean="0"/>
              <a:t>¾ </a:t>
            </a:r>
            <a:r>
              <a:rPr lang="es-ES" sz="1600" dirty="0" err="1" smtClean="0"/>
              <a:t>mn</a:t>
            </a:r>
            <a:r>
              <a:rPr lang="es-ES" sz="1600" dirty="0" smtClean="0"/>
              <a:t> </a:t>
            </a:r>
            <a:r>
              <a:rPr lang="es-ES" sz="1600" dirty="0"/>
              <a:t>+ </a:t>
            </a:r>
            <a:r>
              <a:rPr lang="es-ES" sz="1600" dirty="0" smtClean="0"/>
              <a:t>¾ </a:t>
            </a:r>
            <a:r>
              <a:rPr lang="es-ES" sz="1600" dirty="0" err="1" smtClean="0"/>
              <a:t>mn</a:t>
            </a:r>
            <a:r>
              <a:rPr lang="es-ES" sz="1600" dirty="0" smtClean="0"/>
              <a:t> </a:t>
            </a:r>
            <a:r>
              <a:rPr lang="es-ES" sz="1600" dirty="0"/>
              <a:t>= </a:t>
            </a:r>
            <a:r>
              <a:rPr lang="es-ES" sz="1600" dirty="0" smtClean="0"/>
              <a:t>3/2 </a:t>
            </a:r>
            <a:r>
              <a:rPr lang="es-ES" sz="1600" dirty="0" err="1" smtClean="0"/>
              <a:t>mn</a:t>
            </a:r>
            <a:r>
              <a:rPr lang="es-ES" sz="1600" dirty="0"/>
              <a:t>; conocemos el perímetro, </a:t>
            </a:r>
            <a:r>
              <a:rPr lang="es-ES" sz="1600" dirty="0" smtClean="0"/>
              <a:t>17/5 </a:t>
            </a:r>
            <a:r>
              <a:rPr lang="es-ES" sz="1600" dirty="0" err="1" smtClean="0"/>
              <a:t>mn</a:t>
            </a:r>
            <a:r>
              <a:rPr lang="es-ES" sz="1600" dirty="0"/>
              <a:t>, luego la pregunta es ¿Cuánto le falta a </a:t>
            </a:r>
            <a:r>
              <a:rPr lang="es-ES" sz="1600" dirty="0" smtClean="0"/>
              <a:t>3/2 </a:t>
            </a:r>
            <a:r>
              <a:rPr lang="es-ES" sz="1600" dirty="0" err="1" smtClean="0"/>
              <a:t>mn</a:t>
            </a:r>
            <a:r>
              <a:rPr lang="es-ES" sz="1600" dirty="0" smtClean="0"/>
              <a:t> </a:t>
            </a:r>
            <a:r>
              <a:rPr lang="es-ES" sz="1600" dirty="0"/>
              <a:t>(suma de las bases) para llegar a </a:t>
            </a:r>
            <a:r>
              <a:rPr lang="es-ES" sz="1600" dirty="0" smtClean="0"/>
              <a:t>17/5 </a:t>
            </a:r>
            <a:r>
              <a:rPr lang="es-ES" sz="1600" dirty="0" err="1" smtClean="0"/>
              <a:t>mn</a:t>
            </a:r>
            <a:r>
              <a:rPr lang="es-ES" sz="1600" dirty="0" smtClean="0"/>
              <a:t> </a:t>
            </a:r>
            <a:r>
              <a:rPr lang="es-ES" sz="1600" dirty="0"/>
              <a:t>(perímetro)?, es decir, </a:t>
            </a:r>
            <a:r>
              <a:rPr lang="es-ES" sz="1600" dirty="0" smtClean="0"/>
              <a:t>17/5 </a:t>
            </a:r>
            <a:r>
              <a:rPr lang="es-ES" sz="1600" dirty="0" err="1" smtClean="0"/>
              <a:t>mn</a:t>
            </a:r>
            <a:r>
              <a:rPr lang="es-ES" sz="1600" dirty="0" smtClean="0"/>
              <a:t> </a:t>
            </a:r>
            <a:r>
              <a:rPr lang="es-ES" sz="1600" dirty="0"/>
              <a:t>– </a:t>
            </a:r>
            <a:r>
              <a:rPr lang="es-ES" sz="1600" dirty="0" smtClean="0"/>
              <a:t>3/2 </a:t>
            </a:r>
            <a:r>
              <a:rPr lang="es-ES" sz="1600" dirty="0" err="1" smtClean="0"/>
              <a:t>mn</a:t>
            </a:r>
            <a:r>
              <a:rPr lang="es-ES" sz="1600" dirty="0" smtClean="0"/>
              <a:t> </a:t>
            </a:r>
            <a:r>
              <a:rPr lang="es-ES" sz="1600" dirty="0"/>
              <a:t>= </a:t>
            </a:r>
            <a:r>
              <a:rPr lang="es-ES" sz="1600" dirty="0" smtClean="0"/>
              <a:t>19/10 </a:t>
            </a:r>
            <a:r>
              <a:rPr lang="es-ES" sz="1600" dirty="0" err="1" smtClean="0"/>
              <a:t>mn</a:t>
            </a:r>
            <a:r>
              <a:rPr lang="es-ES" sz="1600" dirty="0"/>
              <a:t>; esta medida se reparte entre los dos lados que conforman la altura, </a:t>
            </a:r>
            <a:r>
              <a:rPr lang="es-ES" sz="1600" dirty="0" smtClean="0"/>
              <a:t>19/10 </a:t>
            </a:r>
            <a:r>
              <a:rPr lang="es-ES" sz="1600" dirty="0" err="1" smtClean="0"/>
              <a:t>mn</a:t>
            </a:r>
            <a:r>
              <a:rPr lang="es-ES" sz="1600" dirty="0" smtClean="0"/>
              <a:t>/2 </a:t>
            </a:r>
            <a:r>
              <a:rPr lang="es-ES" sz="1600" dirty="0"/>
              <a:t>= </a:t>
            </a:r>
            <a:r>
              <a:rPr lang="es-ES" sz="1600" dirty="0" smtClean="0">
                <a:solidFill>
                  <a:srgbClr val="FF0000"/>
                </a:solidFill>
              </a:rPr>
              <a:t>19/20 </a:t>
            </a:r>
            <a:r>
              <a:rPr lang="es-ES" sz="1600" dirty="0" err="1" smtClean="0">
                <a:solidFill>
                  <a:srgbClr val="FF0000"/>
                </a:solidFill>
              </a:rPr>
              <a:t>mn</a:t>
            </a:r>
            <a:r>
              <a:rPr lang="es-ES" sz="1600" dirty="0"/>
              <a:t>, es la altura de este rectángulo.</a:t>
            </a:r>
          </a:p>
          <a:p>
            <a:pPr marL="0" indent="0" algn="just">
              <a:lnSpc>
                <a:spcPct val="100000"/>
              </a:lnSpc>
              <a:spcBef>
                <a:spcPts val="0"/>
              </a:spcBef>
              <a:buNone/>
            </a:pPr>
            <a:endParaRPr lang="es-ES" sz="1600" dirty="0"/>
          </a:p>
          <a:p>
            <a:pPr marL="0" indent="0" algn="just">
              <a:lnSpc>
                <a:spcPct val="100000"/>
              </a:lnSpc>
              <a:spcBef>
                <a:spcPts val="0"/>
              </a:spcBef>
              <a:buNone/>
            </a:pPr>
            <a:r>
              <a:rPr lang="es-ES" sz="1600" dirty="0"/>
              <a:t>4</a:t>
            </a:r>
            <a:r>
              <a:rPr lang="es-ES" sz="1600" dirty="0" smtClean="0"/>
              <a:t>5</a:t>
            </a:r>
            <a:r>
              <a:rPr lang="es-ES" sz="1600" dirty="0"/>
              <a:t>. El perímetro de un rectángulo es de 12/7 </a:t>
            </a:r>
            <a:r>
              <a:rPr lang="es-ES" sz="1600" dirty="0" err="1"/>
              <a:t>bc</a:t>
            </a:r>
            <a:r>
              <a:rPr lang="es-ES" sz="1600" dirty="0"/>
              <a:t>. Si su altura mide ½ </a:t>
            </a:r>
            <a:r>
              <a:rPr lang="es-ES" sz="1600" dirty="0" err="1"/>
              <a:t>bc</a:t>
            </a:r>
            <a:r>
              <a:rPr lang="es-ES" sz="1600" dirty="0"/>
              <a:t>, ¿Cuánto tiene de base</a:t>
            </a:r>
            <a:r>
              <a:rPr lang="es-ES" sz="1600" dirty="0" smtClean="0"/>
              <a:t>?</a:t>
            </a:r>
          </a:p>
          <a:p>
            <a:pPr marL="0" indent="0" algn="just">
              <a:lnSpc>
                <a:spcPct val="100000"/>
              </a:lnSpc>
              <a:spcBef>
                <a:spcPts val="0"/>
              </a:spcBef>
              <a:buNone/>
            </a:pPr>
            <a:r>
              <a:rPr lang="es-ES" sz="1600" dirty="0"/>
              <a:t>Debemos partir del concepto que perímetro es la suma de la medida de los lados que conforman a una figura, en nuestro caso P = B + B + H + H, donde P es perímetro, B es la base y H es la altura.</a:t>
            </a:r>
          </a:p>
          <a:p>
            <a:pPr marL="0" indent="0" algn="just">
              <a:lnSpc>
                <a:spcPct val="100000"/>
              </a:lnSpc>
              <a:spcBef>
                <a:spcPts val="0"/>
              </a:spcBef>
              <a:buNone/>
            </a:pPr>
            <a:r>
              <a:rPr lang="es-ES" sz="1600" dirty="0"/>
              <a:t>Conocemos la altura, luego H + H = ½ </a:t>
            </a:r>
            <a:r>
              <a:rPr lang="es-ES" sz="1600" dirty="0" err="1"/>
              <a:t>bc</a:t>
            </a:r>
            <a:r>
              <a:rPr lang="es-ES" sz="1600" dirty="0"/>
              <a:t> </a:t>
            </a:r>
            <a:r>
              <a:rPr lang="es-ES" sz="1600" dirty="0" smtClean="0"/>
              <a:t>+ </a:t>
            </a:r>
            <a:r>
              <a:rPr lang="es-ES" sz="1600" dirty="0"/>
              <a:t>½ </a:t>
            </a:r>
            <a:r>
              <a:rPr lang="es-ES" sz="1600" dirty="0" err="1"/>
              <a:t>bc</a:t>
            </a:r>
            <a:r>
              <a:rPr lang="es-ES" sz="1600" dirty="0" smtClean="0"/>
              <a:t> </a:t>
            </a:r>
            <a:r>
              <a:rPr lang="es-ES" sz="1600" dirty="0"/>
              <a:t>= </a:t>
            </a:r>
            <a:r>
              <a:rPr lang="es-ES" sz="1600" dirty="0" err="1" smtClean="0"/>
              <a:t>bc</a:t>
            </a:r>
            <a:r>
              <a:rPr lang="es-ES" sz="1600" dirty="0" smtClean="0"/>
              <a:t>; </a:t>
            </a:r>
            <a:r>
              <a:rPr lang="es-ES" sz="1600" dirty="0"/>
              <a:t>conocemos el perímetro, 12/7 </a:t>
            </a:r>
            <a:r>
              <a:rPr lang="es-ES" sz="1600" dirty="0" err="1"/>
              <a:t>bc</a:t>
            </a:r>
            <a:r>
              <a:rPr lang="es-ES" sz="1600" dirty="0" smtClean="0"/>
              <a:t>, </a:t>
            </a:r>
            <a:r>
              <a:rPr lang="es-ES" sz="1600" dirty="0"/>
              <a:t>luego la pregunta es ¿Cuánto le falta a </a:t>
            </a:r>
            <a:r>
              <a:rPr lang="es-ES" sz="1600" dirty="0" err="1" smtClean="0"/>
              <a:t>bc</a:t>
            </a:r>
            <a:r>
              <a:rPr lang="es-ES" sz="1600" dirty="0" smtClean="0"/>
              <a:t> </a:t>
            </a:r>
            <a:r>
              <a:rPr lang="es-ES" sz="1600" dirty="0"/>
              <a:t>(suma de las alturas) para llegar a 12/7 </a:t>
            </a:r>
            <a:r>
              <a:rPr lang="es-ES" sz="1600" dirty="0" err="1"/>
              <a:t>bc</a:t>
            </a:r>
            <a:r>
              <a:rPr lang="es-ES" sz="1600" dirty="0" smtClean="0"/>
              <a:t> </a:t>
            </a:r>
            <a:r>
              <a:rPr lang="es-ES" sz="1600" dirty="0"/>
              <a:t>(perímetro)?, es decir, 12/7 </a:t>
            </a:r>
            <a:r>
              <a:rPr lang="es-ES" sz="1600" dirty="0" err="1"/>
              <a:t>bc</a:t>
            </a:r>
            <a:r>
              <a:rPr lang="es-ES" sz="1600" dirty="0" smtClean="0"/>
              <a:t> </a:t>
            </a:r>
            <a:r>
              <a:rPr lang="es-ES" sz="1600" dirty="0"/>
              <a:t>– </a:t>
            </a:r>
            <a:r>
              <a:rPr lang="es-ES" sz="1600" dirty="0" err="1" smtClean="0"/>
              <a:t>bc</a:t>
            </a:r>
            <a:r>
              <a:rPr lang="es-ES" sz="1600" dirty="0" smtClean="0"/>
              <a:t> = 5/7 </a:t>
            </a:r>
            <a:r>
              <a:rPr lang="es-ES" sz="1600" dirty="0" err="1" smtClean="0"/>
              <a:t>bc</a:t>
            </a:r>
            <a:r>
              <a:rPr lang="es-ES" sz="1600" dirty="0" smtClean="0"/>
              <a:t>; </a:t>
            </a:r>
            <a:r>
              <a:rPr lang="es-ES" sz="1600" dirty="0"/>
              <a:t>esta medida se reparte entre los dos lados que conforman las bases, </a:t>
            </a:r>
            <a:r>
              <a:rPr lang="es-ES" sz="1600" dirty="0" smtClean="0"/>
              <a:t>5/7bc/2 </a:t>
            </a:r>
            <a:r>
              <a:rPr lang="es-ES" sz="1600" dirty="0"/>
              <a:t>= </a:t>
            </a:r>
            <a:r>
              <a:rPr lang="es-ES" sz="1600" dirty="0" smtClean="0">
                <a:solidFill>
                  <a:srgbClr val="FF0000"/>
                </a:solidFill>
              </a:rPr>
              <a:t>5/14 </a:t>
            </a:r>
            <a:r>
              <a:rPr lang="es-ES" sz="1600" dirty="0" err="1" smtClean="0">
                <a:solidFill>
                  <a:srgbClr val="FF0000"/>
                </a:solidFill>
              </a:rPr>
              <a:t>bc</a:t>
            </a:r>
            <a:r>
              <a:rPr lang="es-ES" sz="1600" dirty="0" smtClean="0"/>
              <a:t>, </a:t>
            </a:r>
            <a:r>
              <a:rPr lang="es-ES" sz="1600" dirty="0"/>
              <a:t>es la base de este rectángulo.</a:t>
            </a:r>
          </a:p>
          <a:p>
            <a:pPr marL="0" indent="0" algn="just">
              <a:lnSpc>
                <a:spcPct val="100000"/>
              </a:lnSpc>
              <a:spcBef>
                <a:spcPts val="0"/>
              </a:spcBef>
              <a:buNone/>
            </a:pPr>
            <a:endParaRPr lang="es-ES" sz="1600" dirty="0"/>
          </a:p>
          <a:p>
            <a:pPr marL="0" indent="0" algn="just">
              <a:lnSpc>
                <a:spcPct val="100000"/>
              </a:lnSpc>
              <a:spcBef>
                <a:spcPts val="0"/>
              </a:spcBef>
              <a:buNone/>
            </a:pPr>
            <a:endParaRPr lang="es-ES" sz="1600" dirty="0"/>
          </a:p>
          <a:p>
            <a:pPr marL="0" indent="0" algn="just">
              <a:buNone/>
            </a:pPr>
            <a:endParaRPr lang="es-ES" sz="1600" dirty="0"/>
          </a:p>
        </p:txBody>
      </p:sp>
      <p:pic>
        <p:nvPicPr>
          <p:cNvPr id="4" name="Imagen 3"/>
          <p:cNvPicPr>
            <a:picLocks noChangeAspect="1"/>
          </p:cNvPicPr>
          <p:nvPr/>
        </p:nvPicPr>
        <p:blipFill>
          <a:blip r:embed="rId2"/>
          <a:stretch>
            <a:fillRect/>
          </a:stretch>
        </p:blipFill>
        <p:spPr>
          <a:xfrm>
            <a:off x="8563116" y="160597"/>
            <a:ext cx="3390900" cy="2819400"/>
          </a:xfrm>
          <a:prstGeom prst="rect">
            <a:avLst/>
          </a:prstGeom>
        </p:spPr>
      </p:pic>
      <p:pic>
        <p:nvPicPr>
          <p:cNvPr id="5" name="Imagen 4"/>
          <p:cNvPicPr>
            <a:picLocks noChangeAspect="1"/>
          </p:cNvPicPr>
          <p:nvPr/>
        </p:nvPicPr>
        <p:blipFill>
          <a:blip r:embed="rId3"/>
          <a:stretch>
            <a:fillRect/>
          </a:stretch>
        </p:blipFill>
        <p:spPr>
          <a:xfrm>
            <a:off x="9166178" y="3282404"/>
            <a:ext cx="1447800" cy="1524000"/>
          </a:xfrm>
          <a:prstGeom prst="rect">
            <a:avLst/>
          </a:prstGeom>
        </p:spPr>
      </p:pic>
      <p:pic>
        <p:nvPicPr>
          <p:cNvPr id="6" name="Imagen 5"/>
          <p:cNvPicPr>
            <a:picLocks noChangeAspect="1"/>
          </p:cNvPicPr>
          <p:nvPr/>
        </p:nvPicPr>
        <p:blipFill>
          <a:blip r:embed="rId4"/>
          <a:stretch>
            <a:fillRect/>
          </a:stretch>
        </p:blipFill>
        <p:spPr>
          <a:xfrm>
            <a:off x="9153666" y="5108811"/>
            <a:ext cx="1104900" cy="1524000"/>
          </a:xfrm>
          <a:prstGeom prst="rect">
            <a:avLst/>
          </a:prstGeom>
        </p:spPr>
      </p:pic>
    </p:spTree>
    <p:extLst>
      <p:ext uri="{BB962C8B-B14F-4D97-AF65-F5344CB8AC3E}">
        <p14:creationId xmlns:p14="http://schemas.microsoft.com/office/powerpoint/2010/main" val="10267689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1346" y="228837"/>
            <a:ext cx="9697872" cy="6103723"/>
          </a:xfrm>
        </p:spPr>
        <p:txBody>
          <a:bodyPr>
            <a:normAutofit/>
          </a:bodyPr>
          <a:lstStyle/>
          <a:p>
            <a:pPr marL="0" indent="0" algn="just">
              <a:lnSpc>
                <a:spcPct val="100000"/>
              </a:lnSpc>
              <a:spcBef>
                <a:spcPts val="0"/>
              </a:spcBef>
              <a:buNone/>
            </a:pPr>
            <a:r>
              <a:rPr lang="es-ES" sz="1600" dirty="0"/>
              <a:t>4</a:t>
            </a:r>
            <a:r>
              <a:rPr lang="es-ES" sz="1600" dirty="0" smtClean="0"/>
              <a:t>6</a:t>
            </a:r>
            <a:r>
              <a:rPr lang="es-ES" sz="1600" dirty="0"/>
              <a:t>. En una familia, las edades de los 2 hijos mayores son 2 números impares consecutivos. ¿Cuál es la edad del hijo menor si las 3 edades suman 6x?</a:t>
            </a:r>
          </a:p>
          <a:p>
            <a:pPr marL="0" indent="0" algn="just">
              <a:lnSpc>
                <a:spcPct val="100000"/>
              </a:lnSpc>
              <a:spcBef>
                <a:spcPts val="0"/>
              </a:spcBef>
              <a:buNone/>
            </a:pPr>
            <a:r>
              <a:rPr lang="es-ES" sz="1600" dirty="0" smtClean="0"/>
              <a:t>El problema plantea que hay tres hijos, cuya suma de sus edades da 6x; los dos hijos mayores tienen edades impares consecutivas, por ejemplo 7 y 9, 21 y 23, y así sucesivamente; sabemos que la fórmula de cualquier número impar es </a:t>
            </a:r>
            <a:r>
              <a:rPr lang="es-ES" sz="1600" dirty="0" smtClean="0">
                <a:solidFill>
                  <a:srgbClr val="FF0000"/>
                </a:solidFill>
              </a:rPr>
              <a:t>2x + 1 </a:t>
            </a:r>
            <a:r>
              <a:rPr lang="es-ES" sz="1600" dirty="0" smtClean="0"/>
              <a:t>(sumarle 1 a un número par para convertirlo en impar) y el impar que le sigue es </a:t>
            </a:r>
            <a:r>
              <a:rPr lang="es-ES" sz="1600" dirty="0" smtClean="0">
                <a:solidFill>
                  <a:srgbClr val="FF0000"/>
                </a:solidFill>
              </a:rPr>
              <a:t>2x + 3</a:t>
            </a:r>
            <a:r>
              <a:rPr lang="es-ES" sz="1600" dirty="0" smtClean="0"/>
              <a:t>, ya que entre dos números impares la distancia es 2. </a:t>
            </a:r>
            <a:r>
              <a:rPr lang="es-ES" sz="1600" dirty="0"/>
              <a:t>P</a:t>
            </a:r>
            <a:r>
              <a:rPr lang="es-ES" sz="1600" dirty="0" smtClean="0"/>
              <a:t>or lo tanto la suma de las edades de los hijos mayores es 2x + 1 + 2x + 3 = 4x + 4. La pregunta sería ¿Cuánto le falta a 4x + 4 para obtener 6x? Cuya respuesta es 6x – 4x – 4 = </a:t>
            </a:r>
            <a:r>
              <a:rPr lang="es-ES" sz="1600" dirty="0" smtClean="0">
                <a:solidFill>
                  <a:srgbClr val="FF0000"/>
                </a:solidFill>
              </a:rPr>
              <a:t>2x – 4</a:t>
            </a:r>
            <a:r>
              <a:rPr lang="es-ES" sz="1600" dirty="0" smtClean="0"/>
              <a:t>, es la edad del hijo menor.</a:t>
            </a:r>
          </a:p>
          <a:p>
            <a:pPr marL="0" indent="0" algn="just">
              <a:lnSpc>
                <a:spcPct val="100000"/>
              </a:lnSpc>
              <a:spcBef>
                <a:spcPts val="0"/>
              </a:spcBef>
              <a:buNone/>
            </a:pPr>
            <a:r>
              <a:rPr lang="es-ES" sz="1600" i="1" dirty="0"/>
              <a:t>Nota: Para la suma y la resta se aplicó la forma horizontal; si lo deseas hazlo por la vertical y obtendrás la misma respuesta.</a:t>
            </a:r>
            <a:endParaRPr lang="es-ES" sz="1600" dirty="0"/>
          </a:p>
          <a:p>
            <a:pPr marL="0" indent="0" algn="just">
              <a:lnSpc>
                <a:spcPct val="100000"/>
              </a:lnSpc>
              <a:spcBef>
                <a:spcPts val="0"/>
              </a:spcBef>
              <a:buNone/>
            </a:pPr>
            <a:endParaRPr lang="es-ES" sz="1600" dirty="0"/>
          </a:p>
          <a:p>
            <a:pPr marL="0" indent="0" algn="just">
              <a:lnSpc>
                <a:spcPct val="100000"/>
              </a:lnSpc>
              <a:spcBef>
                <a:spcPts val="0"/>
              </a:spcBef>
              <a:buNone/>
            </a:pPr>
            <a:r>
              <a:rPr lang="es-ES" sz="1600" dirty="0"/>
              <a:t>4</a:t>
            </a:r>
            <a:r>
              <a:rPr lang="es-ES" sz="1600" dirty="0" smtClean="0"/>
              <a:t>7</a:t>
            </a:r>
            <a:r>
              <a:rPr lang="es-ES" sz="1600" dirty="0"/>
              <a:t>. En un hogar </a:t>
            </a:r>
            <a:r>
              <a:rPr lang="es-ES" sz="1600" dirty="0" smtClean="0"/>
              <a:t>se </a:t>
            </a:r>
            <a:r>
              <a:rPr lang="es-ES" sz="1600" dirty="0"/>
              <a:t>pagaron 4 servicios públicos: por acueducto se pagó $40000 más que la energía, por teléfono se pagó $24000 menos que el acueducto. ¿Cuánto se pagó de gas, si el gasto total en servicios públicos fue de 4x + 30000?  </a:t>
            </a:r>
            <a:endParaRPr lang="es-ES" sz="1600" dirty="0" smtClean="0"/>
          </a:p>
          <a:p>
            <a:pPr marL="0" indent="0" algn="just">
              <a:lnSpc>
                <a:spcPct val="100000"/>
              </a:lnSpc>
              <a:spcBef>
                <a:spcPts val="0"/>
              </a:spcBef>
              <a:buNone/>
            </a:pPr>
            <a:r>
              <a:rPr lang="es-ES" sz="1600" dirty="0" smtClean="0"/>
              <a:t>Es lógico pensar que la cantidad total gastada en servicios es la suma de los cuatro servicios: Total servicios = Energía + Acueducto + Teléfono + Gas. </a:t>
            </a:r>
          </a:p>
          <a:p>
            <a:pPr marL="0" indent="0" algn="just">
              <a:lnSpc>
                <a:spcPct val="100000"/>
              </a:lnSpc>
              <a:spcBef>
                <a:spcPts val="0"/>
              </a:spcBef>
              <a:buNone/>
            </a:pPr>
            <a:r>
              <a:rPr lang="es-ES" sz="1600" dirty="0" smtClean="0"/>
              <a:t>Simbolicemos el gasto de energía por </a:t>
            </a:r>
            <a:r>
              <a:rPr lang="es-ES" sz="1600" dirty="0" smtClean="0">
                <a:solidFill>
                  <a:srgbClr val="FF0000"/>
                </a:solidFill>
              </a:rPr>
              <a:t>x</a:t>
            </a:r>
            <a:r>
              <a:rPr lang="es-ES" sz="1600" dirty="0" smtClean="0"/>
              <a:t>, entonces el gasto en acueducto es </a:t>
            </a:r>
            <a:r>
              <a:rPr lang="es-ES" sz="1600" dirty="0" smtClean="0">
                <a:solidFill>
                  <a:srgbClr val="FF0000"/>
                </a:solidFill>
              </a:rPr>
              <a:t>x + 40000 </a:t>
            </a:r>
            <a:r>
              <a:rPr lang="es-ES" sz="1600" dirty="0" smtClean="0"/>
              <a:t>(</a:t>
            </a:r>
            <a:r>
              <a:rPr lang="es-ES" sz="1600" dirty="0"/>
              <a:t>por acueducto se pagó $40000 más que la </a:t>
            </a:r>
            <a:r>
              <a:rPr lang="es-ES" sz="1600" dirty="0" smtClean="0"/>
              <a:t>energía), por teléfono x + 40000 – 24000 = </a:t>
            </a:r>
            <a:r>
              <a:rPr lang="es-ES" sz="1600" dirty="0" smtClean="0">
                <a:solidFill>
                  <a:srgbClr val="FF0000"/>
                </a:solidFill>
              </a:rPr>
              <a:t>x + 16000 </a:t>
            </a:r>
            <a:r>
              <a:rPr lang="es-ES" sz="1600" dirty="0" smtClean="0"/>
              <a:t>(</a:t>
            </a:r>
            <a:r>
              <a:rPr lang="es-ES" sz="1600" dirty="0"/>
              <a:t>por teléfono se pagó $24000 menos que el </a:t>
            </a:r>
            <a:r>
              <a:rPr lang="es-ES" sz="1600" dirty="0" smtClean="0"/>
              <a:t>acueducto). La suma de estos tres servicios es x + x + 40000 + x + 40000 = 3x + 80000. Luego la pregunta es ¿Cuánto le falta a 3x + 80000 para llegar a 4x + 30000? cuya respuesta es 4x + 30000 – 3x – 80000 = </a:t>
            </a:r>
            <a:r>
              <a:rPr lang="es-ES" sz="1600" dirty="0" smtClean="0">
                <a:solidFill>
                  <a:srgbClr val="FF0000"/>
                </a:solidFill>
              </a:rPr>
              <a:t>x – 50000</a:t>
            </a:r>
            <a:r>
              <a:rPr lang="es-ES" sz="1600" dirty="0" smtClean="0"/>
              <a:t>, es el valor del recibo de gas.</a:t>
            </a:r>
          </a:p>
          <a:p>
            <a:pPr marL="0" indent="0" algn="just">
              <a:lnSpc>
                <a:spcPct val="100000"/>
              </a:lnSpc>
              <a:spcBef>
                <a:spcPts val="0"/>
              </a:spcBef>
              <a:buNone/>
            </a:pPr>
            <a:r>
              <a:rPr lang="es-ES" sz="1600" i="1" dirty="0"/>
              <a:t>Nota: Para la suma y la resta se aplicó la forma horizontal; si lo deseas hazlo por la vertical y obtendrás la misma respuesta.</a:t>
            </a:r>
            <a:endParaRPr lang="es-ES" sz="1600" dirty="0"/>
          </a:p>
          <a:p>
            <a:pPr marL="0" indent="0" algn="just">
              <a:lnSpc>
                <a:spcPct val="100000"/>
              </a:lnSpc>
              <a:spcBef>
                <a:spcPts val="0"/>
              </a:spcBef>
              <a:buNone/>
            </a:pPr>
            <a:endParaRPr lang="es-ES" sz="1600" dirty="0"/>
          </a:p>
        </p:txBody>
      </p:sp>
      <p:pic>
        <p:nvPicPr>
          <p:cNvPr id="4098" name="Picture 2" descr="s animados canguros nino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541521" y="735771"/>
            <a:ext cx="1190625" cy="15525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oilet shop"/>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949218" y="3009805"/>
            <a:ext cx="647700" cy="157162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telefonos"/>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0227623" y="4584345"/>
            <a:ext cx="1371600" cy="99060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lampara-imagen-animada-0007"/>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1032839" y="3096987"/>
            <a:ext cx="857250" cy="99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92348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2165" y="447199"/>
            <a:ext cx="10515600" cy="5912657"/>
          </a:xfrm>
        </p:spPr>
        <p:txBody>
          <a:bodyPr>
            <a:noAutofit/>
          </a:bodyPr>
          <a:lstStyle/>
          <a:p>
            <a:pPr marL="0" indent="0" algn="just">
              <a:lnSpc>
                <a:spcPct val="100000"/>
              </a:lnSpc>
              <a:spcBef>
                <a:spcPts val="0"/>
              </a:spcBef>
              <a:buNone/>
            </a:pPr>
            <a:r>
              <a:rPr lang="es-ES" sz="1600" dirty="0"/>
              <a:t>4</a:t>
            </a:r>
            <a:r>
              <a:rPr lang="es-ES" sz="1600" dirty="0" smtClean="0"/>
              <a:t>8</a:t>
            </a:r>
            <a:r>
              <a:rPr lang="es-ES" sz="1600" dirty="0"/>
              <a:t>. En un hogar se pagaron 4 servicios públicos: por acueducto se pagó $40000 más que la energía, por teléfono se pagó $16000 más que la energía. ¿Cuánto se pagó de gas, si el gasto total en servicios públicos fue de 4x + 45000?</a:t>
            </a:r>
          </a:p>
          <a:p>
            <a:pPr marL="0" indent="0" algn="just">
              <a:lnSpc>
                <a:spcPct val="100000"/>
              </a:lnSpc>
              <a:spcBef>
                <a:spcPts val="0"/>
              </a:spcBef>
              <a:buNone/>
            </a:pPr>
            <a:r>
              <a:rPr lang="es-ES" sz="1600" dirty="0"/>
              <a:t> Es lógico pensar que la cantidad total gastada en servicios es la suma de los cuatro servicios: Total servicios = Energía + Acueducto + Teléfono + Gas. </a:t>
            </a:r>
          </a:p>
          <a:p>
            <a:pPr marL="0" indent="0" algn="just">
              <a:lnSpc>
                <a:spcPct val="100000"/>
              </a:lnSpc>
              <a:spcBef>
                <a:spcPts val="0"/>
              </a:spcBef>
              <a:buNone/>
            </a:pPr>
            <a:r>
              <a:rPr lang="es-ES" sz="1600" dirty="0"/>
              <a:t>Simbolicemos el gasto de energía por </a:t>
            </a:r>
            <a:r>
              <a:rPr lang="es-ES" sz="1600" dirty="0">
                <a:solidFill>
                  <a:srgbClr val="FF0000"/>
                </a:solidFill>
              </a:rPr>
              <a:t>x</a:t>
            </a:r>
            <a:r>
              <a:rPr lang="es-ES" sz="1600" dirty="0"/>
              <a:t>, entonces el gasto en </a:t>
            </a:r>
            <a:r>
              <a:rPr lang="es-ES" sz="1600" dirty="0" smtClean="0"/>
              <a:t>acueducto </a:t>
            </a:r>
            <a:r>
              <a:rPr lang="es-ES" sz="1600" dirty="0"/>
              <a:t>es </a:t>
            </a:r>
            <a:r>
              <a:rPr lang="es-ES" sz="1600" dirty="0">
                <a:solidFill>
                  <a:srgbClr val="FF0000"/>
                </a:solidFill>
              </a:rPr>
              <a:t>x + 40000 </a:t>
            </a:r>
            <a:r>
              <a:rPr lang="es-ES" sz="1600" dirty="0"/>
              <a:t>(por acueducto se pagó $40000 más que la energía), por </a:t>
            </a:r>
            <a:r>
              <a:rPr lang="es-ES" sz="1600" dirty="0" smtClean="0"/>
              <a:t>teléfono </a:t>
            </a:r>
            <a:r>
              <a:rPr lang="es-ES" sz="1600" dirty="0" smtClean="0">
                <a:solidFill>
                  <a:srgbClr val="FF0000"/>
                </a:solidFill>
              </a:rPr>
              <a:t>x + 16000 </a:t>
            </a:r>
            <a:r>
              <a:rPr lang="es-ES" sz="1600" dirty="0" smtClean="0"/>
              <a:t>(</a:t>
            </a:r>
            <a:r>
              <a:rPr lang="es-ES" sz="1600" dirty="0"/>
              <a:t>por teléfono se pagó $16000 más que la </a:t>
            </a:r>
            <a:r>
              <a:rPr lang="es-ES" sz="1600" dirty="0" smtClean="0"/>
              <a:t>energía).</a:t>
            </a:r>
          </a:p>
          <a:p>
            <a:pPr marL="0" indent="0" algn="just">
              <a:lnSpc>
                <a:spcPct val="100000"/>
              </a:lnSpc>
              <a:spcBef>
                <a:spcPts val="0"/>
              </a:spcBef>
              <a:buNone/>
            </a:pPr>
            <a:r>
              <a:rPr lang="es-ES" sz="1600" dirty="0"/>
              <a:t>La suma de estos tres servicios </a:t>
            </a:r>
            <a:r>
              <a:rPr lang="es-ES" sz="1600" dirty="0" smtClean="0"/>
              <a:t>es x + x + 40000 + x + 16000 = 3x + 56000. </a:t>
            </a:r>
            <a:r>
              <a:rPr lang="es-ES" sz="1600" dirty="0"/>
              <a:t>Luego la pregunta es ¿Cuánto le falta a </a:t>
            </a:r>
            <a:r>
              <a:rPr lang="es-ES" sz="1600" dirty="0" smtClean="0"/>
              <a:t>3x + 56000 para llegar a 4x + 45000? Cuya respuesta es 4x + 45000 – 3x – 56000 = </a:t>
            </a:r>
            <a:r>
              <a:rPr lang="es-ES" sz="1600" dirty="0" smtClean="0">
                <a:solidFill>
                  <a:srgbClr val="FF0000"/>
                </a:solidFill>
              </a:rPr>
              <a:t>x – 11000</a:t>
            </a:r>
            <a:r>
              <a:rPr lang="es-ES" sz="1600" dirty="0" smtClean="0"/>
              <a:t>, </a:t>
            </a:r>
            <a:r>
              <a:rPr lang="es-ES" sz="1600" dirty="0"/>
              <a:t>es el valor del recibo de gas.</a:t>
            </a:r>
          </a:p>
          <a:p>
            <a:pPr marL="0" indent="0" algn="just">
              <a:lnSpc>
                <a:spcPct val="100000"/>
              </a:lnSpc>
              <a:spcBef>
                <a:spcPts val="0"/>
              </a:spcBef>
              <a:buNone/>
            </a:pPr>
            <a:r>
              <a:rPr lang="es-ES" sz="1600" i="1" dirty="0"/>
              <a:t>Nota: Para la suma y la resta se aplicó la forma horizontal; si lo deseas hazlo por la vertical y obtendrás la misma respuesta.</a:t>
            </a:r>
            <a:endParaRPr lang="es-ES" sz="1600" dirty="0"/>
          </a:p>
          <a:p>
            <a:pPr marL="0" indent="0" algn="just">
              <a:lnSpc>
                <a:spcPct val="100000"/>
              </a:lnSpc>
              <a:spcBef>
                <a:spcPts val="0"/>
              </a:spcBef>
              <a:buNone/>
            </a:pPr>
            <a:endParaRPr lang="es-ES" sz="1600" dirty="0" smtClean="0"/>
          </a:p>
          <a:p>
            <a:pPr marL="0" indent="0" algn="just">
              <a:lnSpc>
                <a:spcPct val="100000"/>
              </a:lnSpc>
              <a:spcBef>
                <a:spcPts val="0"/>
              </a:spcBef>
              <a:buNone/>
            </a:pPr>
            <a:r>
              <a:rPr lang="es-ES" sz="1600" dirty="0"/>
              <a:t>4</a:t>
            </a:r>
            <a:r>
              <a:rPr lang="es-ES" sz="1600" dirty="0" smtClean="0"/>
              <a:t>9</a:t>
            </a:r>
            <a:r>
              <a:rPr lang="es-ES" sz="1600" dirty="0"/>
              <a:t>. En un experimento de física, se pesa una probeta con agua, siendo su peso de 60x + 10. Si el peso de la probeta vacía es de 2x + 3 ¿Cuál fue el peso del agua</a:t>
            </a:r>
            <a:r>
              <a:rPr lang="es-ES" sz="1600" dirty="0" smtClean="0"/>
              <a:t>?</a:t>
            </a:r>
          </a:p>
          <a:p>
            <a:pPr marL="0" indent="0" algn="just">
              <a:lnSpc>
                <a:spcPct val="100000"/>
              </a:lnSpc>
              <a:spcBef>
                <a:spcPts val="0"/>
              </a:spcBef>
              <a:buNone/>
            </a:pPr>
            <a:r>
              <a:rPr lang="es-ES" sz="1600" dirty="0" smtClean="0"/>
              <a:t>El problema plantea que hay una probeta con agua, cuyo peso es 60x + 10; el peso de la probeta vacía es 2x + 3. Luego el peso del agua es el peso de la probeta con agua menos el peso de la probeta vacía: 60x + 10 – 2x – 3 = </a:t>
            </a:r>
            <a:r>
              <a:rPr lang="es-ES" sz="1600" dirty="0" smtClean="0">
                <a:solidFill>
                  <a:srgbClr val="FF0000"/>
                </a:solidFill>
              </a:rPr>
              <a:t>58x + 7</a:t>
            </a:r>
            <a:r>
              <a:rPr lang="es-ES" sz="1600" dirty="0" smtClean="0"/>
              <a:t>, es el peso del agua.</a:t>
            </a:r>
            <a:endParaRPr lang="es-ES" sz="1600" dirty="0"/>
          </a:p>
          <a:p>
            <a:pPr marL="0" indent="0" algn="just">
              <a:lnSpc>
                <a:spcPct val="100000"/>
              </a:lnSpc>
              <a:spcBef>
                <a:spcPts val="0"/>
              </a:spcBef>
              <a:buNone/>
            </a:pPr>
            <a:endParaRPr lang="es-ES" sz="1600" dirty="0" smtClean="0"/>
          </a:p>
          <a:p>
            <a:pPr marL="0" indent="0" algn="just">
              <a:lnSpc>
                <a:spcPct val="100000"/>
              </a:lnSpc>
              <a:spcBef>
                <a:spcPts val="0"/>
              </a:spcBef>
              <a:buNone/>
            </a:pPr>
            <a:endParaRPr lang="es-ES" sz="1600" dirty="0"/>
          </a:p>
          <a:p>
            <a:pPr marL="0" indent="0" algn="just">
              <a:lnSpc>
                <a:spcPct val="100000"/>
              </a:lnSpc>
              <a:spcBef>
                <a:spcPts val="0"/>
              </a:spcBef>
              <a:buNone/>
            </a:pPr>
            <a:endParaRPr lang="es-ES" sz="1600" dirty="0" smtClean="0"/>
          </a:p>
          <a:p>
            <a:pPr marL="0" indent="0" algn="just">
              <a:lnSpc>
                <a:spcPct val="100000"/>
              </a:lnSpc>
              <a:spcBef>
                <a:spcPts val="0"/>
              </a:spcBef>
              <a:buNone/>
            </a:pPr>
            <a:endParaRPr lang="es-ES" sz="1600" dirty="0"/>
          </a:p>
          <a:p>
            <a:pPr marL="0" indent="0" algn="just">
              <a:lnSpc>
                <a:spcPct val="100000"/>
              </a:lnSpc>
              <a:spcBef>
                <a:spcPts val="0"/>
              </a:spcBef>
              <a:buNone/>
            </a:pPr>
            <a:endParaRPr lang="es-ES" sz="1600" dirty="0" smtClean="0"/>
          </a:p>
          <a:p>
            <a:pPr marL="0" indent="0" algn="just">
              <a:lnSpc>
                <a:spcPct val="100000"/>
              </a:lnSpc>
              <a:spcBef>
                <a:spcPts val="0"/>
              </a:spcBef>
              <a:buNone/>
            </a:pPr>
            <a:r>
              <a:rPr lang="es-ES" sz="1600" dirty="0" smtClean="0"/>
              <a:t>                                                         </a:t>
            </a:r>
            <a:endParaRPr lang="es-ES" sz="1600" dirty="0"/>
          </a:p>
          <a:p>
            <a:pPr marL="0" indent="0" algn="just">
              <a:lnSpc>
                <a:spcPct val="100000"/>
              </a:lnSpc>
              <a:spcBef>
                <a:spcPts val="0"/>
              </a:spcBef>
              <a:buNone/>
            </a:pPr>
            <a:endParaRPr lang="es-ES" sz="1600" dirty="0" smtClean="0"/>
          </a:p>
          <a:p>
            <a:pPr marL="0" indent="0" algn="just">
              <a:lnSpc>
                <a:spcPct val="110000"/>
              </a:lnSpc>
              <a:spcBef>
                <a:spcPts val="0"/>
              </a:spcBef>
              <a:buNone/>
            </a:pPr>
            <a:r>
              <a:rPr lang="es-ES" sz="1600" dirty="0" smtClean="0"/>
              <a:t>                 Probeta con agua,         -            Probeta vacía        =    Peso del agua</a:t>
            </a:r>
          </a:p>
          <a:p>
            <a:pPr marL="0" indent="0" algn="just">
              <a:lnSpc>
                <a:spcPct val="110000"/>
              </a:lnSpc>
              <a:spcBef>
                <a:spcPts val="0"/>
              </a:spcBef>
              <a:buNone/>
            </a:pPr>
            <a:r>
              <a:rPr lang="es-ES" sz="1600" dirty="0" smtClean="0"/>
              <a:t>                    pesa 60x + 10	              pesa 2x + 3                      58x + 7</a:t>
            </a:r>
          </a:p>
          <a:p>
            <a:pPr marL="0" indent="0" algn="just">
              <a:lnSpc>
                <a:spcPct val="100000"/>
              </a:lnSpc>
              <a:spcBef>
                <a:spcPts val="0"/>
              </a:spcBef>
              <a:buNone/>
            </a:pPr>
            <a:endParaRPr lang="es-ES" sz="1600" dirty="0"/>
          </a:p>
          <a:p>
            <a:pPr marL="0" indent="0">
              <a:buNone/>
            </a:pPr>
            <a:endParaRPr lang="es-ES" sz="1600" dirty="0"/>
          </a:p>
          <a:p>
            <a:pPr marL="0" indent="0">
              <a:buNone/>
            </a:pPr>
            <a:endParaRPr lang="es-ES" sz="1600" dirty="0"/>
          </a:p>
        </p:txBody>
      </p:sp>
      <p:pic>
        <p:nvPicPr>
          <p:cNvPr id="5122" name="Picture 2" descr="lampara-imagen-animada-005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1179365" y="230306"/>
            <a:ext cx="819150" cy="7143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elefono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899657" y="934486"/>
            <a:ext cx="800100" cy="112395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agua"/>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0885370" y="2146619"/>
            <a:ext cx="9144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http://mediateca.educa.madrid.org/imagen.php?id=bojf5vlpkc2irghf&amp;type=2&amp;m=5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2889" y="4164792"/>
            <a:ext cx="986951" cy="148893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http://www.elementosquimicos.com.co/media/catalog/product/cache/1/image/650x/040ec09b1e35df139433887a97daa66f/6/3/63321302_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75463" y="4164792"/>
            <a:ext cx="1536960" cy="1536960"/>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ciencia"/>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8270663" y="4260326"/>
            <a:ext cx="1619250" cy="1685926"/>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agua"/>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5312861" y="4177466"/>
            <a:ext cx="1143000" cy="1524001"/>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descr="http://1.bp.blogspot.com/-nSjwGvG7-_Q/Us8dFpPXBeI/AAAAAAAAoRw/CtJtffAi9wI/s1600/meno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66372" y="4626650"/>
            <a:ext cx="1134398" cy="677614"/>
          </a:xfrm>
          <a:prstGeom prst="rect">
            <a:avLst/>
          </a:prstGeom>
          <a:noFill/>
          <a:extLst>
            <a:ext uri="{909E8E84-426E-40DD-AFC4-6F175D3DCCD1}">
              <a14:hiddenFill xmlns:a14="http://schemas.microsoft.com/office/drawing/2010/main">
                <a:solidFill>
                  <a:srgbClr val="FFFFFF"/>
                </a:solidFill>
              </a14:hiddenFill>
            </a:ext>
          </a:extLst>
        </p:spPr>
      </p:pic>
      <p:pic>
        <p:nvPicPr>
          <p:cNvPr id="5140" name="Picture 20" descr="https://encrypted-tbn1.gstatic.com/images?q=tbn:ANd9GcTUmgtRy7Pmh0qOdzG_qY_x0LV9O3rCfMq485kPKVglqqxBj4AI"/>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57872" y="4762391"/>
            <a:ext cx="666778" cy="681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1891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4499</TotalTime>
  <Words>30148</Words>
  <Application>Microsoft Office PowerPoint</Application>
  <PresentationFormat>Panorámica</PresentationFormat>
  <Paragraphs>3454</Paragraphs>
  <Slides>125</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125</vt:i4>
      </vt:variant>
    </vt:vector>
  </HeadingPairs>
  <TitlesOfParts>
    <vt:vector size="130" baseType="lpstr">
      <vt:lpstr>Arial</vt:lpstr>
      <vt:lpstr>Calibri</vt:lpstr>
      <vt:lpstr>Calibri Light</vt:lpstr>
      <vt:lpstr>Wingdings</vt:lpstr>
      <vt:lpstr>Tema de Office</vt:lpstr>
      <vt:lpstr>ADICIÓN ALGEBRAICA</vt:lpstr>
      <vt:lpstr>PRUEBA DIAGNÓSTICA</vt:lpstr>
      <vt:lpstr>Presentación de PowerPoint</vt:lpstr>
      <vt:lpstr>Presentación de PowerPoint</vt:lpstr>
      <vt:lpstr>Presentación de PowerPoint</vt:lpstr>
      <vt:lpstr>Presentación de PowerPoint</vt:lpstr>
      <vt:lpstr>NIVELACIÓN ….</vt:lpstr>
      <vt:lpstr>NIVELACIÓN CON VIDEOS</vt:lpstr>
      <vt:lpstr>NIVELACIÓN CON PÁGINAS WEB</vt:lpstr>
      <vt:lpstr>CALENTEMOS MOTORES!!!</vt:lpstr>
      <vt:lpstr>¿HASTA DÓNDE QUIERES LLEGAR?</vt:lpstr>
      <vt:lpstr>ADICIÓN ALGEBRAICA: NIVEL BÁSICO</vt:lpstr>
      <vt:lpstr>ADICIÓN ALGEBRAICA: FORMA VERTICAL</vt:lpstr>
      <vt:lpstr>Presentación de PowerPoint</vt:lpstr>
      <vt:lpstr>Presentación de PowerPoint</vt:lpstr>
      <vt:lpstr>ADICIÓN ALGEBRAICA: FORMA HORIZONTAL</vt:lpstr>
      <vt:lpstr>Presentación de PowerPoint</vt:lpstr>
      <vt:lpstr>Presentación de PowerPoint</vt:lpstr>
      <vt:lpstr>ADICIÓN ALGEBRAICA: PROBLEMAS DE APLICACIÓN </vt:lpstr>
      <vt:lpstr>ADICIÓN ALGEBRAICA: SOLUCIÓN DE PROBLEMAS POR ANALOGÍA </vt:lpstr>
      <vt:lpstr>Presentación de PowerPoint</vt:lpstr>
      <vt:lpstr>Presentación de PowerPoint</vt:lpstr>
      <vt:lpstr>Presentación de PowerPoint</vt:lpstr>
      <vt:lpstr>ADICIÓN ALGEBRAICA: SOLUCIÓN DE PROBLEMAS POR ORGANIZACIÓN O CODIFICACIÓN  </vt:lpstr>
      <vt:lpstr>Presentación de PowerPoint</vt:lpstr>
      <vt:lpstr>¿APRENDISTE A SUMAR ALGEBRAICAMENTE?</vt:lpstr>
      <vt:lpstr>Presentación de PowerPoint</vt:lpstr>
      <vt:lpstr>Presentación de PowerPoint</vt:lpstr>
      <vt:lpstr>Presentación de PowerPoint</vt:lpstr>
      <vt:lpstr>Presentación de PowerPoint</vt:lpstr>
      <vt:lpstr>Presentación de PowerPoint</vt:lpstr>
      <vt:lpstr>PARA SUMAR ALGEBRAICAMENTE RECUERDA QUE ….</vt:lpstr>
      <vt:lpstr>PARA SUMAR ALGEBRAICAMENTE RECUERDA QUE ….</vt:lpstr>
      <vt:lpstr>PARA RESOLVER PROBLEMAS RECUERDA QUE ….</vt:lpstr>
      <vt:lpstr>EJERCICIOS MODELO</vt:lpstr>
      <vt:lpstr>PROBLEMAS MODELO</vt:lpstr>
      <vt:lpstr>Presentación de PowerPoint</vt:lpstr>
      <vt:lpstr>Presentación de PowerPoint</vt:lpstr>
      <vt:lpstr>Presentación de PowerPoint</vt:lpstr>
      <vt:lpstr>EJERCICIOS RESUELTOS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PROBLEMAS RESUELTOS</vt:lpstr>
      <vt:lpstr>Presentación de PowerPoint</vt:lpstr>
      <vt:lpstr>Presentación de PowerPoint</vt:lpstr>
      <vt:lpstr>Presentación de PowerPoint</vt:lpstr>
      <vt:lpstr>Presentación de PowerPoint</vt:lpstr>
      <vt:lpstr>Presentación de PowerPoint</vt:lpstr>
      <vt:lpstr>Presentación de PowerPoint</vt:lpstr>
      <vt:lpstr>RESULTADO DE EJERCICIOS Y PROBLEMAS</vt:lpstr>
      <vt:lpstr>Presentación de PowerPoint</vt:lpstr>
      <vt:lpstr>Presentación de PowerPoint</vt:lpstr>
      <vt:lpstr>AUTOEVALUACIÓN</vt:lpstr>
      <vt:lpstr>EVALUACIÓN</vt:lpstr>
      <vt:lpstr>Presentación de PowerPoint</vt:lpstr>
      <vt:lpstr>Presentación de PowerPoint</vt:lpstr>
      <vt:lpstr>Presentación de PowerPoint</vt:lpstr>
      <vt:lpstr>ADICIÓN ALGEBRAICA: NIVEL MEDIO</vt:lpstr>
      <vt:lpstr>Presentación de PowerPoint</vt:lpstr>
      <vt:lpstr>Presentación de PowerPoint</vt:lpstr>
      <vt:lpstr>Presentación de PowerPoint</vt:lpstr>
      <vt:lpstr>NIVEL MEDIO: FORMA VERTICAL</vt:lpstr>
      <vt:lpstr>NIVEL MEDIO: FORMA HORIZONTAL</vt:lpstr>
      <vt:lpstr>Presentación de PowerPoint</vt:lpstr>
      <vt:lpstr>Presentación de PowerPoint</vt:lpstr>
      <vt:lpstr>Presentación de PowerPoint</vt:lpstr>
      <vt:lpstr>Presentación de PowerPoint</vt:lpstr>
      <vt:lpstr>Presentación de PowerPoint</vt:lpstr>
      <vt:lpstr>PASOS NIVEL MEDIO: FORMA VERTICAL</vt:lpstr>
      <vt:lpstr>PASOS NIVEL MEDIO: FORMA HORIZONTAL</vt:lpstr>
      <vt:lpstr>EJERCICIOS MODELO</vt:lpstr>
      <vt:lpstr>PROBLEMAS MODELO</vt:lpstr>
      <vt:lpstr>Presentación de PowerPoint</vt:lpstr>
      <vt:lpstr>Presentación de PowerPoint</vt:lpstr>
      <vt:lpstr>Presentación de PowerPoint</vt:lpstr>
      <vt:lpstr>EJERCICIOS RESUELTOS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PROBLEMAS RESUELTOS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RESULTADO DE EJERCICIOS Y PROBLEMAS</vt:lpstr>
      <vt:lpstr>Presentación de PowerPoint</vt:lpstr>
      <vt:lpstr>Presentación de PowerPoint</vt:lpstr>
      <vt:lpstr>AUTOEVALUACIÓN</vt:lpstr>
      <vt:lpstr>EVALUACIÓN</vt:lpstr>
      <vt:lpstr>Presentación de PowerPoint</vt:lpstr>
      <vt:lpstr>Presentación de PowerPoint</vt:lpstr>
      <vt:lpstr>Presentación de PowerPoint</vt:lpstr>
      <vt:lpstr>ADICIÓN ALGEBRAICA: NIVEL AVANZADO</vt:lpstr>
      <vt:lpstr>ADICIÓN ALGEBRAICA: NIVEL AVANZADO</vt:lpstr>
      <vt:lpstr>Presentación de PowerPoint</vt:lpstr>
      <vt:lpstr>Presentación de PowerPoint</vt:lpstr>
      <vt:lpstr>Presentación de PowerPoint</vt:lpstr>
      <vt:lpstr>Presentación de PowerPoint</vt:lpstr>
      <vt:lpstr>Presentación de PowerPoint</vt:lpstr>
      <vt:lpstr>Presentación de PowerPoint</vt:lpstr>
      <vt:lpstr>PASOS NIVEL AVANZADO PARA EJERCICIOS</vt:lpstr>
      <vt:lpstr>PASOS NIVEL AVANZADO PARA PROBLEMAS</vt:lpstr>
      <vt:lpstr>EJERCICIOS MODELO</vt:lpstr>
      <vt:lpstr>PROBLEMAS MODELO</vt:lpstr>
      <vt:lpstr>AUTOEVALUACIÓN</vt:lpstr>
      <vt:lpstr>EVALUACIÓN</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NOMBRE DEL CURSO</dc:title>
  <dc:creator>Bivian</dc:creator>
  <cp:lastModifiedBy>Bivian</cp:lastModifiedBy>
  <cp:revision>468</cp:revision>
  <dcterms:created xsi:type="dcterms:W3CDTF">2016-07-11T21:41:52Z</dcterms:created>
  <dcterms:modified xsi:type="dcterms:W3CDTF">2016-08-13T01:16:51Z</dcterms:modified>
</cp:coreProperties>
</file>