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92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4B993F0A-1BFA-4D5E-A696-C43BEF3141E0}" type="datetimeFigureOut">
              <a:rPr lang="es-ES" smtClean="0"/>
              <a:t>24/07/2016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5E529CF-3956-4794-AC84-012507FF8083}" type="slidenum">
              <a:rPr lang="es-ES" smtClean="0"/>
              <a:t>‹Nº›</a:t>
            </a:fld>
            <a:endParaRPr lang="es-ES"/>
          </a:p>
        </p:txBody>
      </p:sp>
    </p:spTree>
    <p:extLst>
      <p:ext uri="{BB962C8B-B14F-4D97-AF65-F5344CB8AC3E}">
        <p14:creationId xmlns:p14="http://schemas.microsoft.com/office/powerpoint/2010/main" val="21475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4B993F0A-1BFA-4D5E-A696-C43BEF3141E0}" type="datetimeFigureOut">
              <a:rPr lang="es-ES" smtClean="0"/>
              <a:t>24/07/2016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5E529CF-3956-4794-AC84-012507FF8083}" type="slidenum">
              <a:rPr lang="es-ES" smtClean="0"/>
              <a:t>‹Nº›</a:t>
            </a:fld>
            <a:endParaRPr lang="es-ES"/>
          </a:p>
        </p:txBody>
      </p:sp>
    </p:spTree>
    <p:extLst>
      <p:ext uri="{BB962C8B-B14F-4D97-AF65-F5344CB8AC3E}">
        <p14:creationId xmlns:p14="http://schemas.microsoft.com/office/powerpoint/2010/main" val="3352809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4B993F0A-1BFA-4D5E-A696-C43BEF3141E0}" type="datetimeFigureOut">
              <a:rPr lang="es-ES" smtClean="0"/>
              <a:t>24/07/2016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5E529CF-3956-4794-AC84-012507FF8083}" type="slidenum">
              <a:rPr lang="es-ES" smtClean="0"/>
              <a:t>‹Nº›</a:t>
            </a:fld>
            <a:endParaRPr lang="es-ES"/>
          </a:p>
        </p:txBody>
      </p:sp>
    </p:spTree>
    <p:extLst>
      <p:ext uri="{BB962C8B-B14F-4D97-AF65-F5344CB8AC3E}">
        <p14:creationId xmlns:p14="http://schemas.microsoft.com/office/powerpoint/2010/main" val="2280545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4B993F0A-1BFA-4D5E-A696-C43BEF3141E0}" type="datetimeFigureOut">
              <a:rPr lang="es-ES" smtClean="0"/>
              <a:t>24/07/2016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5E529CF-3956-4794-AC84-012507FF8083}" type="slidenum">
              <a:rPr lang="es-ES" smtClean="0"/>
              <a:t>‹Nº›</a:t>
            </a:fld>
            <a:endParaRPr lang="es-ES"/>
          </a:p>
        </p:txBody>
      </p:sp>
    </p:spTree>
    <p:extLst>
      <p:ext uri="{BB962C8B-B14F-4D97-AF65-F5344CB8AC3E}">
        <p14:creationId xmlns:p14="http://schemas.microsoft.com/office/powerpoint/2010/main" val="73451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4B993F0A-1BFA-4D5E-A696-C43BEF3141E0}" type="datetimeFigureOut">
              <a:rPr lang="es-ES" smtClean="0"/>
              <a:t>24/07/2016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5E529CF-3956-4794-AC84-012507FF8083}" type="slidenum">
              <a:rPr lang="es-ES" smtClean="0"/>
              <a:t>‹Nº›</a:t>
            </a:fld>
            <a:endParaRPr lang="es-ES"/>
          </a:p>
        </p:txBody>
      </p:sp>
    </p:spTree>
    <p:extLst>
      <p:ext uri="{BB962C8B-B14F-4D97-AF65-F5344CB8AC3E}">
        <p14:creationId xmlns:p14="http://schemas.microsoft.com/office/powerpoint/2010/main" val="3538494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4B993F0A-1BFA-4D5E-A696-C43BEF3141E0}" type="datetimeFigureOut">
              <a:rPr lang="es-ES" smtClean="0"/>
              <a:t>24/07/2016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5E529CF-3956-4794-AC84-012507FF8083}" type="slidenum">
              <a:rPr lang="es-ES" smtClean="0"/>
              <a:t>‹Nº›</a:t>
            </a:fld>
            <a:endParaRPr lang="es-ES"/>
          </a:p>
        </p:txBody>
      </p:sp>
    </p:spTree>
    <p:extLst>
      <p:ext uri="{BB962C8B-B14F-4D97-AF65-F5344CB8AC3E}">
        <p14:creationId xmlns:p14="http://schemas.microsoft.com/office/powerpoint/2010/main" val="3017464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4B993F0A-1BFA-4D5E-A696-C43BEF3141E0}" type="datetimeFigureOut">
              <a:rPr lang="es-ES" smtClean="0"/>
              <a:t>24/07/2016</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65E529CF-3956-4794-AC84-012507FF8083}" type="slidenum">
              <a:rPr lang="es-ES" smtClean="0"/>
              <a:t>‹Nº›</a:t>
            </a:fld>
            <a:endParaRPr lang="es-ES"/>
          </a:p>
        </p:txBody>
      </p:sp>
    </p:spTree>
    <p:extLst>
      <p:ext uri="{BB962C8B-B14F-4D97-AF65-F5344CB8AC3E}">
        <p14:creationId xmlns:p14="http://schemas.microsoft.com/office/powerpoint/2010/main" val="350958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4B993F0A-1BFA-4D5E-A696-C43BEF3141E0}" type="datetimeFigureOut">
              <a:rPr lang="es-ES" smtClean="0"/>
              <a:t>24/07/2016</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65E529CF-3956-4794-AC84-012507FF8083}" type="slidenum">
              <a:rPr lang="es-ES" smtClean="0"/>
              <a:t>‹Nº›</a:t>
            </a:fld>
            <a:endParaRPr lang="es-ES"/>
          </a:p>
        </p:txBody>
      </p:sp>
    </p:spTree>
    <p:extLst>
      <p:ext uri="{BB962C8B-B14F-4D97-AF65-F5344CB8AC3E}">
        <p14:creationId xmlns:p14="http://schemas.microsoft.com/office/powerpoint/2010/main" val="1419657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B993F0A-1BFA-4D5E-A696-C43BEF3141E0}" type="datetimeFigureOut">
              <a:rPr lang="es-ES" smtClean="0"/>
              <a:t>24/07/2016</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65E529CF-3956-4794-AC84-012507FF8083}" type="slidenum">
              <a:rPr lang="es-ES" smtClean="0"/>
              <a:t>‹Nº›</a:t>
            </a:fld>
            <a:endParaRPr lang="es-ES"/>
          </a:p>
        </p:txBody>
      </p:sp>
    </p:spTree>
    <p:extLst>
      <p:ext uri="{BB962C8B-B14F-4D97-AF65-F5344CB8AC3E}">
        <p14:creationId xmlns:p14="http://schemas.microsoft.com/office/powerpoint/2010/main" val="525504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4B993F0A-1BFA-4D5E-A696-C43BEF3141E0}" type="datetimeFigureOut">
              <a:rPr lang="es-ES" smtClean="0"/>
              <a:t>24/07/2016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5E529CF-3956-4794-AC84-012507FF8083}" type="slidenum">
              <a:rPr lang="es-ES" smtClean="0"/>
              <a:t>‹Nº›</a:t>
            </a:fld>
            <a:endParaRPr lang="es-ES"/>
          </a:p>
        </p:txBody>
      </p:sp>
    </p:spTree>
    <p:extLst>
      <p:ext uri="{BB962C8B-B14F-4D97-AF65-F5344CB8AC3E}">
        <p14:creationId xmlns:p14="http://schemas.microsoft.com/office/powerpoint/2010/main" val="2682517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4B993F0A-1BFA-4D5E-A696-C43BEF3141E0}" type="datetimeFigureOut">
              <a:rPr lang="es-ES" smtClean="0"/>
              <a:t>24/07/2016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5E529CF-3956-4794-AC84-012507FF8083}" type="slidenum">
              <a:rPr lang="es-ES" smtClean="0"/>
              <a:t>‹Nº›</a:t>
            </a:fld>
            <a:endParaRPr lang="es-ES"/>
          </a:p>
        </p:txBody>
      </p:sp>
    </p:spTree>
    <p:extLst>
      <p:ext uri="{BB962C8B-B14F-4D97-AF65-F5344CB8AC3E}">
        <p14:creationId xmlns:p14="http://schemas.microsoft.com/office/powerpoint/2010/main" val="1539091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993F0A-1BFA-4D5E-A696-C43BEF3141E0}" type="datetimeFigureOut">
              <a:rPr lang="es-ES" smtClean="0"/>
              <a:t>24/07/2016</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529CF-3956-4794-AC84-012507FF8083}" type="slidenum">
              <a:rPr lang="es-ES" smtClean="0"/>
              <a:t>‹Nº›</a:t>
            </a:fld>
            <a:endParaRPr lang="es-ES"/>
          </a:p>
        </p:txBody>
      </p:sp>
    </p:spTree>
    <p:extLst>
      <p:ext uri="{BB962C8B-B14F-4D97-AF65-F5344CB8AC3E}">
        <p14:creationId xmlns:p14="http://schemas.microsoft.com/office/powerpoint/2010/main" val="2967337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hyperlink" Target="http://es.wikihow.com/estudiar-para-un-examen-de-matem%C3%A1ticas" TargetMode="External"/><Relationship Id="rId5" Type="http://schemas.openxmlformats.org/officeDocument/2006/relationships/hyperlink" Target="http://www.cosasdeeducacion.es/tecnicas-de-estudio-para-matematicas/" TargetMode="External"/><Relationship Id="rId4" Type="http://schemas.openxmlformats.org/officeDocument/2006/relationships/hyperlink" Target="http://www.how-to-study.com/metodos-de-estudio/tecnicas-de-estudio-de-matematicas.a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redondeado 5"/>
          <p:cNvSpPr/>
          <p:nvPr/>
        </p:nvSpPr>
        <p:spPr>
          <a:xfrm>
            <a:off x="3090930" y="3219718"/>
            <a:ext cx="5280338" cy="2060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p:cNvSpPr>
            <a:spLocks noGrp="1"/>
          </p:cNvSpPr>
          <p:nvPr>
            <p:ph type="ctrTitle"/>
          </p:nvPr>
        </p:nvSpPr>
        <p:spPr>
          <a:xfrm>
            <a:off x="1524000" y="1122363"/>
            <a:ext cx="9144000" cy="1234471"/>
          </a:xfrm>
        </p:spPr>
        <p:txBody>
          <a:bodyPr/>
          <a:lstStyle/>
          <a:p>
            <a:r>
              <a:rPr lang="es-ES" dirty="0" smtClean="0"/>
              <a:t>NOMBRE DEL CURSO</a:t>
            </a:r>
            <a:endParaRPr lang="es-ES" dirty="0"/>
          </a:p>
        </p:txBody>
      </p:sp>
      <p:sp>
        <p:nvSpPr>
          <p:cNvPr id="4" name="CuadroTexto 3"/>
          <p:cNvSpPr txBox="1"/>
          <p:nvPr/>
        </p:nvSpPr>
        <p:spPr>
          <a:xfrm>
            <a:off x="3451538" y="3631842"/>
            <a:ext cx="2021900" cy="369332"/>
          </a:xfrm>
          <a:prstGeom prst="rect">
            <a:avLst/>
          </a:prstGeom>
          <a:noFill/>
        </p:spPr>
        <p:txBody>
          <a:bodyPr wrap="none" rtlCol="0">
            <a:spAutoFit/>
          </a:bodyPr>
          <a:lstStyle/>
          <a:p>
            <a:r>
              <a:rPr lang="es-ES" dirty="0" smtClean="0"/>
              <a:t>Nombre de Usuario</a:t>
            </a:r>
            <a:endParaRPr lang="es-ES" dirty="0"/>
          </a:p>
        </p:txBody>
      </p:sp>
      <p:sp>
        <p:nvSpPr>
          <p:cNvPr id="5" name="CuadroTexto 4"/>
          <p:cNvSpPr txBox="1"/>
          <p:nvPr/>
        </p:nvSpPr>
        <p:spPr>
          <a:xfrm>
            <a:off x="3451538" y="4250028"/>
            <a:ext cx="1250214" cy="369332"/>
          </a:xfrm>
          <a:prstGeom prst="rect">
            <a:avLst/>
          </a:prstGeom>
          <a:noFill/>
        </p:spPr>
        <p:txBody>
          <a:bodyPr wrap="none" rtlCol="0">
            <a:spAutoFit/>
          </a:bodyPr>
          <a:lstStyle/>
          <a:p>
            <a:r>
              <a:rPr lang="es-ES" dirty="0" smtClean="0"/>
              <a:t>Contraseña</a:t>
            </a:r>
            <a:endParaRPr lang="es-ES" dirty="0"/>
          </a:p>
        </p:txBody>
      </p:sp>
      <p:sp>
        <p:nvSpPr>
          <p:cNvPr id="7" name="Rectángulo redondeado 6"/>
          <p:cNvSpPr/>
          <p:nvPr/>
        </p:nvSpPr>
        <p:spPr>
          <a:xfrm>
            <a:off x="5589431" y="3631842"/>
            <a:ext cx="2176530" cy="3693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8" name="Rectángulo redondeado 7"/>
          <p:cNvSpPr/>
          <p:nvPr/>
        </p:nvSpPr>
        <p:spPr>
          <a:xfrm>
            <a:off x="5589431" y="4323146"/>
            <a:ext cx="2176530" cy="3693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1255125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smtClean="0"/>
              <a:t>OPERACIONES ALGEBRAICAS</a:t>
            </a:r>
            <a:endParaRPr lang="es-ES" b="1" dirty="0"/>
          </a:p>
        </p:txBody>
      </p:sp>
      <p:sp>
        <p:nvSpPr>
          <p:cNvPr id="4" name="CuadroTexto 3"/>
          <p:cNvSpPr txBox="1"/>
          <p:nvPr/>
        </p:nvSpPr>
        <p:spPr>
          <a:xfrm flipH="1">
            <a:off x="3080304" y="1358980"/>
            <a:ext cx="7746000" cy="2308324"/>
          </a:xfrm>
          <a:prstGeom prst="rect">
            <a:avLst/>
          </a:prstGeom>
          <a:noFill/>
        </p:spPr>
        <p:txBody>
          <a:bodyPr wrap="square" rtlCol="0">
            <a:spAutoFit/>
          </a:bodyPr>
          <a:lstStyle/>
          <a:p>
            <a:pPr algn="just"/>
            <a:r>
              <a:rPr lang="es-ES" dirty="0" smtClean="0"/>
              <a:t>Bienvenidos a este curso!!!</a:t>
            </a:r>
          </a:p>
          <a:p>
            <a:pPr algn="just"/>
            <a:r>
              <a:rPr lang="es-ES" dirty="0" smtClean="0"/>
              <a:t>En éste módulo aprenderás a trabajar con expresiones algebraicas, a realizar operaciones algebraicas entre ellas y a solucionar problemas que requieran de su aplicación.</a:t>
            </a:r>
          </a:p>
          <a:p>
            <a:pPr algn="just"/>
            <a:r>
              <a:rPr lang="es-ES" dirty="0" smtClean="0"/>
              <a:t>Escoge la operación que deseas estudiar, sin embargo te sugerimos que leas la sección de “Sugerencias y Recomendaciones”, donde encontrarás consejos y </a:t>
            </a:r>
            <a:r>
              <a:rPr lang="es-ES" dirty="0" err="1" smtClean="0"/>
              <a:t>tips</a:t>
            </a:r>
            <a:r>
              <a:rPr lang="es-ES" dirty="0" smtClean="0"/>
              <a:t> para aprender más fácilmente estos temas.</a:t>
            </a:r>
          </a:p>
          <a:p>
            <a:pPr algn="just"/>
            <a:r>
              <a:rPr lang="es-ES" dirty="0" smtClean="0"/>
              <a:t>Mucha suerte!!!</a:t>
            </a:r>
            <a:endParaRPr lang="es-ES" dirty="0"/>
          </a:p>
        </p:txBody>
      </p:sp>
      <p:pic>
        <p:nvPicPr>
          <p:cNvPr id="1026" name="Picture 2" descr="http://upload.wikimedia.org/wikipedia/bs/e/ec/Lisa_Simps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4458" y="1358980"/>
            <a:ext cx="2616664" cy="4243239"/>
          </a:xfrm>
          <a:prstGeom prst="rect">
            <a:avLst/>
          </a:prstGeom>
          <a:noFill/>
          <a:extLst>
            <a:ext uri="{909E8E84-426E-40DD-AFC4-6F175D3DCCD1}">
              <a14:hiddenFill xmlns:a14="http://schemas.microsoft.com/office/drawing/2010/main">
                <a:solidFill>
                  <a:srgbClr val="FFFFFF"/>
                </a:solidFill>
              </a14:hiddenFill>
            </a:ext>
          </a:extLst>
        </p:spPr>
      </p:pic>
      <p:sp>
        <p:nvSpPr>
          <p:cNvPr id="6" name="Elipse 5">
            <a:hlinkClick r:id="rId3" action="ppaction://hlinksldjump"/>
          </p:cNvPr>
          <p:cNvSpPr/>
          <p:nvPr/>
        </p:nvSpPr>
        <p:spPr>
          <a:xfrm>
            <a:off x="2122870" y="5797584"/>
            <a:ext cx="1996226" cy="7598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ADICIÓN ALGEBRAICA</a:t>
            </a:r>
            <a:endParaRPr lang="es-ES" b="1" dirty="0"/>
          </a:p>
        </p:txBody>
      </p:sp>
      <p:sp>
        <p:nvSpPr>
          <p:cNvPr id="7" name="Elipse 6"/>
          <p:cNvSpPr/>
          <p:nvPr/>
        </p:nvSpPr>
        <p:spPr>
          <a:xfrm>
            <a:off x="4254322" y="5836220"/>
            <a:ext cx="2292437" cy="7598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SUSTRACCIÓN ALGEBRAICA</a:t>
            </a:r>
            <a:endParaRPr lang="es-ES" b="1" dirty="0"/>
          </a:p>
        </p:txBody>
      </p:sp>
      <p:sp>
        <p:nvSpPr>
          <p:cNvPr id="8" name="Elipse 7"/>
          <p:cNvSpPr/>
          <p:nvPr/>
        </p:nvSpPr>
        <p:spPr>
          <a:xfrm>
            <a:off x="6639955" y="5810462"/>
            <a:ext cx="2678807" cy="7598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MULTIPLICACIÓN ALGEBRAICA</a:t>
            </a:r>
            <a:endParaRPr lang="es-ES" b="1" dirty="0"/>
          </a:p>
        </p:txBody>
      </p:sp>
      <p:sp>
        <p:nvSpPr>
          <p:cNvPr id="9" name="Elipse 8"/>
          <p:cNvSpPr/>
          <p:nvPr/>
        </p:nvSpPr>
        <p:spPr>
          <a:xfrm>
            <a:off x="9389768" y="5786625"/>
            <a:ext cx="1964032" cy="7598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DIVISIÓN ALGEBRAICA</a:t>
            </a:r>
            <a:endParaRPr lang="es-ES" b="1" dirty="0"/>
          </a:p>
        </p:txBody>
      </p:sp>
      <p:sp>
        <p:nvSpPr>
          <p:cNvPr id="13" name="Elipse 12">
            <a:hlinkClick r:id="rId4" action="ppaction://hlinksldjump"/>
          </p:cNvPr>
          <p:cNvSpPr/>
          <p:nvPr/>
        </p:nvSpPr>
        <p:spPr>
          <a:xfrm>
            <a:off x="5130683" y="4842365"/>
            <a:ext cx="3018544" cy="7598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SUGERENCIAS Y RECOMENDACIONES</a:t>
            </a:r>
            <a:endParaRPr lang="es-ES" b="1" dirty="0"/>
          </a:p>
        </p:txBody>
      </p:sp>
    </p:spTree>
    <p:extLst>
      <p:ext uri="{BB962C8B-B14F-4D97-AF65-F5344CB8AC3E}">
        <p14:creationId xmlns:p14="http://schemas.microsoft.com/office/powerpoint/2010/main" val="9584790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smtClean="0"/>
              <a:t>SUGERENCIAS Y RECOMENDACIONES</a:t>
            </a:r>
            <a:endParaRPr lang="es-ES" b="1" dirty="0"/>
          </a:p>
        </p:txBody>
      </p:sp>
      <p:sp>
        <p:nvSpPr>
          <p:cNvPr id="4" name="CuadroTexto 3"/>
          <p:cNvSpPr txBox="1"/>
          <p:nvPr/>
        </p:nvSpPr>
        <p:spPr>
          <a:xfrm>
            <a:off x="838200" y="1537774"/>
            <a:ext cx="8125496" cy="4708981"/>
          </a:xfrm>
          <a:prstGeom prst="rect">
            <a:avLst/>
          </a:prstGeom>
          <a:noFill/>
        </p:spPr>
        <p:txBody>
          <a:bodyPr wrap="square" rtlCol="0">
            <a:spAutoFit/>
          </a:bodyPr>
          <a:lstStyle/>
          <a:p>
            <a:pPr algn="just"/>
            <a:r>
              <a:rPr lang="es-ES" sz="2000" dirty="0" smtClean="0"/>
              <a:t>Son muchas las actividades de la vida cotidiana que tienen relación con las Matemáticas, por ejemplo, administrar dinero, preparar una receta de cocina, calcular distancias, calcular tiempos, etc. Con esta disciplina adquirimos habilidades para la vida y es difícil pensar en algún área que no tenga que ver con ellas. Todo a nuestro alrededor tiene un poco de esta ciencia, siempre están presentes en nuestras vidas  y dependemos de ellas para seguir entendiendo el mundo y contribuir a mejorarlo día a día. La aplicación de la matemática se percibe en la totalidad de los actos humanos, incluso desde los primeros meses de la vida.</a:t>
            </a:r>
          </a:p>
          <a:p>
            <a:pPr algn="just"/>
            <a:r>
              <a:rPr lang="es-ES" sz="2000" dirty="0" smtClean="0"/>
              <a:t>Aprender matemáticas nos enseña a pensar de una manera lógica y a desarrollar habilidades para la resolución de problemas y toma de decisiones.</a:t>
            </a:r>
          </a:p>
          <a:p>
            <a:pPr algn="just"/>
            <a:r>
              <a:rPr lang="es-ES" sz="2000" dirty="0" smtClean="0"/>
              <a:t>Por lo tanto, es importante emplear técnicas de estudio para que  el aprendizaje de esta ciencia sea más ameno, efectivo y significativo. Te sugerimos que tengas en cuenta las siguientes prácticas:  </a:t>
            </a:r>
          </a:p>
        </p:txBody>
      </p:sp>
      <p:sp>
        <p:nvSpPr>
          <p:cNvPr id="6" name="AutoShape 4" descr="data:image/png;base64,iVBORw0KGgoAAAANSUhEUgAAAM8AAADzCAMAAAAW57K7AAACi1BMVEX/////1ScAAADxXDLgqyvWPS3eJCdmvE/igCfgSD1Bi7Lw5kZVKno/K2r/55/Iwjr39/f/2Cf5+fkloUvU1NQAAAXd3d3q6uoAAAns7Oz/2yjBJirq5uPk5OTb0c/irSvmTzGOjo7FxcW7u7uwsLD/7aKenp5YWFh8fHzOzs6mpqbnsyq3t7dMTEx0dHTwwSkjIyP6ziaFhYVgYGD2xSo/Pz/fRy4rIk1qampCQkIwMDDsuilaLIPkZEn/440AACL/sI7dTD/GMzPSJCn/10YAABP8YDQAKQAAIgD+33MADAD+4of/3WYWAADkiTYzd5dUsUuMglskAAAsAAD/3k9pw04QQx23OTJBFAz2iWH5qFzRsiIzKDCmOiOzeURcHRmRzXplVxTIZC4WEQCbRyn5dUlXAAAZGRkpAACIQiS3VS0AWivPpiMoUme8kCc7gaIzIgDNvYEzaSnkZkuafCDCSCzg2ENJgzlbpEYVMUImJgClkCJRTjc3mFBvnV9RcEYqMSItcTsAFAB4Kxs3Gk+Ldjy1oWJqplEpVSWll143ZCsoSB00gTkcChyYch4TIxIAFyQAQxaCy2g9sExBNQwkRldAUzYcMhQQOAZuZEVEOiuGvXPZuVNrkVwjIgoiEwBzocNdfZIhUmUHLEKlfx1QOAC5oR0lDjBSboMfADVGLQBaTgV3WAAzLSeAbRyajR5jWRpTDRpAQAhfKRWJYU+9g2yYblr2mHFCKB/Pfl+WJSM3ABLWl3psJxnAYEUANR/euk44HjC0c1q7lkeeWhpcLABcMAs+HACKWzHNiU22Zh+HgydAHxK0sTlsLxqRERV4VC8AEippZx8MADMsDE9YJyTBW0mURTgTMTMq0nG4AAAgAElEQVR4nN19i1/T570/fAQ93SxNKAlJBEIuJCQhVwKGxCEq2HI7VkWhBxnNoTV2xlQ6qBfo1hbntFWkbVyr22DrFLdqU7W2OlqOO+ds7U613Vnbbf1zfp/P873kmxshkejO7/16gXJ/3vlcns/teb5FRXnB0mg2yfL70X9G6GD2PIDpQS9jpWCEc3V1o++Bv+JBr2RFUAGTdWVldWXb//8QkSwEZQx1oyGwV2b4rkqr2e//P0G3EUbreEJl5wAaUr9DZvGEAEYmz4P1/i8vV5DxlJW1tvIiAnAkfYOlHsmc3z6KdEdC//ROUA0K5NHa2dPJi2gS/BKdqzQhmZe2j9aRCOtO/vMLqBGO41K724vbe3gRoVuw8F+0+ADgHEeGAfwPdLHZoWe+rbWvuLjY3dMt6pyBfa0FRXOyLM6mrO4cVD/oFS8NP4ziOnvcxYS+blHnTEX6Jqlouju7Oar/3ApnhO2ctnFo72wV5CBlg9bV7m5nZMH+oJe8JIC2HqZtPCHBiE6OnOMVrbW7h33d3ckRzbRB/TPAROJp7SmWQDCisjpez3oE4fW1MoUzPOhFZ0Z5SIFC6GyX8hF1jtczyRc4hUvenv6JYCXxdPcVJ6GvE3fXVtSzRKLFpIt1L7ke9KpxzzTqTEaDvkKd9Hk/Wk8r79sSRNTe05NMprhYTgLC3emBG5AS4vA3ekz6ao6YniKdzpR1ZwZ5hFEw5vbX1Q2GFQ6SdHC8bHT05Mnt2yff42m1+Kz6SgxE4656GZCz/Qk8Of3xBvxroZXNq+wjzr6e7tY6BmIm8JpM8m3LEVDdZE4GpIS7vZ99JgZQKwJV1InbR19nN3NccVony8o6c6JDLhsNKBf10QMgn7uQbLr3Agg62Wrc7T2d3d2tcVatuRgPQzcZkD6XP643WmHus97GFeUTiK/I3d7X09PJkMaHZUNnPjuQ2j/3GaycCakT+NwbcAuqwwTJkZvLqobPepkXkVn0euW98lFCLJC6x+QFbgs6OUke0pqDSeh6P8M41tjEOVfHvVGqgGnbCvHhgzj0JtsxbTUbl0upEj4LWZrg2sK6LesWhpFR+T3w0cMFrXel+GC8Wse5k9HtswCN2XxDObdy+2cAO9et5rBlAFz3kBYiH5tzxfhgvNrN5xQcJV2m+Edt9TEFa6lvKHIATK1e3dy8adOmh5pXr/4LQP46Z4DISvKhJEkIwUnxMhQhy+uRysBfCHt7XS7oX9286Xvf+94P8a25dPU6yL9SZISIdsUcHM+oT2RENbs0vthCZAT92gt7t6xu/h7hhz9kjFBC5nz5WCG80nwSZDSaJpqpACA2pbj21asX/rJlNUkHlY2jRIT25p0YmgrBh1FihpQuAFIDMOMvbW5u5oXUjFrG/uG0rnk1hPLnU1IIPkK1IY3meEDQtVSUNhOfh1Yv5BY3xaFDPraC8KEUvO5k6rrUMLB6S0ZCTAu/17wFfPnzKYx8itsx/BlJzR+MsG7LEnyYa2hefc2Vn4tbST6ahI/k7a1pK4wOWL0kHyLUjAqX36ZKfFZo/9GMDcqlH/dhdKpKfZVde7PwWY3ObnV/ngZE/mCF4h3NRCxBQj0oHl3qX4S9q9etW5JPKfJZl2ftGOWjXan4en4uzkcuL+7E5CE1tCzH2CYbn03NyCfNS5EVejMEtSvGZ1AV5zOmaW8dTRfsLIMP7kOrt+TBx4AR4QXtPbkDuVMikkEQPpDPX9b01Z1PYz3IB+1n3dIGhNiSc/e5wQUj0zZtSR7pT9zsNZcnOA5yjUY+ARp8zz6anZd3ZmifLJdPbpU8ks10ibZE68yZjrw47sfkbhV+INe452OXjwJEL8fm3ZpizTzIi7vfS1+78u9bDp91Ofm3ihaAmFZbUhLIy7eF4v/VTMxqNINBAL9DZzV5zDP4i92DiglN38kMdTUPbEEDykboLznsP2pMoIIltpIS2zKFo0n6MCrZaNwwH4SmeHJd4QFQoePuyVTp0cMCCigbob3+ZWfdRtSLsI2Es0xV04wl85mXWFAUQomCUPsgWKz5SaYqYTn0LoPPsmty1XYYuWBDXVuucHDJsYkECcmjEyIfzWCaknUDHBzMnMHoML5el4XQuuUmQA1AO05JiTYHy5EPKjjqcvRiiGLVvOiYB9P6oQph8CJdobASdpKAlohKt2BCtzx1MwFEAiVoOd5c3JomGtSgE5M759+PEWC+WMO76QxhiRJIX2T2tJuih7OgjCLasmXLMvsUBojakI42xz0HpTCvGYzNAnTYGxvNfkAhz8uRkeZKpjRFDw341pT2azJgLi6DiJDp6uFl9sXsB50knZwropoxRRTAZxBMvNpoB0BGg5hNZ1CMejCDL8PX9NC7hQmIGG1JobOlf7nBjv2gN5CDYxPlIx8DSBq5rPZA1HkZg5IMa5aBK/OOaIWdAqFESvRZ1LblDs7oYcyL+06OGY/cHYXGVAWocAGJJ5PhOpZqbZlgH69yAiUC//8dy68nOmCCCOVU4pW7IYPVN2LQKMuUF1uW7IJYqWa1ZV0qtqzbkUuo0wTzyyUk5zcZeTRjR9ABDeWZ+MiWjpD1QHXEFEZbFiCnbpBaAWEvRdVZCbnnuVhZE1zi9WqECgkftckq+ahp6RIN1XyneEabN/cjFhADADqj1aTzeOrj8Hh0JpOVYNRbLBXKaplM1HLc6hghbbYdSB6LkUtGX63LaPQYvPjjDGQhAInRNKZYtay6Wmmx6I06nafe4XMo0O8rID+4dMLfNYDK5mXBaBYBaYKKCdw3o67yzEaPahOPDyz0h+LK4uBrnDKl3miqN9tdLlXCkuZu3bp1Pvq/iD8zfF/E/4j4NwL++6//+j//8znDHxn+/Cm0CH/HCiM2p20ZqY9mXqUIxnBjLJdljj4a44WySlplPAqtRz7K+iZh8e++SwvnVvtv2fCvIv4lAz6Pm6cODgac5BSyEiqeD45AUWYfxoSiF8nqW+wSU3P40Scc/HMiAXrRv/99lMb//u+nn757EDG3oxcBvZ/9MQuDJHwaEv+uB2Z5QllUDuPPaH1RuXqpWmXIkUEb7WYk+32iQAQ+fXcHiqljZsblb2qyNzrq0catVjRzY4NBr9dbKvT2z5fJRBBQ/LXTwazNuRy3jXuPoUimXqoVqnOp06pjOfmRJrgV8uPyffU09GTgvFNVEpQ1CKPVcDcnPv8iDYo8oBokQtncNnq3yiJ1pXqJ6N0A1WkJKen1K3eElIQEDmq1WoaoIL9MsFarq6oaa5T+3Ph8Kp3u1DG3nZWQfB5k5eoqgU+5yZOy2VWCobIyDSMd1/kBvUwC6Xeh666oQHExbZY5lDWOP+bE588JARUGHJHskYJmokPKB6PqlNhKBtbKqipklEQJ6tk/9cvLZNT1shrdn3Ljk9jzwoBjLKuEBD6cQ2CzcsnrKweTmtMidpDBz8fhVj6FMdrR/NSV1aR1KI4K3E/1egOnah5Ho9lOxmVFPkVKU258/piUXWGkEGSElvDamgmmb1WcQ1ATn+SoDOVTjitWY0o0u/348XPgp0pTNS8eNK+Urd3vb2ox+zCMMRn1FLxw8imqypHPn5LjKXULXM6cDrFwFO2nmvHhXnQjgDnZUGTkAStMITaRTcNmk7inqkPAbw8Ny8xlfEVVOerbXGrQbwYbmVBaPoNuqn24wUJ8BAsqT63yVYK/iU5liKP/dS/5Kl0jZZOcYho5LyTjVK46406mU6vtOfmDz1MrjuqOK0zh0opnTDUbDQaPon4Rn8qMC2mA0eOjND3R2t1Ng2atdcdBNYIfc0mTyeWz+xG4CTX6HDpr5q25qiNdaPDvmfBpaqfZDgEn6Vt603HPjwWDE5dPF8mYuWdaiO8cKVlrd2cfNzDX3vMHuOzupNEDMjWfLlO0VF4uQ6mR2CoseoOhQXc3LYUfxPE04VnED37w70+nJrFWdHBkP5n8Aau2zUNFuXoJQjL4Q18PTf8JJUa529k7oaHm9iiYZUVgKK9Uklcjn4bQeXyN6NVaSGauGdFJ9O7Y8enn//L5v7NFP/vslx8Q7iLm5noxq+AjcwX+Z2Tu1gdEJ6VkUg1RpzOTuolwg7lIVpmBEEZuuutJ1W23zauakNMwHLkGxQi/3t4d+wY++/RPDM+ymB9f5CT8gDG4e/eDD7788tkvEc8yPM2Dk9Gzz/7pA6SYWgGyY4RA4vHK0zPh1W4C/Zeai1OSdkzUF3xREpvAxe6AbVBBnyNCdSfhFr7qn38uxM2UwZAIcJW0XiaFxQ+Gh/H94pdfTnH6RJ8fGNi5r5eyPVVCxsccvcfUYEn1S1aIecl6sk1TaKIUwvGBl4RROQtf/F8liscd0HrHVG7i2N7JnRYaGQGVCjVFweWjClXXK2fO3L69e/d+xMuneLyM2M/j5f1w586d999//4svvrh6+1ERLwubWhrg3si0rcS5pHjIHrr8as6ExFASQVtoeVHj0YSfduNvdIYV07xFsjMNx+Hl+IqeEHEYcejUqecJr79+4oTkmxD7r7/wCI+5U/FPn8pcyvBh+Ebalr0bjDG2qxI3ED46xuAT4xdmTjIzuKV8UDhab1h1UcyraACz9b/htbfffuyxxzm80iUqz+k9e+wYJuisVqPf85/735QSUn0h8LkjEdCjuzMV9fRw0cvEs4xusNw5S+0LkRGRQjlhtjabQMep1QZsQQhq4xMNdAigM2o38aAKjZESOEx4lFVKTH0INTUGe5UBDjO5vSkISODzCLwY5/NiptKZC7SslL2sZr3cHQSzkvJuNQ+0nGofxIoT6AQCkSCELkhbzHJUudaYvSYZyKKqmlNgeu/R1Sibnt+1hoHROjUn8umVKNyjGSrbJt4ZLHe2SjM/C2Y2V80l1zJDI0QHE1yBOxJUQPSCNqljjhvr1UZcdLWymk/qMPKhGJvBwp1mMaPATI+vkQJe+O4LhEdeuC41rd1pJxfVoAhw4llu4Vcjn78MYPeYDAajztECcJkvN0r4TEfCNq02qQ7W09qa/JrqHT6fA8NrKiGYGuj1cVVW1ejhCQmdXfDId3l89SrnQTg+Len41GNkwIln+Z0GucY9cZkz5Otj825Nqlt0exHJv7C9bnv2VnWoXFZTA4cz8eEVkTTxRLqWUjWMOJl4chumYPEP33PM4uTj6DuemDFxuR3mdYLKVaCAMKeoqtlzKhsf/PSJdPKphwvMV1OnLqfGY86QY3gh9u0b6u3+EJ/T4T7v42pWFo6POomPSuRz9XkJn7fTFMVlMMuLpyS3xnDO0BTHJMajVmYqFGHuJ1MmyecFgU/0kNRNpOncGFA8Ih9ilLFOKs9BsdL9NHrFNDcmCC8rql4lV2RwqZHPaSmfNXE+irhd7TqcrtVlRG/gpQq2yAiFlIaS3D0xNjYvz5ORXDN4PfONFhWN5qYmu7nRx17vRn2RLMEf7DocFeg8opJ8+kS6OWYM3Q6O2RIYoWcIuBMpyd0xBQRjV2cn8mGD/j0KduYKymVZT5pYHUUyq9Rf73r1jsDnzqvxfTZD/CbToUkGI6h0NqmUEipX3hJQ0ZiBpng+9wksdO24/1qK/PZGlILPk60fKoMiWePrUnVTCer2guLwE28SMNjZD00mj0dnTSN0oxkpxcJO4iRSEuNIudtWAke5OaQc9Q1Nzo1br8pDf9SlW+ZUkcFRkbD9vHwVowMW7Vy9fQrziN23z1BSOHdrALEjbTu32uQivQt7vQEa5+EICaKwaa8o3DkbDu1NgxMXAVqMGBpVN1jBg3k2i2uotJsACwe9ocFotZp0oDohbJqPvnjqZbh69Xr0rTMsY9r5t78Nf/mPf/z973/nzmts2vSPDFGpxYHfHx0LOJESR4iPtp0lJQqaQfI6lzu0RFSKnRNByiFNLB6wALx9gssUlugbdr3y+GOvv/76/v2nHn0RE7rdt7tYMeHu34b/wVFgBAQ8xGM4/eAJxZU+RinM7698vGDTRgCjzUBQpZiNZHbncSoa5+BEELN6l8MgKLfn7V1pwNn14RdffJFPSjEdfX337ce7zsDOj68NT03xJBKWn4L+JY65UqiMihfmCDELcmu1FxQ2byB6MXpw+vwFrVhAlUug4SEfnH8/eBR/hT/kU/LmImswmcxdz7/66gnCbsLt27e5dK6LlKh338fXrl0bHl6cmqKudn//poc2p0ghM7JMm5cbfB2X2eAIJyBvifaCCt+uRGZtWltYUEN58eD8/KCA+fmJMTY0Cqo9dpenoaZKnFmTwc6phal/LCxwa5Vic6bV9i+DhohNWadlTXNcxMA8grNEG1GEtZGS6Shl5EKRwX30r3v27OkQutQze5pcmCwb9JaaKrtBqawU924DpFvE5s3cmEH/goipqb0MC/jl4Vz49GabZjZBgIuAnJw70KowM0MrinBha3heXqyJOig7NtVzWTIC02TWK1RWhVDTlGJv2wIDw3sHrl3bt6M3vRMIhVwuv7/F3uigiNRotU899NDCQi7yyXYagPhoBQ9HfIJRGpSbVl0hCXnHgrjh/5WtvcFexXJ+hL6FagCUfJN9GuKdhIrGJis30MFNdRgbGho4v40/VaHk81T2nv0iEmj/8gW0qT/rOKYJbE6Rj1eLEoGIl9O1EpvTSaFCrF5ZRXWDEObcVHuWySpFt0lhla4l7nQqQ1xhgKhXNZh0uvr6eh8VeltaWpqaWK2XoanRwEghn81L8hHcxGaGqazzflYIc3xsXHSAoqGCls1mCwSczuist1hzme8NxPv+MqF6VEmiMY/AjBhNJ0338pWUSg5qoYwnfnlm00P9i0sLZbME2S/6MUKE5+N2c6m4NgYxL0P4oCrsRj68T2kSW8LlLp5aBf3+mXn3vFjABLu9xW5v9MTTBYOu3uFrNJvtJCFORk12h4n7Dd8+9NBUf4pIHkKZbNqcAHQmU8O92TN4zImcfMYqhHO2CyoIjl0Yi0KU6iaaGJ+ZOUTdLRe2NYOPkng3xqGCYudyMUq52roT+SRy2ZzKY+8+cibftvjSBaRJoMlFafrAqJVMX5xVzQYjGN4F3PLBjdy3WsWMU+Rj9ZBTG0QfOMbXk0BfgebfQBMg3JCBziOAmwFzOHzMoFBe38LezQ+RMDZtTqDBPPvi3r0f02QJtDTW64wWZeXyIlwlKpetJJkQAxMYCegyl7vr4yUwF28lOiPdN4Y+XT7PXIQltGPnDsQ+trsMD++VAEMChgVxu02SBIlicfhubxcoVH9VgcnYYFEuMRCVHmqu150Z6PfcI2Zaf2XcL/OX25U32jfCBKUXmglGtmnqoWVjk7DJIomBua4u6PjrXzeuX7/+2MOE9XmeOyuHg0vx0UYwcJC7LwOlZvFg0K4skulN9g6IzctZpUHOms5KoO7Vzrm5u3fvDqQHfeHuHMmwl99zVR1/RRbrH05CR56X5LlgKT62yFVKXjWDVCQFDw1FNWDWsmcPLuTixKBwjKn48h76XeaN7KV9GF/i9ctAMoUEXMrz9hezEPCkl08AWKVbjknO/EQsePli9OLlYGxsYtDpphojF367Z5vYH/dvXHKJ6XHs2LGvGX537Jjk0+vzvJ6nHsIJfLQ2aW2hxBkdc0vSHaFMqpFm4/LBI0XU5CqyNHWBvQW3GFeIEO8YhkIdG9eT5JK5fK2Co9e/usPhq+uzG4/F+WSueC0FE3dQg3k1DAq8tnDYGYgTCowdzF53dHe4/ABUM6iAGiHIwzDPwEOPkZrxvYfXJhJavxGuf/WF2L9i+OKrDuF78jq4SRtQzEtMKL4JX4hF8dUMO+MWZRtUhLOm3pouCx0woolSaEjp+fCdn4aNa9eeXsvA2Khm7yRy4RmNCHwy90yXQjVc9FJpJDwdJP1QmY3+BA/unZ3OKiDNBPvbjbhPuazlfJNVLRPnEDmBvbd2bddaHscU1794IQ0bxPtf83zyvCOvCWKxiweZmjeaaErcMxJIULjo0sc4WEWkg36TGl2SWdQSutq3yW536Bpk1BNX1viObTj9MGOz4Rh88V3WtkonoI33xkfp6uhwtfhMeiE40gshNxcohGHJg95yaniNcMrutxQ5krREhubE/adG9/XaSw9vYNKZFYvUqZy++h3PJ8+bEPB1TYwqZEIIZAs4veHpC+gwMgtI7o5Szq23+ytlMrO+qD7jKpTWjWsvHWPyifd4eEoSUu+rHr5XPsmwj3jZ2TRkE+2w+/zBtKOMVOvBdyN8Rq9zVclcyiKdmRI8F9/uAVeT3aczNVjQm1cZO9auZ3y++eq7KRA43VEI7m/l7pikHM+m1Tq9EfDUKKsMUOJMaaDINVTrkWsmxPOVZmsFEJciVomvrubHLA1Gqw7zn3q1ukG19th61LcN39xJ5cP3FK7Hd+Q8/XUaYIwaRrsJh8FBnkmpiLipYKWRF/ObKQVARzvs5o6RwahYctf7m7r81aZMFcwitaFj7bFjZD/Hrqdn88XVjQ8L7hz5rNydpvXCvk7zDzVV5lkwO3xHRgY17rFZ1uHWTGxkhT1LB4g/JIPRunNgTtuHZl8X+azdmKpwLzzyFXzNeQsO61fwcrgiS0MD7uoOF1eVCjWy6MwA72OYXV3d8JvgoJCGVkOF0EpUj3TTXJUkwy9PGL2WGTai/XAr3nj0ziMvxLl8cedq18Zv1sbZbNiw9vTKXq9IMIaIT5VPWKJRKBw2xpMTk6NKiYzK1TLD5T66R0iQT0O9j4aSKZhz+e0Oo6zI+PWGS4IEHv6mAzByo27CLKg2fiMlg189dhpCKjpYeS9XqKVAD5aaihqlWP5sEoqtsngsrwzhTknFqfIj8xOddXXb01VgZNUVFZVFum9wP90QlwDayTfffPMw/wH7ZwNSudQLXd++s+0739l24AiAYyVv9QRdVY3aKFz6pQbhQEk5iGokg3o2Bqy2BzVj8Ivu7Rl3DZlv7QbV2kwgSsdQLBA6u+257wh47sDMSj4tQUm/zNRUxa1dby8SxEJVQxkzEOXclY56k84BYxoaaYwd9SnpbEJl6pCmzIXx24Y0TJiCXUIq3549sE1ksu3A2SOcU7rnuxUlhPyheh/UVMnKy2VVyIcbx5YVOazlSqreVheZrtgi01euXCiRF2ticOl3l363sYPlPS81NZkbHToT1e2racpM2bHh4UtJMmFCuUTFqAMH4mJBRZthn/vtr3/1q1+t3D5EqDDVg44spEapDsmqalgNGh16NZlNVZEFqMytLdG65cVuOMYMYcOGDZxBoHV887uvNwqNibUb1j+cwIfMngnlOYlUSCihs791EZVf/Qo/dzbvO+EywAgG0iF1kV1XhIZdUV2uhDGVSamWKXUQlnsDATbFIEc+0ld+g/BOoId8mHaJUkmi8g5JBakwJr89IHzhbL5XqGWED+orqtR6+8FeExvps6gu2CIXQaWCKzauHkL5t3P+qJhfK1S9py9dunSMQHu9VCbMgYUkpkJmf1YVp8Kk8lxI+OI7kH2FucHaS/Nic1e0Je/O+Ood/t6INhCwlYTpyA0rVsknYlEVbDxyFlfJcABxlvDtkW+//TY+OQroiqVC4cSCYatI5VfCF0CUz4rzMQAuPsySIbT96Qg3r+B2U2UuWEzFXlopsjlLPA78llGSrBlXjUj5JIqFNKwphUqh+chgIsB1hFj1J+AVx0flfcdn0XRmD3znOYlcjhw5MjMTEibEkOc77yRT+c62d77Fl+CAQCWRC0HUt5XnU2S/KNTsU056dm4/aAsc/A3yeAfftiWJhpMKk1qiPwZADTv76/RUpHyee25m5R/uYASbODaXlNq1t54b0UYuNnk89RiuNb33nisk9k5VqpnfoKw4PdwmWNYMGT4nFMjAhaDgX42zedbhloKsI96ESM69O8smD5aUAM1U86U3OifX0GCkYyWsXYLZHMFM73y+mefiGhbalpHOthByeecs2leON9MvCzruwFA6Qu2tdecPai+yATEOsniJihu5llThqkzw67iGHUnLh/kOlOlvMASvr1jRCFtABQS9osYlmpC8p6zsfPSKr8jh94f8/hafo55a8Xo6Yso62lI6NdYW62/iKz97IJmI4FbQwB4/cerF3ao8r+/MgnJp0TRpNphuv3ax05wydWWFvsGkQw1jd9vgFulvcRjVcXkp/QYlxN3FAQmf57YJFnYE5bKbZuNffHl3bpdWLB8AB52ZNA7TuLKXmrJcs8kOmcmqXEVF721L4fPccxIur+x++UXichtfjp/98q2M9Yh7giIKMYnGJRLqLKsrm+WHEJSmehqBN1mtxga9pUJZmXCKjvrhjcl8eDIsfGNcTu1/C2X7s1/+/KmnnvpRYQRkvzzNnftOuwsxQnuY5Zarqy0G8mwOM6KFxif8TT7BCvSNRUX1cT5nD/BcDpAje4zJZT8NJP7sx8SFIccnVSwTvhFvVBX3ccmE6BEZ5/0Gg0WpTH/onoelpajIs020/pl3GBc0/rf2nyIdQ7m8xMnlqafeeOONNWveeOpnBXk4lw6cYYjGh7eTKqbsRvz3wCVWRVvMDo8JNY7SDAnUGPv7tgkWc+Bbzvh5Lgo48+MfCVyEgdI3flmQR72YwGaLSFvhiYTk7XSB/GTIQLupwWg06ep9pGxC2ReaHDTkb1SHLOUt256TOjJUMubHXvrxj5KocPh5vjcuL4kGCNts0/ytUVxjNdVrl50HOkzWYqfzwEZ2GIu16Wj21UjTrya91VwFvPV3wJn9ZPy7u4jLz9NQYfhpQR42ZoBIQGu7ApH4MElq4EMP0jp0+PChQ8+fePsxLuk5vWeP2efw6NijhohcY9MMZ/27XyYlOwO9ZC9vvCHlsmvNE/jGT52uWdn6AY8KmI0exSUq4k4uDaG6uu1wiFsJG4A9fPgwzb7u3//6628/9gpHEFQd8DhZzCmmZD/nxLJLKpIT+H2H1hx+/nk2mZ1n33FpKGFxaGFhaPOwKpxR5ZiETsIJ6UwvvWOn/fjjfqSTz+sAAA8uSURBVGy899E33yQyP/vRU2+kU7Hbk2Vlo727YTv34hTk2VzVMFRbShhYilAPuwj/zGuvvXbi1ecPoeodZkcTJPzY4Pih1yD045+mtRbEqbn2HrpB+xedraOAileQDahS4FM6AAFnJkJ0qpGel/ra88+/+tpbgm8789Zbb7124sSJ55Hgrl1E5tWfpqdC3N/cPS1H71J3bl7T13oeBVQQ+1HDFM+ndKDLlpEQe9RM2SQcFiRCJnSI8CoK7a1XQAXw45/uysjmiUMnHoMLGowJ607GNMWd506sebUgz7aT8EFCmZ2C8Lgz1LdTp15k+pYwJH+ITCIjm0f3w0+O/wToVtDu40GNvG87OpFCuIMEPqXDICXkTSLUyT2Ms97XdJoVfl95/O0TSA/t6dDhNbsOd2Xm8+gpCGt6un8BJOjjKJ++yZCuMI/ulLkkfJBQxCuOKKQ0i5kRvdfRUEUTL+yOOm4o0WdH4ew6cygTnScevX3FTWe/J+flxX0/mZDL+1a+p5WWT+kincQT87vkcxt93eyhwx4xNVVW1Rj0mNM1wJpdz7+WSUCPPqpiozWd5yY0xfKr1NVc+VKVwCeUwKd5gc5NBzJ5BaZzx6GlmrssocrKslVjjR7WrDkMa9ITeuLRF7nZtB7kI/eqSrzOgtRCOD6KBD6lpUNwPeAMZCr6uHk/R+uRmVywfbSs7CTU1NARv4TzWAniefkiHZeQt4cibm/koFZ7cSWff5YIwR80NwuENitGwl5xsiyNzrVSd9hsqAfYXlbX3dnzh4OmmtPEJ42H464LuH2F0ip5GEq02q4LkbmVbpSk41MbF9OAIhInlKJz9MzUurLtk5Mny7hH2tkue4hPGofATpxT0hChUos3esUWflcFRwqmbIzPkMBHlFDpFASdzrhbSD7K2t7JPU2Rnp8oL3ZqD1qZfN5KkA93fP7UbsyyL0a0JbZA4AJcuQi6jNebrgyUAp9Vq1aJEmruV8xKdC71WkZ6GBD/xFSv7cJMTc1/PpEgH0bm1P7HMd+DiyU2NvU9DR5HLk99yw8WCZ9VEhHtVIx5M7sFosRdnuTG7NZaU3Oa4ktePsxkKM4Gh0FNN35duRCJTB+cKUzBLQl6KZ9VCToXtcU9d6ZT+0RHh7vRafLXTwgmQyW2Jp2wfmPjzMyMvZBGI4FRtJ8kQs39O1S4twpWlOFyeqcNdLivWjDYOXSGSYbVDOzWxF58QWrVaWGCcSkfJJQiIr7hlfaEu037GzqNtefUm2++RXn2fpQM1BfcSjJDJ/BZJUCic/1oRQGRUToRBdDMW1yw+9TL+2H3bdhxbap/8w7XA3zmsAOak/hICZUuwGxEVLo0IvJqtSWR6diV4MUr0zGg34NvEHpwAmoBbvkSPgmEMOSOiq5ba0thRCfz2BEcmzc2JUQY4Lp/BpMEfxo+iYT6ByAYFu9WSGEk1Lm8EYXoSv7jwT2GHO5yi69dlUAoIUZd2KEI2sQ0IpGR282dzfNGoJ8jg57lmf8qXAC9NMphMR0fSazAMeplMuJvVqBxZ7r7wo1s2EF+bcAZg6lmRC33e26ef0DPIVdiOJqWTxKh0iEVMeJDBrSXgNOJHxFDrc0ZjimCR/tr47/jyTYoXEqwFCg8aJZsP5mMiLOjaCQgieq07NII7Vi0Q3UxHFGx37CVsGrVM20fFqR6kxVW3H4y8EkhVNq/CK/QfpR07CsSLvGGYYjYDN0dGB6eGhr/3s22WwVp72SDD0oz8kklhIb0McQC3kDCQVBtIBBkdMgPXJiOXT3aBb03PixQw3dpNO3jXFk6OuTmUhltHn5lPi4isqRwDHaO82aj+m+mhjG6kLMQ7ZAsUCs+yCyeDCLCmOGquMNOx6IjoOjlv/uZto9muX13DHT6whTYlkQF794y8klLCGOGqxEbnZWyhSMTY9d7xZ++2ab4b8az/Xhh2r1ZYE2JRpdHqHRKpYgGx8bGYsGjsBj/5mfabkRZyuTsGS1MPXdpCNFoRvEwRukIlW5eWLz28ccDU+Ortkq+9+YnMOjGXclb3Dn6ACQU6s2ibkuIiP3Y1q2J3/pk2y3+mZx93RkeJ1hAVGc1n6UIxX+qloEp3M0PZ7nCQnFnXaYH8BUMQrKdhU5i1iqyEX/qA/TO+64NL4zXbkWPAH/ghjapdZXn0eZ84YPm5YgnlZGEDNoMRCIR3EejKsXHQ79v2yM8y66nte6ljIeGCoFyGODULTsdplTNHGprE/g/8wlw9yqg974QnL31n8Kz+to768oK0lPMBAtvPssQD0+Jf0vAk8gnHi2U/EG8XU6OAjq5kocussED48tVtyVwM86HlR7jxwvpwuzJ+xiW+ntzE08GPh8m8JHet9tJz1O/b05bybcW7pFP24ddfB4eoNt9pE3Kvta0z7svEHQrom6YukW16av2cjZYMnK/4p7QznzVTRoVYEwdFSqoKfVG6uadvE+lBAss1OYpnh9gClrLx21Ptn0UFBK85I44N7Qwe38E5OA309zpPAON3wLwoejNthvUQral7au4uf7x/bAgNQznKZ5n/ktRXlRtbFQALI6vamu75emI2ngRpRmTKSsbWcGTjBlh5L1B7uK5eZ7v51bo/AA3PulVq/0Q5kWUZrqx7uRSD7JcKfCF62WJJyEpeLJNsqUodSE6CF1uhghPKMHLMQ+He1DhSyMVXGjN1I3VaJfC1LhE23D/TKgMcKX3enGwJFFC7IkNk4X3CFxoTRlZ7SIsJJhRbRK7rVNdMDwuyOhJtP90v1AnEEp025zCcT9RrTc5Gs10eNW40qdLKrnYoHlV7RS0+AYS/MLOnYleYhzzgVmYEqynLUMeHSckVTk6pYIKpyxil6LOwns3bty4RQej7MaV9Ho6Zj3Nq4bocWB6kBrS8NGjU1JCzQp6kHwX7GAieqbtk0xZp0ewISkheTtTOHMI4OTo6OSNNoZPPrzRy91TtDKQwdPIp3loB9iV5Lr74wIa7iqh1odIqHb4jLZEawNrCzzNqVvGZpWDvJw2aV91k8JN3voIRuvKXB+1xfHheQit1ES5icQzNAB+rmiOBsQLqHYYwlrttCre8F6ACNp4O+hRpgNM3TKnaGawcR1+qQl1Ep22HaN1dSidmzdvPskB//f7Wyt1xj40VItsxKZT415+J6odUEWogXh0UZiwGIdpmzbQ3k3D+RbY+cO2D5eoCchc0RSNk/fVnbvV9tG57s5f9D7zzDNSRzP+97+tTLqnhr0ATfEWmg441928YyTMeiCs2VZLpTdF0Iavdk8ZMxrcNz+ZWyqDrhafOhLXOM1xePJJGJRrro9L97HxRQyZBlboDINBZ5TuIQ2wmfiM984Kp2tjvdyI0s5Z5n+7y7gXstyXpdVrpUdEJTptJ4xvHY9q5E5VnM7W8bsYK5U2jxdmp1UyhzAEqqjQ3bW9skCtULImXFl766gQU1Zk8bKN/EOVxGEFzdXFrVun3tdo3l8U+GytHQDWC29eLMzcZSU5hEVwWEa8QmUjgiqIdCLshe6pG13uH1Yna9wg4J59bVAe+1jcAoZgmK8ZF6gkLHMt9u9AX1MB4ikT2+VhosO9zJ3x212ygu5gkvg4TWwYxTIw/9aiKJwPYIiv4i1mvxY2P7QAmKvJgQnyQSh6FTyd9u66yeXX0ZouJvg4FcZ+Wz9QDG0VLEcxIFQlxws2plBhYnu+9d04H20kFuatuq81lwi5gma4hWxVPq9izkxwbVuHYFGssu4sdCbedEFygyQ14jmb7qk7OZNDaOKYc4qBKaducXwAC2LdeHElb6xJByMIg0f8Ldm8x+2uO5+L3aqFh/egxmmODknY1N5V9Yt0FqCAY74EmXDoLMBaieL5hT70bjlt4x7eZyMhjSqeOqHp7JP0wwo+hWW/wt/ex4iIVej2zrrJ3IY9mID4EhaMx+kIbpqht9BJqw74g9xJdUHafHJ0q55ePlfVhhWSXWdRQmeg0BNLeuGgfUpFoy7npkelcExFG1GUcs07jNOnJB2k4UI3V6ulXlYCd2fdudxbBI2X+T1IGIprXmA5idAOm1q5OyHTQzZzRfBJCXTIV+exS1j4RAj1LQ2d0qlCu7ailmj6+lkPRqL5hPQzY7xHUPG+OVE6jQWex/QIZxuTtK2nezS/TU/Xy6JSbZDF0f33V9kw/eZjSKm2yemwT5500BzJu2hj1xgFmIrTQWUr9HCpBSY47UgqndEEQb4hiX0a7THCtK15n8RRY0xd6OJiNf9U6Ljx0E3EfT2tddvzHzI00uNtutiI7OLOuKNu/qDgHe9yF+9cBePRyAcnxmI/OTl67h6OhMgw8ea0bQjibJoLvo0WFfnmxGiLsXHGuuDjxX/cuAH3NAJqHwtwRITsrbS0dhwKcodDAozAX8POjEfjDsLwODUUn7zZ9hH48verxmiMmc3wIq9tzbVD4Cr4jB/Fjvxzdbz01FrFTiH1+o8bN3rBn3fGpYauceaqBeHULtLT1QsNs9R4NHfg6a18MLyv6+rx49tfyr/gZx6gir9igRfOeO/9mH1pgAD/HFgnJZPAC2frFLzv1vR019Wdy5uQh4ZppgY4NrVT4LoPw2OyjgtxV62JKQQ6i11OuhYbXXbdpCrPtMt0bVVzKVfprx3fd39OaOjmvMJDj9B2hNxr69Nd7NGIcs0vJuEW5DmBUwGltQvDNI+Fe+j9EA4NjIW9Qpwjd4s1pVrgHlytCcJ/tLV9ku+G7p+qHRmvJVVbwU7PUpD5IRYJ0wOcbG655qpYiVkMcnSuXlv1zM02dNv5bRoVMNRbi5kC1N+nCR4rjA9d6zgTDcYmwoPzCrFwoRokbdNM0Jg4bkN5H0UwAfUxdPdt5tI+xQb6+xemrn2872OxcDH+OMZvcnmxgn3mJmlcnkGK3ucpeDwQh4w/K8MCK8mMQe1OuB6bH+QrgU+2tbWdvx8DEfeMav5sCbd9S6uYq8anhk8LlTMmoPv4MueNCn44nt/AEwit2irOhJFLmHtg5/tyQDV/eCE9oThQ4z4KPbADmDnAAcP9EkLJg8gCUECfFKpRs7LQm6F3cWhzabNIiZ+vTsTvP7x1P8eO7wXVNPJFD59FVjwjnlUzm/YbH1qYGsDvuB8TbCsEtcXqa+Euqds5MLy4uDiFb4vDwwM7hSsF6/X/F6wnAbJKi9HkcTS20CPMuCeZ+u0+eviu8n6NGxP+H1qyfEbs02FFAAAAAElFTkSuQmCC"/>
          <p:cNvSpPr>
            <a:spLocks noChangeAspect="1" noChangeArrowheads="1"/>
          </p:cNvSpPr>
          <p:nvPr/>
        </p:nvSpPr>
        <p:spPr bwMode="auto">
          <a:xfrm>
            <a:off x="142696" y="723105"/>
            <a:ext cx="2625393" cy="2625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9" name="AutoShape 10" descr="data:image/png;base64,iVBORw0KGgoAAAANSUhEUgAAAM8AAADzCAMAAAAW57K7AAACi1BMVEX/////1ScAAADxXDLgqyvWPS3eJCdmvE/igCfgSD1Bi7Lw5kZVKno/K2r/55/Iwjr39/f/2Cf5+fkloUvU1NQAAAXd3d3q6uoAAAns7Oz/2yjBJirq5uPk5OTb0c/irSvmTzGOjo7FxcW7u7uwsLD/7aKenp5YWFh8fHzOzs6mpqbnsyq3t7dMTEx0dHTwwSkjIyP6ziaFhYVgYGD2xSo/Pz/fRy4rIk1qampCQkIwMDDsuilaLIPkZEn/440AACL/sI7dTD/GMzPSJCn/10YAABP8YDQAKQAAIgD+33MADAD+4of/3WYWAADkiTYzd5dUsUuMglskAAAsAAD/3k9pw04QQx23OTJBFAz2iWH5qFzRsiIzKDCmOiOzeURcHRmRzXplVxTIZC4WEQCbRyn5dUlXAAAZGRkpAACIQiS3VS0AWivPpiMoUme8kCc7gaIzIgDNvYEzaSnkZkuafCDCSCzg2ENJgzlbpEYVMUImJgClkCJRTjc3mFBvnV9RcEYqMSItcTsAFAB4Kxs3Gk+Ldjy1oWJqplEpVSWll143ZCsoSB00gTkcChyYch4TIxIAFyQAQxaCy2g9sExBNQwkRldAUzYcMhQQOAZuZEVEOiuGvXPZuVNrkVwjIgoiEwBzocNdfZIhUmUHLEKlfx1QOAC5oR0lDjBSboMfADVGLQBaTgV3WAAzLSeAbRyajR5jWRpTDRpAQAhfKRWJYU+9g2yYblr2mHFCKB/Pfl+WJSM3ABLWl3psJxnAYEUANR/euk44HjC0c1q7lkeeWhpcLABcMAs+HACKWzHNiU22Zh+HgydAHxK0sTlsLxqRERV4VC8AEippZx8MADMsDE9YJyTBW0mURTgTMTMq0nG4AAAgAElEQVR4nN19i1/T570/fAQ93SxNKAlJBEIuJCQhVwKGxCEq2HI7VkWhBxnNoTV2xlQ6qBfo1hbntFWkbVyr22DrFLdqU7W2OlqOO+ds7U613Vnbbf1zfp/P873kmxshkejO7/16gXJ/3vlcns/teb5FRXnB0mg2yfL70X9G6GD2PIDpQS9jpWCEc3V1o++Bv+JBr2RFUAGTdWVldWXb//8QkSwEZQx1oyGwV2b4rkqr2e//P0G3EUbreEJl5wAaUr9DZvGEAEYmz4P1/i8vV5DxlJW1tvIiAnAkfYOlHsmc3z6KdEdC//ROUA0K5NHa2dPJi2gS/BKdqzQhmZe2j9aRCOtO/vMLqBGO41K724vbe3gRoVuw8F+0+ADgHEeGAfwPdLHZoWe+rbWvuLjY3dMt6pyBfa0FRXOyLM6mrO4cVD/oFS8NP4ziOnvcxYS+blHnTEX6Jqlouju7Oar/3ApnhO2ctnFo72wV5CBlg9bV7m5nZMH+oJe8JIC2HqZtPCHBiE6OnOMVrbW7h33d3ckRzbRB/TPAROJp7SmWQDCisjpez3oE4fW1MoUzPOhFZ0Z5SIFC6GyX8hF1jtczyRc4hUvenv6JYCXxdPcVJ6GvE3fXVtSzRKLFpIt1L7ke9KpxzzTqTEaDvkKd9Hk/Wk8r79sSRNTe05NMprhYTgLC3emBG5AS4vA3ekz6ao6YniKdzpR1ZwZ5hFEw5vbX1Q2GFQ6SdHC8bHT05Mnt2yff42m1+Kz6SgxE4656GZCz/Qk8Of3xBvxroZXNq+wjzr6e7tY6BmIm8JpM8m3LEVDdZE4GpIS7vZ99JgZQKwJV1InbR19nN3NccVony8o6c6JDLhsNKBf10QMgn7uQbLr3Agg62Wrc7T2d3d2tcVatuRgPQzcZkD6XP643WmHus97GFeUTiK/I3d7X09PJkMaHZUNnPjuQ2j/3GaycCakT+NwbcAuqwwTJkZvLqobPepkXkVn0euW98lFCLJC6x+QFbgs6OUke0pqDSeh6P8M41tjEOVfHvVGqgGnbCvHhgzj0JtsxbTUbl0upEj4LWZrg2sK6LesWhpFR+T3w0cMFrXel+GC8Wse5k9HtswCN2XxDObdy+2cAO9et5rBlAFz3kBYiH5tzxfhgvNrN5xQcJV2m+Edt9TEFa6lvKHIATK1e3dy8adOmh5pXr/4LQP46Z4DISvKhJEkIwUnxMhQhy+uRysBfCHt7XS7oX9286Xvf+94P8a25dPU6yL9SZISIdsUcHM+oT2RENbs0vthCZAT92gt7t6xu/h7hhz9kjFBC5nz5WCG80nwSZDSaJpqpACA2pbj21asX/rJlNUkHlY2jRIT25p0YmgrBh1FihpQuAFIDMOMvbW5u5oXUjFrG/uG0rnk1hPLnU1IIPkK1IY3meEDQtVSUNhOfh1Yv5BY3xaFDPraC8KEUvO5k6rrUMLB6S0ZCTAu/17wFfPnzKYx8itsx/BlJzR+MsG7LEnyYa2hefc2Vn4tbST6ahI/k7a1pK4wOWL0kHyLUjAqX36ZKfFZo/9GMDcqlH/dhdKpKfZVde7PwWY3ObnV/ngZE/mCF4h3NRCxBQj0oHl3qX4S9q9etW5JPKfJZl2ftGOWjXan4en4uzkcuL+7E5CE1tCzH2CYbn03NyCfNS5EVejMEtSvGZ1AV5zOmaW8dTRfsLIMP7kOrt+TBx4AR4QXtPbkDuVMikkEQPpDPX9b01Z1PYz3IB+1n3dIGhNiSc/e5wQUj0zZtSR7pT9zsNZcnOA5yjUY+ARp8zz6anZd3ZmifLJdPbpU8ks10ibZE68yZjrw47sfkbhV+INe452OXjwJEL8fm3ZpizTzIi7vfS1+78u9bDp91Ofm3ihaAmFZbUhLIy7eF4v/VTMxqNINBAL9DZzV5zDP4i92DiglN38kMdTUPbEEDykboLznsP2pMoIIltpIS2zKFo0n6MCrZaNwwH4SmeHJd4QFQoePuyVTp0cMCCigbob3+ZWfdRtSLsI2Es0xV04wl85mXWFAUQomCUPsgWKz5SaYqYTn0LoPPsmty1XYYuWBDXVuucHDJsYkECcmjEyIfzWCaknUDHBzMnMHoML5el4XQuuUmQA1AO05JiTYHy5EPKjjqcvRiiGLVvOiYB9P6oQph8CJdobASdpKAlohKt2BCtzx1MwFEAiVoOd5c3JomGtSgE5M759+PEWC+WMO76QxhiRJIX2T2tJuih7OgjCLasmXLMvsUBojakI42xz0HpTCvGYzNAnTYGxvNfkAhz8uRkeZKpjRFDw341pT2azJgLi6DiJDp6uFl9sXsB50knZwropoxRRTAZxBMvNpoB0BGg5hNZ1CMejCDL8PX9NC7hQmIGG1JobOlf7nBjv2gN5CDYxPlIx8DSBq5rPZA1HkZg5IMa5aBK/OOaIWdAqFESvRZ1LblDs7oYcyL+06OGY/cHYXGVAWocAGJJ5PhOpZqbZlgH69yAiUC//8dy68nOmCCCOVU4pW7IYPVN2LQKMuUF1uW7IJYqWa1ZV0qtqzbkUuo0wTzyyUk5zcZeTRjR9ABDeWZ+MiWjpD1QHXEFEZbFiCnbpBaAWEvRdVZCbnnuVhZE1zi9WqECgkftckq+ahp6RIN1XyneEabN/cjFhADADqj1aTzeOrj8Hh0JpOVYNRbLBXKaplM1HLc6hghbbYdSB6LkUtGX63LaPQYvPjjDGQhAInRNKZYtay6Wmmx6I06nafe4XMo0O8rID+4dMLfNYDK5mXBaBYBaYKKCdw3o67yzEaPahOPDyz0h+LK4uBrnDKl3miqN9tdLlXCkuZu3bp1Pvq/iD8zfF/E/4j4NwL++6//+j//8znDHxn+/Cm0CH/HCiM2p20ZqY9mXqUIxnBjLJdljj4a44WySlplPAqtRz7K+iZh8e++SwvnVvtv2fCvIv4lAz6Pm6cODgac5BSyEiqeD45AUWYfxoSiF8nqW+wSU3P40Scc/HMiAXrRv/99lMb//u+nn757EDG3oxcBvZ/9MQuDJHwaEv+uB2Z5QllUDuPPaH1RuXqpWmXIkUEb7WYk+32iQAQ+fXcHiqljZsblb2qyNzrq0catVjRzY4NBr9dbKvT2z5fJRBBQ/LXTwazNuRy3jXuPoUimXqoVqnOp06pjOfmRJrgV8uPyffU09GTgvFNVEpQ1CKPVcDcnPv8iDYo8oBokQtncNnq3yiJ1pXqJ6N0A1WkJKen1K3eElIQEDmq1WoaoIL9MsFarq6oaa5T+3Ph8Kp3u1DG3nZWQfB5k5eoqgU+5yZOy2VWCobIyDSMd1/kBvUwC6Xeh666oQHExbZY5lDWOP+bE588JARUGHJHskYJmokPKB6PqlNhKBtbKqipklEQJ6tk/9cvLZNT1shrdn3Ljk9jzwoBjLKuEBD6cQ2CzcsnrKweTmtMidpDBz8fhVj6FMdrR/NSV1aR1KI4K3E/1egOnah5Ho9lOxmVFPkVKU258/piUXWGkEGSElvDamgmmb1WcQ1ATn+SoDOVTjitWY0o0u/348XPgp0pTNS8eNK+Urd3vb2ox+zCMMRn1FLxw8imqypHPn5LjKXULXM6cDrFwFO2nmvHhXnQjgDnZUGTkAStMITaRTcNmk7inqkPAbw8Ny8xlfEVVOerbXGrQbwYbmVBaPoNuqn24wUJ8BAsqT63yVYK/iU5liKP/dS/5Kl0jZZOcYho5LyTjVK46406mU6vtOfmDz1MrjuqOK0zh0opnTDUbDQaPon4Rn8qMC2mA0eOjND3R2t1Ng2atdcdBNYIfc0mTyeWz+xG4CTX6HDpr5q25qiNdaPDvmfBpaqfZDgEn6Vt603HPjwWDE5dPF8mYuWdaiO8cKVlrd2cfNzDX3vMHuOzupNEDMjWfLlO0VF4uQ6mR2CoseoOhQXc3LYUfxPE04VnED37w70+nJrFWdHBkP5n8Aau2zUNFuXoJQjL4Q18PTf8JJUa529k7oaHm9iiYZUVgKK9Uklcjn4bQeXyN6NVaSGauGdFJ9O7Y8enn//L5v7NFP/vslx8Q7iLm5noxq+AjcwX+Z2Tu1gdEJ6VkUg1RpzOTuolwg7lIVpmBEEZuuutJ1W23zauakNMwHLkGxQi/3t4d+wY++/RPDM+ymB9f5CT8gDG4e/eDD7788tkvEc8yPM2Dk9Gzz/7pA6SYWgGyY4RA4vHK0zPh1W4C/Zeai1OSdkzUF3xREpvAxe6AbVBBnyNCdSfhFr7qn38uxM2UwZAIcJW0XiaFxQ+Gh/H94pdfTnH6RJ8fGNi5r5eyPVVCxsccvcfUYEn1S1aIecl6sk1TaKIUwvGBl4RROQtf/F8liscd0HrHVG7i2N7JnRYaGQGVCjVFweWjClXXK2fO3L69e/d+xMuneLyM2M/j5f1w586d999//4svvrh6+1ERLwubWhrg3si0rcS5pHjIHrr8as6ExFASQVtoeVHj0YSfduNvdIYV07xFsjMNx+Hl+IqeEHEYcejUqecJr79+4oTkmxD7r7/wCI+5U/FPn8pcyvBh+Ebalr0bjDG2qxI3ED46xuAT4xdmTjIzuKV8UDhab1h1UcyraACz9b/htbfffuyxxzm80iUqz+k9e+wYJuisVqPf85/735QSUn0h8LkjEdCjuzMV9fRw0cvEs4xusNw5S+0LkRGRQjlhtjabQMep1QZsQQhq4xMNdAigM2o38aAKjZESOEx4lFVKTH0INTUGe5UBDjO5vSkISODzCLwY5/NiptKZC7SslL2sZr3cHQSzkvJuNQ+0nGofxIoT6AQCkSCELkhbzHJUudaYvSYZyKKqmlNgeu/R1Sibnt+1hoHROjUn8umVKNyjGSrbJt4ZLHe2SjM/C2Y2V80l1zJDI0QHE1yBOxJUQPSCNqljjhvr1UZcdLWymk/qMPKhGJvBwp1mMaPATI+vkQJe+O4LhEdeuC41rd1pJxfVoAhw4llu4Vcjn78MYPeYDAajztECcJkvN0r4TEfCNq02qQ7W09qa/JrqHT6fA8NrKiGYGuj1cVVW1ejhCQmdXfDId3l89SrnQTg+Len41GNkwIln+Z0GucY9cZkz5Otj825Nqlt0exHJv7C9bnv2VnWoXFZTA4cz8eEVkTTxRLqWUjWMOJl4chumYPEP33PM4uTj6DuemDFxuR3mdYLKVaCAMKeoqtlzKhsf/PSJdPKphwvMV1OnLqfGY86QY3gh9u0b6u3+EJ/T4T7v42pWFo6POomPSuRz9XkJn7fTFMVlMMuLpyS3xnDO0BTHJMajVmYqFGHuJ1MmyecFgU/0kNRNpOncGFA8Ih9ilLFOKs9BsdL9NHrFNDcmCC8rql4lV2RwqZHPaSmfNXE+irhd7TqcrtVlRG/gpQq2yAiFlIaS3D0xNjYvz5ORXDN4PfONFhWN5qYmu7nRx17vRn2RLMEf7DocFeg8opJ8+kS6OWYM3Q6O2RIYoWcIuBMpyd0xBQRjV2cn8mGD/j0KduYKymVZT5pYHUUyq9Rf73r1jsDnzqvxfTZD/CbToUkGI6h0NqmUEipX3hJQ0ZiBpng+9wksdO24/1qK/PZGlILPk60fKoMiWePrUnVTCer2guLwE28SMNjZD00mj0dnTSN0oxkpxcJO4iRSEuNIudtWAke5OaQc9Q1Nzo1br8pDf9SlW+ZUkcFRkbD9vHwVowMW7Vy9fQrziN23z1BSOHdrALEjbTu32uQivQt7vQEa5+EICaKwaa8o3DkbDu1NgxMXAVqMGBpVN1jBg3k2i2uotJsACwe9ocFotZp0oDohbJqPvnjqZbh69Xr0rTMsY9r5t78Nf/mPf/z973/nzmts2vSPDFGpxYHfHx0LOJESR4iPtp0lJQqaQfI6lzu0RFSKnRNByiFNLB6wALx9gssUlugbdr3y+GOvv/76/v2nHn0RE7rdt7tYMeHu34b/wVFgBAQ8xGM4/eAJxZU+RinM7698vGDTRgCjzUBQpZiNZHbncSoa5+BEELN6l8MgKLfn7V1pwNn14RdffJFPSjEdfX337ce7zsDOj68NT03xJBKWn4L+JY65UqiMihfmCDELcmu1FxQ2byB6MXpw+vwFrVhAlUug4SEfnH8/eBR/hT/kU/LmImswmcxdz7/66gnCbsLt27e5dK6LlKh338fXrl0bHl6cmqKudn//poc2p0ghM7JMm5cbfB2X2eAIJyBvifaCCt+uRGZtWltYUEN58eD8/KCA+fmJMTY0Cqo9dpenoaZKnFmTwc6phal/LCxwa5Vic6bV9i+DhohNWadlTXNcxMA8grNEG1GEtZGS6Shl5EKRwX30r3v27OkQutQze5pcmCwb9JaaKrtBqawU924DpFvE5s3cmEH/goipqb0MC/jl4Vz49GabZjZBgIuAnJw70KowM0MrinBha3heXqyJOig7NtVzWTIC02TWK1RWhVDTlGJv2wIDw3sHrl3bt6M3vRMIhVwuv7/F3uigiNRotU899NDCQi7yyXYagPhoBQ9HfIJRGpSbVl0hCXnHgrjh/5WtvcFexXJ+hL6FagCUfJN9GuKdhIrGJis30MFNdRgbGho4v40/VaHk81T2nv0iEmj/8gW0qT/rOKYJbE6Rj1eLEoGIl9O1EpvTSaFCrF5ZRXWDEObcVHuWySpFt0lhla4l7nQqQ1xhgKhXNZh0uvr6eh8VeltaWpqaWK2XoanRwEghn81L8hHcxGaGqazzflYIc3xsXHSAoqGCls1mCwSczuist1hzme8NxPv+MqF6VEmiMY/AjBhNJ0338pWUSg5qoYwnfnlm00P9i0sLZbME2S/6MUKE5+N2c6m4NgYxL0P4oCrsRj68T2kSW8LlLp5aBf3+mXn3vFjABLu9xW5v9MTTBYOu3uFrNJvtJCFORk12h4n7Dd8+9NBUf4pIHkKZbNqcAHQmU8O92TN4zImcfMYqhHO2CyoIjl0Yi0KU6iaaGJ+ZOUTdLRe2NYOPkng3xqGCYudyMUq52roT+SRy2ZzKY+8+cibftvjSBaRJoMlFafrAqJVMX5xVzQYjGN4F3PLBjdy3WsWMU+Rj9ZBTG0QfOMbXk0BfgebfQBMg3JCBziOAmwFzOHzMoFBe38LezQ+RMDZtTqDBPPvi3r0f02QJtDTW64wWZeXyIlwlKpetJJkQAxMYCegyl7vr4yUwF28lOiPdN4Y+XT7PXIQltGPnDsQ+trsMD++VAEMChgVxu02SBIlicfhubxcoVH9VgcnYYFEuMRCVHmqu150Z6PfcI2Zaf2XcL/OX25U32jfCBKUXmglGtmnqoWVjk7DJIomBua4u6PjrXzeuX7/+2MOE9XmeOyuHg0vx0UYwcJC7LwOlZvFg0K4skulN9g6IzctZpUHOms5KoO7Vzrm5u3fvDqQHfeHuHMmwl99zVR1/RRbrH05CR56X5LlgKT62yFVKXjWDVCQFDw1FNWDWsmcPLuTixKBwjKn48h76XeaN7KV9GF/i9ctAMoUEXMrz9hezEPCkl08AWKVbjknO/EQsePli9OLlYGxsYtDpphojF367Z5vYH/dvXHKJ6XHs2LGvGX537Jjk0+vzvJ6nHsIJfLQ2aW2hxBkdc0vSHaFMqpFm4/LBI0XU5CqyNHWBvQW3GFeIEO8YhkIdG9eT5JK5fK2Co9e/usPhq+uzG4/F+WSueC0FE3dQg3k1DAq8tnDYGYgTCowdzF53dHe4/ABUM6iAGiHIwzDPwEOPkZrxvYfXJhJavxGuf/WF2L9i+OKrDuF78jq4SRtQzEtMKL4JX4hF8dUMO+MWZRtUhLOm3pouCx0woolSaEjp+fCdn4aNa9eeXsvA2Khm7yRy4RmNCHwy90yXQjVc9FJpJDwdJP1QmY3+BA/unZ3OKiDNBPvbjbhPuazlfJNVLRPnEDmBvbd2bddaHscU1794IQ0bxPtf83zyvCOvCWKxiweZmjeaaErcMxJIULjo0sc4WEWkg36TGl2SWdQSutq3yW536Bpk1BNX1viObTj9MGOz4Rh88V3WtkonoI33xkfp6uhwtfhMeiE40gshNxcohGHJg95yaniNcMrutxQ5krREhubE/adG9/XaSw9vYNKZFYvUqZy++h3PJ8+bEPB1TYwqZEIIZAs4veHpC+gwMgtI7o5Szq23+ytlMrO+qD7jKpTWjWsvHWPyifd4eEoSUu+rHr5XPsmwj3jZ2TRkE+2w+/zBtKOMVOvBdyN8Rq9zVclcyiKdmRI8F9/uAVeT3aczNVjQm1cZO9auZ3y++eq7KRA43VEI7m/l7pikHM+m1Tq9EfDUKKsMUOJMaaDINVTrkWsmxPOVZmsFEJciVomvrubHLA1Gqw7zn3q1ukG19th61LcN39xJ5cP3FK7Hd+Q8/XUaYIwaRrsJh8FBnkmpiLipYKWRF/ObKQVARzvs5o6RwahYctf7m7r81aZMFcwitaFj7bFjZD/Hrqdn88XVjQ8L7hz5rNydpvXCvk7zDzVV5lkwO3xHRgY17rFZ1uHWTGxkhT1LB4g/JIPRunNgTtuHZl8X+azdmKpwLzzyFXzNeQsO61fwcrgiS0MD7uoOF1eVCjWy6MwA72OYXV3d8JvgoJCGVkOF0EpUj3TTXJUkwy9PGL2WGTai/XAr3nj0ziMvxLl8cedq18Zv1sbZbNiw9vTKXq9IMIaIT5VPWKJRKBw2xpMTk6NKiYzK1TLD5T66R0iQT0O9j4aSKZhz+e0Oo6zI+PWGS4IEHv6mAzByo27CLKg2fiMlg189dhpCKjpYeS9XqKVAD5aaihqlWP5sEoqtsngsrwzhTknFqfIj8xOddXXb01VgZNUVFZVFum9wP90QlwDayTfffPMw/wH7ZwNSudQLXd++s+0739l24AiAYyVv9QRdVY3aKFz6pQbhQEk5iGokg3o2Bqy2BzVj8Ivu7Rl3DZlv7QbV2kwgSsdQLBA6u+257wh47sDMSj4tQUm/zNRUxa1dby8SxEJVQxkzEOXclY56k84BYxoaaYwd9SnpbEJl6pCmzIXx24Y0TJiCXUIq3549sE1ksu3A2SOcU7rnuxUlhPyheh/UVMnKy2VVyIcbx5YVOazlSqreVheZrtgi01euXCiRF2ticOl3l363sYPlPS81NZkbHToT1e2racpM2bHh4UtJMmFCuUTFqAMH4mJBRZthn/vtr3/1q1+t3D5EqDDVg44spEapDsmqalgNGh16NZlNVZEFqMytLdG65cVuOMYMYcOGDZxBoHV887uvNwqNibUb1j+cwIfMngnlOYlUSCihs791EZVf/Qo/dzbvO+EywAgG0iF1kV1XhIZdUV2uhDGVSamWKXUQlnsDATbFIEc+0ld+g/BOoId8mHaJUkmi8g5JBakwJr89IHzhbL5XqGWED+orqtR6+8FeExvps6gu2CIXQaWCKzauHkL5t3P+qJhfK1S9py9dunSMQHu9VCbMgYUkpkJmf1YVp8Kk8lxI+OI7kH2FucHaS/Nic1e0Je/O+Ood/t6INhCwlYTpyA0rVsknYlEVbDxyFlfJcABxlvDtkW+//TY+OQroiqVC4cSCYatI5VfCF0CUz4rzMQAuPsySIbT96Qg3r+B2U2UuWEzFXlopsjlLPA78llGSrBlXjUj5JIqFNKwphUqh+chgIsB1hFj1J+AVx0flfcdn0XRmD3znOYlcjhw5MjMTEibEkOc77yRT+c62d77Fl+CAQCWRC0HUt5XnU2S/KNTsU056dm4/aAsc/A3yeAfftiWJhpMKk1qiPwZADTv76/RUpHyee25m5R/uYASbODaXlNq1t54b0UYuNnk89RiuNb33nisk9k5VqpnfoKw4PdwmWNYMGT4nFMjAhaDgX42zedbhloKsI96ESM69O8smD5aUAM1U86U3OifX0GCkYyWsXYLZHMFM73y+mefiGhbalpHOthByeecs2leON9MvCzruwFA6Qu2tdecPai+yATEOsniJihu5llThqkzw67iGHUnLh/kOlOlvMASvr1jRCFtABQS9osYlmpC8p6zsfPSKr8jh94f8/hafo55a8Xo6Yso62lI6NdYW62/iKz97IJmI4FbQwB4/cerF3ao8r+/MgnJp0TRpNphuv3ax05wydWWFvsGkQw1jd9vgFulvcRjVcXkp/QYlxN3FAQmf57YJFnYE5bKbZuNffHl3bpdWLB8AB52ZNA7TuLKXmrJcs8kOmcmqXEVF721L4fPccxIur+x++UXichtfjp/98q2M9Yh7giIKMYnGJRLqLKsrm+WHEJSmehqBN1mtxga9pUJZmXCKjvrhjcl8eDIsfGNcTu1/C2X7s1/+/KmnnvpRYQRkvzzNnftOuwsxQnuY5Zarqy0G8mwOM6KFxif8TT7BCvSNRUX1cT5nD/BcDpAje4zJZT8NJP7sx8SFIccnVSwTvhFvVBX3ccmE6BEZ5/0Gg0WpTH/onoelpajIs020/pl3GBc0/rf2nyIdQ7m8xMnlqafeeOONNWveeOpnBXk4lw6cYYjGh7eTKqbsRvz3wCVWRVvMDo8JNY7SDAnUGPv7tgkWc+Bbzvh5Lgo48+MfCVyEgdI3flmQR72YwGaLSFvhiYTk7XSB/GTIQLupwWg06ep9pGxC2ReaHDTkb1SHLOUt256TOjJUMubHXvrxj5KocPh5vjcuL4kGCNts0/ytUVxjNdVrl50HOkzWYqfzwEZ2GIu16Wj21UjTrya91VwFvPV3wJn9ZPy7u4jLz9NQYfhpQR42ZoBIQGu7ApH4MElq4EMP0jp0+PChQ8+fePsxLuk5vWeP2efw6NijhohcY9MMZ/27XyYlOwO9ZC9vvCHlsmvNE/jGT52uWdn6AY8KmI0exSUq4k4uDaG6uu1wiFsJG4A9fPgwzb7u3//6628/9gpHEFQd8DhZzCmmZD/nxLJLKpIT+H2H1hx+/nk2mZ1n33FpKGFxaGFhaPOwKpxR5ZiETsIJ6UwvvWOn/fjjfqSTz+sAAA8uSURBVGy899E33yQyP/vRU2+kU7Hbk2Vlo727YTv34hTk2VzVMFRbShhYilAPuwj/zGuvvXbi1ecPoeodZkcTJPzY4Pih1yD045+mtRbEqbn2HrpB+xedraOAileQDahS4FM6AAFnJkJ0qpGel/ra88+/+tpbgm8789Zbb7124sSJ55Hgrl1E5tWfpqdC3N/cPS1H71J3bl7T13oeBVQQ+1HDFM+ndKDLlpEQe9RM2SQcFiRCJnSI8CoK7a1XQAXw45/uysjmiUMnHoMLGowJ607GNMWd506sebUgz7aT8EFCmZ2C8Lgz1LdTp15k+pYwJH+ITCIjm0f3w0+O/wToVtDu40GNvG87OpFCuIMEPqXDICXkTSLUyT2Ms97XdJoVfl95/O0TSA/t6dDhNbsOd2Xm8+gpCGt6un8BJOjjKJ++yZCuMI/ulLkkfJBQxCuOKKQ0i5kRvdfRUEUTL+yOOm4o0WdH4ew6cygTnScevX3FTWe/J+flxX0/mZDL+1a+p5WWT+kincQT87vkcxt93eyhwx4xNVVW1Rj0mNM1wJpdz7+WSUCPPqpiozWd5yY0xfKr1NVc+VKVwCeUwKd5gc5NBzJ5BaZzx6GlmrssocrKslVjjR7WrDkMa9ITeuLRF7nZtB7kI/eqSrzOgtRCOD6KBD6lpUNwPeAMZCr6uHk/R+uRmVywfbSs7CTU1NARv4TzWAniefkiHZeQt4cibm/koFZ7cSWff5YIwR80NwuENitGwl5xsiyNzrVSd9hsqAfYXlbX3dnzh4OmmtPEJ42H464LuH2F0ip5GEq02q4LkbmVbpSk41MbF9OAIhInlKJz9MzUurLtk5Mny7hH2tkue4hPGofATpxT0hChUos3esUWflcFRwqmbIzPkMBHlFDpFASdzrhbSD7K2t7JPU2Rnp8oL3ZqD1qZfN5KkA93fP7UbsyyL0a0JbZA4AJcuQi6jNebrgyUAp9Vq1aJEmruV8xKdC71WkZ6GBD/xFSv7cJMTc1/PpEgH0bm1P7HMd+DiyU2NvU9DR5HLk99yw8WCZ9VEhHtVIx5M7sFosRdnuTG7NZaU3Oa4ktePsxkKM4Gh0FNN35duRCJTB+cKUzBLQl6KZ9VCToXtcU9d6ZT+0RHh7vRafLXTwgmQyW2Jp2wfmPjzMyMvZBGI4FRtJ8kQs39O1S4twpWlOFyeqcNdLivWjDYOXSGSYbVDOzWxF58QWrVaWGCcSkfJJQiIr7hlfaEu037GzqNtefUm2++RXn2fpQM1BfcSjJDJ/BZJUCic/1oRQGRUToRBdDMW1yw+9TL+2H3bdhxbap/8w7XA3zmsAOak/hICZUuwGxEVLo0IvJqtSWR6diV4MUr0zGg34NvEHpwAmoBbvkSPgmEMOSOiq5ba0thRCfz2BEcmzc2JUQY4Lp/BpMEfxo+iYT6ByAYFu9WSGEk1Lm8EYXoSv7jwT2GHO5yi69dlUAoIUZd2KEI2sQ0IpGR282dzfNGoJ8jg57lmf8qXAC9NMphMR0fSazAMeplMuJvVqBxZ7r7wo1s2EF+bcAZg6lmRC33e26ef0DPIVdiOJqWTxKh0iEVMeJDBrSXgNOJHxFDrc0ZjimCR/tr47/jyTYoXEqwFCg8aJZsP5mMiLOjaCQgieq07NII7Vi0Q3UxHFGx37CVsGrVM20fFqR6kxVW3H4y8EkhVNq/CK/QfpR07CsSLvGGYYjYDN0dGB6eGhr/3s22WwVp72SDD0oz8kklhIb0McQC3kDCQVBtIBBkdMgPXJiOXT3aBb03PixQw3dpNO3jXFk6OuTmUhltHn5lPi4isqRwDHaO82aj+m+mhjG6kLMQ7ZAsUCs+yCyeDCLCmOGquMNOx6IjoOjlv/uZto9muX13DHT6whTYlkQF794y8klLCGOGqxEbnZWyhSMTY9d7xZ++2ab4b8az/Xhh2r1ZYE2JRpdHqHRKpYgGx8bGYsGjsBj/5mfabkRZyuTsGS1MPXdpCNFoRvEwRukIlW5eWLz28ccDU+Ortkq+9+YnMOjGXclb3Dn6ACQU6s2ibkuIiP3Y1q2J3/pk2y3+mZx93RkeJ1hAVGc1n6UIxX+qloEp3M0PZ7nCQnFnXaYH8BUMQrKdhU5i1iqyEX/qA/TO+64NL4zXbkWPAH/ghjapdZXn0eZ84YPm5YgnlZGEDNoMRCIR3EejKsXHQ79v2yM8y66nte6ljIeGCoFyGODULTsdplTNHGprE/g/8wlw9yqg974QnL31n8Kz+to768oK0lPMBAtvPssQD0+Jf0vAk8gnHi2U/EG8XU6OAjq5kocussED48tVtyVwM86HlR7jxwvpwuzJ+xiW+ntzE08GPh8m8JHet9tJz1O/b05bybcW7pFP24ddfB4eoNt9pE3Kvta0z7svEHQrom6YukW16av2cjZYMnK/4p7QznzVTRoVYEwdFSqoKfVG6uadvE+lBAss1OYpnh9gClrLx21Ptn0UFBK85I44N7Qwe38E5OA309zpPAON3wLwoejNthvUQral7au4uf7x/bAgNQznKZ5n/ktRXlRtbFQALI6vamu75emI2ngRpRmTKSsbWcGTjBlh5L1B7uK5eZ7v51bo/AA3PulVq/0Q5kWUZrqx7uRSD7JcKfCF62WJJyEpeLJNsqUodSE6CF1uhghPKMHLMQ+He1DhSyMVXGjN1I3VaJfC1LhE23D/TKgMcKX3enGwJFFC7IkNk4X3CFxoTRlZ7SIsJJhRbRK7rVNdMDwuyOhJtP90v1AnEEp025zCcT9RrTc5Gs10eNW40qdLKrnYoHlV7RS0+AYS/MLOnYleYhzzgVmYEqynLUMeHSckVTk6pYIKpyxil6LOwns3bty4RQej7MaV9Ho6Zj3Nq4bocWB6kBrS8NGjU1JCzQp6kHwX7GAieqbtk0xZp0ewISkheTtTOHMI4OTo6OSNNoZPPrzRy91TtDKQwdPIp3loB9iV5Lr74wIa7iqh1odIqHb4jLZEawNrCzzNqVvGZpWDvJw2aV91k8JN3voIRuvKXB+1xfHheQit1ES5icQzNAB+rmiOBsQLqHYYwlrttCre8F6ACNp4O+hRpgNM3TKnaGawcR1+qQl1Ep22HaN1dSidmzdvPskB//f7Wyt1xj40VItsxKZT415+J6odUEWogXh0UZiwGIdpmzbQ3k3D+RbY+cO2D5eoCchc0RSNk/fVnbvV9tG57s5f9D7zzDNSRzP+97+tTLqnhr0ATfEWmg441928YyTMeiCs2VZLpTdF0Iavdk8ZMxrcNz+ZWyqDrhafOhLXOM1xePJJGJRrro9L97HxRQyZBlboDINBZ5TuIQ2wmfiM984Kp2tjvdyI0s5Z5n+7y7gXstyXpdVrpUdEJTptJ4xvHY9q5E5VnM7W8bsYK5U2jxdmp1UyhzAEqqjQ3bW9skCtULImXFl766gQU1Zk8bKN/EOVxGEFzdXFrVun3tdo3l8U+GytHQDWC29eLMzcZSU5hEVwWEa8QmUjgiqIdCLshe6pG13uH1Yna9wg4J59bVAe+1jcAoZgmK8ZF6gkLHMt9u9AX1MB4ikT2+VhosO9zJ3x212ygu5gkvg4TWwYxTIw/9aiKJwPYIiv4i1mvxY2P7QAmKvJgQnyQSh6FTyd9u66yeXX0ZouJvg4FcZ+Wz9QDG0VLEcxIFQlxws2plBhYnu+9d04H20kFuatuq81lwi5gma4hWxVPq9izkxwbVuHYFGssu4sdCbedEFygyQ14jmb7qk7OZNDaOKYc4qBKaducXwAC2LdeHElb6xJByMIg0f8Ldm8x+2uO5+L3aqFh/egxmmODknY1N5V9Yt0FqCAY74EmXDoLMBaieL5hT70bjlt4x7eZyMhjSqeOqHp7JP0wwo+hWW/wt/ex4iIVej2zrrJ3IY9mID4EhaMx+kIbpqht9BJqw74g9xJdUHafHJ0q55ePlfVhhWSXWdRQmeg0BNLeuGgfUpFoy7npkelcExFG1GUcs07jNOnJB2k4UI3V6ulXlYCd2fdudxbBI2X+T1IGIprXmA5idAOm1q5OyHTQzZzRfBJCXTIV+exS1j4RAj1LQ2d0qlCu7ailmj6+lkPRqL5hPQzY7xHUPG+OVE6jQWex/QIZxuTtK2nezS/TU/Xy6JSbZDF0f33V9kw/eZjSKm2yemwT5500BzJu2hj1xgFmIrTQWUr9HCpBSY47UgqndEEQb4hiX0a7THCtK15n8RRY0xd6OJiNf9U6Ljx0E3EfT2tddvzHzI00uNtutiI7OLOuKNu/qDgHe9yF+9cBePRyAcnxmI/OTl67h6OhMgw8ea0bQjibJoLvo0WFfnmxGiLsXHGuuDjxX/cuAH3NAJqHwtwRITsrbS0dhwKcodDAozAX8POjEfjDsLwODUUn7zZ9hH48verxmiMmc3wIq9tzbVD4Cr4jB/Fjvxzdbz01FrFTiH1+o8bN3rBn3fGpYauceaqBeHULtLT1QsNs9R4NHfg6a18MLyv6+rx49tfyr/gZx6gir9igRfOeO/9mH1pgAD/HFgnJZPAC2frFLzv1vR019Wdy5uQh4ZppgY4NrVT4LoPw2OyjgtxV62JKQQ6i11OuhYbXXbdpCrPtMt0bVVzKVfprx3fd39OaOjmvMJDj9B2hNxr69Nd7NGIcs0vJuEW5DmBUwGltQvDNI+Fe+j9EA4NjIW9Qpwjd4s1pVrgHlytCcJ/tLV9ku+G7p+qHRmvJVVbwU7PUpD5IRYJ0wOcbG655qpYiVkMcnSuXlv1zM02dNv5bRoVMNRbi5kC1N+nCR4rjA9d6zgTDcYmwoPzCrFwoRokbdNM0Jg4bkN5H0UwAfUxdPdt5tI+xQb6+xemrn2872OxcDH+OMZvcnmxgn3mJmlcnkGK3ucpeDwQh4w/K8MCK8mMQe1OuB6bH+QrgU+2tbWdvx8DEfeMav5sCbd9S6uYq8anhk8LlTMmoPv4MueNCn44nt/AEwit2irOhJFLmHtg5/tyQDV/eCE9oThQ4z4KPbADmDnAAcP9EkLJg8gCUECfFKpRs7LQm6F3cWhzabNIiZ+vTsTvP7x1P8eO7wXVNPJFD59FVjwjnlUzm/YbH1qYGsDvuB8TbCsEtcXqa+Euqds5MLy4uDiFb4vDwwM7hSsF6/X/F6wnAbJKi9HkcTS20CPMuCeZ+u0+eviu8n6NGxP+H1qyfEbs02FFAAAAAElFTkSuQmCC"/>
          <p:cNvSpPr>
            <a:spLocks noChangeAspect="1" noChangeArrowheads="1"/>
          </p:cNvSpPr>
          <p:nvPr/>
        </p:nvSpPr>
        <p:spPr bwMode="auto">
          <a:xfrm flipV="1">
            <a:off x="-1864902" y="160338"/>
            <a:ext cx="2325277" cy="232528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2060" name="Picture 1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2989" y="2035806"/>
            <a:ext cx="2697296" cy="3166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7206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915176" y="305916"/>
            <a:ext cx="7348471" cy="6107763"/>
          </a:xfrm>
        </p:spPr>
        <p:txBody>
          <a:bodyPr>
            <a:noAutofit/>
          </a:bodyPr>
          <a:lstStyle/>
          <a:p>
            <a:pPr algn="just"/>
            <a:r>
              <a:rPr lang="es-ES" sz="2000" dirty="0"/>
              <a:t>Antes de explicar o de intentar aprender unos contenidos matemáticos, cerciórate de que dominas bien, sabes y comprendes los contenidos </a:t>
            </a:r>
            <a:r>
              <a:rPr lang="es-ES" sz="2000" dirty="0" smtClean="0"/>
              <a:t>previos, ya que las </a:t>
            </a:r>
            <a:r>
              <a:rPr lang="es-ES" sz="2000" dirty="0"/>
              <a:t>matemáticas son un tema </a:t>
            </a:r>
            <a:r>
              <a:rPr lang="es-ES" sz="2000" dirty="0" smtClean="0"/>
              <a:t>secuencial, lo </a:t>
            </a:r>
            <a:r>
              <a:rPr lang="es-ES" sz="2000" dirty="0"/>
              <a:t>que se enseña en un día dado se basa en lo que fue enseñado antes. </a:t>
            </a:r>
            <a:endParaRPr lang="es-ES" sz="2000" dirty="0" smtClean="0"/>
          </a:p>
          <a:p>
            <a:pPr algn="just"/>
            <a:r>
              <a:rPr lang="es-ES" sz="2000" dirty="0"/>
              <a:t>N</a:t>
            </a:r>
            <a:r>
              <a:rPr lang="es-ES" sz="2000" dirty="0" smtClean="0"/>
              <a:t>o se puede </a:t>
            </a:r>
            <a:r>
              <a:rPr lang="es-ES" sz="2000" dirty="0"/>
              <a:t>aprender matemáticas simplemente leyendo y escuchando. Mucho del aprendizaje de las matemáticas implica hacerlo activamente. Esto quiere decir que </a:t>
            </a:r>
            <a:r>
              <a:rPr lang="es-ES" sz="2000" dirty="0" smtClean="0"/>
              <a:t>debes </a:t>
            </a:r>
            <a:r>
              <a:rPr lang="es-ES" sz="2000" dirty="0"/>
              <a:t>hacer </a:t>
            </a:r>
            <a:r>
              <a:rPr lang="es-ES" sz="2000" dirty="0" smtClean="0"/>
              <a:t>todas las actividades que consideres necesarias para </a:t>
            </a:r>
            <a:r>
              <a:rPr lang="es-ES" sz="2000" dirty="0"/>
              <a:t>aprender </a:t>
            </a:r>
            <a:r>
              <a:rPr lang="es-ES" sz="2000" dirty="0" smtClean="0"/>
              <a:t>sus fórmulas, métodos y formas de aplicarlos en la solución de problemas.</a:t>
            </a:r>
          </a:p>
          <a:p>
            <a:pPr algn="just"/>
            <a:r>
              <a:rPr lang="es-ES" sz="2000" dirty="0" smtClean="0"/>
              <a:t>Evalúa muy bien el tiempo de estudio que le asignarás a esta disciplina, si lo consideras necesario, asígnales más tiempo que a las demás ciencias.</a:t>
            </a:r>
          </a:p>
          <a:p>
            <a:pPr algn="just"/>
            <a:r>
              <a:rPr lang="es-ES" sz="2000" dirty="0" smtClean="0"/>
              <a:t>Intenta dominar, comprender, entender los conceptos claves, empléalos de manera razonable y lógica al solucionar ejercicios y problemas.</a:t>
            </a:r>
          </a:p>
          <a:p>
            <a:pPr algn="just"/>
            <a:r>
              <a:rPr lang="es-ES" sz="2000" dirty="0" smtClean="0"/>
              <a:t>Al solucionar un ejercicio o problema, revise un ejercicio modelo ya resuelto con un experto, trata de seguir los mismos pasos pero razonando con lógica sobre cada paso que sigue, reflexionando constantemente sobre tu grado de entendimiento.</a:t>
            </a:r>
            <a:endParaRPr lang="es-ES" sz="2000" dirty="0"/>
          </a:p>
        </p:txBody>
      </p:sp>
      <p:pic>
        <p:nvPicPr>
          <p:cNvPr id="3074" name="Picture 2" descr="http://imagenesfotos.com/wp-content/2010/12/lisa_simpson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623" y="1185171"/>
            <a:ext cx="2925094" cy="4520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2642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03349" y="730921"/>
            <a:ext cx="7945192" cy="5682758"/>
          </a:xfrm>
        </p:spPr>
        <p:txBody>
          <a:bodyPr>
            <a:normAutofit fontScale="85000" lnSpcReduction="20000"/>
          </a:bodyPr>
          <a:lstStyle/>
          <a:p>
            <a:pPr algn="just"/>
            <a:r>
              <a:rPr lang="es-ES" dirty="0" smtClean="0"/>
              <a:t>Si no entiendes algún concepto, paso, rutina, proceso, consulta por algún medio para despejar tus dudas, puede ser tu profesor, un familiar, páginas web, videos, libros … asegúrate de que tus dudas sean despejadas completamente.</a:t>
            </a:r>
          </a:p>
          <a:p>
            <a:pPr algn="just"/>
            <a:r>
              <a:rPr lang="es-ES" dirty="0" smtClean="0"/>
              <a:t>Presta mucha atención y concéntrate al máximo en las explicaciones, lecturas o desarrollo de actividades, ya sean en clase, </a:t>
            </a:r>
            <a:r>
              <a:rPr lang="es-ES" dirty="0" err="1" smtClean="0"/>
              <a:t>extraclase</a:t>
            </a:r>
            <a:r>
              <a:rPr lang="es-ES" dirty="0" smtClean="0"/>
              <a:t> o virtuales.</a:t>
            </a:r>
          </a:p>
          <a:p>
            <a:pPr algn="just"/>
            <a:r>
              <a:rPr lang="es-ES" dirty="0" smtClean="0"/>
              <a:t>Realiza todas las actividades planteadas por tu docente, o módulo virtual, o el libro guía que estás consultando.</a:t>
            </a:r>
          </a:p>
          <a:p>
            <a:pPr algn="just"/>
            <a:r>
              <a:rPr lang="es-ES" dirty="0" smtClean="0"/>
              <a:t>Trata de resolver un problema o ejercicio de diversas maneras, evalúa cuál de ellas es más entendible para ti.</a:t>
            </a:r>
          </a:p>
          <a:p>
            <a:pPr algn="just"/>
            <a:r>
              <a:rPr lang="es-ES" dirty="0" smtClean="0"/>
              <a:t>Revisa constantemente tus apuntes, videos, páginas web, libros, etc. La matemática es una ciencia que exige mucha constancia para su estudio.</a:t>
            </a:r>
          </a:p>
          <a:p>
            <a:pPr algn="just"/>
            <a:r>
              <a:rPr lang="es-ES" dirty="0" smtClean="0"/>
              <a:t>Únete a un grupo de estudio, compara el proceso que seguiste para resolver tus ejercicios y problemas con el de tus compañeros, pero sobre todo, no copies de los demás.</a:t>
            </a:r>
          </a:p>
        </p:txBody>
      </p:sp>
      <p:pic>
        <p:nvPicPr>
          <p:cNvPr id="4098" name="Picture 2" descr="http://vignette3.wikia.nocookie.net/lossimpson/images/b/b3/Lisa_simpson.jpg/revision/latest?cb=20130529132402&amp;path-prefix=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6631" y="945533"/>
            <a:ext cx="2317169" cy="4348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4099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615189" y="669700"/>
            <a:ext cx="6292402" cy="5692463"/>
          </a:xfrm>
        </p:spPr>
        <p:txBody>
          <a:bodyPr>
            <a:normAutofit fontScale="85000" lnSpcReduction="10000"/>
          </a:bodyPr>
          <a:lstStyle/>
          <a:p>
            <a:pPr algn="just"/>
            <a:r>
              <a:rPr lang="es-ES" dirty="0" smtClean="0"/>
              <a:t>No busques las respuestas apenas te sientas estancado en un problema. Luchar por resolverlo es mucho más beneficioso que darse por rendido y dejarlo a un lado.</a:t>
            </a:r>
          </a:p>
          <a:p>
            <a:pPr algn="just"/>
            <a:r>
              <a:rPr lang="es-ES" dirty="0" smtClean="0"/>
              <a:t>Toma la iniciativa de tu proceso de aprendizaje.</a:t>
            </a:r>
          </a:p>
          <a:p>
            <a:pPr algn="just"/>
            <a:r>
              <a:rPr lang="es-ES" dirty="0" smtClean="0"/>
              <a:t>Evalúa honestamente tus conocimientos previos para acceder al nuevo tema.</a:t>
            </a:r>
          </a:p>
          <a:p>
            <a:pPr algn="just"/>
            <a:r>
              <a:rPr lang="es-ES" dirty="0" smtClean="0"/>
              <a:t>Plantea tus metas de aprendizaje.</a:t>
            </a:r>
          </a:p>
          <a:p>
            <a:pPr algn="just"/>
            <a:r>
              <a:rPr lang="es-ES" dirty="0" smtClean="0"/>
              <a:t>Identifica los recursos humanos y materiales que necesitarás para conseguir tus metas.</a:t>
            </a:r>
          </a:p>
          <a:p>
            <a:pPr algn="just"/>
            <a:r>
              <a:rPr lang="es-ES" dirty="0" smtClean="0"/>
              <a:t>Revisa varias estrategias en la solución de un ejercicio y aplica la que más hallas entendido.</a:t>
            </a:r>
          </a:p>
          <a:p>
            <a:pPr algn="just"/>
            <a:r>
              <a:rPr lang="es-ES" dirty="0" smtClean="0"/>
              <a:t>Reflexiona constantemente sobre tu grado de entendimiento, autoevalúate.</a:t>
            </a:r>
          </a:p>
          <a:p>
            <a:pPr algn="just"/>
            <a:r>
              <a:rPr lang="es-ES" dirty="0" smtClean="0"/>
              <a:t>Si observas que determinada estrategia no te sirve, aplica otra.</a:t>
            </a:r>
          </a:p>
          <a:p>
            <a:pPr algn="just"/>
            <a:endParaRPr lang="es-ES" dirty="0"/>
          </a:p>
        </p:txBody>
      </p:sp>
      <p:pic>
        <p:nvPicPr>
          <p:cNvPr id="5126" name="Picture 6" descr="http://www.cookingideas.es/imagenes/2015/07/lisa10.jpg?8cb6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942" y="2127898"/>
            <a:ext cx="476250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735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51079" y="207404"/>
            <a:ext cx="10515600" cy="845489"/>
          </a:xfrm>
        </p:spPr>
        <p:txBody>
          <a:bodyPr/>
          <a:lstStyle/>
          <a:p>
            <a:r>
              <a:rPr lang="es-ES" dirty="0" smtClean="0"/>
              <a:t>Y EN LOS EXÁMENES ….</a:t>
            </a:r>
            <a:endParaRPr lang="es-ES" dirty="0"/>
          </a:p>
        </p:txBody>
      </p:sp>
      <p:sp>
        <p:nvSpPr>
          <p:cNvPr id="3" name="Marcador de contenido 2"/>
          <p:cNvSpPr>
            <a:spLocks noGrp="1"/>
          </p:cNvSpPr>
          <p:nvPr>
            <p:ph idx="1"/>
          </p:nvPr>
        </p:nvSpPr>
        <p:spPr>
          <a:xfrm>
            <a:off x="735170" y="1052893"/>
            <a:ext cx="10515600" cy="3647896"/>
          </a:xfrm>
        </p:spPr>
        <p:txBody>
          <a:bodyPr>
            <a:normAutofit fontScale="85000" lnSpcReduction="10000"/>
          </a:bodyPr>
          <a:lstStyle/>
          <a:p>
            <a:r>
              <a:rPr lang="es-ES" dirty="0" smtClean="0"/>
              <a:t>No esperes a estudiar momentos antes de la evaluación. Prepárate con tiempo.</a:t>
            </a:r>
          </a:p>
          <a:p>
            <a:r>
              <a:rPr lang="es-ES" dirty="0" smtClean="0"/>
              <a:t>Tan pronto recibas el examen, léelo completamente y empieza a resolver los puntos que consideras que sabes o los más fáciles.</a:t>
            </a:r>
          </a:p>
          <a:p>
            <a:r>
              <a:rPr lang="es-ES" dirty="0" smtClean="0"/>
              <a:t>Revisa el tiempo constantemente. Señala los puntos en los cuales tienes dudas, para revisarlos nuevamente.</a:t>
            </a:r>
          </a:p>
          <a:p>
            <a:r>
              <a:rPr lang="es-ES" dirty="0" smtClean="0"/>
              <a:t>Asegúrate de corregir a conciencia la evaluación una vez te la devuelvan, pues muy posiblemente preguntas similares o las mismas saldrán en próximas evaluaciones.</a:t>
            </a:r>
          </a:p>
          <a:p>
            <a:r>
              <a:rPr lang="es-ES" dirty="0" smtClean="0"/>
              <a:t>Enfrenta el examen con confianza en ti, en tus capacidades y habilidades: “La clave del cambio es liberarse del miedo” </a:t>
            </a:r>
            <a:r>
              <a:rPr lang="es-ES" dirty="0" err="1" smtClean="0"/>
              <a:t>Rosanne</a:t>
            </a:r>
            <a:r>
              <a:rPr lang="es-ES" dirty="0" smtClean="0"/>
              <a:t> Cash.</a:t>
            </a:r>
          </a:p>
          <a:p>
            <a:endParaRPr lang="es-ES" dirty="0"/>
          </a:p>
        </p:txBody>
      </p:sp>
      <p:pic>
        <p:nvPicPr>
          <p:cNvPr id="4" name="Picture 4" descr="http://www.publispain.com/simpson/galeria/lisa/lisa05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7752" y="4576032"/>
            <a:ext cx="4353060" cy="2281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6682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02276" y="406945"/>
            <a:ext cx="7160654" cy="4512785"/>
          </a:xfrm>
        </p:spPr>
        <p:txBody>
          <a:bodyPr>
            <a:normAutofit fontScale="85000" lnSpcReduction="20000"/>
          </a:bodyPr>
          <a:lstStyle/>
          <a:p>
            <a:pPr algn="just"/>
            <a:r>
              <a:rPr lang="es-ES" dirty="0" smtClean="0"/>
              <a:t>Confía en tus capacidades, en tus habilidades, cree en ti, y recuerda: “Tus posibilidades de éxito en cualquier proyecto se pueden medir por tu confianza en ti mismo” Robert </a:t>
            </a:r>
            <a:r>
              <a:rPr lang="es-ES" dirty="0" err="1" smtClean="0"/>
              <a:t>Collier</a:t>
            </a:r>
            <a:r>
              <a:rPr lang="es-ES" dirty="0" smtClean="0"/>
              <a:t>.</a:t>
            </a:r>
          </a:p>
          <a:p>
            <a:pPr algn="just"/>
            <a:r>
              <a:rPr lang="es-ES" dirty="0" smtClean="0"/>
              <a:t>Despójate de creencias y sentimientos nocivos: “El miedo es una muralla que separa lo que eres de lo que podrías alcanzar a ser” David </a:t>
            </a:r>
            <a:r>
              <a:rPr lang="es-ES" dirty="0" err="1" smtClean="0"/>
              <a:t>Fischman</a:t>
            </a:r>
            <a:r>
              <a:rPr lang="es-ES" dirty="0" smtClean="0"/>
              <a:t>.</a:t>
            </a:r>
          </a:p>
          <a:p>
            <a:pPr algn="just"/>
            <a:r>
              <a:rPr lang="es-ES" dirty="0" smtClean="0"/>
              <a:t>Persevera y lucha por conseguir tus metas planteadas: “El 90% del éxito se basa simplemente en insistir” Wood Allen.</a:t>
            </a:r>
          </a:p>
          <a:p>
            <a:pPr algn="just"/>
            <a:r>
              <a:rPr lang="es-ES" dirty="0" smtClean="0"/>
              <a:t>Esfuérzate por aprender de manera consciente cada tema, pon voluntad en ello: “La diferencia entre una persona exitosa y otra que no lo es no es la falta de fuerza o conocimiento, sino una falta de voluntad” </a:t>
            </a:r>
            <a:r>
              <a:rPr lang="es-ES" dirty="0" err="1" smtClean="0"/>
              <a:t>Vincent</a:t>
            </a:r>
            <a:r>
              <a:rPr lang="es-ES" dirty="0" smtClean="0"/>
              <a:t> Lombardi.</a:t>
            </a:r>
          </a:p>
          <a:p>
            <a:pPr algn="just"/>
            <a:endParaRPr lang="es-ES" dirty="0"/>
          </a:p>
        </p:txBody>
      </p:sp>
      <p:pic>
        <p:nvPicPr>
          <p:cNvPr id="4" name="Picture 2" descr="http://static.giantbomb.com/uploads/square_small/0/598/181604-lisa_simps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508" y="406945"/>
            <a:ext cx="3269487" cy="3269488"/>
          </a:xfrm>
          <a:prstGeom prst="rect">
            <a:avLst/>
          </a:prstGeom>
          <a:noFill/>
          <a:extLst>
            <a:ext uri="{909E8E84-426E-40DD-AFC4-6F175D3DCCD1}">
              <a14:hiddenFill xmlns:a14="http://schemas.microsoft.com/office/drawing/2010/main">
                <a:solidFill>
                  <a:srgbClr val="FFFFFF"/>
                </a:solidFill>
              </a14:hiddenFill>
            </a:ext>
          </a:extLst>
        </p:spPr>
      </p:pic>
      <p:sp>
        <p:nvSpPr>
          <p:cNvPr id="5" name="Elipse 4">
            <a:hlinkClick r:id="rId3" action="ppaction://hlinksldjump"/>
          </p:cNvPr>
          <p:cNvSpPr/>
          <p:nvPr/>
        </p:nvSpPr>
        <p:spPr>
          <a:xfrm>
            <a:off x="473298" y="5834129"/>
            <a:ext cx="1996226" cy="7598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ADICIÓN ALGEBRAICA</a:t>
            </a:r>
            <a:endParaRPr lang="es-ES" b="1" dirty="0"/>
          </a:p>
        </p:txBody>
      </p:sp>
      <p:sp>
        <p:nvSpPr>
          <p:cNvPr id="6" name="Elipse 5"/>
          <p:cNvSpPr/>
          <p:nvPr/>
        </p:nvSpPr>
        <p:spPr>
          <a:xfrm>
            <a:off x="2604750" y="5872765"/>
            <a:ext cx="2292437" cy="7598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SUSTRACCIÓN ALGEBRAICA</a:t>
            </a:r>
            <a:endParaRPr lang="es-ES" b="1" dirty="0"/>
          </a:p>
        </p:txBody>
      </p:sp>
      <p:sp>
        <p:nvSpPr>
          <p:cNvPr id="7" name="Elipse 6"/>
          <p:cNvSpPr/>
          <p:nvPr/>
        </p:nvSpPr>
        <p:spPr>
          <a:xfrm>
            <a:off x="4990383" y="5847007"/>
            <a:ext cx="2678807" cy="7598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MULTIPLICACIÓN ALGEBRAICA</a:t>
            </a:r>
            <a:endParaRPr lang="es-ES" b="1" dirty="0"/>
          </a:p>
        </p:txBody>
      </p:sp>
      <p:sp>
        <p:nvSpPr>
          <p:cNvPr id="8" name="Elipse 7"/>
          <p:cNvSpPr/>
          <p:nvPr/>
        </p:nvSpPr>
        <p:spPr>
          <a:xfrm>
            <a:off x="7740196" y="5823170"/>
            <a:ext cx="1964032" cy="7598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DIVISIÓN ALGEBRAICA</a:t>
            </a:r>
            <a:endParaRPr lang="es-ES" b="1" dirty="0"/>
          </a:p>
        </p:txBody>
      </p:sp>
      <p:sp>
        <p:nvSpPr>
          <p:cNvPr id="9" name="Elipse 8"/>
          <p:cNvSpPr/>
          <p:nvPr/>
        </p:nvSpPr>
        <p:spPr>
          <a:xfrm>
            <a:off x="9868431" y="5847007"/>
            <a:ext cx="1110805" cy="7598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SALIR</a:t>
            </a:r>
            <a:endParaRPr lang="es-ES" b="1" dirty="0"/>
          </a:p>
        </p:txBody>
      </p:sp>
      <p:sp>
        <p:nvSpPr>
          <p:cNvPr id="2" name="CuadroTexto 1"/>
          <p:cNvSpPr txBox="1"/>
          <p:nvPr/>
        </p:nvSpPr>
        <p:spPr>
          <a:xfrm flipH="1">
            <a:off x="662087" y="4783204"/>
            <a:ext cx="9731163" cy="769441"/>
          </a:xfrm>
          <a:prstGeom prst="rect">
            <a:avLst/>
          </a:prstGeom>
          <a:noFill/>
        </p:spPr>
        <p:txBody>
          <a:bodyPr wrap="square" rtlCol="0">
            <a:spAutoFit/>
          </a:bodyPr>
          <a:lstStyle/>
          <a:p>
            <a:r>
              <a:rPr lang="es-ES" sz="1100" dirty="0" smtClean="0"/>
              <a:t>Fuentes:</a:t>
            </a:r>
          </a:p>
          <a:p>
            <a:r>
              <a:rPr lang="es-ES" sz="1100" dirty="0" smtClean="0"/>
              <a:t>Técnicas de estudio de Matemáticas – </a:t>
            </a:r>
            <a:r>
              <a:rPr lang="es-ES" sz="1100" dirty="0" err="1" smtClean="0"/>
              <a:t>How</a:t>
            </a:r>
            <a:r>
              <a:rPr lang="es-ES" sz="1100" dirty="0" smtClean="0"/>
              <a:t> </a:t>
            </a:r>
            <a:r>
              <a:rPr lang="es-ES" sz="1100" dirty="0" err="1" smtClean="0"/>
              <a:t>to</a:t>
            </a:r>
            <a:r>
              <a:rPr lang="es-ES" sz="1100" dirty="0" smtClean="0"/>
              <a:t> </a:t>
            </a:r>
            <a:r>
              <a:rPr lang="es-ES" sz="1100" dirty="0" err="1" smtClean="0"/>
              <a:t>Study</a:t>
            </a:r>
            <a:r>
              <a:rPr lang="es-ES" sz="1100" dirty="0" smtClean="0"/>
              <a:t>. Recuperado de </a:t>
            </a:r>
            <a:r>
              <a:rPr lang="es-ES" sz="1100" dirty="0" smtClean="0">
                <a:hlinkClick r:id="rId4"/>
              </a:rPr>
              <a:t>http</a:t>
            </a:r>
            <a:r>
              <a:rPr lang="es-ES" sz="1100" dirty="0">
                <a:hlinkClick r:id="rId4"/>
              </a:rPr>
              <a:t>://</a:t>
            </a:r>
            <a:r>
              <a:rPr lang="es-ES" sz="1100" dirty="0" smtClean="0">
                <a:hlinkClick r:id="rId4"/>
              </a:rPr>
              <a:t>www.how-to-study.com/metodos-de-estudio/tecnicas-de-estudio-de-matematicas.asp</a:t>
            </a:r>
            <a:r>
              <a:rPr lang="es-ES" sz="1100" dirty="0" smtClean="0"/>
              <a:t> </a:t>
            </a:r>
          </a:p>
          <a:p>
            <a:r>
              <a:rPr lang="es-ES" sz="1100" dirty="0" smtClean="0"/>
              <a:t>Técnicas de estudio para Matemáticas. </a:t>
            </a:r>
            <a:r>
              <a:rPr lang="es-ES" sz="1100" dirty="0"/>
              <a:t>Recuperado de </a:t>
            </a:r>
            <a:r>
              <a:rPr lang="es-ES" sz="1100" dirty="0">
                <a:hlinkClick r:id="rId5"/>
              </a:rPr>
              <a:t>http://www.cosasdeeducacion.es/tecnicas-de-estudio-para-matematicas</a:t>
            </a:r>
            <a:r>
              <a:rPr lang="es-ES" sz="1100" dirty="0" smtClean="0">
                <a:hlinkClick r:id="rId5"/>
              </a:rPr>
              <a:t>/</a:t>
            </a:r>
            <a:r>
              <a:rPr lang="es-ES" sz="1100" dirty="0" smtClean="0"/>
              <a:t> </a:t>
            </a:r>
          </a:p>
          <a:p>
            <a:r>
              <a:rPr lang="es-ES" sz="1100" dirty="0" smtClean="0"/>
              <a:t>Cómo estudiar para un examen de matemáticas. </a:t>
            </a:r>
            <a:r>
              <a:rPr lang="es-ES" sz="1100" dirty="0"/>
              <a:t>Recuperado de </a:t>
            </a:r>
            <a:r>
              <a:rPr lang="es-ES" sz="1100" dirty="0">
                <a:hlinkClick r:id="rId6"/>
              </a:rPr>
              <a:t>http://</a:t>
            </a:r>
            <a:r>
              <a:rPr lang="es-ES" sz="1100" dirty="0" smtClean="0">
                <a:hlinkClick r:id="rId6"/>
              </a:rPr>
              <a:t>es.wikihow.com/estudiar-para-un-examen-de-matem%C3%A1ticas</a:t>
            </a:r>
            <a:r>
              <a:rPr lang="es-ES" sz="1100" dirty="0" smtClean="0"/>
              <a:t> </a:t>
            </a:r>
            <a:endParaRPr lang="es-ES" sz="1100" dirty="0"/>
          </a:p>
        </p:txBody>
      </p:sp>
    </p:spTree>
    <p:extLst>
      <p:ext uri="{BB962C8B-B14F-4D97-AF65-F5344CB8AC3E}">
        <p14:creationId xmlns:p14="http://schemas.microsoft.com/office/powerpoint/2010/main" val="4045998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921</Words>
  <Application>Microsoft Office PowerPoint</Application>
  <PresentationFormat>Panorámica</PresentationFormat>
  <Paragraphs>55</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Tema de Office</vt:lpstr>
      <vt:lpstr>NOMBRE DEL CURSO</vt:lpstr>
      <vt:lpstr>OPERACIONES ALGEBRAICAS</vt:lpstr>
      <vt:lpstr>SUGERENCIAS Y RECOMENDACIONES</vt:lpstr>
      <vt:lpstr>Presentación de PowerPoint</vt:lpstr>
      <vt:lpstr>Presentación de PowerPoint</vt:lpstr>
      <vt:lpstr>Presentación de PowerPoint</vt:lpstr>
      <vt:lpstr>Y EN LOS EXÁMENES ….</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Bivian</dc:creator>
  <cp:lastModifiedBy>Bivian</cp:lastModifiedBy>
  <cp:revision>2</cp:revision>
  <dcterms:created xsi:type="dcterms:W3CDTF">2016-07-24T16:46:39Z</dcterms:created>
  <dcterms:modified xsi:type="dcterms:W3CDTF">2016-07-24T22:10:41Z</dcterms:modified>
</cp:coreProperties>
</file>