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321" r:id="rId4"/>
    <p:sldId id="322" r:id="rId5"/>
    <p:sldId id="323" r:id="rId6"/>
    <p:sldId id="312" r:id="rId7"/>
    <p:sldId id="279" r:id="rId8"/>
    <p:sldId id="276" r:id="rId9"/>
    <p:sldId id="277" r:id="rId10"/>
    <p:sldId id="292" r:id="rId11"/>
    <p:sldId id="259" r:id="rId12"/>
    <p:sldId id="290" r:id="rId13"/>
    <p:sldId id="303" r:id="rId14"/>
    <p:sldId id="308" r:id="rId15"/>
    <p:sldId id="313" r:id="rId16"/>
    <p:sldId id="302" r:id="rId17"/>
    <p:sldId id="306" r:id="rId18"/>
    <p:sldId id="315" r:id="rId19"/>
    <p:sldId id="304" r:id="rId20"/>
    <p:sldId id="309" r:id="rId21"/>
    <p:sldId id="316" r:id="rId22"/>
    <p:sldId id="305" r:id="rId23"/>
    <p:sldId id="310" r:id="rId24"/>
    <p:sldId id="317" r:id="rId25"/>
    <p:sldId id="314" r:id="rId26"/>
    <p:sldId id="263" r:id="rId27"/>
    <p:sldId id="261" r:id="rId28"/>
    <p:sldId id="289" r:id="rId29"/>
    <p:sldId id="281" r:id="rId30"/>
    <p:sldId id="265" r:id="rId31"/>
    <p:sldId id="266" r:id="rId32"/>
    <p:sldId id="280" r:id="rId33"/>
    <p:sldId id="318" r:id="rId34"/>
    <p:sldId id="260" r:id="rId35"/>
    <p:sldId id="319" r:id="rId36"/>
    <p:sldId id="307" r:id="rId37"/>
    <p:sldId id="291" r:id="rId38"/>
    <p:sldId id="269" r:id="rId39"/>
    <p:sldId id="264" r:id="rId40"/>
    <p:sldId id="267" r:id="rId41"/>
    <p:sldId id="268" r:id="rId42"/>
    <p:sldId id="271" r:id="rId43"/>
    <p:sldId id="272" r:id="rId44"/>
    <p:sldId id="282" r:id="rId45"/>
    <p:sldId id="273" r:id="rId46"/>
    <p:sldId id="293" r:id="rId47"/>
    <p:sldId id="294" r:id="rId48"/>
    <p:sldId id="296" r:id="rId49"/>
    <p:sldId id="297" r:id="rId50"/>
    <p:sldId id="298" r:id="rId51"/>
    <p:sldId id="300" r:id="rId52"/>
    <p:sldId id="301" r:id="rId53"/>
    <p:sldId id="299" r:id="rId54"/>
    <p:sldId id="32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5831-9ABA-46B1-93DC-23045B8B5D9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94DD1-7F30-4865-8382-C5D4CC62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2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94DD1-7F30-4865-8382-C5D4CC629A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ders.com/blockchain/has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ders.com/blockchain/hash.html" TargetMode="External"/><Relationship Id="rId2" Type="http://schemas.openxmlformats.org/officeDocument/2006/relationships/hyperlink" Target="https://github.com/joeoakes/reNoobCh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4139"/>
          </a:xfrm>
        </p:spPr>
        <p:txBody>
          <a:bodyPr/>
          <a:lstStyle/>
          <a:p>
            <a:r>
              <a:rPr lang="en-US" dirty="0">
                <a:cs typeface="Calibri Light"/>
              </a:rPr>
              <a:t>Blockchain Breakdown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9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Joe Oakes</a:t>
            </a:r>
          </a:p>
          <a:p>
            <a:r>
              <a:rPr lang="en-US" dirty="0">
                <a:cs typeface="Calibri"/>
              </a:rPr>
              <a:t>joe.oakes@psu.edu</a:t>
            </a: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90D7FC1-8849-4892-945B-E9F690C4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16" y="3657433"/>
            <a:ext cx="5976816" cy="215096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EC16ABD-3F11-420B-94A0-18E3CAC24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959" y="105699"/>
            <a:ext cx="25812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34" y="99866"/>
            <a:ext cx="6658122" cy="92365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cs typeface="Calibri Light"/>
              </a:rPr>
              <a:t>Blockchain: </a:t>
            </a:r>
            <a:r>
              <a:rPr lang="en-US" sz="3200">
                <a:ea typeface="+mj-lt"/>
                <a:cs typeface="+mj-lt"/>
              </a:rPr>
              <a:t>Process of building Blockchain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12" y="1031973"/>
            <a:ext cx="11057463" cy="12117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Create a genesis block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Mine (get a valid hash) the block based on difficulty by changing the nonce value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Get the next block (</a:t>
            </a:r>
            <a:r>
              <a:rPr lang="en-US">
                <a:ea typeface="+mn-lt"/>
                <a:cs typeface="+mn-lt"/>
              </a:rPr>
              <a:t>mine (get a valid hash)</a:t>
            </a:r>
            <a:r>
              <a:rPr lang="en-US">
                <a:cs typeface="Calibri"/>
              </a:rPr>
              <a:t>)</a:t>
            </a: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5C67159-2D48-4B88-BA0C-A52E89FD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14" y="2233006"/>
            <a:ext cx="4236734" cy="1025283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2EB85D-81F4-428E-BB28-176BE045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1" y="3410099"/>
            <a:ext cx="3831771" cy="2965135"/>
          </a:xfrm>
          <a:prstGeom prst="rect">
            <a:avLst/>
          </a:prstGeom>
        </p:spPr>
      </p:pic>
      <p:pic>
        <p:nvPicPr>
          <p:cNvPr id="12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9A5C4B-D25A-49F0-BCAA-C6FD8E0E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472" y="3566723"/>
            <a:ext cx="3931559" cy="2754411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B4B6C0-009F-4B59-9690-7FAA75F2F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470" y="3567386"/>
            <a:ext cx="3831772" cy="2753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B62F1-08C4-44E4-8965-98A3F97DB9A8}"/>
              </a:ext>
            </a:extLst>
          </p:cNvPr>
          <p:cNvSpPr txBox="1"/>
          <p:nvPr/>
        </p:nvSpPr>
        <p:spPr>
          <a:xfrm>
            <a:off x="1388852" y="3329796"/>
            <a:ext cx="1664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Genesis Block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07B907FD-6ACD-4529-9356-704591F89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11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1C0223F-3B50-43E7-8B76-EE1800088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606" y="99866"/>
            <a:ext cx="7030051" cy="923651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  What is Block?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4967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block is a type of </a:t>
            </a:r>
            <a:r>
              <a:rPr lang="en-US" dirty="0">
                <a:ea typeface="+mn-lt"/>
                <a:cs typeface="+mn-lt"/>
              </a:rPr>
              <a:t>container </a:t>
            </a:r>
            <a:r>
              <a:rPr lang="en-US" dirty="0">
                <a:cs typeface="Calibri"/>
              </a:rPr>
              <a:t>- data structure </a:t>
            </a:r>
            <a:endParaRPr lang="en-US" dirty="0"/>
          </a:p>
          <a:p>
            <a:r>
              <a:rPr lang="en-US" dirty="0">
                <a:cs typeface="Calibri"/>
              </a:rPr>
              <a:t>A block is composed of a header and transactions</a:t>
            </a:r>
          </a:p>
          <a:p>
            <a:r>
              <a:rPr lang="en-US" dirty="0">
                <a:cs typeface="Calibri"/>
              </a:rPr>
              <a:t>A block can contain around 500 transactions</a:t>
            </a:r>
          </a:p>
          <a:p>
            <a:r>
              <a:rPr lang="en-US" dirty="0">
                <a:cs typeface="Calibri"/>
              </a:rPr>
              <a:t>A block size can average between 1MB and 8MB</a:t>
            </a:r>
          </a:p>
          <a:p>
            <a:r>
              <a:rPr lang="en-US" dirty="0">
                <a:cs typeface="Calibri"/>
              </a:rPr>
              <a:t>The block header contains metadata about the block</a:t>
            </a:r>
          </a:p>
          <a:p>
            <a:pPr lvl="1"/>
            <a:r>
              <a:rPr lang="en-US" dirty="0">
                <a:cs typeface="Calibri"/>
              </a:rPr>
              <a:t>Previous block's hash</a:t>
            </a:r>
          </a:p>
          <a:p>
            <a:pPr lvl="1"/>
            <a:r>
              <a:rPr lang="en-US" dirty="0">
                <a:cs typeface="Calibri"/>
              </a:rPr>
              <a:t>Mining completion – valid hash, timestamp, nonce, difficulty (longer it takes to get a valid hash) </a:t>
            </a:r>
          </a:p>
          <a:p>
            <a:pPr lvl="1"/>
            <a:r>
              <a:rPr lang="en-US" dirty="0">
                <a:cs typeface="Calibri"/>
              </a:rPr>
              <a:t>Merkle tree root – data structure to summarize the transactions in the block</a:t>
            </a:r>
          </a:p>
          <a:p>
            <a:r>
              <a:rPr lang="en-US" dirty="0">
                <a:cs typeface="Calibri"/>
              </a:rPr>
              <a:t>The first block is called the Genesis block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0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What is a Block?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293528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 dirty="0">
                <a:cs typeface="Calibri"/>
              </a:rPr>
              <a:t>Classification</a:t>
            </a:r>
            <a:r>
              <a:rPr lang="en-US" dirty="0">
                <a:cs typeface="Calibri"/>
              </a:rPr>
              <a:t> of a Block - Java Class Block Example</a:t>
            </a:r>
          </a:p>
          <a:p>
            <a:r>
              <a:rPr lang="en-US" b="1" dirty="0">
                <a:cs typeface="Calibri"/>
              </a:rPr>
              <a:t>Properties</a:t>
            </a:r>
            <a:r>
              <a:rPr lang="en-US" dirty="0">
                <a:cs typeface="Calibri"/>
              </a:rPr>
              <a:t>: ID, Hash, Previous Hash, Data, Timestamp, Nonce</a:t>
            </a:r>
          </a:p>
          <a:p>
            <a:r>
              <a:rPr lang="en-US" b="1" dirty="0">
                <a:cs typeface="Calibri"/>
              </a:rPr>
              <a:t>Hash: </a:t>
            </a:r>
            <a:r>
              <a:rPr lang="en-US" dirty="0">
                <a:cs typeface="Calibri"/>
              </a:rPr>
              <a:t>digital signature, used to determine the integrity of the data, MD5, SHA1, SHA-2</a:t>
            </a:r>
            <a:endParaRPr lang="en-US" dirty="0"/>
          </a:p>
          <a:p>
            <a:r>
              <a:rPr lang="en-US" b="1" dirty="0">
                <a:cs typeface="Calibri"/>
              </a:rPr>
              <a:t>Previous Hash</a:t>
            </a:r>
            <a:r>
              <a:rPr lang="en-US" dirty="0">
                <a:cs typeface="Calibri"/>
              </a:rPr>
              <a:t>: zero for the first block, else contains the value of previous hash</a:t>
            </a:r>
          </a:p>
          <a:p>
            <a:r>
              <a:rPr lang="en-US" b="1" dirty="0">
                <a:cs typeface="Calibri"/>
              </a:rPr>
              <a:t>Data</a:t>
            </a:r>
            <a:r>
              <a:rPr lang="en-US" dirty="0">
                <a:cs typeface="Calibri"/>
              </a:rPr>
              <a:t>: payload or token</a:t>
            </a:r>
          </a:p>
          <a:p>
            <a:r>
              <a:rPr lang="en-US" b="1" dirty="0">
                <a:cs typeface="Calibri"/>
              </a:rPr>
              <a:t>Timestamp</a:t>
            </a:r>
            <a:r>
              <a:rPr lang="en-US" dirty="0">
                <a:cs typeface="Calibri"/>
              </a:rPr>
              <a:t>: the number of seconds that have elapsed since January 1, 1970 </a:t>
            </a:r>
          </a:p>
          <a:p>
            <a:r>
              <a:rPr lang="en-US" b="1" dirty="0">
                <a:cs typeface="Calibri"/>
              </a:rPr>
              <a:t>Nonce: </a:t>
            </a:r>
            <a:r>
              <a:rPr lang="en-US" dirty="0">
                <a:cs typeface="Calibri"/>
              </a:rPr>
              <a:t>arbitrary number that can be used just once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68141-741F-425F-8FE7-EC4F2355929B}"/>
              </a:ext>
            </a:extLst>
          </p:cNvPr>
          <p:cNvSpPr/>
          <p:nvPr/>
        </p:nvSpPr>
        <p:spPr>
          <a:xfrm>
            <a:off x="9459114" y="3665686"/>
            <a:ext cx="2550277" cy="176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>
                <a:ea typeface="+mn-lt"/>
                <a:cs typeface="+mn-lt"/>
              </a:rPr>
              <a:t>Block Classification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2000">
                <a:ea typeface="+mn-lt"/>
                <a:cs typeface="+mn-lt"/>
              </a:rPr>
              <a:t>Index, Hash, Previous Hash, Data: "Hello",</a:t>
            </a:r>
          </a:p>
          <a:p>
            <a:pPr algn="ctr"/>
            <a:r>
              <a:rPr lang="en-US" sz="2000">
                <a:ea typeface="+mn-lt"/>
                <a:cs typeface="+mn-lt"/>
              </a:rPr>
              <a:t>Timestamp, Nonce</a:t>
            </a:r>
          </a:p>
          <a:p>
            <a:pPr algn="ctr"/>
            <a:endParaRPr lang="en-US" sz="20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7B471-A802-4218-8748-1007401D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" y="4069271"/>
            <a:ext cx="9099676" cy="22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Block Data POJO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6492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>
                <a:ea typeface="+mn-lt"/>
                <a:cs typeface="+mn-lt"/>
              </a:rPr>
              <a:t>Data</a:t>
            </a:r>
            <a:r>
              <a:rPr lang="en-US">
                <a:ea typeface="+mn-lt"/>
                <a:cs typeface="+mn-lt"/>
              </a:rPr>
              <a:t>: payload: POJO Plain Old Java Object</a:t>
            </a:r>
          </a:p>
          <a:p>
            <a:pPr lvl="1"/>
            <a:r>
              <a:rPr lang="en-US">
                <a:cs typeface="Calibri"/>
              </a:rPr>
              <a:t>Object: </a:t>
            </a:r>
            <a:r>
              <a:rPr lang="en-US" b="1">
                <a:cs typeface="Calibri"/>
              </a:rPr>
              <a:t>Banking Record</a:t>
            </a:r>
            <a:endParaRPr lang="en-US" b="1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2580305-9620-4AE1-8039-41D75741C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44" y="2132068"/>
            <a:ext cx="10889341" cy="43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3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Block Data POJO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16108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>
                <a:ea typeface="+mn-lt"/>
                <a:cs typeface="+mn-lt"/>
              </a:rPr>
              <a:t>Data</a:t>
            </a:r>
            <a:r>
              <a:rPr lang="en-US">
                <a:ea typeface="+mn-lt"/>
                <a:cs typeface="+mn-lt"/>
              </a:rPr>
              <a:t>: payload: POJO Plain Old Java Object</a:t>
            </a:r>
          </a:p>
          <a:p>
            <a:pPr lvl="1"/>
            <a:r>
              <a:rPr lang="en-US">
                <a:cs typeface="Calibri"/>
              </a:rPr>
              <a:t>Object: </a:t>
            </a:r>
            <a:r>
              <a:rPr lang="en-US" b="1">
                <a:cs typeface="Calibri"/>
              </a:rPr>
              <a:t>Banking Record</a:t>
            </a:r>
          </a:p>
          <a:p>
            <a:pPr lvl="1"/>
            <a:r>
              <a:rPr lang="en-US">
                <a:cs typeface="Calibri"/>
              </a:rPr>
              <a:t>The object was converted to JSON payload format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Then the payload was AES encrypted</a:t>
            </a:r>
            <a:endParaRPr lang="en-US" dirty="0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The Data Block is then added to the Blockchain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61AC35-520C-43E1-B010-401A01BCA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259" y="2802005"/>
            <a:ext cx="8131627" cy="39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6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Block Data JSON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84" y="1732638"/>
            <a:ext cx="11057463" cy="1738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</a:t>
            </a:r>
            <a:r>
              <a:rPr lang="en-US" dirty="0">
                <a:ea typeface="+mn-lt"/>
                <a:cs typeface="+mn-lt"/>
              </a:rPr>
              <a:t>: payload: </a:t>
            </a:r>
            <a:r>
              <a:rPr lang="en-US" b="1" dirty="0">
                <a:cs typeface="Calibri"/>
              </a:rPr>
              <a:t>JSON (JavaScript Object Notation) Formatted payload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Object: </a:t>
            </a:r>
            <a:r>
              <a:rPr lang="en-US" b="1" dirty="0">
                <a:cs typeface="Calibri"/>
              </a:rPr>
              <a:t>Banking Record</a:t>
            </a:r>
          </a:p>
          <a:p>
            <a:pPr lvl="1"/>
            <a:r>
              <a:rPr lang="en-US" b="1" dirty="0">
                <a:cs typeface="Calibri"/>
              </a:rPr>
              <a:t>AES encrypted and decrypted payload - </a:t>
            </a:r>
            <a:r>
              <a:rPr lang="en-US" dirty="0"/>
              <a:t>Advanced Encryption Standard symmetric </a:t>
            </a:r>
            <a:r>
              <a:rPr lang="en-US" b="1" dirty="0"/>
              <a:t>encryption algorithm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F19CD8-DF9C-4AC2-8D4C-99EC6AFC4A86}"/>
              </a:ext>
            </a:extLst>
          </p:cNvPr>
          <p:cNvSpPr/>
          <p:nvPr/>
        </p:nvSpPr>
        <p:spPr>
          <a:xfrm>
            <a:off x="0" y="3314913"/>
            <a:ext cx="121064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{</a:t>
            </a:r>
          </a:p>
          <a:p>
            <a:r>
              <a:rPr lang="en-US" dirty="0"/>
              <a:t>    "hash": "00000cd0331cbfa7d87553cf860699dba6878c73992f067e71f73682bcac6dac",</a:t>
            </a:r>
          </a:p>
          <a:p>
            <a:r>
              <a:rPr lang="en-US" dirty="0"/>
              <a:t>    "</a:t>
            </a:r>
            <a:r>
              <a:rPr lang="en-US" dirty="0" err="1"/>
              <a:t>previousHash</a:t>
            </a:r>
            <a:r>
              <a:rPr lang="en-US" dirty="0"/>
              <a:t>": "0",</a:t>
            </a:r>
          </a:p>
          <a:p>
            <a:r>
              <a:rPr lang="en-US" dirty="0"/>
              <a:t>    "data": "</a:t>
            </a:r>
            <a:r>
              <a:rPr lang="en-US" dirty="0" err="1"/>
              <a:t>Ftl</a:t>
            </a:r>
            <a:r>
              <a:rPr lang="en-US" dirty="0"/>
              <a:t>/qPSGPcbMkufAsU5quDJQqMyjgqZFCbHO3JpfJJ5+CC+L7OYHvtTFsnCYaFn2HxVUT0SdOh9yc3HcjsA66N7PlepJ/8ChzHQ2GUGQ+1mu6etIDh9zZJQajMdHew6M/YfKO6zZOx5EV4rxKbJtSK5K0k9JsjgOS5/</a:t>
            </a:r>
            <a:r>
              <a:rPr lang="en-US" dirty="0" err="1"/>
              <a:t>TvqE</a:t>
            </a:r>
            <a:r>
              <a:rPr lang="en-US" dirty="0"/>
              <a:t>/BLA\u003d",</a:t>
            </a:r>
          </a:p>
          <a:p>
            <a:r>
              <a:rPr lang="en-US" dirty="0"/>
              <a:t>    "</a:t>
            </a:r>
            <a:r>
              <a:rPr lang="en-US" dirty="0" err="1"/>
              <a:t>timeStamp</a:t>
            </a:r>
            <a:r>
              <a:rPr lang="en-US" dirty="0"/>
              <a:t>": 1558518234846,</a:t>
            </a:r>
          </a:p>
          <a:p>
            <a:r>
              <a:rPr lang="en-US" dirty="0"/>
              <a:t>    "nonce": 565048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Decrypted block data for block #1: {"accountNumber":"1234","accountType":"Savings","transactionType":"Deposit","transactionAmount":"100","balance":"200"}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Block Data POJO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6492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>
                <a:ea typeface="+mn-lt"/>
                <a:cs typeface="+mn-lt"/>
              </a:rPr>
              <a:t>Data</a:t>
            </a:r>
            <a:r>
              <a:rPr lang="en-US">
                <a:ea typeface="+mn-lt"/>
                <a:cs typeface="+mn-lt"/>
              </a:rPr>
              <a:t>: payload: POJO Plain Old Java Object</a:t>
            </a:r>
          </a:p>
          <a:p>
            <a:pPr lvl="1"/>
            <a:r>
              <a:rPr lang="en-US">
                <a:cs typeface="Calibri"/>
              </a:rPr>
              <a:t>Object: </a:t>
            </a:r>
            <a:r>
              <a:rPr lang="en-US" b="1">
                <a:cs typeface="Calibri"/>
              </a:rPr>
              <a:t>Medical Record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E0AF5B-B84E-4528-A72D-7A14CB3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2" y="1989957"/>
            <a:ext cx="9882414" cy="45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Block Data POJO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17469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Data</a:t>
            </a:r>
            <a:r>
              <a:rPr lang="en-US" dirty="0">
                <a:ea typeface="+mn-lt"/>
                <a:cs typeface="+mn-lt"/>
              </a:rPr>
              <a:t>: payload: POJO Plain Old Java Object</a:t>
            </a:r>
          </a:p>
          <a:p>
            <a:pPr lvl="1"/>
            <a:r>
              <a:rPr lang="en-US" dirty="0">
                <a:cs typeface="Calibri"/>
              </a:rPr>
              <a:t>Object: </a:t>
            </a:r>
            <a:r>
              <a:rPr lang="en-US" b="1" dirty="0">
                <a:cs typeface="Calibri"/>
              </a:rPr>
              <a:t>Medical Record</a:t>
            </a:r>
          </a:p>
          <a:p>
            <a:pPr lvl="1"/>
            <a:r>
              <a:rPr lang="en-US" dirty="0">
                <a:cs typeface="Calibri"/>
              </a:rPr>
              <a:t>The object was converted to JSON payload format</a:t>
            </a:r>
          </a:p>
          <a:p>
            <a:pPr lvl="1"/>
            <a:r>
              <a:rPr lang="en-US" dirty="0">
                <a:cs typeface="Calibri"/>
              </a:rPr>
              <a:t>Then the payload was AES encrypted</a:t>
            </a:r>
          </a:p>
          <a:p>
            <a:pPr lvl="1"/>
            <a:r>
              <a:rPr lang="en-US" dirty="0">
                <a:ea typeface="+mn-lt"/>
                <a:cs typeface="+mn-lt"/>
              </a:rPr>
              <a:t>The Data Block is then added to the Blockchain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449EF8-6E8B-4374-A0A2-124E55EE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5" y="2846816"/>
            <a:ext cx="11088913" cy="37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7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Block Data JSON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84" y="1732638"/>
            <a:ext cx="11057463" cy="1738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</a:t>
            </a:r>
            <a:r>
              <a:rPr lang="en-US" dirty="0">
                <a:ea typeface="+mn-lt"/>
                <a:cs typeface="+mn-lt"/>
              </a:rPr>
              <a:t>: payload: </a:t>
            </a:r>
            <a:r>
              <a:rPr lang="en-US" b="1" dirty="0">
                <a:cs typeface="Calibri"/>
              </a:rPr>
              <a:t>JSON (JavaScript Object Notation) Formatted payload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Object: </a:t>
            </a:r>
            <a:r>
              <a:rPr lang="en-US" b="1" dirty="0">
                <a:cs typeface="Calibri"/>
              </a:rPr>
              <a:t>Medical Record</a:t>
            </a:r>
          </a:p>
          <a:p>
            <a:pPr lvl="1"/>
            <a:r>
              <a:rPr lang="en-US" b="1" dirty="0">
                <a:cs typeface="Calibri"/>
              </a:rPr>
              <a:t>AES encrypted and decrypted payload - </a:t>
            </a:r>
            <a:r>
              <a:rPr lang="en-US" dirty="0"/>
              <a:t>Advanced Encryption Standard symmetric </a:t>
            </a:r>
            <a:r>
              <a:rPr lang="en-US" b="1" dirty="0"/>
              <a:t>encryption algorithm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F19CD8-DF9C-4AC2-8D4C-99EC6AFC4A86}"/>
              </a:ext>
            </a:extLst>
          </p:cNvPr>
          <p:cNvSpPr/>
          <p:nvPr/>
        </p:nvSpPr>
        <p:spPr>
          <a:xfrm>
            <a:off x="0" y="3341814"/>
            <a:ext cx="12187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"hash": "000007b40cadf1bc50a52d528f812e0519b5c0b2768a9b2dff5455b84a5e1b50",</a:t>
            </a:r>
          </a:p>
          <a:p>
            <a:r>
              <a:rPr lang="en-US" dirty="0"/>
              <a:t>    "</a:t>
            </a:r>
            <a:r>
              <a:rPr lang="en-US" dirty="0" err="1"/>
              <a:t>previousHash</a:t>
            </a:r>
            <a:r>
              <a:rPr lang="en-US" dirty="0"/>
              <a:t>": "00000cd0331cbfa7d87553cf860699dba6878c73992f067e71f73682bcac6dac",</a:t>
            </a:r>
          </a:p>
          <a:p>
            <a:r>
              <a:rPr lang="en-US" dirty="0"/>
              <a:t>    "data": "wq7RaImWbeLHhKWEbWbDy7qzviLLcpp6PJm62AyCmd3fiWITaQfoG8pD4iTKbFfVfVmGbR0Mi7El2wQkHVredS6xIxOgYK6ytwgS6BJiCpmL5wT2v5bMIZbspwg2cvNpl46v6CucuvPXRYAW0CGrhGXCIFZLXj44GeFF3qYJGTFeAk3lIbzV2Xr0PDWTR0Nn",</a:t>
            </a:r>
          </a:p>
          <a:p>
            <a:r>
              <a:rPr lang="en-US" dirty="0"/>
              <a:t>    "</a:t>
            </a:r>
            <a:r>
              <a:rPr lang="en-US" dirty="0" err="1"/>
              <a:t>timeStamp</a:t>
            </a:r>
            <a:r>
              <a:rPr lang="en-US" dirty="0"/>
              <a:t>": 1558518236296,</a:t>
            </a:r>
          </a:p>
          <a:p>
            <a:r>
              <a:rPr lang="en-US" dirty="0"/>
              <a:t>    "nonce": 359930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Decrypted block data for block #2: {"</a:t>
            </a:r>
            <a:r>
              <a:rPr lang="en-US" dirty="0" err="1"/>
              <a:t>patientName</a:t>
            </a:r>
            <a:r>
              <a:rPr lang="en-US" dirty="0"/>
              <a:t>":"Joseph Sliwka","patientID":"54469","visitDate":"2/21/2019","doctorName":"Dr. Joseph Oakes","procedureCode":"582"}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0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Block Data POJO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6492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>
                <a:ea typeface="+mn-lt"/>
                <a:cs typeface="+mn-lt"/>
              </a:rPr>
              <a:t>Data</a:t>
            </a:r>
            <a:r>
              <a:rPr lang="en-US">
                <a:ea typeface="+mn-lt"/>
                <a:cs typeface="+mn-lt"/>
              </a:rPr>
              <a:t>: payload: POJO Plain Old Java Object</a:t>
            </a:r>
          </a:p>
          <a:p>
            <a:pPr lvl="1"/>
            <a:r>
              <a:rPr lang="en-US">
                <a:cs typeface="Calibri"/>
              </a:rPr>
              <a:t>Objects: </a:t>
            </a:r>
            <a:r>
              <a:rPr lang="en-US" b="1">
                <a:cs typeface="Calibri"/>
              </a:rPr>
              <a:t>Credit Card Transaction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12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E0D550D-B9B6-4384-AF4B-92AD3E1E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58" y="1995105"/>
            <a:ext cx="9900554" cy="44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6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87" y="53929"/>
            <a:ext cx="6486034" cy="923401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 </a:t>
            </a:r>
            <a:r>
              <a:rPr lang="en-US" sz="3200" dirty="0">
                <a:ea typeface="+mj-lt"/>
                <a:cs typeface="+mj-lt"/>
              </a:rPr>
              <a:t>Breakdown</a:t>
            </a:r>
            <a:r>
              <a:rPr lang="en-US" sz="3200" dirty="0">
                <a:cs typeface="Calibri Light"/>
              </a:rPr>
              <a:t>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84" y="1163271"/>
            <a:ext cx="11784778" cy="53805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What is </a:t>
            </a:r>
            <a:r>
              <a:rPr lang="en-US" b="1" dirty="0">
                <a:cs typeface="Calibri"/>
              </a:rPr>
              <a:t>Joe Oakes</a:t>
            </a:r>
          </a:p>
          <a:p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Blockchain</a:t>
            </a:r>
            <a:r>
              <a:rPr lang="en-US" dirty="0">
                <a:cs typeface="Calibri"/>
              </a:rPr>
              <a:t>? </a:t>
            </a:r>
          </a:p>
          <a:p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Centralized Network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P2P Network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Block</a:t>
            </a:r>
            <a:r>
              <a:rPr lang="en-US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Hash</a:t>
            </a:r>
            <a:r>
              <a:rPr lang="en-US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Computing the </a:t>
            </a:r>
            <a:r>
              <a:rPr lang="en-US" b="1" dirty="0">
                <a:cs typeface="Calibri"/>
              </a:rPr>
              <a:t>Block Hash</a:t>
            </a:r>
          </a:p>
          <a:p>
            <a:pPr lvl="1"/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Timestamp</a:t>
            </a:r>
            <a:r>
              <a:rPr lang="en-US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Block Nonce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What are </a:t>
            </a:r>
            <a:r>
              <a:rPr lang="en-US" b="1" dirty="0">
                <a:cs typeface="Calibri"/>
              </a:rPr>
              <a:t>Mining and Signing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Payload?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Node/Peer</a:t>
            </a:r>
            <a:r>
              <a:rPr lang="en-US" dirty="0">
                <a:cs typeface="Calibri"/>
              </a:rPr>
              <a:t>? </a:t>
            </a:r>
          </a:p>
          <a:p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Distributed Blockchain?</a:t>
            </a:r>
          </a:p>
          <a:p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Merkle Tree?</a:t>
            </a:r>
          </a:p>
          <a:p>
            <a:r>
              <a:rPr lang="en-US" dirty="0">
                <a:cs typeface="Calibri"/>
              </a:rPr>
              <a:t>Review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A450A-E14A-4F76-A1C9-C011576E4603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D7AFA4E-1CAC-4386-B629-42330860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4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74BA808-0D35-4AA6-B131-A291A359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00" y="2191263"/>
            <a:ext cx="6861644" cy="2475473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43BA8440-0335-42DD-B03E-292032B3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6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Block Data POJO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18285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>
                <a:ea typeface="+mn-lt"/>
                <a:cs typeface="+mn-lt"/>
              </a:rPr>
              <a:t>Data</a:t>
            </a:r>
            <a:r>
              <a:rPr lang="en-US">
                <a:ea typeface="+mn-lt"/>
                <a:cs typeface="+mn-lt"/>
              </a:rPr>
              <a:t>: payload: POJO Plain Old Java Object</a:t>
            </a:r>
          </a:p>
          <a:p>
            <a:pPr lvl="1"/>
            <a:r>
              <a:rPr lang="en-US">
                <a:cs typeface="Calibri"/>
              </a:rPr>
              <a:t>Object: </a:t>
            </a:r>
            <a:r>
              <a:rPr lang="en-US" b="1">
                <a:cs typeface="Calibri"/>
              </a:rPr>
              <a:t>Credit Card Transaction</a:t>
            </a:r>
          </a:p>
          <a:p>
            <a:pPr lvl="1"/>
            <a:r>
              <a:rPr lang="en-US">
                <a:cs typeface="Calibri"/>
              </a:rPr>
              <a:t>The object was converted to JSON payload format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Then the payload was AES encrypted</a:t>
            </a:r>
            <a:endParaRPr lang="en-US" dirty="0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The Data Block is then added to the Blockchain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2F9B6F-6A4F-4077-9067-BD4D7BC5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14" y="3102657"/>
            <a:ext cx="11569699" cy="35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2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Block Data JSON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5" y="1493980"/>
            <a:ext cx="11057463" cy="1738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</a:t>
            </a:r>
            <a:r>
              <a:rPr lang="en-US" dirty="0">
                <a:ea typeface="+mn-lt"/>
                <a:cs typeface="+mn-lt"/>
              </a:rPr>
              <a:t>: payload: </a:t>
            </a:r>
            <a:r>
              <a:rPr lang="en-US" b="1" dirty="0">
                <a:cs typeface="Calibri"/>
              </a:rPr>
              <a:t>JSON (JavaScript Object Notation) Formatted payload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Object: </a:t>
            </a:r>
            <a:r>
              <a:rPr lang="en-US" b="1" dirty="0">
                <a:cs typeface="Calibri"/>
              </a:rPr>
              <a:t>Credit Card Transaction</a:t>
            </a:r>
          </a:p>
          <a:p>
            <a:pPr lvl="1"/>
            <a:r>
              <a:rPr lang="en-US" b="1" dirty="0">
                <a:cs typeface="Calibri"/>
              </a:rPr>
              <a:t>AES encrypted and decrypted payload - </a:t>
            </a:r>
            <a:r>
              <a:rPr lang="en-US" dirty="0"/>
              <a:t>Advanced Encryption Standard symmetric </a:t>
            </a:r>
            <a:r>
              <a:rPr lang="en-US" b="1" dirty="0"/>
              <a:t>encryption algorithm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F19CD8-DF9C-4AC2-8D4C-99EC6AFC4A86}"/>
              </a:ext>
            </a:extLst>
          </p:cNvPr>
          <p:cNvSpPr/>
          <p:nvPr/>
        </p:nvSpPr>
        <p:spPr>
          <a:xfrm>
            <a:off x="4443" y="3052159"/>
            <a:ext cx="121875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"hash": "00000f63dc7c2f187d2d2877e370f5381eec84f5e7abcce4a148697fda235e1b",</a:t>
            </a:r>
          </a:p>
          <a:p>
            <a:r>
              <a:rPr lang="en-US" dirty="0"/>
              <a:t>    "</a:t>
            </a:r>
            <a:r>
              <a:rPr lang="en-US" dirty="0" err="1"/>
              <a:t>previousHash</a:t>
            </a:r>
            <a:r>
              <a:rPr lang="en-US" dirty="0"/>
              <a:t>": "000007b40cadf1bc50a52d528f812e0519b5c0b2768a9b2dff5455b84a5e1b50",</a:t>
            </a:r>
          </a:p>
          <a:p>
            <a:r>
              <a:rPr lang="en-US" dirty="0"/>
              <a:t>    "data": "rEcAm6QylZBVNe6/klHHjbfoupMBMDyeZAG8+yj9MlkvVBKbncCFSs4lxMJT1HCb6R3pBnxOLYeZ2Qo2ip6tHRZgDLHkyW5d90Ysv+Dz1RcD8ZGD18j3DnRolidyfTrpmuxLchPMjYd0PKdRYMOtFgp32Nj6VeL8PTojZfVlBVuwvMM8ZX++nCAzadg+TBVM958R/3M638VSu8VylleXMg\u003d\u003d",</a:t>
            </a:r>
          </a:p>
          <a:p>
            <a:r>
              <a:rPr lang="en-US" dirty="0"/>
              <a:t>    "</a:t>
            </a:r>
            <a:r>
              <a:rPr lang="en-US" dirty="0" err="1"/>
              <a:t>timeStamp</a:t>
            </a:r>
            <a:r>
              <a:rPr lang="en-US" dirty="0"/>
              <a:t>": 1558518237089,</a:t>
            </a:r>
          </a:p>
          <a:p>
            <a:r>
              <a:rPr lang="en-US" dirty="0"/>
              <a:t>    "nonce": 102517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Decrypted block data for block #3: {"</a:t>
            </a:r>
            <a:r>
              <a:rPr lang="en-US" dirty="0" err="1"/>
              <a:t>cardholderName</a:t>
            </a:r>
            <a:r>
              <a:rPr lang="en-US" dirty="0"/>
              <a:t>":"Joseph Sliwka","date":"2/21/2019","transactionType":"PURCHASE","businessName":"Penn State University - </a:t>
            </a:r>
            <a:r>
              <a:rPr lang="en-US" dirty="0" err="1"/>
              <a:t>Abington","status":"Pending</a:t>
            </a:r>
            <a:r>
              <a:rPr lang="en-US" dirty="0"/>
              <a:t>"}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Block Data POJO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6492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>
                <a:ea typeface="+mn-lt"/>
                <a:cs typeface="+mn-lt"/>
              </a:rPr>
              <a:t>Data</a:t>
            </a:r>
            <a:r>
              <a:rPr lang="en-US">
                <a:ea typeface="+mn-lt"/>
                <a:cs typeface="+mn-lt"/>
              </a:rPr>
              <a:t>: payload: POJO Plain Old Java Object</a:t>
            </a:r>
          </a:p>
          <a:p>
            <a:pPr lvl="1"/>
            <a:r>
              <a:rPr lang="en-US">
                <a:cs typeface="Calibri"/>
              </a:rPr>
              <a:t>Object: </a:t>
            </a:r>
            <a:r>
              <a:rPr lang="en-US" b="1">
                <a:cs typeface="Calibri"/>
              </a:rPr>
              <a:t>Student Record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1F8EE6-CDD5-45FA-93E5-8CFACC5D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28" y="2100638"/>
            <a:ext cx="10698841" cy="38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8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Block Data POJO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14838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>
                <a:ea typeface="+mn-lt"/>
                <a:cs typeface="+mn-lt"/>
              </a:rPr>
              <a:t>Data</a:t>
            </a:r>
            <a:r>
              <a:rPr lang="en-US">
                <a:ea typeface="+mn-lt"/>
                <a:cs typeface="+mn-lt"/>
              </a:rPr>
              <a:t>: payload: POJO Plain Old Java Object</a:t>
            </a:r>
          </a:p>
          <a:p>
            <a:pPr lvl="1"/>
            <a:r>
              <a:rPr lang="en-US">
                <a:cs typeface="Calibri"/>
              </a:rPr>
              <a:t>Object: </a:t>
            </a:r>
            <a:r>
              <a:rPr lang="en-US" b="1">
                <a:cs typeface="Calibri"/>
              </a:rPr>
              <a:t>Student Record</a:t>
            </a:r>
          </a:p>
          <a:p>
            <a:pPr lvl="1"/>
            <a:r>
              <a:rPr lang="en-US">
                <a:cs typeface="Calibri"/>
              </a:rPr>
              <a:t>The object was converted to JSON payload format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Then the payload was AES encrypted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The Data Block is then added to the Blockchain</a:t>
            </a: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4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113E354-81EE-451C-A02A-215C2E79C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1" y="2965205"/>
            <a:ext cx="11442698" cy="31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13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Block Data JSON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5" y="1493980"/>
            <a:ext cx="11057463" cy="1738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</a:t>
            </a:r>
            <a:r>
              <a:rPr lang="en-US" dirty="0">
                <a:ea typeface="+mn-lt"/>
                <a:cs typeface="+mn-lt"/>
              </a:rPr>
              <a:t>: payload: </a:t>
            </a:r>
            <a:r>
              <a:rPr lang="en-US" b="1" dirty="0">
                <a:cs typeface="Calibri"/>
              </a:rPr>
              <a:t>JSON (JavaScript Object Notation) Formatted payload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Object: </a:t>
            </a:r>
            <a:r>
              <a:rPr lang="en-US" b="1" dirty="0">
                <a:cs typeface="Calibri"/>
              </a:rPr>
              <a:t>Student Record</a:t>
            </a:r>
          </a:p>
          <a:p>
            <a:pPr lvl="1"/>
            <a:r>
              <a:rPr lang="en-US" b="1" dirty="0">
                <a:cs typeface="Calibri"/>
              </a:rPr>
              <a:t>AES encrypted and decrypted payload - </a:t>
            </a:r>
            <a:r>
              <a:rPr lang="en-US" dirty="0"/>
              <a:t>Advanced Encryption Standard symmetric </a:t>
            </a:r>
            <a:r>
              <a:rPr lang="en-US" b="1" dirty="0"/>
              <a:t>encryption algorithm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F19CD8-DF9C-4AC2-8D4C-99EC6AFC4A86}"/>
              </a:ext>
            </a:extLst>
          </p:cNvPr>
          <p:cNvSpPr/>
          <p:nvPr/>
        </p:nvSpPr>
        <p:spPr>
          <a:xfrm>
            <a:off x="4443" y="3052159"/>
            <a:ext cx="121875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"hash": "00000dc3cfb52d12562bb80ab99d71270d03c22a680584972a97584d5d987803",</a:t>
            </a:r>
          </a:p>
          <a:p>
            <a:r>
              <a:rPr lang="en-US" dirty="0"/>
              <a:t>    "</a:t>
            </a:r>
            <a:r>
              <a:rPr lang="en-US" dirty="0" err="1"/>
              <a:t>previousHash</a:t>
            </a:r>
            <a:r>
              <a:rPr lang="en-US" dirty="0"/>
              <a:t>": "00000f63dc7c2f187d2d2877e370f5381eec84f5e7abcce4a148697fda235e1b",</a:t>
            </a:r>
          </a:p>
          <a:p>
            <a:r>
              <a:rPr lang="en-US" dirty="0"/>
              <a:t>    "data": "3c2nS5c9bRKbHyo+9XENdH+nevZy4N1qkBs6AoJhIIlKD1/RlpfrN6LIPcWF/lRJxqIEAtCcXuZp0uDlnTijuzAP5tPhWCZXhpRWR7aLlVU\u003d",</a:t>
            </a:r>
          </a:p>
          <a:p>
            <a:r>
              <a:rPr lang="en-US" dirty="0"/>
              <a:t>    "</a:t>
            </a:r>
            <a:r>
              <a:rPr lang="en-US" dirty="0" err="1"/>
              <a:t>timeStamp</a:t>
            </a:r>
            <a:r>
              <a:rPr lang="en-US" dirty="0"/>
              <a:t>": 1558518237298,</a:t>
            </a:r>
          </a:p>
          <a:p>
            <a:r>
              <a:rPr lang="en-US" dirty="0"/>
              <a:t>    "nonce": 1897054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Decrypted block data for block #4: {"studentID":"981493786","studentName":"Joseph </a:t>
            </a:r>
            <a:r>
              <a:rPr lang="en-US" dirty="0" err="1"/>
              <a:t>Sliwka</a:t>
            </a:r>
            <a:r>
              <a:rPr lang="en-US" dirty="0"/>
              <a:t>","</a:t>
            </a:r>
            <a:r>
              <a:rPr lang="en-US" dirty="0" err="1"/>
              <a:t>studentMajor</a:t>
            </a:r>
            <a:r>
              <a:rPr lang="en-US" dirty="0"/>
              <a:t>":"IST"}</a:t>
            </a:r>
          </a:p>
        </p:txBody>
      </p:sp>
    </p:spTree>
    <p:extLst>
      <p:ext uri="{BB962C8B-B14F-4D97-AF65-F5344CB8AC3E}">
        <p14:creationId xmlns:p14="http://schemas.microsoft.com/office/powerpoint/2010/main" val="108257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DDC7F0-500C-4E3E-82FC-B91A280B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629"/>
            <a:ext cx="12103020" cy="6909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[{ "hash": "00000cd0331cbfa7d87553cf860699dba6878c73992f067e71f73682bcac6dac", "</a:t>
            </a:r>
            <a:r>
              <a:rPr lang="en-US" sz="1600" dirty="0" err="1"/>
              <a:t>previousHash</a:t>
            </a:r>
            <a:r>
              <a:rPr lang="en-US" sz="1600" dirty="0"/>
              <a:t>": "0",</a:t>
            </a:r>
          </a:p>
          <a:p>
            <a:pPr marL="0" indent="0">
              <a:buNone/>
            </a:pPr>
            <a:r>
              <a:rPr lang="en-US" sz="1600" dirty="0"/>
              <a:t>    "data": "</a:t>
            </a:r>
            <a:r>
              <a:rPr lang="en-US" sz="1600" dirty="0" err="1"/>
              <a:t>Ftl</a:t>
            </a:r>
            <a:r>
              <a:rPr lang="en-US" sz="1600" dirty="0"/>
              <a:t>/qPSGPcbMkufAsU5quDJQqMyjgqZFCbHO3JpfJJ5+CC+L7OYHvtTFsnCYaFn2HxVUT0SdOh9yc3HcjsA66N7PlepJ/8ChzHQ2GUGQ+1mu6etIDh9zZJQajMdHew6M/YfKO6zZOx5EV4rxKbJtSK5K0k9JsjgOS5/</a:t>
            </a:r>
            <a:r>
              <a:rPr lang="en-US" sz="1600" dirty="0" err="1"/>
              <a:t>TvqE</a:t>
            </a:r>
            <a:r>
              <a:rPr lang="en-US" sz="1600" dirty="0"/>
              <a:t>/BLA\u003d",</a:t>
            </a:r>
          </a:p>
          <a:p>
            <a:pPr marL="0" indent="0">
              <a:buNone/>
            </a:pPr>
            <a:r>
              <a:rPr lang="en-US" sz="1600" dirty="0"/>
              <a:t>    "</a:t>
            </a:r>
            <a:r>
              <a:rPr lang="en-US" sz="1600" dirty="0" err="1"/>
              <a:t>timeStamp</a:t>
            </a:r>
            <a:r>
              <a:rPr lang="en-US" sz="1600" dirty="0"/>
              <a:t>": 1558518234846, "nonce": 565048},</a:t>
            </a:r>
          </a:p>
          <a:p>
            <a:pPr marL="0" indent="0">
              <a:buNone/>
            </a:pPr>
            <a:r>
              <a:rPr lang="en-US" sz="1600" dirty="0"/>
              <a:t> { "hash": "000007b40cadf1bc50a52d528f812e0519b5c0b2768a9b2dff5455b84a5e1b50", "</a:t>
            </a:r>
            <a:r>
              <a:rPr lang="en-US" sz="1600" dirty="0" err="1"/>
              <a:t>previousHash</a:t>
            </a:r>
            <a:r>
              <a:rPr lang="en-US" sz="1600" dirty="0"/>
              <a:t>": "00000cd0331cbfa7d87553cf860699dba6878c73992f067e71f73682bcac6dac",</a:t>
            </a:r>
          </a:p>
          <a:p>
            <a:pPr marL="0" indent="0">
              <a:buNone/>
            </a:pPr>
            <a:r>
              <a:rPr lang="en-US" sz="1600" dirty="0"/>
              <a:t>    "data": "wq7RaImWbeLHhKWEbWbDy7qzviLLcpp6PJm62AyCmd3fiWITaQfoG8pD4iTKbFfVfVmGbR0Mi7El2wQkHVredS6xIxOgYK6ytwgS6BJiCpmL5wT2v5bMIZbspwg2cvNpl46v6CucuvPXRYAW0CGrhGXCIFZLXj44GeFF3qYJGTFeAk3lIbzV2Xr0PDWTR0Nn",</a:t>
            </a:r>
          </a:p>
          <a:p>
            <a:pPr marL="0" indent="0">
              <a:buNone/>
            </a:pPr>
            <a:r>
              <a:rPr lang="en-US" sz="1600" dirty="0"/>
              <a:t>    "</a:t>
            </a:r>
            <a:r>
              <a:rPr lang="en-US" sz="1600" dirty="0" err="1"/>
              <a:t>timeStamp</a:t>
            </a:r>
            <a:r>
              <a:rPr lang="en-US" sz="1600" dirty="0"/>
              <a:t>": 1558518236296, "nonce": 359930},</a:t>
            </a:r>
          </a:p>
          <a:p>
            <a:pPr marL="0" indent="0">
              <a:buNone/>
            </a:pPr>
            <a:r>
              <a:rPr lang="en-US" sz="1600" dirty="0"/>
              <a:t>{ "hash": "00000f63dc7c2f187d2d2877e370f5381eec84f5e7abcce4a148697fda235e1b", "</a:t>
            </a:r>
            <a:r>
              <a:rPr lang="en-US" sz="1600" dirty="0" err="1"/>
              <a:t>previousHash</a:t>
            </a:r>
            <a:r>
              <a:rPr lang="en-US" sz="1600" dirty="0"/>
              <a:t>": "000007b40cadf1bc50a52d528f812e0519b5c0b2768a9b2dff5455b84a5e1b50",</a:t>
            </a:r>
          </a:p>
          <a:p>
            <a:pPr marL="0" indent="0">
              <a:buNone/>
            </a:pPr>
            <a:r>
              <a:rPr lang="en-US" sz="1600" dirty="0"/>
              <a:t>    "data": "rEcAm6QylZBVNe6/klHHjbfoupMBMDyeZAG8+yj9MlkvVBKbncCFSs4lxMJT1HCb6R3pBnxOLYeZ2Qo2ip6tHRZgDLHkyW5d90Ysv+Dz1RcD8ZGD18j3DnRolidyfTrpmuxLchPMjYd0PKdRYMOtFgp32Nj6VeL8PTojZfVlBVuwvMM8ZX++nCAzadg+TBVM958R/3M638VSu8VylleXMg\u003d\u003d",</a:t>
            </a:r>
          </a:p>
          <a:p>
            <a:pPr marL="0" indent="0">
              <a:buNone/>
            </a:pPr>
            <a:r>
              <a:rPr lang="en-US" sz="1600" dirty="0"/>
              <a:t>    "</a:t>
            </a:r>
            <a:r>
              <a:rPr lang="en-US" sz="1600" dirty="0" err="1"/>
              <a:t>timeStamp</a:t>
            </a:r>
            <a:r>
              <a:rPr lang="en-US" sz="1600" dirty="0"/>
              <a:t>": 1558518237089, "nonce": 102517}, </a:t>
            </a:r>
          </a:p>
          <a:p>
            <a:pPr marL="0" indent="0">
              <a:buNone/>
            </a:pPr>
            <a:r>
              <a:rPr lang="en-US" sz="1600" dirty="0"/>
              <a:t>{"hash": "00000dc3cfb52d12562bb80ab99d71270d03c22a680584972a97584d5d987803","previousHash": "00000f63dc7c2f187d2d2877e370f5381eec84f5e7abcce4a148697fda235e1b",</a:t>
            </a:r>
          </a:p>
          <a:p>
            <a:pPr marL="0" indent="0">
              <a:buNone/>
            </a:pPr>
            <a:r>
              <a:rPr lang="en-US" sz="1600" dirty="0"/>
              <a:t>    "data": "3c2nS5c9bRKbHyo+9XENdH+nevZy4N1qkBs6AoJhIIlKD1/RlpfrN6LIPcWF/lRJxqIEAtCcXuZp0uDlnTijuzAP5tPhWCZXhpRWR7aLlVU\u003d",</a:t>
            </a:r>
          </a:p>
          <a:p>
            <a:pPr marL="0" indent="0">
              <a:buNone/>
            </a:pPr>
            <a:r>
              <a:rPr lang="en-US" sz="1600" dirty="0"/>
              <a:t>    "</a:t>
            </a:r>
            <a:r>
              <a:rPr lang="en-US" sz="1600" dirty="0" err="1"/>
              <a:t>timeStamp</a:t>
            </a:r>
            <a:r>
              <a:rPr lang="en-US" sz="1600" dirty="0"/>
              <a:t>": 1558518237298, "nonce": 1897054</a:t>
            </a:r>
          </a:p>
          <a:p>
            <a:pPr marL="0" indent="0">
              <a:buNone/>
            </a:pPr>
            <a:r>
              <a:rPr lang="en-US" sz="1600" dirty="0"/>
              <a:t>  } ]</a:t>
            </a:r>
          </a:p>
        </p:txBody>
      </p:sp>
    </p:spTree>
    <p:extLst>
      <p:ext uri="{BB962C8B-B14F-4D97-AF65-F5344CB8AC3E}">
        <p14:creationId xmlns:p14="http://schemas.microsoft.com/office/powerpoint/2010/main" val="263432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462" y="21"/>
            <a:ext cx="6842370" cy="1354870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What is a Hash?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53" y="1154032"/>
            <a:ext cx="11771864" cy="15228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Hash value is a </a:t>
            </a:r>
            <a:r>
              <a:rPr lang="en-US" b="1" dirty="0">
                <a:cs typeface="Calibri"/>
              </a:rPr>
              <a:t>digital signature </a:t>
            </a:r>
            <a:r>
              <a:rPr lang="en-US" dirty="0">
                <a:cs typeface="Calibri"/>
              </a:rPr>
              <a:t>derived from a mathematical algorithm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SHA2-256 Hash generator – has value of 256 bits or 64 bytes hex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"</a:t>
            </a:r>
            <a:r>
              <a:rPr lang="en-US" sz="2000" dirty="0">
                <a:cs typeface="Calibri"/>
              </a:rPr>
              <a:t>Hello" = 185f8db32271fe25f561a6fc938b2e264306ec304eda518007d1764826381969</a:t>
            </a: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Website Demo</a:t>
            </a:r>
            <a:r>
              <a:rPr lang="en-US" sz="2000" dirty="0">
                <a:cs typeface="Calibri"/>
              </a:rPr>
              <a:t>: </a:t>
            </a:r>
            <a:r>
              <a:rPr lang="en-US" sz="2000" dirty="0">
                <a:ea typeface="+mn-lt"/>
                <a:cs typeface="+mn-lt"/>
                <a:hlinkClick r:id="rId2"/>
              </a:rPr>
              <a:t>https://anders.com/blockchain/hash.html</a:t>
            </a:r>
            <a:endParaRPr lang="en-US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C368DA-DB04-44A9-ADAE-4D3E1E23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4" y="2897756"/>
            <a:ext cx="5678510" cy="27855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67748A-9B26-434F-9D0A-D954CE89933B}"/>
              </a:ext>
            </a:extLst>
          </p:cNvPr>
          <p:cNvSpPr/>
          <p:nvPr/>
        </p:nvSpPr>
        <p:spPr>
          <a:xfrm>
            <a:off x="1214864" y="5153708"/>
            <a:ext cx="4528889" cy="285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11041E-CFF8-4A68-AA5C-8703280D029D}"/>
              </a:ext>
            </a:extLst>
          </p:cNvPr>
          <p:cNvSpPr/>
          <p:nvPr/>
        </p:nvSpPr>
        <p:spPr>
          <a:xfrm>
            <a:off x="1090017" y="3528806"/>
            <a:ext cx="1257086" cy="224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69B5A-B0ED-49C8-B63C-D7C0C96DE243}"/>
              </a:ext>
            </a:extLst>
          </p:cNvPr>
          <p:cNvSpPr txBox="1"/>
          <p:nvPr/>
        </p:nvSpPr>
        <p:spPr>
          <a:xfrm>
            <a:off x="1017954" y="5690298"/>
            <a:ext cx="1067046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64 bytes hexadecimal – Notice changing one character of the data “H” to “h” will change the digital signature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A27AE-F6C6-4723-9B87-81E7ED7F23CF}"/>
              </a:ext>
            </a:extLst>
          </p:cNvPr>
          <p:cNvSpPr/>
          <p:nvPr/>
        </p:nvSpPr>
        <p:spPr>
          <a:xfrm>
            <a:off x="9890115" y="1615483"/>
            <a:ext cx="1407432" cy="114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Block 1</a:t>
            </a:r>
            <a:endParaRPr lang="en-US"/>
          </a:p>
          <a:p>
            <a:pPr algn="ctr"/>
            <a:r>
              <a:rPr lang="en-US" sz="2000">
                <a:cs typeface="Calibri"/>
              </a:rPr>
              <a:t>Data: "Hello"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B2B53-D2FF-4879-BFAF-DC581046BF83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0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B148C7C-438F-4DB2-8CB7-BF13A1781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6ED3570E-5057-42B3-88CD-55E7ABF95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20" name="Picture 2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D68EE8D-0B68-47A5-B828-976FC59B9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86" y="2755094"/>
            <a:ext cx="5909128" cy="29443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724D2E-4715-4B7B-BA10-D11485491CE5}"/>
              </a:ext>
            </a:extLst>
          </p:cNvPr>
          <p:cNvSpPr/>
          <p:nvPr/>
        </p:nvSpPr>
        <p:spPr>
          <a:xfrm>
            <a:off x="7049945" y="3365520"/>
            <a:ext cx="1257086" cy="224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A3784-8E3A-4479-BE20-2413B86F7DC4}"/>
              </a:ext>
            </a:extLst>
          </p:cNvPr>
          <p:cNvSpPr/>
          <p:nvPr/>
        </p:nvSpPr>
        <p:spPr>
          <a:xfrm>
            <a:off x="7192934" y="5226279"/>
            <a:ext cx="4837318" cy="21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6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942" y="116142"/>
            <a:ext cx="7297914" cy="916661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What is a Block Previous Hash?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1" y="1412337"/>
            <a:ext cx="11771864" cy="4764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SHA2-256 Hash generator – has value of 256 bits or 64 bytes hexadecimal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"</a:t>
            </a:r>
            <a:r>
              <a:rPr lang="en-US" sz="2000" dirty="0">
                <a:cs typeface="Calibri"/>
              </a:rPr>
              <a:t>Hello" = 185f8db32271fe25f561a6fc938b2e264306ec304eda518007d1764826381969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"class" = 0889113e04d3203f0c401c17c0fd8b352b740dc607433779d3edcaa13320b001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"Welcome" = 0e2226b5235f0ff94a276eb4d07a3bfea74b7e3b8b85e9efca6c18430f041bf8</a:t>
            </a:r>
          </a:p>
          <a:p>
            <a:r>
              <a:rPr lang="en-US" sz="2000" dirty="0">
                <a:cs typeface="Calibri"/>
              </a:rPr>
              <a:t>But remember we still need to hash in all the block information – </a:t>
            </a:r>
            <a:r>
              <a:rPr lang="en-US" sz="2000" b="1" dirty="0">
                <a:cs typeface="Calibri"/>
              </a:rPr>
              <a:t>previous hash, timestamp, nonce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751FC-9CB0-4C84-9AE4-87A1B8B50AAF}"/>
              </a:ext>
            </a:extLst>
          </p:cNvPr>
          <p:cNvSpPr/>
          <p:nvPr/>
        </p:nvSpPr>
        <p:spPr>
          <a:xfrm>
            <a:off x="23131" y="3934447"/>
            <a:ext cx="2576958" cy="232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>
              <a:cs typeface="Calibri"/>
            </a:endParaRPr>
          </a:p>
          <a:p>
            <a:r>
              <a:rPr lang="en-US" sz="1600" b="1" dirty="0">
                <a:cs typeface="Calibri"/>
              </a:rPr>
              <a:t>Block 1</a:t>
            </a:r>
            <a:endParaRPr lang="en-US" b="1" dirty="0">
              <a:cs typeface="Calibri"/>
            </a:endParaRPr>
          </a:p>
          <a:p>
            <a:r>
              <a:rPr lang="en-US" sz="1600" dirty="0">
                <a:cs typeface="Calibri"/>
              </a:rPr>
              <a:t>Hash: </a:t>
            </a:r>
            <a:r>
              <a:rPr lang="en-US" sz="1600" dirty="0">
                <a:solidFill>
                  <a:srgbClr val="7030A0"/>
                </a:solidFill>
                <a:cs typeface="Calibri"/>
              </a:rPr>
              <a:t>185f8db32271fe25f561a6fc938b2e264306ec304eda518007d1764826381969</a:t>
            </a:r>
          </a:p>
          <a:p>
            <a:r>
              <a:rPr lang="en-US" sz="1600" b="1" dirty="0">
                <a:cs typeface="Calibri"/>
              </a:rPr>
              <a:t>Previous Hash</a:t>
            </a:r>
            <a:r>
              <a:rPr lang="en-US" sz="1600" dirty="0">
                <a:cs typeface="Calibri"/>
              </a:rPr>
              <a:t>: 0</a:t>
            </a:r>
          </a:p>
          <a:p>
            <a:r>
              <a:rPr lang="en-US" sz="1600" b="1" dirty="0">
                <a:cs typeface="Calibri"/>
              </a:rPr>
              <a:t>Data:</a:t>
            </a:r>
            <a:r>
              <a:rPr lang="en-US" sz="1600" dirty="0">
                <a:cs typeface="Calibri"/>
              </a:rPr>
              <a:t> "Hello"</a:t>
            </a: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pPr algn="ctr"/>
            <a:endParaRPr lang="en-US" sz="140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FAACAB-8FB5-4D34-A7AE-3487B3A07975}"/>
              </a:ext>
            </a:extLst>
          </p:cNvPr>
          <p:cNvCxnSpPr/>
          <p:nvPr/>
        </p:nvCxnSpPr>
        <p:spPr>
          <a:xfrm>
            <a:off x="2437517" y="4803341"/>
            <a:ext cx="880177" cy="16213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03374F9-CD4A-43A8-805A-3D85B69E3455}"/>
              </a:ext>
            </a:extLst>
          </p:cNvPr>
          <p:cNvSpPr/>
          <p:nvPr/>
        </p:nvSpPr>
        <p:spPr>
          <a:xfrm>
            <a:off x="3328640" y="3922723"/>
            <a:ext cx="2576958" cy="232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>
              <a:cs typeface="Calibri"/>
            </a:endParaRPr>
          </a:p>
          <a:p>
            <a:r>
              <a:rPr lang="en-US" sz="1600" b="1" dirty="0">
                <a:cs typeface="Calibri"/>
              </a:rPr>
              <a:t>Block 2</a:t>
            </a:r>
            <a:endParaRPr lang="en-US" b="1" dirty="0">
              <a:cs typeface="Calibri"/>
            </a:endParaRPr>
          </a:p>
          <a:p>
            <a:r>
              <a:rPr lang="en-US" sz="1600" dirty="0">
                <a:cs typeface="Calibri"/>
              </a:rPr>
              <a:t>Hash: 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0889113e04d3203f0c401c17c0fd8b352b740dc607433779d3edcaa13320b001</a:t>
            </a:r>
          </a:p>
          <a:p>
            <a:r>
              <a:rPr lang="en-US" sz="1600" b="1" dirty="0">
                <a:cs typeface="Calibri"/>
              </a:rPr>
              <a:t>Previous Hash: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>
                <a:solidFill>
                  <a:srgbClr val="7030A0"/>
                </a:solidFill>
                <a:cs typeface="Calibri"/>
              </a:rPr>
              <a:t>185f8db32271fe25f561a6fc938b2e264306ec304eda518007d1764826381969</a:t>
            </a:r>
          </a:p>
          <a:p>
            <a:r>
              <a:rPr lang="en-US" sz="1600" b="1" dirty="0">
                <a:cs typeface="Calibri"/>
              </a:rPr>
              <a:t>Data:</a:t>
            </a:r>
            <a:r>
              <a:rPr lang="en-US" sz="1600" dirty="0">
                <a:cs typeface="Calibri"/>
              </a:rPr>
              <a:t> "class"</a:t>
            </a:r>
          </a:p>
          <a:p>
            <a:pPr algn="ctr"/>
            <a:endParaRPr lang="en-US" sz="14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CD1B0-8C10-4226-8F26-47B96E8B5E44}"/>
              </a:ext>
            </a:extLst>
          </p:cNvPr>
          <p:cNvSpPr/>
          <p:nvPr/>
        </p:nvSpPr>
        <p:spPr>
          <a:xfrm>
            <a:off x="6882521" y="3934446"/>
            <a:ext cx="2576958" cy="232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>
              <a:cs typeface="Calibri"/>
            </a:endParaRPr>
          </a:p>
          <a:p>
            <a:r>
              <a:rPr lang="en-US" sz="1600" b="1" dirty="0">
                <a:cs typeface="Calibri"/>
              </a:rPr>
              <a:t>Block 3</a:t>
            </a:r>
            <a:endParaRPr lang="en-US" b="1" dirty="0">
              <a:cs typeface="Calibri"/>
            </a:endParaRPr>
          </a:p>
          <a:p>
            <a:r>
              <a:rPr lang="en-US" sz="1600" dirty="0">
                <a:cs typeface="Calibri"/>
              </a:rPr>
              <a:t>Hash: 0e2226b5235f0ff94a276eb4d07a3bfea74b7e3b8b85e9efca6c18430f041bf8</a:t>
            </a:r>
          </a:p>
          <a:p>
            <a:r>
              <a:rPr lang="en-US" sz="1600" b="1" dirty="0">
                <a:cs typeface="Calibri"/>
              </a:rPr>
              <a:t>Previous Hash: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0889113e04d3203f0c401c17c0fd8b352b740dc607433779d3edcaa13320b001</a:t>
            </a:r>
          </a:p>
          <a:p>
            <a:r>
              <a:rPr lang="en-US" sz="1600" b="1" dirty="0">
                <a:cs typeface="Calibri"/>
              </a:rPr>
              <a:t>Data:</a:t>
            </a:r>
            <a:r>
              <a:rPr lang="en-US" sz="1600" dirty="0">
                <a:cs typeface="Calibri"/>
              </a:rPr>
              <a:t> "Welcome"</a:t>
            </a:r>
          </a:p>
          <a:p>
            <a:pPr algn="ctr"/>
            <a:endParaRPr lang="en-US" sz="140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15DD77-DC2B-459D-9767-E368B6F06D6B}"/>
              </a:ext>
            </a:extLst>
          </p:cNvPr>
          <p:cNvCxnSpPr>
            <a:cxnSpLocks/>
          </p:cNvCxnSpPr>
          <p:nvPr/>
        </p:nvCxnSpPr>
        <p:spPr>
          <a:xfrm>
            <a:off x="5924833" y="4797379"/>
            <a:ext cx="1000586" cy="349704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ADE60813-BB7C-423A-B4E9-106767AB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816" y="4323224"/>
            <a:ext cx="2403231" cy="1517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9B6536-2661-4523-A01F-3A6CA7E60020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3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2268BEA-CC81-48B0-A01B-108C75690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8F878A1A-DA30-4735-8293-596417B42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156" y="116142"/>
            <a:ext cx="5583415" cy="916661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Calculate Hash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B6536-2661-4523-A01F-3A6CA7E60020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3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2268BEA-CC81-48B0-A01B-108C7569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8F878A1A-DA30-4735-8293-596417B4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16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CCB0BC-0453-45EB-BA29-E46AFBF4E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207" y="3790554"/>
            <a:ext cx="7469414" cy="23746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65ED20-DEAC-410D-8FEF-C56B8413CCF5}"/>
              </a:ext>
            </a:extLst>
          </p:cNvPr>
          <p:cNvSpPr txBox="1"/>
          <p:nvPr/>
        </p:nvSpPr>
        <p:spPr>
          <a:xfrm>
            <a:off x="515015" y="6165283"/>
            <a:ext cx="1067046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data block is concatenated together into a string and applied to SHA256to calculate the Hash value</a:t>
            </a:r>
          </a:p>
          <a:p>
            <a:r>
              <a:rPr lang="en-US" dirty="0"/>
              <a:t>This can be used as a Hash Pointer.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5B282F-8AD2-4725-B021-048EC518CE83}"/>
              </a:ext>
            </a:extLst>
          </p:cNvPr>
          <p:cNvSpPr/>
          <p:nvPr/>
        </p:nvSpPr>
        <p:spPr>
          <a:xfrm>
            <a:off x="87222" y="1180572"/>
            <a:ext cx="119421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{ "hash": "00000cd0331cbfa7d87553cf860699dba6878c73992f067e71f73682bcac6dac", "</a:t>
            </a:r>
            <a:r>
              <a:rPr lang="en-US" sz="1400" b="1" dirty="0" err="1"/>
              <a:t>previousHash</a:t>
            </a:r>
            <a:r>
              <a:rPr lang="en-US" sz="1400" b="1" dirty="0"/>
              <a:t>": "0",</a:t>
            </a:r>
          </a:p>
          <a:p>
            <a:r>
              <a:rPr lang="en-US" sz="1400" b="1" dirty="0"/>
              <a:t>    "data": "</a:t>
            </a:r>
            <a:r>
              <a:rPr lang="en-US" sz="1400" b="1" dirty="0" err="1"/>
              <a:t>Ftl</a:t>
            </a:r>
            <a:r>
              <a:rPr lang="en-US" sz="1400" b="1" dirty="0"/>
              <a:t>/qPSGPcbMkufAsU5quDJQqMyjgqZFCbHO3JpfJJ5+CC+L7OYHvtTFsnCYaFn2HxVUT0SdOh9yc3HcjsA66N7PlepJ/8ChzHQ2GUGQ+1mu6etIDh9zZJQajMdHew6M/YfKO6zZOx5EV4rxKbJtSK5K0k9JsjgOS5/</a:t>
            </a:r>
            <a:r>
              <a:rPr lang="en-US" sz="1400" b="1" dirty="0" err="1"/>
              <a:t>TvqE</a:t>
            </a:r>
            <a:r>
              <a:rPr lang="en-US" sz="1400" b="1" dirty="0"/>
              <a:t>/BLA\u003d",</a:t>
            </a:r>
          </a:p>
          <a:p>
            <a:r>
              <a:rPr lang="en-US" sz="1400" b="1" dirty="0"/>
              <a:t>    "</a:t>
            </a:r>
            <a:r>
              <a:rPr lang="en-US" sz="1400" b="1" dirty="0" err="1"/>
              <a:t>timeStamp</a:t>
            </a:r>
            <a:r>
              <a:rPr lang="en-US" sz="1400" b="1" dirty="0"/>
              <a:t>": 1558518234846, "nonce": 565048},</a:t>
            </a:r>
          </a:p>
          <a:p>
            <a:r>
              <a:rPr lang="en-US" sz="1400" dirty="0"/>
              <a:t> { "hash": "000007b40cadf1bc50a52d528f812e0519b5c0b2768a9b2dff5455b84a5e1b50", "</a:t>
            </a:r>
            <a:r>
              <a:rPr lang="en-US" sz="1400" dirty="0" err="1"/>
              <a:t>previousHash</a:t>
            </a:r>
            <a:r>
              <a:rPr lang="en-US" sz="1400" dirty="0"/>
              <a:t>": "00000cd0331cbfa7d87553cf860699dba6878c73992f067e71f73682bcac6dac",</a:t>
            </a:r>
          </a:p>
          <a:p>
            <a:r>
              <a:rPr lang="en-US" sz="1400" dirty="0"/>
              <a:t>    "data": "wq7RaImWbeLHhKWEbWbDy7qzviLLcpp6PJm62AyCmd3fiWITaQfoG8pD4iTKbFfVfVmGbR0Mi7El2wQkHVredS6xIxOgYK6ytwgS6BJiCpmL5wT2v5bMIZbspwg2cvNpl46v6CucuvPXRYAW0CGrhGXCIFZLXj44GeFF3qYJGTFeAk3lIbzV2Xr0PDWTR0Nn",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timeStamp</a:t>
            </a:r>
            <a:r>
              <a:rPr lang="en-US" sz="1400" dirty="0"/>
              <a:t>": 1558518236296, "nonce": 359930}</a:t>
            </a:r>
          </a:p>
        </p:txBody>
      </p:sp>
    </p:spTree>
    <p:extLst>
      <p:ext uri="{BB962C8B-B14F-4D97-AF65-F5344CB8AC3E}">
        <p14:creationId xmlns:p14="http://schemas.microsoft.com/office/powerpoint/2010/main" val="394876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03" y="-89734"/>
            <a:ext cx="6970513" cy="1349375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What is a Timestamp?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2" y="1525961"/>
            <a:ext cx="11771864" cy="245855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cs typeface="Calibri"/>
              </a:rPr>
              <a:t>Date Formats: </a:t>
            </a:r>
            <a:r>
              <a:rPr lang="en-US" dirty="0">
                <a:cs typeface="Calibri"/>
              </a:rPr>
              <a:t>Julian date, Unix date, Gregorian date, Mayan</a:t>
            </a:r>
            <a:endParaRPr lang="en-US" dirty="0"/>
          </a:p>
          <a:p>
            <a:r>
              <a:rPr lang="en-US" b="1" dirty="0">
                <a:cs typeface="Calibri"/>
              </a:rPr>
              <a:t>Julian date</a:t>
            </a:r>
            <a:r>
              <a:rPr lang="en-US" dirty="0">
                <a:cs typeface="Calibri"/>
              </a:rPr>
              <a:t> format number of seconds that have elapsed since January 1, 4713 B.C. (2458564.00961)</a:t>
            </a:r>
            <a:endParaRPr lang="en-US" dirty="0"/>
          </a:p>
          <a:p>
            <a:r>
              <a:rPr lang="en-US" b="1" dirty="0">
                <a:cs typeface="Calibri"/>
              </a:rPr>
              <a:t>Unix date</a:t>
            </a:r>
            <a:r>
              <a:rPr lang="en-US" dirty="0">
                <a:cs typeface="Calibri"/>
              </a:rPr>
              <a:t> format: number of seconds that have elapsed since January 1, 1970 (1553170397) </a:t>
            </a:r>
            <a:r>
              <a:rPr lang="en-US" dirty="0">
                <a:ea typeface="+mn-lt"/>
                <a:cs typeface="+mn-lt"/>
              </a:rPr>
              <a:t>(Java Date().</a:t>
            </a:r>
            <a:r>
              <a:rPr lang="en-US" dirty="0" err="1">
                <a:ea typeface="+mn-lt"/>
                <a:cs typeface="+mn-lt"/>
              </a:rPr>
              <a:t>getTime</a:t>
            </a:r>
            <a:r>
              <a:rPr lang="en-US" dirty="0">
                <a:ea typeface="+mn-lt"/>
                <a:cs typeface="+mn-lt"/>
              </a:rPr>
              <a:t>())</a:t>
            </a:r>
          </a:p>
          <a:p>
            <a:r>
              <a:rPr lang="en-US" b="1" dirty="0">
                <a:cs typeface="Calibri"/>
              </a:rPr>
              <a:t>Gregorian date</a:t>
            </a:r>
            <a:r>
              <a:rPr lang="en-US" dirty="0">
                <a:cs typeface="Calibri"/>
              </a:rPr>
              <a:t>: format 9:47 PM 3/14/19, 21:47 03/14/2019, March 3 2019</a:t>
            </a:r>
          </a:p>
          <a:p>
            <a:r>
              <a:rPr lang="en-US" b="1" dirty="0">
                <a:cs typeface="Calibri"/>
              </a:rPr>
              <a:t>Mayan calendar</a:t>
            </a:r>
            <a:r>
              <a:rPr lang="en-US" dirty="0">
                <a:cs typeface="Calibri"/>
              </a:rPr>
              <a:t>: Count of days since August 11, 3114 B.C. (0.0.0.1.5)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FD1E0-0EA7-4C96-A5D7-AB078DBA4856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30D69D3-6FC3-43A6-B56E-FDC3AA67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1AD769FC-48FF-4EC0-9D8E-462F60AC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86746-BCB2-4B8E-83FD-19EC56FDD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73" y="3912128"/>
            <a:ext cx="3277340" cy="28398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3F5E4F-A0F8-4018-95BF-CE5EF6006FF9}"/>
              </a:ext>
            </a:extLst>
          </p:cNvPr>
          <p:cNvSpPr/>
          <p:nvPr/>
        </p:nvSpPr>
        <p:spPr>
          <a:xfrm>
            <a:off x="3974069" y="3762377"/>
            <a:ext cx="80642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{</a:t>
            </a:r>
          </a:p>
          <a:p>
            <a:r>
              <a:rPr lang="en-US" dirty="0"/>
              <a:t>    "hash": "00000cd0331cbfa7d87553cf860699dba6878c73992f067e71f73682bcac6dac",</a:t>
            </a:r>
          </a:p>
          <a:p>
            <a:r>
              <a:rPr lang="en-US" dirty="0"/>
              <a:t>    "</a:t>
            </a:r>
            <a:r>
              <a:rPr lang="en-US" dirty="0" err="1"/>
              <a:t>previousHash</a:t>
            </a:r>
            <a:r>
              <a:rPr lang="en-US" dirty="0"/>
              <a:t>": "0",</a:t>
            </a:r>
          </a:p>
          <a:p>
            <a:r>
              <a:rPr lang="en-US" dirty="0"/>
              <a:t>    "data": "</a:t>
            </a:r>
            <a:r>
              <a:rPr lang="en-US" dirty="0" err="1"/>
              <a:t>Ftl</a:t>
            </a:r>
            <a:r>
              <a:rPr lang="en-US" dirty="0"/>
              <a:t>/qPSGPcbMkufAsU5quDJQqMyjgqZFCbHO3JpfJJ5+CC+L7OYHvtTFsnCYaFn2HxVUT0SdOh9yc3HcjsA66N7PlepJ/8ChzHQ2GUGQ+1mu6etIDh9zZJQajMdHew6M/YfKO6zZOx5EV4rxKbJtSK5K0k9JsjgOS5/</a:t>
            </a:r>
            <a:r>
              <a:rPr lang="en-US" dirty="0" err="1"/>
              <a:t>TvqE</a:t>
            </a:r>
            <a:r>
              <a:rPr lang="en-US" dirty="0"/>
              <a:t>/BLA\u003d",</a:t>
            </a:r>
          </a:p>
          <a:p>
            <a:r>
              <a:rPr lang="en-US" dirty="0"/>
              <a:t>    </a:t>
            </a:r>
            <a:r>
              <a:rPr lang="en-US" b="1" dirty="0"/>
              <a:t>"</a:t>
            </a:r>
            <a:r>
              <a:rPr lang="en-US" b="1" dirty="0" err="1"/>
              <a:t>timeStamp</a:t>
            </a:r>
            <a:r>
              <a:rPr lang="en-US" b="1" dirty="0"/>
              <a:t>": 1558518234846,</a:t>
            </a:r>
          </a:p>
          <a:p>
            <a:r>
              <a:rPr lang="en-US" dirty="0"/>
              <a:t>    "nonce": 565048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0278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C008-422D-462D-A86A-291AA251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1" y="217458"/>
            <a:ext cx="10515600" cy="1325563"/>
          </a:xfrm>
        </p:spPr>
        <p:txBody>
          <a:bodyPr/>
          <a:lstStyle/>
          <a:p>
            <a:r>
              <a:rPr lang="en-US" dirty="0"/>
              <a:t>What is Joe Oakes: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0853-B8DB-4FEC-BCB1-8700B8A5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825625"/>
            <a:ext cx="733223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Life Learner</a:t>
            </a:r>
          </a:p>
          <a:p>
            <a:r>
              <a:rPr lang="en-US" dirty="0"/>
              <a:t>Associate Degree in </a:t>
            </a:r>
            <a:r>
              <a:rPr lang="en-US" b="1" dirty="0"/>
              <a:t>Computer Science</a:t>
            </a:r>
          </a:p>
          <a:p>
            <a:r>
              <a:rPr lang="en-US" dirty="0"/>
              <a:t>Undergraduate Degree from Jefferson University in </a:t>
            </a:r>
            <a:r>
              <a:rPr lang="en-US" b="1" dirty="0"/>
              <a:t>MIS Management Information Systems</a:t>
            </a:r>
          </a:p>
          <a:p>
            <a:r>
              <a:rPr lang="en-US" dirty="0"/>
              <a:t>Master Degree from Penn State in </a:t>
            </a:r>
            <a:r>
              <a:rPr lang="en-US" b="1" dirty="0"/>
              <a:t>Software Engineering</a:t>
            </a:r>
          </a:p>
          <a:p>
            <a:r>
              <a:rPr lang="en-US" dirty="0"/>
              <a:t>Master Degree from Penn State in </a:t>
            </a:r>
            <a:r>
              <a:rPr lang="en-US" b="1" dirty="0"/>
              <a:t>Information Systems</a:t>
            </a:r>
          </a:p>
          <a:p>
            <a:r>
              <a:rPr lang="en-US" dirty="0"/>
              <a:t>PhD in </a:t>
            </a:r>
            <a:r>
              <a:rPr lang="en-US" b="1" dirty="0"/>
              <a:t>Computer Science </a:t>
            </a:r>
            <a:r>
              <a:rPr lang="en-US" dirty="0"/>
              <a:t>Towson University Summer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3B5AD-6BEF-4788-BF68-928A6223C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79" y="365125"/>
            <a:ext cx="4423828" cy="61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478" y="47195"/>
            <a:ext cx="6017380" cy="988801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What is a Timestamp?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2" y="1444318"/>
            <a:ext cx="11771864" cy="1316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The </a:t>
            </a:r>
            <a:r>
              <a:rPr lang="en-US" b="1">
                <a:cs typeface="Calibri"/>
              </a:rPr>
              <a:t>Unix epoch</a:t>
            </a:r>
            <a:r>
              <a:rPr lang="en-US">
                <a:cs typeface="Calibri"/>
              </a:rPr>
              <a:t> (or </a:t>
            </a:r>
            <a:r>
              <a:rPr lang="en-US" b="1">
                <a:cs typeface="Calibri"/>
              </a:rPr>
              <a:t>Unix time</a:t>
            </a:r>
            <a:r>
              <a:rPr lang="en-US">
                <a:cs typeface="Calibri"/>
              </a:rPr>
              <a:t> or </a:t>
            </a:r>
            <a:r>
              <a:rPr lang="en-US" b="1">
                <a:cs typeface="Calibri"/>
              </a:rPr>
              <a:t>POSIX time</a:t>
            </a:r>
            <a:r>
              <a:rPr lang="en-US">
                <a:cs typeface="Calibri"/>
              </a:rPr>
              <a:t> or </a:t>
            </a:r>
            <a:r>
              <a:rPr lang="en-US" b="1">
                <a:cs typeface="Calibri"/>
              </a:rPr>
              <a:t>Unix timestamp</a:t>
            </a:r>
            <a:r>
              <a:rPr lang="en-US">
                <a:cs typeface="Calibri"/>
              </a:rPr>
              <a:t>) is the number of seconds that have elapsed since January 1, 1970 </a:t>
            </a:r>
            <a:endParaRPr lang="en-US"/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134FF3D-B8D1-4076-ACF6-9996D729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2" y="2321487"/>
            <a:ext cx="9797520" cy="25347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A6B23B-E02E-462A-8943-D776788D25D5}"/>
              </a:ext>
            </a:extLst>
          </p:cNvPr>
          <p:cNvSpPr/>
          <p:nvPr/>
        </p:nvSpPr>
        <p:spPr>
          <a:xfrm>
            <a:off x="825408" y="3586811"/>
            <a:ext cx="8110779" cy="516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228C3D48-898C-4BB2-8765-B8A3827BD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603" y="4646696"/>
            <a:ext cx="9743267" cy="20720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4EE868-422C-45FF-82EE-77F6CAF6B35F}"/>
              </a:ext>
            </a:extLst>
          </p:cNvPr>
          <p:cNvSpPr/>
          <p:nvPr/>
        </p:nvSpPr>
        <p:spPr>
          <a:xfrm>
            <a:off x="2125850" y="6071459"/>
            <a:ext cx="3048000" cy="335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8A16-0DDA-4D4E-86A5-2975800FE905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FB101D6-D3FE-43C8-BD82-CF4E8923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22DF4915-4FD7-4916-B12E-382078D88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91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241" y="128284"/>
            <a:ext cx="6909227" cy="745124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What is a Block Timestamp?</a:t>
            </a:r>
          </a:p>
        </p:txBody>
      </p:sp>
      <p:pic>
        <p:nvPicPr>
          <p:cNvPr id="13" name="Picture 1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228C3D48-898C-4BB2-8765-B8A3827BD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15" y="1185407"/>
            <a:ext cx="8619640" cy="18266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4EE868-422C-45FF-82EE-77F6CAF6B35F}"/>
              </a:ext>
            </a:extLst>
          </p:cNvPr>
          <p:cNvSpPr/>
          <p:nvPr/>
        </p:nvSpPr>
        <p:spPr>
          <a:xfrm>
            <a:off x="1712562" y="2442272"/>
            <a:ext cx="3048000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75FDD1-2A9F-44B0-950F-F5DBF316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97" y="3119862"/>
            <a:ext cx="7031063" cy="36275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B57C15-6884-4441-BA25-9F117DB2E3E5}"/>
              </a:ext>
            </a:extLst>
          </p:cNvPr>
          <p:cNvSpPr/>
          <p:nvPr/>
        </p:nvSpPr>
        <p:spPr>
          <a:xfrm>
            <a:off x="1402595" y="5270712"/>
            <a:ext cx="4881966" cy="245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68B9B-62AB-4C6A-80DC-AC3D4C3C2935}"/>
              </a:ext>
            </a:extLst>
          </p:cNvPr>
          <p:cNvSpPr/>
          <p:nvPr/>
        </p:nvSpPr>
        <p:spPr>
          <a:xfrm>
            <a:off x="1402595" y="4418305"/>
            <a:ext cx="1536916" cy="309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C9E56F-7652-4379-AD9D-D9819907BB32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E3F9CE4-05C8-4B99-995F-E73F32B82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10BF519-BD13-4FFE-9000-2577606AF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7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115" y="106086"/>
            <a:ext cx="6165343" cy="861248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What is a Nonce?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2" y="1589461"/>
            <a:ext cx="11971435" cy="160123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/>
            <a:r>
              <a:rPr lang="en-US" dirty="0">
                <a:cs typeface="Calibri"/>
              </a:rPr>
              <a:t>Nonce: incremented number until the hash is valid</a:t>
            </a: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The nonce is part of the mining process</a:t>
            </a:r>
          </a:p>
          <a:p>
            <a:pPr marL="457200" indent="-457200"/>
            <a:r>
              <a:rPr lang="en-US" dirty="0">
                <a:cs typeface="Calibri"/>
              </a:rPr>
              <a:t>Nonce is an arbitrary number</a:t>
            </a:r>
          </a:p>
          <a:p>
            <a:pPr marL="457200" indent="-457200"/>
            <a:r>
              <a:rPr lang="en-US" dirty="0">
                <a:cs typeface="Calibri"/>
              </a:rPr>
              <a:t>Example uses - incremented values starting  1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D8412C-05C1-422A-9794-2ED965A0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8" y="3339497"/>
            <a:ext cx="11207259" cy="3398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6CA47A-979A-4523-8923-318749A858A8}"/>
              </a:ext>
            </a:extLst>
          </p:cNvPr>
          <p:cNvSpPr/>
          <p:nvPr/>
        </p:nvSpPr>
        <p:spPr>
          <a:xfrm>
            <a:off x="910508" y="5517626"/>
            <a:ext cx="1359878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75200-56DB-4BF9-81B7-1251A66E73D5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DDCA604-B961-4066-B8A2-D9A94844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9106944E-8B74-48CE-BE40-EA6A85D2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16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115" y="106086"/>
            <a:ext cx="6165343" cy="861248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What is a Nonce?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75200-56DB-4BF9-81B7-1251A66E73D5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DDCA604-B961-4066-B8A2-D9A94844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9106944E-8B74-48CE-BE40-EA6A85D2A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AFA88-30E8-46E1-99C9-7352350DE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7" y="4320215"/>
            <a:ext cx="10610850" cy="2228850"/>
          </a:xfrm>
          <a:prstGeom prst="rect">
            <a:avLst/>
          </a:prstGeom>
        </p:spPr>
      </p:pic>
      <p:pic>
        <p:nvPicPr>
          <p:cNvPr id="12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CCB741-2340-467B-8A48-1A502BBC9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20" y="1339148"/>
            <a:ext cx="9654947" cy="29281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23C4B5-737D-4828-BCD5-6DA2CC784F82}"/>
              </a:ext>
            </a:extLst>
          </p:cNvPr>
          <p:cNvSpPr/>
          <p:nvPr/>
        </p:nvSpPr>
        <p:spPr>
          <a:xfrm>
            <a:off x="813956" y="5619856"/>
            <a:ext cx="1865553" cy="275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C4CC6-C76E-45DB-AF5E-BB5F76250472}"/>
              </a:ext>
            </a:extLst>
          </p:cNvPr>
          <p:cNvSpPr/>
          <p:nvPr/>
        </p:nvSpPr>
        <p:spPr>
          <a:xfrm>
            <a:off x="1125382" y="3197561"/>
            <a:ext cx="1373599" cy="231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0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300" y="45437"/>
            <a:ext cx="5941178" cy="887366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 panose="020F0302020204030204"/>
              </a:rPr>
              <a:t>Blockchain: What is a Block Nonce?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05" y="1240134"/>
            <a:ext cx="10085502" cy="138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Notice the block in green has been mined by changing the Nonce value until the difficulty is reached – Hash starts with four 0000</a:t>
            </a:r>
          </a:p>
          <a:p>
            <a:pPr marL="457200" indent="-457200"/>
            <a:r>
              <a:rPr lang="en-US" b="1" dirty="0">
                <a:ea typeface="+mn-lt"/>
                <a:cs typeface="+mn-lt"/>
              </a:rPr>
              <a:t>Difficulty rule </a:t>
            </a:r>
            <a:r>
              <a:rPr lang="en-US" dirty="0">
                <a:ea typeface="+mn-lt"/>
                <a:cs typeface="+mn-lt"/>
              </a:rPr>
              <a:t>- the hash value needs to start with </a:t>
            </a:r>
            <a:r>
              <a:rPr lang="en-US" b="1" dirty="0">
                <a:ea typeface="+mn-lt"/>
                <a:cs typeface="+mn-lt"/>
              </a:rPr>
              <a:t>four zeros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3AFAE-BF65-4299-9E70-A89015E2C793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0522EB6-36AF-4717-B32B-30026A64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187BAD6-35A5-47FE-A935-FDF9C983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4E3101-E852-42C0-8946-AA3F9B6E1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1" y="2744806"/>
            <a:ext cx="5999843" cy="3645318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B20015-58B0-4437-ABD4-1DA7BFC65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614" y="2873053"/>
            <a:ext cx="5718628" cy="34704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44229F6-7A49-4645-9B3F-CDEC9DE1BEB0}"/>
              </a:ext>
            </a:extLst>
          </p:cNvPr>
          <p:cNvSpPr/>
          <p:nvPr/>
        </p:nvSpPr>
        <p:spPr>
          <a:xfrm>
            <a:off x="6906722" y="5989340"/>
            <a:ext cx="1359878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FF5AA2-A2AA-4DF3-9308-0FBC03983731}"/>
              </a:ext>
            </a:extLst>
          </p:cNvPr>
          <p:cNvSpPr/>
          <p:nvPr/>
        </p:nvSpPr>
        <p:spPr>
          <a:xfrm>
            <a:off x="7178864" y="3848482"/>
            <a:ext cx="1359878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ED65F2-57B4-4134-9710-C14518CA4351}"/>
              </a:ext>
            </a:extLst>
          </p:cNvPr>
          <p:cNvSpPr/>
          <p:nvPr/>
        </p:nvSpPr>
        <p:spPr>
          <a:xfrm>
            <a:off x="1082863" y="5989338"/>
            <a:ext cx="1359878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6FBC53-F5AB-46CB-9641-94656E62B8A4}"/>
              </a:ext>
            </a:extLst>
          </p:cNvPr>
          <p:cNvSpPr/>
          <p:nvPr/>
        </p:nvSpPr>
        <p:spPr>
          <a:xfrm>
            <a:off x="1200792" y="3721481"/>
            <a:ext cx="1359878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8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300" y="45437"/>
            <a:ext cx="5941178" cy="887366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 panose="020F0302020204030204"/>
              </a:rPr>
              <a:t>Blockchain: What is a Block Nonce?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05" y="1240134"/>
            <a:ext cx="10085502" cy="138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Notice the block in green has been mined by changing the Nonce value until the difficulty is reached – Hash starts with five 00000</a:t>
            </a:r>
          </a:p>
          <a:p>
            <a:pPr marL="457200" indent="-457200"/>
            <a:r>
              <a:rPr lang="en-US" b="1" dirty="0">
                <a:ea typeface="+mn-lt"/>
                <a:cs typeface="+mn-lt"/>
              </a:rPr>
              <a:t>Difficulty rule </a:t>
            </a:r>
            <a:r>
              <a:rPr lang="en-US" dirty="0">
                <a:ea typeface="+mn-lt"/>
                <a:cs typeface="+mn-lt"/>
              </a:rPr>
              <a:t>- the hash value needs to start with </a:t>
            </a:r>
            <a:r>
              <a:rPr lang="en-US" b="1" dirty="0">
                <a:ea typeface="+mn-lt"/>
                <a:cs typeface="+mn-lt"/>
              </a:rPr>
              <a:t>five zeros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3AFAE-BF65-4299-9E70-A89015E2C793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0522EB6-36AF-4717-B32B-30026A64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187BAD6-35A5-47FE-A935-FDF9C983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20D5BA-19CC-41C3-8B17-0C5366A71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75" y="2959196"/>
            <a:ext cx="9948892" cy="33220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C586F6-A74F-4D7B-BA06-F3C156534EC5}"/>
              </a:ext>
            </a:extLst>
          </p:cNvPr>
          <p:cNvSpPr/>
          <p:nvPr/>
        </p:nvSpPr>
        <p:spPr>
          <a:xfrm>
            <a:off x="1319631" y="5148772"/>
            <a:ext cx="2258455" cy="684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4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677" y="99866"/>
            <a:ext cx="6385980" cy="89643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Adding Data Blocks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60" y="1133984"/>
            <a:ext cx="11057463" cy="1139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</a:t>
            </a:r>
            <a:r>
              <a:rPr lang="en-US" dirty="0">
                <a:ea typeface="+mn-lt"/>
                <a:cs typeface="+mn-lt"/>
              </a:rPr>
              <a:t>: adding data blocks to the array list data structure</a:t>
            </a:r>
          </a:p>
          <a:p>
            <a:r>
              <a:rPr lang="en-US" b="1" dirty="0">
                <a:ea typeface="+mn-lt"/>
                <a:cs typeface="+mn-lt"/>
              </a:rPr>
              <a:t>Difficulty</a:t>
            </a:r>
            <a:r>
              <a:rPr lang="en-US" dirty="0">
                <a:ea typeface="+mn-lt"/>
                <a:cs typeface="+mn-lt"/>
              </a:rPr>
              <a:t>: level setting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CDA57-4BE3-47F4-95DD-936044D97DAD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11D929-810E-4208-9A8A-0AB0F90B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C0370F1C-39AD-4672-BDA5-49A50D5E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E1B4B3-09B3-45AC-BA80-4E6A34944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93" y="3847236"/>
            <a:ext cx="11533413" cy="2277628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E60A993-770B-48A7-8CB7-55AC44208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40" y="2223921"/>
            <a:ext cx="9655627" cy="126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3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300" y="45437"/>
            <a:ext cx="5941178" cy="887366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Calibri Light" panose="020F0302020204030204"/>
              </a:rPr>
              <a:t>Blockchain: What is a Block Nonce?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3AFAE-BF65-4299-9E70-A89015E2C793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0522EB6-36AF-4717-B32B-30026A64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F187BAD6-35A5-47FE-A935-FDF9C983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4E3101-E852-42C0-8946-AA3F9B6E1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15" y="1238947"/>
            <a:ext cx="4348844" cy="2647462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B20015-58B0-4437-ABD4-1DA7BFC65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326" y="1240194"/>
            <a:ext cx="4421415" cy="26903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FF5AA2-A2AA-4DF3-9308-0FBC03983731}"/>
              </a:ext>
            </a:extLst>
          </p:cNvPr>
          <p:cNvSpPr/>
          <p:nvPr/>
        </p:nvSpPr>
        <p:spPr>
          <a:xfrm>
            <a:off x="6217292" y="1988839"/>
            <a:ext cx="1359878" cy="222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6FBC53-F5AB-46CB-9641-94656E62B8A4}"/>
              </a:ext>
            </a:extLst>
          </p:cNvPr>
          <p:cNvSpPr/>
          <p:nvPr/>
        </p:nvSpPr>
        <p:spPr>
          <a:xfrm>
            <a:off x="6144720" y="3612624"/>
            <a:ext cx="997021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person&#10;&#10;Description generated with high confidence">
            <a:extLst>
              <a:ext uri="{FF2B5EF4-FFF2-40B4-BE49-F238E27FC236}">
                <a16:creationId xmlns:a16="http://schemas.microsoft.com/office/drawing/2014/main" id="{10E8A4A8-F0C0-48E4-8D02-7D07FDC98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7758" y="4297926"/>
            <a:ext cx="6870699" cy="234429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ED65F2-57B4-4134-9710-C14518CA4351}"/>
              </a:ext>
            </a:extLst>
          </p:cNvPr>
          <p:cNvSpPr/>
          <p:nvPr/>
        </p:nvSpPr>
        <p:spPr>
          <a:xfrm>
            <a:off x="5636720" y="4292981"/>
            <a:ext cx="1114950" cy="276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229F6-7A49-4645-9B3F-CDEC9DE1BEB0}"/>
              </a:ext>
            </a:extLst>
          </p:cNvPr>
          <p:cNvSpPr/>
          <p:nvPr/>
        </p:nvSpPr>
        <p:spPr>
          <a:xfrm>
            <a:off x="3169293" y="5036839"/>
            <a:ext cx="6222163" cy="267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2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2" y="129173"/>
            <a:ext cx="7396426" cy="92519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cs typeface="Calibri Light"/>
              </a:rPr>
              <a:t>Blockchain: What are Block Mining and Signing?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7" y="1385277"/>
            <a:ext cx="11518786" cy="16903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Mining</a:t>
            </a:r>
            <a:r>
              <a:rPr lang="en-US" dirty="0">
                <a:cs typeface="Calibri"/>
              </a:rPr>
              <a:t> is the process of trying different Nonce values until the hash value </a:t>
            </a:r>
            <a:r>
              <a:rPr lang="en-US">
                <a:cs typeface="Calibri"/>
              </a:rPr>
              <a:t>matches the difficulty rule set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this example a valid hash must start with four zeros -</a:t>
            </a:r>
            <a:r>
              <a:rPr lang="en-US" b="1" dirty="0">
                <a:cs typeface="Calibri"/>
              </a:rPr>
              <a:t> signed</a:t>
            </a:r>
          </a:p>
        </p:txBody>
      </p:sp>
      <p:pic>
        <p:nvPicPr>
          <p:cNvPr id="7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D350BD-D4C9-4CE0-BDBB-F6C75993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11" y="2863980"/>
            <a:ext cx="6036127" cy="36791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079B0B-F081-418E-8F59-6D2FE79FA1EF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5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6157EB7-04AC-4C12-8DC0-72AB49C9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5C2C1DEE-97BB-4127-B313-C7588AB23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B7F81-CB0F-433E-8B04-B5BD3CC529F2}"/>
              </a:ext>
            </a:extLst>
          </p:cNvPr>
          <p:cNvSpPr/>
          <p:nvPr/>
        </p:nvSpPr>
        <p:spPr>
          <a:xfrm>
            <a:off x="3713579" y="6179840"/>
            <a:ext cx="1160307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97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006" y="206570"/>
            <a:ext cx="6710959" cy="74457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Computing the Block Hash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2" y="1525961"/>
            <a:ext cx="11771864" cy="902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Use the </a:t>
            </a:r>
            <a:r>
              <a:rPr lang="en-US" b="1">
                <a:cs typeface="Calibri"/>
              </a:rPr>
              <a:t>previous hash</a:t>
            </a:r>
            <a:r>
              <a:rPr lang="en-US">
                <a:cs typeface="Calibri"/>
              </a:rPr>
              <a:t> + </a:t>
            </a:r>
            <a:r>
              <a:rPr lang="en-US" b="1">
                <a:cs typeface="Calibri"/>
              </a:rPr>
              <a:t>timestamp</a:t>
            </a:r>
            <a:r>
              <a:rPr lang="en-US">
                <a:cs typeface="Calibri"/>
              </a:rPr>
              <a:t> + </a:t>
            </a:r>
            <a:r>
              <a:rPr lang="en-US" b="1">
                <a:cs typeface="Calibri"/>
              </a:rPr>
              <a:t>nonce</a:t>
            </a:r>
            <a:r>
              <a:rPr lang="en-US">
                <a:cs typeface="Calibri"/>
              </a:rPr>
              <a:t> + </a:t>
            </a:r>
            <a:r>
              <a:rPr lang="en-US" b="1">
                <a:cs typeface="Calibri"/>
              </a:rPr>
              <a:t>data</a:t>
            </a:r>
            <a:r>
              <a:rPr lang="en-US">
                <a:cs typeface="Calibri"/>
              </a:rPr>
              <a:t> to generate the block hash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134FF3D-B8D1-4076-ACF6-9996D729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2" y="2300423"/>
            <a:ext cx="10895162" cy="28159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A6B23B-E02E-462A-8943-D776788D25D5}"/>
              </a:ext>
            </a:extLst>
          </p:cNvPr>
          <p:cNvSpPr/>
          <p:nvPr/>
        </p:nvSpPr>
        <p:spPr>
          <a:xfrm>
            <a:off x="1529135" y="2870323"/>
            <a:ext cx="8110779" cy="185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228C3D48-898C-4BB2-8765-B8A3827BD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47" y="4893930"/>
            <a:ext cx="7379776" cy="15683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4EE868-422C-45FF-82EE-77F6CAF6B35F}"/>
              </a:ext>
            </a:extLst>
          </p:cNvPr>
          <p:cNvSpPr/>
          <p:nvPr/>
        </p:nvSpPr>
        <p:spPr>
          <a:xfrm>
            <a:off x="2252389" y="5195066"/>
            <a:ext cx="6845084" cy="126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2ADE3-12E5-4FD3-8FDA-9CBE782131B7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F861C21-F84F-4BF7-9E86-27E01A402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F211ABE6-C1AD-49CA-84F2-69756C5A5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4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C008-422D-462D-A86A-291AA251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1" y="217458"/>
            <a:ext cx="10515600" cy="1325563"/>
          </a:xfrm>
        </p:spPr>
        <p:txBody>
          <a:bodyPr/>
          <a:lstStyle/>
          <a:p>
            <a:r>
              <a:rPr lang="en-US" dirty="0"/>
              <a:t>What is Joe Oakes: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0853-B8DB-4FEC-BCB1-8700B8A5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7" y="1825625"/>
            <a:ext cx="7572435" cy="4351338"/>
          </a:xfrm>
        </p:spPr>
        <p:txBody>
          <a:bodyPr>
            <a:normAutofit/>
          </a:bodyPr>
          <a:lstStyle/>
          <a:p>
            <a:r>
              <a:rPr lang="en-US" dirty="0"/>
              <a:t>I have worked for Penn State University for 21 years</a:t>
            </a:r>
          </a:p>
          <a:p>
            <a:r>
              <a:rPr lang="en-US" dirty="0"/>
              <a:t>Involved with teaching at Hof for 15 years</a:t>
            </a:r>
          </a:p>
          <a:p>
            <a:r>
              <a:rPr lang="en-US" dirty="0"/>
              <a:t>Worked for a Credit Card transaction processing company for 10 years</a:t>
            </a:r>
          </a:p>
          <a:p>
            <a:r>
              <a:rPr lang="en-US" dirty="0"/>
              <a:t>Worked for ERP Enterprise Resource Planning Software company for 10 years</a:t>
            </a:r>
          </a:p>
          <a:p>
            <a:r>
              <a:rPr lang="en-US" dirty="0"/>
              <a:t>Love all technologies: because they can make you $$$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5B8BC-94CE-4BAB-A52E-E5BF36695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53" y="641783"/>
            <a:ext cx="3897560" cy="259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F97C4-06BD-480C-AED6-501E89992D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02" y="3521292"/>
            <a:ext cx="3871811" cy="28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62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451" y="124230"/>
            <a:ext cx="7151469" cy="798024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Computing the Block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18" y="1013664"/>
            <a:ext cx="11771864" cy="90296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CalculateHash</a:t>
            </a:r>
            <a:r>
              <a:rPr lang="en-US" dirty="0">
                <a:cs typeface="Calibri"/>
              </a:rPr>
              <a:t>() Method concatenates the </a:t>
            </a:r>
            <a:r>
              <a:rPr lang="en-US" b="1" dirty="0">
                <a:cs typeface="Calibri"/>
              </a:rPr>
              <a:t>previous hash</a:t>
            </a:r>
            <a:r>
              <a:rPr lang="en-US" dirty="0">
                <a:cs typeface="Calibri"/>
              </a:rPr>
              <a:t> + </a:t>
            </a:r>
            <a:r>
              <a:rPr lang="en-US" b="1" dirty="0">
                <a:cs typeface="Calibri"/>
              </a:rPr>
              <a:t>timestamp</a:t>
            </a:r>
            <a:r>
              <a:rPr lang="en-US" dirty="0">
                <a:cs typeface="Calibri"/>
              </a:rPr>
              <a:t> + </a:t>
            </a:r>
            <a:r>
              <a:rPr lang="en-US" b="1" dirty="0">
                <a:cs typeface="Calibri"/>
              </a:rPr>
              <a:t>nonce</a:t>
            </a:r>
            <a:r>
              <a:rPr lang="en-US" dirty="0">
                <a:cs typeface="Calibri"/>
              </a:rPr>
              <a:t> + </a:t>
            </a:r>
            <a:r>
              <a:rPr lang="en-US" b="1" dirty="0">
                <a:cs typeface="Calibri"/>
              </a:rPr>
              <a:t>data</a:t>
            </a:r>
            <a:r>
              <a:rPr lang="en-US" dirty="0">
                <a:cs typeface="Calibri"/>
              </a:rPr>
              <a:t> as a string and sends to applySha256() method to generate the block hash</a:t>
            </a:r>
            <a:endParaRPr lang="en-US" dirty="0"/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5A8DB7-3732-4960-B376-080A6C51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3" y="1915587"/>
            <a:ext cx="10582953" cy="40870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9318E0-1B03-492A-A657-33E28ED25D8B}"/>
              </a:ext>
            </a:extLst>
          </p:cNvPr>
          <p:cNvSpPr/>
          <p:nvPr/>
        </p:nvSpPr>
        <p:spPr>
          <a:xfrm>
            <a:off x="1088382" y="3666003"/>
            <a:ext cx="6313688" cy="141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C99ECFA-6076-4D61-B167-3DCB518F8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17" y="5678050"/>
            <a:ext cx="4646825" cy="1111967"/>
          </a:xfrm>
          <a:prstGeom prst="rect">
            <a:avLst/>
          </a:prstGeom>
        </p:spPr>
      </p:pic>
      <p:pic>
        <p:nvPicPr>
          <p:cNvPr id="10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24ED9D7-5224-477D-A07D-5A8FE57D5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A513ECDE-A48B-48DA-9EA5-5D93489A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32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674" y="48999"/>
            <a:ext cx="7092144" cy="1046309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Computing the Block Hash</a:t>
            </a:r>
            <a:endParaRPr lang="en-US" sz="320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7EEDDE0-F9ED-485E-81A6-7F83FAB4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3" y="1294211"/>
            <a:ext cx="10002657" cy="514066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FB00B4D-A635-4E56-A6AE-F2034B31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89" y="4863583"/>
            <a:ext cx="6814158" cy="16577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6ADB4F-8CB4-4245-B6DE-D2D0358B0062}"/>
              </a:ext>
            </a:extLst>
          </p:cNvPr>
          <p:cNvSpPr/>
          <p:nvPr/>
        </p:nvSpPr>
        <p:spPr>
          <a:xfrm>
            <a:off x="4908408" y="6242766"/>
            <a:ext cx="7015530" cy="28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78759-F5E0-4ABE-9352-7B8231ACD9E0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D9AA9C1-BE83-4106-BDEE-97622A665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C22BA5D2-F9C4-4F0F-8FD6-A7EC5FC87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6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649" y="189995"/>
            <a:ext cx="7308343" cy="533181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48" y="1271502"/>
            <a:ext cx="8674819" cy="9556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Blocks are chained together - linked list</a:t>
            </a:r>
          </a:p>
          <a:p>
            <a:r>
              <a:rPr lang="en-US" dirty="0">
                <a:ea typeface="+mn-lt"/>
                <a:cs typeface="+mn-lt"/>
              </a:rPr>
              <a:t>The two blocks are linked using the hash pointer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8B59-66D3-4EE3-B824-A3B02C2981D3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793C64E-E3D7-4388-AB97-F7C86E84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EF028280-B9D4-46C2-8A6A-EEB533947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F1D08C-5D8E-41F0-B774-3FD48BC7A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29" y="2702527"/>
            <a:ext cx="4702628" cy="3645492"/>
          </a:xfrm>
          <a:prstGeom prst="rect">
            <a:avLst/>
          </a:prstGeom>
        </p:spPr>
      </p:pic>
      <p:pic>
        <p:nvPicPr>
          <p:cNvPr id="11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BD2105-B26C-4C96-AC51-25861F2FD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257" y="3013365"/>
            <a:ext cx="4829630" cy="33894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387047-C9F6-4A28-8860-075A6FB95D79}"/>
              </a:ext>
            </a:extLst>
          </p:cNvPr>
          <p:cNvSpPr/>
          <p:nvPr/>
        </p:nvSpPr>
        <p:spPr>
          <a:xfrm>
            <a:off x="1148736" y="5978576"/>
            <a:ext cx="4454405" cy="2902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C1642-B748-4574-A37D-2E7D6804420C}"/>
              </a:ext>
            </a:extLst>
          </p:cNvPr>
          <p:cNvSpPr/>
          <p:nvPr/>
        </p:nvSpPr>
        <p:spPr>
          <a:xfrm>
            <a:off x="6233333" y="5653619"/>
            <a:ext cx="4857524" cy="3265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F1733-49B6-430B-9784-C6C1A1240A99}"/>
              </a:ext>
            </a:extLst>
          </p:cNvPr>
          <p:cNvSpPr txBox="1"/>
          <p:nvPr/>
        </p:nvSpPr>
        <p:spPr>
          <a:xfrm>
            <a:off x="2549996" y="2477081"/>
            <a:ext cx="1918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Genesis Block</a:t>
            </a:r>
          </a:p>
        </p:txBody>
      </p:sp>
    </p:spTree>
    <p:extLst>
      <p:ext uri="{BB962C8B-B14F-4D97-AF65-F5344CB8AC3E}">
        <p14:creationId xmlns:p14="http://schemas.microsoft.com/office/powerpoint/2010/main" val="3513930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747" y="40389"/>
            <a:ext cx="7270187" cy="883214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0" y="1152620"/>
            <a:ext cx="11757764" cy="138684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Changing any data in this list, will change the signature and will break the chain</a:t>
            </a:r>
          </a:p>
          <a:p>
            <a:r>
              <a:rPr lang="en-US" dirty="0">
                <a:cs typeface="Calibri"/>
              </a:rPr>
              <a:t>If any previous blocks were modified, then any blocks after it would all have to be mined again and would result in a different ending hash value</a:t>
            </a: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F5E73E-ECB2-426D-BF06-4DF85191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56" y="3084357"/>
            <a:ext cx="5906021" cy="3309313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828ECF-7485-4729-9D21-70CE74D2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7" y="3087460"/>
            <a:ext cx="5926898" cy="33239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19C4D4-87C7-43A7-B8C8-9FBC60ECA3BA}"/>
              </a:ext>
            </a:extLst>
          </p:cNvPr>
          <p:cNvSpPr/>
          <p:nvPr/>
        </p:nvSpPr>
        <p:spPr>
          <a:xfrm>
            <a:off x="6335029" y="4110045"/>
            <a:ext cx="885194" cy="2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EC414-030D-4C33-A1F4-9795FD378C2F}"/>
              </a:ext>
            </a:extLst>
          </p:cNvPr>
          <p:cNvSpPr/>
          <p:nvPr/>
        </p:nvSpPr>
        <p:spPr>
          <a:xfrm>
            <a:off x="6335028" y="5804493"/>
            <a:ext cx="2549562" cy="371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FB3C4-3AE0-4C9C-BDD5-3F0ACA522D7C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67A182B-451C-49F0-B0D9-BB50DC6C6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72F6DA16-B269-429D-8599-F13F7E52E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72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79" y="1266203"/>
            <a:ext cx="3661132" cy="9973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/>
              <a:t>What is a decentralized network?</a:t>
            </a:r>
            <a:endParaRPr lang="en-US" sz="28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The key difference between a decentralized system and a distributed system is that in a distributed system, there still exists a central authority that governs the entire system, whereas in a decentralized system, no such authority exists.</a:t>
            </a:r>
            <a:endParaRPr lang="en-US">
              <a:cs typeface="Calibri" panose="020F0502020204030204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7" name="Picture 7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B9B0434D-D176-4822-BE7D-F7A1DFF6DD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" b="1350"/>
          <a:stretch/>
        </p:blipFill>
        <p:spPr>
          <a:xfrm>
            <a:off x="4636008" y="1202511"/>
            <a:ext cx="6916329" cy="5577837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A503FD-23FC-4154-A66B-CC990236D15F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6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D7F9156-8604-46DB-89E0-23FB5D78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9EDB20AC-7B24-4692-8646-AC23D938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9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159" y="143243"/>
            <a:ext cx="7151497" cy="88852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cs typeface="Calibri Light"/>
              </a:rPr>
              <a:t>Blockchain: What is a Distributed Blockchain?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4" y="1357407"/>
            <a:ext cx="11757764" cy="9276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Peers should have an exact complete copies of the blockchain and would know the if hash doesn't match and that it has been modified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1B302D-7F99-4990-B4E2-DC9D72D7F008}"/>
              </a:ext>
            </a:extLst>
          </p:cNvPr>
          <p:cNvSpPr txBox="1"/>
          <p:nvPr/>
        </p:nvSpPr>
        <p:spPr>
          <a:xfrm>
            <a:off x="1104900" y="2247900"/>
            <a:ext cx="228198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5F114-339E-40A0-A518-A891A3F753C2}"/>
              </a:ext>
            </a:extLst>
          </p:cNvPr>
          <p:cNvSpPr txBox="1"/>
          <p:nvPr/>
        </p:nvSpPr>
        <p:spPr>
          <a:xfrm>
            <a:off x="4393532" y="2323902"/>
            <a:ext cx="301390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Peer B – hash does not match</a:t>
            </a:r>
          </a:p>
          <a:p>
            <a:r>
              <a:rPr lang="en-US" dirty="0"/>
              <a:t>Data has been modified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60974-F289-4D48-80F4-87CC797E1D1C}"/>
              </a:ext>
            </a:extLst>
          </p:cNvPr>
          <p:cNvSpPr txBox="1"/>
          <p:nvPr/>
        </p:nvSpPr>
        <p:spPr>
          <a:xfrm>
            <a:off x="8510000" y="2322754"/>
            <a:ext cx="263290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Peer C – hash matches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E7D2E3-7FE6-47B3-8560-2BE897F9E377}"/>
              </a:ext>
            </a:extLst>
          </p:cNvPr>
          <p:cNvSpPr txBox="1"/>
          <p:nvPr/>
        </p:nvSpPr>
        <p:spPr>
          <a:xfrm>
            <a:off x="764005" y="2521173"/>
            <a:ext cx="26228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Peer A – hash matches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BD11C-6EA3-4891-9FAC-C7FC03CEEE3E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41932876-D4E5-4819-8DA3-EBEFD36A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FB610BD5-AA07-4AC5-BA89-32FD9395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D82B3-8473-4E38-86D4-23E1B83AE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064" y="3044588"/>
            <a:ext cx="4042121" cy="31254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A68EFC5-CDB0-4B80-9142-FB6AE6B58008}"/>
              </a:ext>
            </a:extLst>
          </p:cNvPr>
          <p:cNvSpPr/>
          <p:nvPr/>
        </p:nvSpPr>
        <p:spPr>
          <a:xfrm>
            <a:off x="8411298" y="5401510"/>
            <a:ext cx="3553930" cy="3513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F8A85-058B-44C2-A644-48090ECE7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2" y="3194458"/>
            <a:ext cx="3837688" cy="29756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4F6DFE-82BE-4116-804D-E3C8CB2C83D2}"/>
              </a:ext>
            </a:extLst>
          </p:cNvPr>
          <p:cNvSpPr/>
          <p:nvPr/>
        </p:nvSpPr>
        <p:spPr>
          <a:xfrm>
            <a:off x="299421" y="5461307"/>
            <a:ext cx="3380897" cy="3513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40ED25-E71F-4E3D-BE8C-C7B6BFC5C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616" y="3126581"/>
            <a:ext cx="3825801" cy="29756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47F9B3-E6BE-4EA7-A2BC-D45BAA4F0DE3}"/>
              </a:ext>
            </a:extLst>
          </p:cNvPr>
          <p:cNvSpPr/>
          <p:nvPr/>
        </p:nvSpPr>
        <p:spPr>
          <a:xfrm>
            <a:off x="4329651" y="5401510"/>
            <a:ext cx="3532697" cy="284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2D5CAF-7E3B-4ADA-B602-030F19141096}"/>
              </a:ext>
            </a:extLst>
          </p:cNvPr>
          <p:cNvSpPr/>
          <p:nvPr/>
        </p:nvSpPr>
        <p:spPr>
          <a:xfrm>
            <a:off x="4393532" y="3979874"/>
            <a:ext cx="877047" cy="239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8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738" y="326048"/>
            <a:ext cx="3979985" cy="897591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 Nodes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86" y="1226661"/>
            <a:ext cx="10134601" cy="261869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A full node downloads a complete copy of a blockchain and checks any new transactions coming in based on the consensus protocol utilized by that particular cryptocurrency or utility token.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It is the nodes on the network that confirm and validate transactions, putting them into blocks.</a:t>
            </a:r>
          </a:p>
          <a:p>
            <a:r>
              <a:rPr lang="en-US">
                <a:ea typeface="+mn-lt"/>
                <a:cs typeface="+mn-lt"/>
              </a:rPr>
              <a:t>A node can either be a communication endpoint or a point of communication redistribution, linking to other nodes. </a:t>
            </a:r>
          </a:p>
          <a:p>
            <a:r>
              <a:rPr lang="en-US">
                <a:ea typeface="+mn-lt"/>
                <a:cs typeface="+mn-lt"/>
              </a:rPr>
              <a:t>Every node on the network is considered equal, however certain nodes have different roles in the manner in which they support the network.</a:t>
            </a:r>
            <a:endParaRPr lang="en-US"/>
          </a:p>
        </p:txBody>
      </p:sp>
      <p:pic>
        <p:nvPicPr>
          <p:cNvPr id="4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AD3811A-9986-427A-BBF3-7ECA0D3D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77" y="4061685"/>
            <a:ext cx="7378715" cy="2665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F14C30-D62D-4FE9-AC30-1842F59FD931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1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BA93E3F-554A-4254-9E9C-DE85957A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6ADF715-6883-4297-91F6-35B43662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7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881" y="126477"/>
            <a:ext cx="5912198" cy="906662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Blockchain: What is a Merkle Tree?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9" y="1290161"/>
            <a:ext cx="2977243" cy="10584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/>
            <a:r>
              <a:rPr lang="en-US">
                <a:cs typeface="Calibri"/>
              </a:rPr>
              <a:t>Merkle Tree</a:t>
            </a:r>
          </a:p>
          <a:p>
            <a:pPr marL="914400" lvl="1" indent="-457200"/>
            <a:r>
              <a:rPr lang="en-US">
                <a:cs typeface="Calibri"/>
              </a:rPr>
              <a:t>T = Transaction</a:t>
            </a:r>
          </a:p>
          <a:p>
            <a:pPr marL="914400" lvl="1" indent="-457200"/>
            <a:r>
              <a:rPr lang="en-US">
                <a:cs typeface="Calibri"/>
              </a:rPr>
              <a:t>H = Hash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14C30-D62D-4FE9-AC30-1842F59FD931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1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BA93E3F-554A-4254-9E9C-DE85957A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6ADF715-6883-4297-91F6-35B43662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971C93-E287-43A3-809B-A41837CCE7E8}"/>
              </a:ext>
            </a:extLst>
          </p:cNvPr>
          <p:cNvSpPr/>
          <p:nvPr/>
        </p:nvSpPr>
        <p:spPr>
          <a:xfrm>
            <a:off x="5783944" y="1738085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ABCDEFGH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81AFB-5F76-45B8-A61A-73A7EF08C157}"/>
              </a:ext>
            </a:extLst>
          </p:cNvPr>
          <p:cNvSpPr/>
          <p:nvPr/>
        </p:nvSpPr>
        <p:spPr>
          <a:xfrm>
            <a:off x="3389086" y="2645227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ABCD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65B4B-E8B9-454E-8A08-D316F4F689C9}"/>
              </a:ext>
            </a:extLst>
          </p:cNvPr>
          <p:cNvSpPr/>
          <p:nvPr/>
        </p:nvSpPr>
        <p:spPr>
          <a:xfrm>
            <a:off x="8242301" y="2608942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EFGH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91053-9D7A-419A-B2B3-53DBEEDFB608}"/>
              </a:ext>
            </a:extLst>
          </p:cNvPr>
          <p:cNvSpPr/>
          <p:nvPr/>
        </p:nvSpPr>
        <p:spPr>
          <a:xfrm>
            <a:off x="2282372" y="3543299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4E825-0A1F-4E59-9141-5562039D4103}"/>
              </a:ext>
            </a:extLst>
          </p:cNvPr>
          <p:cNvSpPr/>
          <p:nvPr/>
        </p:nvSpPr>
        <p:spPr>
          <a:xfrm>
            <a:off x="4142016" y="3543299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CD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0A724-88D6-40A5-AEDA-65FEE70C8484}"/>
              </a:ext>
            </a:extLst>
          </p:cNvPr>
          <p:cNvSpPr/>
          <p:nvPr/>
        </p:nvSpPr>
        <p:spPr>
          <a:xfrm>
            <a:off x="7235372" y="3543298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EF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21BBB-77E5-4B68-BEB1-3FBD8FAAECFC}"/>
              </a:ext>
            </a:extLst>
          </p:cNvPr>
          <p:cNvSpPr/>
          <p:nvPr/>
        </p:nvSpPr>
        <p:spPr>
          <a:xfrm>
            <a:off x="9403444" y="3543298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GH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64561-E548-4B48-BFDA-AEC390FD3D54}"/>
              </a:ext>
            </a:extLst>
          </p:cNvPr>
          <p:cNvSpPr/>
          <p:nvPr/>
        </p:nvSpPr>
        <p:spPr>
          <a:xfrm>
            <a:off x="767443" y="4441370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A2796B-E1B3-4577-914F-66EE41930E46}"/>
              </a:ext>
            </a:extLst>
          </p:cNvPr>
          <p:cNvSpPr/>
          <p:nvPr/>
        </p:nvSpPr>
        <p:spPr>
          <a:xfrm>
            <a:off x="2182586" y="4441370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98BF9-F3D3-4720-B756-3B62B36FB5A0}"/>
              </a:ext>
            </a:extLst>
          </p:cNvPr>
          <p:cNvSpPr/>
          <p:nvPr/>
        </p:nvSpPr>
        <p:spPr>
          <a:xfrm>
            <a:off x="3652157" y="4441369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6465D-312A-48E1-A33A-FBE4BC8F835B}"/>
              </a:ext>
            </a:extLst>
          </p:cNvPr>
          <p:cNvSpPr/>
          <p:nvPr/>
        </p:nvSpPr>
        <p:spPr>
          <a:xfrm>
            <a:off x="5031015" y="4441369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E0812-79A7-4095-A9ED-C8B6FDBAE12B}"/>
              </a:ext>
            </a:extLst>
          </p:cNvPr>
          <p:cNvSpPr/>
          <p:nvPr/>
        </p:nvSpPr>
        <p:spPr>
          <a:xfrm>
            <a:off x="6428014" y="4432298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E524B5-9E72-4902-987B-8228FA491BEC}"/>
              </a:ext>
            </a:extLst>
          </p:cNvPr>
          <p:cNvSpPr/>
          <p:nvPr/>
        </p:nvSpPr>
        <p:spPr>
          <a:xfrm>
            <a:off x="7843157" y="4432298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A609B0-0297-413D-B444-EC05B36041F3}"/>
              </a:ext>
            </a:extLst>
          </p:cNvPr>
          <p:cNvSpPr/>
          <p:nvPr/>
        </p:nvSpPr>
        <p:spPr>
          <a:xfrm>
            <a:off x="9312728" y="4432297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96D4BC-1020-49D9-B533-74925E299321}"/>
              </a:ext>
            </a:extLst>
          </p:cNvPr>
          <p:cNvSpPr/>
          <p:nvPr/>
        </p:nvSpPr>
        <p:spPr>
          <a:xfrm>
            <a:off x="10691586" y="4432297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</a:t>
            </a:r>
            <a:r>
              <a:rPr lang="en-US" sz="1100">
                <a:cs typeface="Calibri"/>
              </a:rPr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4CE535-6A1F-42AE-BCC2-1A98CFC323D4}"/>
              </a:ext>
            </a:extLst>
          </p:cNvPr>
          <p:cNvSpPr/>
          <p:nvPr/>
        </p:nvSpPr>
        <p:spPr>
          <a:xfrm>
            <a:off x="740228" y="5339441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</a:t>
            </a:r>
            <a:r>
              <a:rPr lang="en-US" sz="1100" dirty="0">
                <a:cs typeface="Calibri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3EE912-3886-4AF0-9C34-DB9E8D05C357}"/>
              </a:ext>
            </a:extLst>
          </p:cNvPr>
          <p:cNvSpPr/>
          <p:nvPr/>
        </p:nvSpPr>
        <p:spPr>
          <a:xfrm>
            <a:off x="2155371" y="5339441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</a:t>
            </a:r>
            <a:r>
              <a:rPr lang="en-US" sz="1100">
                <a:cs typeface="Calibri"/>
              </a:rPr>
              <a:t>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660B0-8290-48F8-A0DE-EF5202A8B107}"/>
              </a:ext>
            </a:extLst>
          </p:cNvPr>
          <p:cNvSpPr/>
          <p:nvPr/>
        </p:nvSpPr>
        <p:spPr>
          <a:xfrm>
            <a:off x="3624942" y="5339440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</a:t>
            </a:r>
            <a:r>
              <a:rPr lang="en-US" sz="1100">
                <a:cs typeface="Calibri"/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9074B1-5157-4EF6-8283-EA82CDB5A4C3}"/>
              </a:ext>
            </a:extLst>
          </p:cNvPr>
          <p:cNvSpPr/>
          <p:nvPr/>
        </p:nvSpPr>
        <p:spPr>
          <a:xfrm>
            <a:off x="5003800" y="5339440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</a:t>
            </a:r>
            <a:r>
              <a:rPr lang="en-US" sz="1100">
                <a:cs typeface="Calibri"/>
              </a:rPr>
              <a:t>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C48AE7-FB0D-45F6-9D63-1BA735EC0835}"/>
              </a:ext>
            </a:extLst>
          </p:cNvPr>
          <p:cNvSpPr/>
          <p:nvPr/>
        </p:nvSpPr>
        <p:spPr>
          <a:xfrm>
            <a:off x="6400799" y="5330369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</a:t>
            </a:r>
            <a:r>
              <a:rPr lang="en-US" sz="1100">
                <a:cs typeface="Calibri"/>
              </a:rPr>
              <a:t>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80AEB5-B14A-41CB-B184-0DA52BD76508}"/>
              </a:ext>
            </a:extLst>
          </p:cNvPr>
          <p:cNvSpPr/>
          <p:nvPr/>
        </p:nvSpPr>
        <p:spPr>
          <a:xfrm>
            <a:off x="7815942" y="5330369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</a:t>
            </a:r>
            <a:r>
              <a:rPr lang="en-US" sz="1100">
                <a:cs typeface="Calibri"/>
              </a:rPr>
              <a:t>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9EEE17-FBBC-4DA4-AF4D-1AB16DEE6CA2}"/>
              </a:ext>
            </a:extLst>
          </p:cNvPr>
          <p:cNvSpPr/>
          <p:nvPr/>
        </p:nvSpPr>
        <p:spPr>
          <a:xfrm>
            <a:off x="9285513" y="5330368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</a:t>
            </a:r>
            <a:r>
              <a:rPr lang="en-US" sz="1100">
                <a:cs typeface="Calibri"/>
              </a:rPr>
              <a:t>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0DE40-72EB-48D8-9653-C95B30D574AC}"/>
              </a:ext>
            </a:extLst>
          </p:cNvPr>
          <p:cNvSpPr/>
          <p:nvPr/>
        </p:nvSpPr>
        <p:spPr>
          <a:xfrm>
            <a:off x="10664371" y="5330368"/>
            <a:ext cx="1206499" cy="6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</a:t>
            </a:r>
            <a:r>
              <a:rPr lang="en-US" sz="1100">
                <a:cs typeface="Calibri"/>
              </a:rPr>
              <a:t>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694A7E-DF1D-40BB-B782-2266AFED675D}"/>
              </a:ext>
            </a:extLst>
          </p:cNvPr>
          <p:cNvCxnSpPr/>
          <p:nvPr/>
        </p:nvCxnSpPr>
        <p:spPr>
          <a:xfrm flipH="1">
            <a:off x="3985531" y="2398032"/>
            <a:ext cx="2240642" cy="2630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D9781D-623F-4425-9867-949C44902744}"/>
              </a:ext>
            </a:extLst>
          </p:cNvPr>
          <p:cNvCxnSpPr>
            <a:cxnSpLocks/>
          </p:cNvCxnSpPr>
          <p:nvPr/>
        </p:nvCxnSpPr>
        <p:spPr>
          <a:xfrm flipH="1" flipV="1">
            <a:off x="6489246" y="2398032"/>
            <a:ext cx="2422070" cy="2267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29003C-796B-427B-9D6D-D5979AB8D666}"/>
              </a:ext>
            </a:extLst>
          </p:cNvPr>
          <p:cNvCxnSpPr>
            <a:cxnSpLocks/>
          </p:cNvCxnSpPr>
          <p:nvPr/>
        </p:nvCxnSpPr>
        <p:spPr>
          <a:xfrm flipH="1" flipV="1">
            <a:off x="4239530" y="3296101"/>
            <a:ext cx="1097643" cy="2721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C0F0E5-A508-41A5-AFF6-34635C97ED96}"/>
              </a:ext>
            </a:extLst>
          </p:cNvPr>
          <p:cNvCxnSpPr>
            <a:cxnSpLocks/>
          </p:cNvCxnSpPr>
          <p:nvPr/>
        </p:nvCxnSpPr>
        <p:spPr>
          <a:xfrm flipV="1">
            <a:off x="7940674" y="3296099"/>
            <a:ext cx="961570" cy="2358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4954C6-AF09-490A-98F3-3C8AA4FA15D4}"/>
              </a:ext>
            </a:extLst>
          </p:cNvPr>
          <p:cNvCxnSpPr>
            <a:cxnSpLocks/>
          </p:cNvCxnSpPr>
          <p:nvPr/>
        </p:nvCxnSpPr>
        <p:spPr>
          <a:xfrm flipH="1" flipV="1">
            <a:off x="8929457" y="3259814"/>
            <a:ext cx="1088572" cy="2721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C438A5-2668-4E7C-BCB2-98FD8BF6E261}"/>
              </a:ext>
            </a:extLst>
          </p:cNvPr>
          <p:cNvCxnSpPr>
            <a:cxnSpLocks/>
          </p:cNvCxnSpPr>
          <p:nvPr/>
        </p:nvCxnSpPr>
        <p:spPr>
          <a:xfrm flipV="1">
            <a:off x="3051172" y="3332384"/>
            <a:ext cx="671285" cy="1995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BEAC5C-BF9A-488A-A6A6-92F21587F0EC}"/>
              </a:ext>
            </a:extLst>
          </p:cNvPr>
          <p:cNvCxnSpPr>
            <a:cxnSpLocks/>
          </p:cNvCxnSpPr>
          <p:nvPr/>
        </p:nvCxnSpPr>
        <p:spPr>
          <a:xfrm flipV="1">
            <a:off x="1654172" y="4203239"/>
            <a:ext cx="1088570" cy="2902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2A3B6-8AD4-474F-9776-6EB4DF8798F8}"/>
              </a:ext>
            </a:extLst>
          </p:cNvPr>
          <p:cNvCxnSpPr>
            <a:cxnSpLocks/>
          </p:cNvCxnSpPr>
          <p:nvPr/>
        </p:nvCxnSpPr>
        <p:spPr>
          <a:xfrm flipH="1">
            <a:off x="2915100" y="4166956"/>
            <a:ext cx="172357" cy="2721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81A753-5DF3-45C3-9404-3C716CCE9FB3}"/>
              </a:ext>
            </a:extLst>
          </p:cNvPr>
          <p:cNvCxnSpPr>
            <a:cxnSpLocks/>
          </p:cNvCxnSpPr>
          <p:nvPr/>
        </p:nvCxnSpPr>
        <p:spPr>
          <a:xfrm>
            <a:off x="4702171" y="4030885"/>
            <a:ext cx="716642" cy="571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615051-C177-4ACB-B253-2C6585CE310F}"/>
              </a:ext>
            </a:extLst>
          </p:cNvPr>
          <p:cNvCxnSpPr>
            <a:cxnSpLocks/>
          </p:cNvCxnSpPr>
          <p:nvPr/>
        </p:nvCxnSpPr>
        <p:spPr>
          <a:xfrm flipH="1">
            <a:off x="3985527" y="4185098"/>
            <a:ext cx="671286" cy="3265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996DC-2139-489C-9A5C-114C549F5E3C}"/>
              </a:ext>
            </a:extLst>
          </p:cNvPr>
          <p:cNvCxnSpPr>
            <a:cxnSpLocks/>
          </p:cNvCxnSpPr>
          <p:nvPr/>
        </p:nvCxnSpPr>
        <p:spPr>
          <a:xfrm flipH="1">
            <a:off x="7278455" y="4176028"/>
            <a:ext cx="408216" cy="3809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AFE59C-CE60-4D37-84A6-0AF5C74E83EF}"/>
              </a:ext>
            </a:extLst>
          </p:cNvPr>
          <p:cNvCxnSpPr>
            <a:cxnSpLocks/>
          </p:cNvCxnSpPr>
          <p:nvPr/>
        </p:nvCxnSpPr>
        <p:spPr>
          <a:xfrm>
            <a:off x="8013242" y="4148814"/>
            <a:ext cx="716642" cy="571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F6CD44-9CE6-421D-A588-D7CFB432C673}"/>
              </a:ext>
            </a:extLst>
          </p:cNvPr>
          <p:cNvCxnSpPr>
            <a:cxnSpLocks/>
          </p:cNvCxnSpPr>
          <p:nvPr/>
        </p:nvCxnSpPr>
        <p:spPr>
          <a:xfrm>
            <a:off x="10371814" y="4148814"/>
            <a:ext cx="716642" cy="571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718DB1-417E-4D4F-9A66-8D2E7DAEA79F}"/>
              </a:ext>
            </a:extLst>
          </p:cNvPr>
          <p:cNvCxnSpPr>
            <a:cxnSpLocks/>
          </p:cNvCxnSpPr>
          <p:nvPr/>
        </p:nvCxnSpPr>
        <p:spPr>
          <a:xfrm flipH="1">
            <a:off x="9564457" y="4166956"/>
            <a:ext cx="299357" cy="5261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BA166E-420B-4C10-916C-80650684006B}"/>
              </a:ext>
            </a:extLst>
          </p:cNvPr>
          <p:cNvCxnSpPr>
            <a:cxnSpLocks/>
          </p:cNvCxnSpPr>
          <p:nvPr/>
        </p:nvCxnSpPr>
        <p:spPr>
          <a:xfrm flipH="1">
            <a:off x="1400170" y="5046884"/>
            <a:ext cx="18144" cy="417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CAFE6E-0C3D-4762-BE65-DFF6B67FE287}"/>
              </a:ext>
            </a:extLst>
          </p:cNvPr>
          <p:cNvCxnSpPr>
            <a:cxnSpLocks/>
          </p:cNvCxnSpPr>
          <p:nvPr/>
        </p:nvCxnSpPr>
        <p:spPr>
          <a:xfrm flipH="1">
            <a:off x="2751812" y="5001526"/>
            <a:ext cx="18144" cy="417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52DBB8-BCA3-40F7-9823-302E0FA8A7D6}"/>
              </a:ext>
            </a:extLst>
          </p:cNvPr>
          <p:cNvCxnSpPr>
            <a:cxnSpLocks/>
          </p:cNvCxnSpPr>
          <p:nvPr/>
        </p:nvCxnSpPr>
        <p:spPr>
          <a:xfrm flipH="1">
            <a:off x="4130668" y="5046882"/>
            <a:ext cx="18144" cy="417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BCCF-6C74-4301-88CD-AEA4865045A0}"/>
              </a:ext>
            </a:extLst>
          </p:cNvPr>
          <p:cNvCxnSpPr>
            <a:cxnSpLocks/>
          </p:cNvCxnSpPr>
          <p:nvPr/>
        </p:nvCxnSpPr>
        <p:spPr>
          <a:xfrm flipH="1">
            <a:off x="5627454" y="5046882"/>
            <a:ext cx="18144" cy="417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DBAAB5-FAB0-475A-B165-85C712923155}"/>
              </a:ext>
            </a:extLst>
          </p:cNvPr>
          <p:cNvCxnSpPr>
            <a:cxnSpLocks/>
          </p:cNvCxnSpPr>
          <p:nvPr/>
        </p:nvCxnSpPr>
        <p:spPr>
          <a:xfrm flipH="1">
            <a:off x="7078881" y="5046881"/>
            <a:ext cx="18144" cy="417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E85559-7C51-4420-9D10-8FF5152DE008}"/>
              </a:ext>
            </a:extLst>
          </p:cNvPr>
          <p:cNvCxnSpPr>
            <a:cxnSpLocks/>
          </p:cNvCxnSpPr>
          <p:nvPr/>
        </p:nvCxnSpPr>
        <p:spPr>
          <a:xfrm flipH="1">
            <a:off x="8430525" y="5046881"/>
            <a:ext cx="18144" cy="417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2A9742-B15E-4F0A-925D-64C7D4FD75CE}"/>
              </a:ext>
            </a:extLst>
          </p:cNvPr>
          <p:cNvCxnSpPr>
            <a:cxnSpLocks/>
          </p:cNvCxnSpPr>
          <p:nvPr/>
        </p:nvCxnSpPr>
        <p:spPr>
          <a:xfrm flipH="1">
            <a:off x="9936382" y="5001524"/>
            <a:ext cx="18144" cy="417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09E38AC-E140-4437-B7D5-E1945B21915F}"/>
              </a:ext>
            </a:extLst>
          </p:cNvPr>
          <p:cNvCxnSpPr>
            <a:cxnSpLocks/>
          </p:cNvCxnSpPr>
          <p:nvPr/>
        </p:nvCxnSpPr>
        <p:spPr>
          <a:xfrm flipH="1">
            <a:off x="11260811" y="5046882"/>
            <a:ext cx="18144" cy="417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464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>
            <a:extLst>
              <a:ext uri="{FF2B5EF4-FFF2-40B4-BE49-F238E27FC236}">
                <a16:creationId xmlns:a16="http://schemas.microsoft.com/office/drawing/2014/main" id="{59B5C47C-D283-42D4-81C5-AC30E2D7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85" y="2780176"/>
            <a:ext cx="9646556" cy="3964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58" y="1199447"/>
            <a:ext cx="10787742" cy="251891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/>
            <a:r>
              <a:rPr lang="en-US">
                <a:cs typeface="Calibri"/>
              </a:rPr>
              <a:t>Having many transaction hashes can start to be problem for example each bitcoin block contains around 2,000 transactions</a:t>
            </a:r>
          </a:p>
          <a:p>
            <a:pPr marL="457200" indent="-457200"/>
            <a:r>
              <a:rPr lang="en-US">
                <a:cs typeface="Calibri"/>
              </a:rPr>
              <a:t>This can cause bandwidth transmission performance issues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A merkle tree solves this problem by pairing transactions up and hashing them together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H(A) + H(B) = H(AB) and H(C)+H(D)=H(CD)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H(AB) + H(CD) = H(ABCD)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H(ABCD) + H(EFGH) = H(ABCDEFGH)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A single hash is called the Merkle root = H(ABCDEFGH)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14C30-D62D-4FE9-AC30-1842F59FD931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1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BA93E3F-554A-4254-9E9C-DE85957A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6ADF715-6883-4297-91F6-35B436622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797290-EC3D-4826-B39B-218A19CA1F99}"/>
              </a:ext>
            </a:extLst>
          </p:cNvPr>
          <p:cNvSpPr txBox="1">
            <a:spLocks/>
          </p:cNvSpPr>
          <p:nvPr/>
        </p:nvSpPr>
        <p:spPr>
          <a:xfrm>
            <a:off x="3034881" y="126477"/>
            <a:ext cx="5912198" cy="90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Blockchain: What is a Merkle Tree?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01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>
            <a:extLst>
              <a:ext uri="{FF2B5EF4-FFF2-40B4-BE49-F238E27FC236}">
                <a16:creationId xmlns:a16="http://schemas.microsoft.com/office/drawing/2014/main" id="{59B5C47C-D283-42D4-81C5-AC30E2D7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85" y="2780176"/>
            <a:ext cx="9646556" cy="3964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199447"/>
            <a:ext cx="9454243" cy="169341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There are 8 leaves in this tree  </a:t>
            </a:r>
          </a:p>
          <a:p>
            <a:r>
              <a:rPr lang="en-US">
                <a:cs typeface="Calibri"/>
              </a:rPr>
              <a:t>All the leaves in the tree depends on other leaves</a:t>
            </a:r>
          </a:p>
          <a:p>
            <a:r>
              <a:rPr lang="en-US">
                <a:cs typeface="Calibri"/>
              </a:rPr>
              <a:t>We construct the tree from the bottom up by pairing each leaf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It is very complicated to cheat a blockchain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Changing one transaction means you must change everything</a:t>
            </a: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14C30-D62D-4FE9-AC30-1842F59FD931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1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BA93E3F-554A-4254-9E9C-DE85957A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6ADF715-6883-4297-91F6-35B436622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2388EF-26BD-469C-9B87-C7EB41F616AE}"/>
              </a:ext>
            </a:extLst>
          </p:cNvPr>
          <p:cNvSpPr/>
          <p:nvPr/>
        </p:nvSpPr>
        <p:spPr>
          <a:xfrm>
            <a:off x="7251243" y="5380045"/>
            <a:ext cx="885194" cy="2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E4A03-59A2-4CF6-8D38-631A91A3121F}"/>
              </a:ext>
            </a:extLst>
          </p:cNvPr>
          <p:cNvSpPr/>
          <p:nvPr/>
        </p:nvSpPr>
        <p:spPr>
          <a:xfrm>
            <a:off x="7967886" y="4618045"/>
            <a:ext cx="885194" cy="2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77BD-041D-456B-959F-4F4C8A6C459B}"/>
              </a:ext>
            </a:extLst>
          </p:cNvPr>
          <p:cNvSpPr/>
          <p:nvPr/>
        </p:nvSpPr>
        <p:spPr>
          <a:xfrm>
            <a:off x="8856886" y="3819759"/>
            <a:ext cx="885194" cy="2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E942CC-43C7-46CC-AF3A-353BA458C48B}"/>
              </a:ext>
            </a:extLst>
          </p:cNvPr>
          <p:cNvSpPr/>
          <p:nvPr/>
        </p:nvSpPr>
        <p:spPr>
          <a:xfrm>
            <a:off x="6725100" y="3048688"/>
            <a:ext cx="885194" cy="2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4D647-3E00-4E87-A319-28E889ADAC7B}"/>
              </a:ext>
            </a:extLst>
          </p:cNvPr>
          <p:cNvSpPr/>
          <p:nvPr/>
        </p:nvSpPr>
        <p:spPr>
          <a:xfrm>
            <a:off x="7214958" y="6142045"/>
            <a:ext cx="885194" cy="2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80FFDF4-3FBE-4757-882E-95B8ED2B15BB}"/>
              </a:ext>
            </a:extLst>
          </p:cNvPr>
          <p:cNvSpPr txBox="1">
            <a:spLocks/>
          </p:cNvSpPr>
          <p:nvPr/>
        </p:nvSpPr>
        <p:spPr>
          <a:xfrm>
            <a:off x="3034881" y="126477"/>
            <a:ext cx="5912198" cy="90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Blockchain: What is a Merkle Tree?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8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C008-422D-462D-A86A-291AA251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1" y="217458"/>
            <a:ext cx="10515600" cy="1325563"/>
          </a:xfrm>
        </p:spPr>
        <p:txBody>
          <a:bodyPr/>
          <a:lstStyle/>
          <a:p>
            <a:r>
              <a:rPr lang="en-US" dirty="0"/>
              <a:t>What is Joe Oakes: 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0853-B8DB-4FEC-BCB1-8700B8A5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83" y="1253331"/>
            <a:ext cx="6993125" cy="4351338"/>
          </a:xfrm>
        </p:spPr>
        <p:txBody>
          <a:bodyPr>
            <a:normAutofit/>
          </a:bodyPr>
          <a:lstStyle/>
          <a:p>
            <a:r>
              <a:rPr lang="en-US" dirty="0"/>
              <a:t>From Philadelphia Pennsylvania USA</a:t>
            </a:r>
          </a:p>
          <a:p>
            <a:r>
              <a:rPr lang="en-US" dirty="0"/>
              <a:t>Hardcore mountain biker</a:t>
            </a:r>
          </a:p>
          <a:p>
            <a:r>
              <a:rPr lang="en-US" dirty="0"/>
              <a:t>Previous hardcore snowboarder</a:t>
            </a:r>
          </a:p>
          <a:p>
            <a:r>
              <a:rPr lang="en-US" dirty="0"/>
              <a:t> Cat Lover: I have three awesome cats</a:t>
            </a:r>
          </a:p>
          <a:p>
            <a:pPr lvl="1"/>
            <a:r>
              <a:rPr lang="en-US" dirty="0"/>
              <a:t>Yoda, Explorer, Alpha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3635B-74A8-4F66-ADC3-B4F1203B0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85" y="3269757"/>
            <a:ext cx="4494380" cy="3370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2E2FE-3008-429D-8B4A-FE26CC9D2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" y="3768349"/>
            <a:ext cx="2106232" cy="2807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A8680-0E6F-46F8-BF08-FE11E450BD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43" y="3768349"/>
            <a:ext cx="2106232" cy="2807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78B875-71F1-4684-B23E-D6EB309239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40" y="3768348"/>
            <a:ext cx="2087741" cy="2807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971849-AF85-4A89-B209-36CD345F8A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82" y="217458"/>
            <a:ext cx="2189368" cy="29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35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C73B7EF2-F04D-4CFE-9B10-6043AB6D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57" y="1219301"/>
            <a:ext cx="6380842" cy="26867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DA7DC6-2822-46A9-B644-C708C1D14D2A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2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3EB8217-68C8-4171-AD27-3C51B364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29" name="Picture 7">
            <a:extLst>
              <a:ext uri="{FF2B5EF4-FFF2-40B4-BE49-F238E27FC236}">
                <a16:creationId xmlns:a16="http://schemas.microsoft.com/office/drawing/2014/main" id="{17AA5521-412D-477D-8F6B-8DBAFC17F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A2074A2B-231C-47F5-8781-B9E3D82A0B44}"/>
              </a:ext>
            </a:extLst>
          </p:cNvPr>
          <p:cNvSpPr txBox="1">
            <a:spLocks/>
          </p:cNvSpPr>
          <p:nvPr/>
        </p:nvSpPr>
        <p:spPr>
          <a:xfrm>
            <a:off x="3034881" y="126477"/>
            <a:ext cx="6982626" cy="897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Blockchain: Review P2P Network, Block </a:t>
            </a:r>
            <a:endParaRPr lang="en-US" sz="32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CCBD94C-372A-4FA8-A9D1-14CFF1FC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62303"/>
            <a:ext cx="4564742" cy="867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Decentralized </a:t>
            </a:r>
            <a:r>
              <a:rPr lang="en-US" b="1">
                <a:cs typeface="Calibri"/>
              </a:rPr>
              <a:t>P2P</a:t>
            </a:r>
            <a:r>
              <a:rPr lang="en-US">
                <a:cs typeface="Calibri"/>
              </a:rPr>
              <a:t> Network</a:t>
            </a:r>
            <a:endParaRPr lang="en-US" dirty="0">
              <a:cs typeface="Calibri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7145E3-4AD7-4FFE-8A16-1354905A3958}"/>
              </a:ext>
            </a:extLst>
          </p:cNvPr>
          <p:cNvSpPr txBox="1">
            <a:spLocks/>
          </p:cNvSpPr>
          <p:nvPr/>
        </p:nvSpPr>
        <p:spPr>
          <a:xfrm>
            <a:off x="273957" y="3665060"/>
            <a:ext cx="4873170" cy="622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Classification of a </a:t>
            </a:r>
            <a:r>
              <a:rPr lang="en-US" b="1">
                <a:cs typeface="Calibri"/>
              </a:rPr>
              <a:t>Block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1C2DFE-CC2B-4072-A5F6-79EBDFA093FC}"/>
              </a:ext>
            </a:extLst>
          </p:cNvPr>
          <p:cNvSpPr/>
          <p:nvPr/>
        </p:nvSpPr>
        <p:spPr>
          <a:xfrm>
            <a:off x="3942139" y="4363714"/>
            <a:ext cx="2713562" cy="194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>
                <a:cs typeface="Calibri"/>
              </a:rPr>
              <a:t>Block Classification</a:t>
            </a:r>
            <a:endParaRPr lang="en-US" b="1" u="sng" dirty="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Index, Hash, Previous Hash, Data: "Hello",</a:t>
            </a:r>
            <a:endParaRPr lang="en-US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Timestamp, Nonce</a:t>
            </a:r>
          </a:p>
        </p:txBody>
      </p:sp>
    </p:spTree>
    <p:extLst>
      <p:ext uri="{BB962C8B-B14F-4D97-AF65-F5344CB8AC3E}">
        <p14:creationId xmlns:p14="http://schemas.microsoft.com/office/powerpoint/2010/main" val="3675415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C16B26-99D8-43EA-890D-8F1276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58" y="1911144"/>
            <a:ext cx="8884556" cy="231000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DA7DC6-2822-46A9-B644-C708C1D14D2A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2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3EB8217-68C8-4171-AD27-3C51B364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29" name="Picture 7">
            <a:extLst>
              <a:ext uri="{FF2B5EF4-FFF2-40B4-BE49-F238E27FC236}">
                <a16:creationId xmlns:a16="http://schemas.microsoft.com/office/drawing/2014/main" id="{17AA5521-412D-477D-8F6B-8DBAFC17F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A2074A2B-231C-47F5-8781-B9E3D82A0B44}"/>
              </a:ext>
            </a:extLst>
          </p:cNvPr>
          <p:cNvSpPr txBox="1">
            <a:spLocks/>
          </p:cNvSpPr>
          <p:nvPr/>
        </p:nvSpPr>
        <p:spPr>
          <a:xfrm>
            <a:off x="2853453" y="126477"/>
            <a:ext cx="7345483" cy="897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cs typeface="Calibri Light"/>
              </a:rPr>
              <a:t>Blockchain: Review Data Blocks, </a:t>
            </a:r>
            <a:r>
              <a:rPr lang="en-US" sz="3200">
                <a:cs typeface="Calibri Light"/>
              </a:rPr>
              <a:t>Timestamp</a:t>
            </a:r>
            <a:endParaRPr lang="en-US" sz="32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7145E3-4AD7-4FFE-8A16-1354905A3958}"/>
              </a:ext>
            </a:extLst>
          </p:cNvPr>
          <p:cNvSpPr txBox="1">
            <a:spLocks/>
          </p:cNvSpPr>
          <p:nvPr/>
        </p:nvSpPr>
        <p:spPr>
          <a:xfrm>
            <a:off x="119742" y="1288346"/>
            <a:ext cx="4873170" cy="622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Data blocks are chained together</a:t>
            </a:r>
            <a:endParaRPr lang="en-US" dirty="0">
              <a:cs typeface="Calibri"/>
            </a:endParaRPr>
          </a:p>
        </p:txBody>
      </p:sp>
      <p:pic>
        <p:nvPicPr>
          <p:cNvPr id="4" name="Picture 13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227BAD8E-D976-429F-8178-4FA147004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246" y="4583196"/>
            <a:ext cx="8455125" cy="179989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336D43-C701-4C65-8091-563CC6F55DDE}"/>
              </a:ext>
            </a:extLst>
          </p:cNvPr>
          <p:cNvSpPr txBox="1">
            <a:spLocks/>
          </p:cNvSpPr>
          <p:nvPr/>
        </p:nvSpPr>
        <p:spPr>
          <a:xfrm>
            <a:off x="38098" y="4082345"/>
            <a:ext cx="4873170" cy="622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cs typeface="Calibri"/>
              </a:rPr>
              <a:t>Timestamp</a:t>
            </a:r>
            <a:r>
              <a:rPr lang="en-US">
                <a:cs typeface="Calibri"/>
              </a:rPr>
              <a:t> uses Unix 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90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0DA7DC6-2822-46A9-B644-C708C1D14D2A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2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3EB8217-68C8-4171-AD27-3C51B364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29" name="Picture 7">
            <a:extLst>
              <a:ext uri="{FF2B5EF4-FFF2-40B4-BE49-F238E27FC236}">
                <a16:creationId xmlns:a16="http://schemas.microsoft.com/office/drawing/2014/main" id="{17AA5521-412D-477D-8F6B-8DBAFC17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A2074A2B-231C-47F5-8781-B9E3D82A0B44}"/>
              </a:ext>
            </a:extLst>
          </p:cNvPr>
          <p:cNvSpPr txBox="1">
            <a:spLocks/>
          </p:cNvSpPr>
          <p:nvPr/>
        </p:nvSpPr>
        <p:spPr>
          <a:xfrm>
            <a:off x="2726453" y="126477"/>
            <a:ext cx="7445268" cy="90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Blockchain: Review Mining, Nonce, Difficulty</a:t>
            </a:r>
            <a:endParaRPr lang="en-US" sz="32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7145E3-4AD7-4FFE-8A16-1354905A3958}"/>
              </a:ext>
            </a:extLst>
          </p:cNvPr>
          <p:cNvSpPr txBox="1">
            <a:spLocks/>
          </p:cNvSpPr>
          <p:nvPr/>
        </p:nvSpPr>
        <p:spPr>
          <a:xfrm>
            <a:off x="38099" y="1288346"/>
            <a:ext cx="4873170" cy="9404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cs typeface="Calibri"/>
              </a:rPr>
              <a:t>Mining</a:t>
            </a:r>
            <a:r>
              <a:rPr lang="en-US">
                <a:cs typeface="Calibri"/>
              </a:rPr>
              <a:t> a finding a </a:t>
            </a:r>
            <a:r>
              <a:rPr lang="en-US" b="1">
                <a:cs typeface="Calibri"/>
              </a:rPr>
              <a:t>nonce</a:t>
            </a:r>
            <a:r>
              <a:rPr lang="en-US">
                <a:cs typeface="Calibri"/>
              </a:rPr>
              <a:t> number that matches </a:t>
            </a:r>
            <a:r>
              <a:rPr lang="en-US" dirty="0">
                <a:cs typeface="Calibri"/>
              </a:rPr>
              <a:t>the proper difficulty based on the data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336D43-C701-4C65-8091-563CC6F55DDE}"/>
              </a:ext>
            </a:extLst>
          </p:cNvPr>
          <p:cNvSpPr txBox="1">
            <a:spLocks/>
          </p:cNvSpPr>
          <p:nvPr/>
        </p:nvSpPr>
        <p:spPr>
          <a:xfrm>
            <a:off x="38098" y="4082345"/>
            <a:ext cx="4664528" cy="622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cs typeface="Calibri"/>
              </a:rPr>
              <a:t>Difficulty</a:t>
            </a:r>
            <a:r>
              <a:rPr lang="en-US">
                <a:cs typeface="Calibri"/>
              </a:rPr>
              <a:t> is how hard it is to compute the proper hash value </a:t>
            </a:r>
            <a:endParaRPr lang="en-US"/>
          </a:p>
        </p:txBody>
      </p:sp>
      <p:pic>
        <p:nvPicPr>
          <p:cNvPr id="2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575044-C7D1-43EF-B841-F0845570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684" y="1603051"/>
            <a:ext cx="6135914" cy="37153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6B2248-172B-44BF-9133-4C902900E751}"/>
              </a:ext>
            </a:extLst>
          </p:cNvPr>
          <p:cNvSpPr/>
          <p:nvPr/>
        </p:nvSpPr>
        <p:spPr>
          <a:xfrm>
            <a:off x="5790935" y="4946125"/>
            <a:ext cx="1359878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5E751-3750-4A7D-9783-1B7A40722678}"/>
              </a:ext>
            </a:extLst>
          </p:cNvPr>
          <p:cNvSpPr/>
          <p:nvPr/>
        </p:nvSpPr>
        <p:spPr>
          <a:xfrm>
            <a:off x="5990506" y="2669196"/>
            <a:ext cx="1359878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EA6572-365E-476E-AE5B-8F60791520E6}"/>
              </a:ext>
            </a:extLst>
          </p:cNvPr>
          <p:cNvSpPr/>
          <p:nvPr/>
        </p:nvSpPr>
        <p:spPr>
          <a:xfrm>
            <a:off x="6063077" y="3077410"/>
            <a:ext cx="1359878" cy="258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41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AD3811A-9986-427A-BBF3-7ECA0D3D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48" y="1449112"/>
            <a:ext cx="5292287" cy="1913044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014159C-879D-4A13-92F7-45D9E76D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98" y="3977604"/>
            <a:ext cx="6843486" cy="27944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0F4CF9-F265-43A5-A954-471256346102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3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473D7F41-FA48-4102-982E-FD602A44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A3D5471B-6D99-46F6-8AD4-A18FD288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EED587-E725-4A54-BFB8-58AF058427CE}"/>
              </a:ext>
            </a:extLst>
          </p:cNvPr>
          <p:cNvSpPr txBox="1">
            <a:spLocks/>
          </p:cNvSpPr>
          <p:nvPr/>
        </p:nvSpPr>
        <p:spPr>
          <a:xfrm>
            <a:off x="3034881" y="126477"/>
            <a:ext cx="6928197" cy="897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Blockchain: Review Nodes, Merkel Tree</a:t>
            </a:r>
            <a:endParaRPr lang="en-US" sz="3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EE3ED5-EE81-4130-AEBD-DF7BC21C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562303"/>
            <a:ext cx="4564742" cy="867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Nodes on the Network</a:t>
            </a:r>
            <a:endParaRPr lang="en-US" dirty="0">
              <a:cs typeface="Calibri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B2DD66-19C1-499A-9C4E-C0ED473776B1}"/>
              </a:ext>
            </a:extLst>
          </p:cNvPr>
          <p:cNvSpPr txBox="1">
            <a:spLocks/>
          </p:cNvSpPr>
          <p:nvPr/>
        </p:nvSpPr>
        <p:spPr>
          <a:xfrm>
            <a:off x="146956" y="3538060"/>
            <a:ext cx="4564742" cy="867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Merkel Tree</a:t>
            </a:r>
          </a:p>
        </p:txBody>
      </p:sp>
    </p:spTree>
    <p:extLst>
      <p:ext uri="{BB962C8B-B14F-4D97-AF65-F5344CB8AC3E}">
        <p14:creationId xmlns:p14="http://schemas.microsoft.com/office/powerpoint/2010/main" val="910530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199446"/>
            <a:ext cx="11082525" cy="4724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Download the </a:t>
            </a:r>
            <a:r>
              <a:rPr lang="en-US" dirty="0" err="1">
                <a:cs typeface="Calibri"/>
              </a:rPr>
              <a:t>reNoobChain</a:t>
            </a:r>
            <a:r>
              <a:rPr lang="en-US" dirty="0">
                <a:cs typeface="Calibri"/>
              </a:rPr>
              <a:t> from </a:t>
            </a:r>
            <a:r>
              <a:rPr lang="en-US" dirty="0" err="1">
                <a:cs typeface="Calibri"/>
              </a:rPr>
              <a:t>github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Clone the project using IntelliJ – need git installed</a:t>
            </a:r>
          </a:p>
          <a:p>
            <a:r>
              <a:rPr lang="en-US" dirty="0">
                <a:cs typeface="Calibri"/>
              </a:rPr>
              <a:t>GSON.jar is in the root folder google JSON library</a:t>
            </a:r>
          </a:p>
          <a:p>
            <a:r>
              <a:rPr lang="en-US" dirty="0">
                <a:cs typeface="Calibri"/>
              </a:rPr>
              <a:t>Add a new POJO for data containers: passport, real estate, pizza order, amazon item</a:t>
            </a:r>
          </a:p>
          <a:p>
            <a:r>
              <a:rPr lang="en-US" dirty="0">
                <a:cs typeface="Calibri"/>
              </a:rPr>
              <a:t>Modify reNoobChain.java and add the other blocks to the chain</a:t>
            </a:r>
          </a:p>
          <a:p>
            <a:r>
              <a:rPr lang="en-US" dirty="0">
                <a:cs typeface="Calibri"/>
              </a:rPr>
              <a:t>Change the difficulty to be 6,7,8 zeros does it take more time to process?</a:t>
            </a:r>
          </a:p>
          <a:p>
            <a:r>
              <a:rPr lang="en-US" dirty="0">
                <a:cs typeface="Calibri"/>
              </a:rPr>
              <a:t>Change the difficulty to be 2,3,4 zeros does it take less time to process?</a:t>
            </a:r>
          </a:p>
          <a:p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14C30-D62D-4FE9-AC30-1842F59FD931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1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BA93E3F-554A-4254-9E9C-DE85957A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6ADF715-6883-4297-91F6-35B43662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80FFDF4-3FBE-4757-882E-95B8ED2B15BB}"/>
              </a:ext>
            </a:extLst>
          </p:cNvPr>
          <p:cNvSpPr txBox="1">
            <a:spLocks/>
          </p:cNvSpPr>
          <p:nvPr/>
        </p:nvSpPr>
        <p:spPr>
          <a:xfrm>
            <a:off x="3034881" y="126477"/>
            <a:ext cx="5912198" cy="90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cs typeface="Calibri Light"/>
              </a:rPr>
              <a:t>Blockchain: Student Lab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740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87" y="53929"/>
            <a:ext cx="6486034" cy="923401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 </a:t>
            </a:r>
            <a:r>
              <a:rPr lang="en-US" sz="3200" dirty="0">
                <a:ea typeface="+mj-lt"/>
                <a:cs typeface="+mj-lt"/>
              </a:rPr>
              <a:t>Breakdown</a:t>
            </a:r>
            <a:r>
              <a:rPr lang="en-US" sz="3200" dirty="0">
                <a:cs typeface="Calibri Light"/>
              </a:rPr>
              <a:t>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84" y="1163271"/>
            <a:ext cx="11784778" cy="5380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Coding example: </a:t>
            </a:r>
            <a:r>
              <a:rPr lang="en-US" dirty="0">
                <a:cs typeface="Calibri"/>
                <a:hlinkClick r:id="rId2"/>
              </a:rPr>
              <a:t>https://github.com/joeoakes/reNoobChain</a:t>
            </a: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Website Demo</a:t>
            </a:r>
            <a:r>
              <a:rPr lang="en-US" dirty="0">
                <a:cs typeface="Calibri"/>
              </a:rPr>
              <a:t>: </a:t>
            </a:r>
            <a:r>
              <a:rPr lang="en-US" dirty="0">
                <a:ea typeface="+mn-lt"/>
                <a:cs typeface="+mn-lt"/>
                <a:hlinkClick r:id="rId3"/>
              </a:rPr>
              <a:t>https://anders.com/blockchain/hash.html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A450A-E14A-4F76-A1C9-C011576E4603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7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D7AFA4E-1CAC-4386-B629-423308601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43BA8440-0335-42DD-B03E-292032B3C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2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82" y="-244"/>
            <a:ext cx="7561975" cy="1083840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Blockchain: What is a Blockchain?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84" y="1120840"/>
            <a:ext cx="10340390" cy="2796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Blockchain is a </a:t>
            </a:r>
            <a:r>
              <a:rPr lang="en-US" b="1" dirty="0">
                <a:cs typeface="Calibri"/>
              </a:rPr>
              <a:t>Peer to Peer </a:t>
            </a:r>
            <a:r>
              <a:rPr lang="en-US" dirty="0">
                <a:cs typeface="Calibri"/>
              </a:rPr>
              <a:t>P2P database (which helps to make it secure) vs a </a:t>
            </a:r>
            <a:r>
              <a:rPr lang="en-US" b="1" dirty="0">
                <a:cs typeface="Calibri"/>
              </a:rPr>
              <a:t>centralized</a:t>
            </a:r>
            <a:r>
              <a:rPr lang="en-US" dirty="0">
                <a:cs typeface="Calibri"/>
              </a:rPr>
              <a:t> database system</a:t>
            </a:r>
          </a:p>
          <a:p>
            <a:r>
              <a:rPr lang="en-US" dirty="0">
                <a:cs typeface="Calibri"/>
              </a:rPr>
              <a:t>It is </a:t>
            </a:r>
            <a:r>
              <a:rPr lang="en-US" b="1" dirty="0">
                <a:cs typeface="Calibri"/>
              </a:rPr>
              <a:t>distributed data storage</a:t>
            </a:r>
            <a:r>
              <a:rPr lang="en-US" dirty="0">
                <a:cs typeface="Calibri"/>
              </a:rPr>
              <a:t> consisting of containers (data blocks) which are connected – chained together</a:t>
            </a:r>
          </a:p>
          <a:p>
            <a:r>
              <a:rPr lang="en-US" dirty="0">
                <a:cs typeface="Calibri"/>
              </a:rPr>
              <a:t>The same copy of the data is kept on </a:t>
            </a:r>
            <a:r>
              <a:rPr lang="en-US" b="1" dirty="0">
                <a:cs typeface="Calibri"/>
              </a:rPr>
              <a:t>multiple machines</a:t>
            </a:r>
            <a:r>
              <a:rPr lang="en-US" dirty="0">
                <a:cs typeface="Calibri"/>
              </a:rPr>
              <a:t> that are connected</a:t>
            </a:r>
          </a:p>
          <a:p>
            <a:r>
              <a:rPr lang="en-US" dirty="0">
                <a:cs typeface="Calibri"/>
              </a:rPr>
              <a:t>The multiple blocks of data are </a:t>
            </a:r>
            <a:r>
              <a:rPr lang="en-US" b="1" dirty="0">
                <a:cs typeface="Calibri"/>
              </a:rPr>
              <a:t>ordered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751FC-9CB0-4C84-9AE4-87A1B8B50AAF}"/>
              </a:ext>
            </a:extLst>
          </p:cNvPr>
          <p:cNvSpPr/>
          <p:nvPr/>
        </p:nvSpPr>
        <p:spPr>
          <a:xfrm>
            <a:off x="2126646" y="4184512"/>
            <a:ext cx="1407432" cy="114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Block 1</a:t>
            </a:r>
            <a:endParaRPr lang="en-US"/>
          </a:p>
          <a:p>
            <a:pPr algn="ctr"/>
            <a:r>
              <a:rPr lang="en-US" sz="2000">
                <a:cs typeface="Calibri"/>
              </a:rPr>
              <a:t>Data: "Hello"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8BFAA-D881-4063-B207-825F26A7B49D}"/>
              </a:ext>
            </a:extLst>
          </p:cNvPr>
          <p:cNvSpPr/>
          <p:nvPr/>
        </p:nvSpPr>
        <p:spPr>
          <a:xfrm>
            <a:off x="4202375" y="4184511"/>
            <a:ext cx="1407432" cy="112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Block 2</a:t>
            </a:r>
            <a:endParaRPr lang="en-US"/>
          </a:p>
          <a:p>
            <a:pPr algn="ctr"/>
            <a:r>
              <a:rPr lang="en-US" sz="2000">
                <a:cs typeface="Calibri"/>
              </a:rPr>
              <a:t>Data: "class"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28378-D4DD-448D-98F1-59FFBF182D11}"/>
              </a:ext>
            </a:extLst>
          </p:cNvPr>
          <p:cNvSpPr/>
          <p:nvPr/>
        </p:nvSpPr>
        <p:spPr>
          <a:xfrm>
            <a:off x="6259310" y="4184511"/>
            <a:ext cx="1407432" cy="114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Block 3</a:t>
            </a:r>
            <a:endParaRPr lang="en-US"/>
          </a:p>
          <a:p>
            <a:pPr algn="ctr"/>
            <a:r>
              <a:rPr lang="en-US" sz="2000">
                <a:cs typeface="Calibri"/>
              </a:rPr>
              <a:t>Data: "Welcome"</a:t>
            </a:r>
          </a:p>
          <a:p>
            <a:pPr algn="ctr"/>
            <a:endParaRPr lang="en-US" sz="200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F0F90-14A4-4EC0-9DAF-5F40CD93CD3B}"/>
              </a:ext>
            </a:extLst>
          </p:cNvPr>
          <p:cNvCxnSpPr/>
          <p:nvPr/>
        </p:nvCxnSpPr>
        <p:spPr>
          <a:xfrm>
            <a:off x="3401891" y="4755905"/>
            <a:ext cx="867507" cy="11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D67DAB8-5C89-4CD4-80C5-28A7975335E8}"/>
              </a:ext>
            </a:extLst>
          </p:cNvPr>
          <p:cNvSpPr/>
          <p:nvPr/>
        </p:nvSpPr>
        <p:spPr>
          <a:xfrm>
            <a:off x="2126645" y="5450603"/>
            <a:ext cx="1407432" cy="114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Block 1</a:t>
            </a:r>
            <a:endParaRPr lang="en-US"/>
          </a:p>
          <a:p>
            <a:pPr algn="ctr"/>
            <a:r>
              <a:rPr lang="en-US" sz="2000">
                <a:cs typeface="Calibri"/>
              </a:rPr>
              <a:t>Data: "Hello"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6B2435-8CD0-4BF0-A470-3B63FB92D556}"/>
              </a:ext>
            </a:extLst>
          </p:cNvPr>
          <p:cNvSpPr/>
          <p:nvPr/>
        </p:nvSpPr>
        <p:spPr>
          <a:xfrm>
            <a:off x="4202374" y="5438879"/>
            <a:ext cx="1407432" cy="118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Block 2</a:t>
            </a:r>
            <a:endParaRPr lang="en-US"/>
          </a:p>
          <a:p>
            <a:pPr algn="ctr"/>
            <a:r>
              <a:rPr lang="en-US" sz="2000">
                <a:cs typeface="Calibri"/>
              </a:rPr>
              <a:t>Data: "class"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A6859A-685A-4379-A77E-687CB459B6B0}"/>
              </a:ext>
            </a:extLst>
          </p:cNvPr>
          <p:cNvSpPr/>
          <p:nvPr/>
        </p:nvSpPr>
        <p:spPr>
          <a:xfrm>
            <a:off x="6259309" y="5450602"/>
            <a:ext cx="1407432" cy="117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Block 3</a:t>
            </a:r>
            <a:endParaRPr lang="en-US"/>
          </a:p>
          <a:p>
            <a:pPr algn="ctr"/>
            <a:r>
              <a:rPr lang="en-US" sz="2000">
                <a:cs typeface="Calibri"/>
              </a:rPr>
              <a:t>Data: "Welcome"</a:t>
            </a:r>
          </a:p>
          <a:p>
            <a:pPr algn="ctr"/>
            <a:endParaRPr lang="en-US" sz="2000">
              <a:cs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C7532C-713E-4422-A46A-88E4F71E4045}"/>
              </a:ext>
            </a:extLst>
          </p:cNvPr>
          <p:cNvCxnSpPr>
            <a:cxnSpLocks/>
          </p:cNvCxnSpPr>
          <p:nvPr/>
        </p:nvCxnSpPr>
        <p:spPr>
          <a:xfrm>
            <a:off x="3401890" y="6021996"/>
            <a:ext cx="867507" cy="11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9A5E83-2329-451A-97AC-9E06791511F8}"/>
              </a:ext>
            </a:extLst>
          </p:cNvPr>
          <p:cNvCxnSpPr>
            <a:cxnSpLocks/>
          </p:cNvCxnSpPr>
          <p:nvPr/>
        </p:nvCxnSpPr>
        <p:spPr>
          <a:xfrm flipV="1">
            <a:off x="5570658" y="6021995"/>
            <a:ext cx="726831" cy="11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F15712-E335-4AEE-A67E-7934E70B214C}"/>
              </a:ext>
            </a:extLst>
          </p:cNvPr>
          <p:cNvSpPr txBox="1"/>
          <p:nvPr/>
        </p:nvSpPr>
        <p:spPr>
          <a:xfrm>
            <a:off x="574431" y="4560277"/>
            <a:ext cx="16764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Node/Peer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8FD99D-48A9-4080-A069-86F14FBFD7B5}"/>
              </a:ext>
            </a:extLst>
          </p:cNvPr>
          <p:cNvSpPr txBox="1"/>
          <p:nvPr/>
        </p:nvSpPr>
        <p:spPr>
          <a:xfrm>
            <a:off x="504092" y="5591907"/>
            <a:ext cx="16764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Node/Peer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08226-222B-44DE-ADAE-00CF7B553E81}"/>
              </a:ext>
            </a:extLst>
          </p:cNvPr>
          <p:cNvSpPr txBox="1"/>
          <p:nvPr/>
        </p:nvSpPr>
        <p:spPr>
          <a:xfrm>
            <a:off x="8501182" y="5132753"/>
            <a:ext cx="27314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Distributed Data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C2098-7D6D-408D-923C-F282C91F64FF}"/>
              </a:ext>
            </a:extLst>
          </p:cNvPr>
          <p:cNvSpPr/>
          <p:nvPr/>
        </p:nvSpPr>
        <p:spPr>
          <a:xfrm>
            <a:off x="492370" y="4062046"/>
            <a:ext cx="8006860" cy="2625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017FB-FDBA-4477-9C7F-12E2808BFC5E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3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05F2371-A4D5-41E4-B3E9-B672FFC0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66CCC531-BDB1-4C94-9AA1-F3DAD4B5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23F65F-7567-4337-836C-52B92A797FF3}"/>
              </a:ext>
            </a:extLst>
          </p:cNvPr>
          <p:cNvCxnSpPr>
            <a:cxnSpLocks/>
          </p:cNvCxnSpPr>
          <p:nvPr/>
        </p:nvCxnSpPr>
        <p:spPr>
          <a:xfrm flipV="1">
            <a:off x="5525165" y="4793696"/>
            <a:ext cx="726831" cy="117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942" y="228356"/>
            <a:ext cx="6460859" cy="679325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 Light"/>
              </a:rPr>
              <a:t>Blockchain: What is a Centralized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3" y="1399432"/>
            <a:ext cx="12052794" cy="168763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The </a:t>
            </a:r>
            <a:r>
              <a:rPr lang="en-US" b="1" dirty="0">
                <a:cs typeface="Calibri"/>
              </a:rPr>
              <a:t>Server</a:t>
            </a:r>
            <a:r>
              <a:rPr lang="en-US" dirty="0">
                <a:cs typeface="Calibri"/>
              </a:rPr>
              <a:t> is the central authority storing and managing all the information</a:t>
            </a:r>
          </a:p>
          <a:p>
            <a:r>
              <a:rPr lang="en-US" b="1" dirty="0">
                <a:cs typeface="Calibri"/>
              </a:rPr>
              <a:t>Centralized point</a:t>
            </a:r>
            <a:r>
              <a:rPr lang="en-US" dirty="0">
                <a:cs typeface="Calibri"/>
              </a:rPr>
              <a:t> of failure</a:t>
            </a:r>
          </a:p>
          <a:p>
            <a:r>
              <a:rPr lang="en-US" b="1" dirty="0">
                <a:ea typeface="+mn-lt"/>
                <a:cs typeface="+mn-lt"/>
              </a:rPr>
              <a:t>Security Issues</a:t>
            </a:r>
            <a:r>
              <a:rPr lang="en-US">
                <a:cs typeface="Calibri"/>
              </a:rPr>
              <a:t>: can be hacked and now all the information is compromised</a:t>
            </a:r>
          </a:p>
          <a:p>
            <a:r>
              <a:rPr lang="en-US" b="1" dirty="0">
                <a:cs typeface="Calibri"/>
              </a:rPr>
              <a:t>Centralized control</a:t>
            </a:r>
            <a:r>
              <a:rPr lang="en-US" dirty="0">
                <a:cs typeface="Calibri"/>
              </a:rPr>
              <a:t> over the content, for example pictures on social media site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751FC-9CB0-4C84-9AE4-87A1B8B50AAF}"/>
              </a:ext>
            </a:extLst>
          </p:cNvPr>
          <p:cNvSpPr/>
          <p:nvPr/>
        </p:nvSpPr>
        <p:spPr>
          <a:xfrm>
            <a:off x="4562430" y="4211686"/>
            <a:ext cx="2032765" cy="130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Database</a:t>
            </a:r>
            <a:endParaRPr lang="en-US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Single Server</a:t>
            </a:r>
            <a:endParaRPr lang="en-US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Centralized</a:t>
            </a:r>
          </a:p>
          <a:p>
            <a:pPr algn="ctr"/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8BFAA-D881-4063-B207-825F26A7B49D}"/>
              </a:ext>
            </a:extLst>
          </p:cNvPr>
          <p:cNvSpPr/>
          <p:nvPr/>
        </p:nvSpPr>
        <p:spPr>
          <a:xfrm>
            <a:off x="6853594" y="5705606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Client</a:t>
            </a:r>
            <a:endParaRPr lang="en-US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Laptop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F4150-E9A7-4DE0-B4ED-C9DCF29BC374}"/>
              </a:ext>
            </a:extLst>
          </p:cNvPr>
          <p:cNvSpPr/>
          <p:nvPr/>
        </p:nvSpPr>
        <p:spPr>
          <a:xfrm>
            <a:off x="6858552" y="3113428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Client</a:t>
            </a:r>
            <a:endParaRPr lang="en-US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Tablet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AB7F5-A7ED-40D9-9D12-D2C4BAD1A202}"/>
              </a:ext>
            </a:extLst>
          </p:cNvPr>
          <p:cNvSpPr/>
          <p:nvPr/>
        </p:nvSpPr>
        <p:spPr>
          <a:xfrm>
            <a:off x="2946159" y="5705605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Client</a:t>
            </a:r>
            <a:endParaRPr lang="en-US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Mobile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4277C-EA62-4EF6-A29C-517565E1BCD3}"/>
              </a:ext>
            </a:extLst>
          </p:cNvPr>
          <p:cNvSpPr/>
          <p:nvPr/>
        </p:nvSpPr>
        <p:spPr>
          <a:xfrm>
            <a:off x="2711697" y="3158922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Client</a:t>
            </a:r>
            <a:endParaRPr lang="en-US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Workstation</a:t>
            </a:r>
          </a:p>
          <a:p>
            <a:pPr algn="ctr"/>
            <a:endParaRPr lang="en-US" sz="200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FA67DC-7EA8-4A43-90F1-26A25B2E69B7}"/>
              </a:ext>
            </a:extLst>
          </p:cNvPr>
          <p:cNvCxnSpPr/>
          <p:nvPr/>
        </p:nvCxnSpPr>
        <p:spPr>
          <a:xfrm>
            <a:off x="4204886" y="3587595"/>
            <a:ext cx="1223210" cy="6717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0F3562-84EF-4102-B7D6-4032E0C7733B}"/>
              </a:ext>
            </a:extLst>
          </p:cNvPr>
          <p:cNvCxnSpPr>
            <a:cxnSpLocks/>
          </p:cNvCxnSpPr>
          <p:nvPr/>
        </p:nvCxnSpPr>
        <p:spPr>
          <a:xfrm flipV="1">
            <a:off x="4117888" y="5447243"/>
            <a:ext cx="1263316" cy="6517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F7C5B7-4F33-4F80-9FF3-E9EDFF8D79A0}"/>
              </a:ext>
            </a:extLst>
          </p:cNvPr>
          <p:cNvCxnSpPr>
            <a:cxnSpLocks/>
          </p:cNvCxnSpPr>
          <p:nvPr/>
        </p:nvCxnSpPr>
        <p:spPr>
          <a:xfrm>
            <a:off x="5668727" y="5522674"/>
            <a:ext cx="1202128" cy="6630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E0DE820-F367-4A3E-A654-3EB1B98325A7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D496569-AE33-4F1E-9DF3-5E939F86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" y="-3638"/>
            <a:ext cx="2592288" cy="926164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2868E7A7-4F83-45F6-9034-E9C7FEE5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D02C37-4CC1-476C-8401-F2F81E4B749B}"/>
              </a:ext>
            </a:extLst>
          </p:cNvPr>
          <p:cNvCxnSpPr>
            <a:cxnSpLocks/>
          </p:cNvCxnSpPr>
          <p:nvPr/>
        </p:nvCxnSpPr>
        <p:spPr>
          <a:xfrm flipH="1">
            <a:off x="5824526" y="3589240"/>
            <a:ext cx="1061125" cy="6857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0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6C9-BDD2-46B6-AEB8-F81AAB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834" y="54406"/>
            <a:ext cx="7506677" cy="81740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cs typeface="Calibri Light"/>
              </a:rPr>
              <a:t>Blockchain: What is a Peer to Peer P2P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74E-C501-4021-80BC-9536B2BB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7" y="1103731"/>
            <a:ext cx="12075540" cy="14938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There is no</a:t>
            </a:r>
            <a:r>
              <a:rPr lang="en-US" b="1">
                <a:cs typeface="Calibri"/>
              </a:rPr>
              <a:t> controlling party</a:t>
            </a:r>
            <a:r>
              <a:rPr lang="en-US">
                <a:cs typeface="Calibri"/>
              </a:rPr>
              <a:t>, or </a:t>
            </a:r>
            <a:r>
              <a:rPr lang="en-US" b="1">
                <a:cs typeface="Calibri"/>
              </a:rPr>
              <a:t>central storage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All the information on the network is </a:t>
            </a:r>
            <a:r>
              <a:rPr lang="en-US" b="1">
                <a:cs typeface="Calibri"/>
              </a:rPr>
              <a:t>recorded and transferred</a:t>
            </a:r>
            <a:r>
              <a:rPr lang="en-US">
                <a:cs typeface="Calibri"/>
              </a:rPr>
              <a:t> across the participants (nodes or peers) on the network</a:t>
            </a:r>
          </a:p>
          <a:p>
            <a:r>
              <a:rPr lang="en-US">
                <a:cs typeface="Calibri"/>
              </a:rPr>
              <a:t>All parties have the same </a:t>
            </a:r>
            <a:r>
              <a:rPr lang="en-US" b="1">
                <a:cs typeface="Calibri"/>
              </a:rPr>
              <a:t>identical copies of the information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751FC-9CB0-4C84-9AE4-87A1B8B50AAF}"/>
              </a:ext>
            </a:extLst>
          </p:cNvPr>
          <p:cNvSpPr/>
          <p:nvPr/>
        </p:nvSpPr>
        <p:spPr>
          <a:xfrm>
            <a:off x="8192106" y="3846549"/>
            <a:ext cx="1507541" cy="107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Server</a:t>
            </a:r>
            <a:endParaRPr lang="en-US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8BFAA-D881-4063-B207-825F26A7B49D}"/>
              </a:ext>
            </a:extLst>
          </p:cNvPr>
          <p:cNvSpPr/>
          <p:nvPr/>
        </p:nvSpPr>
        <p:spPr>
          <a:xfrm>
            <a:off x="7063268" y="5500890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Laptop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F4150-E9A7-4DE0-B4ED-C9DCF29BC374}"/>
              </a:ext>
            </a:extLst>
          </p:cNvPr>
          <p:cNvSpPr/>
          <p:nvPr/>
        </p:nvSpPr>
        <p:spPr>
          <a:xfrm>
            <a:off x="2100242" y="5561047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Tablet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AB7F5-A7ED-40D9-9D12-D2C4BAD1A202}"/>
              </a:ext>
            </a:extLst>
          </p:cNvPr>
          <p:cNvSpPr/>
          <p:nvPr/>
        </p:nvSpPr>
        <p:spPr>
          <a:xfrm>
            <a:off x="4526610" y="5540994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Mobile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4277C-EA62-4EF6-A29C-517565E1BCD3}"/>
              </a:ext>
            </a:extLst>
          </p:cNvPr>
          <p:cNvSpPr/>
          <p:nvPr/>
        </p:nvSpPr>
        <p:spPr>
          <a:xfrm>
            <a:off x="315557" y="4217522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Workstation</a:t>
            </a:r>
          </a:p>
          <a:p>
            <a:pPr algn="ctr"/>
            <a:endParaRPr lang="en-US" sz="200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FA67DC-7EA8-4A43-90F1-26A25B2E69B7}"/>
              </a:ext>
            </a:extLst>
          </p:cNvPr>
          <p:cNvCxnSpPr/>
          <p:nvPr/>
        </p:nvCxnSpPr>
        <p:spPr>
          <a:xfrm>
            <a:off x="3834062" y="3683668"/>
            <a:ext cx="1313446" cy="7118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6531EF-C95C-44C1-8DFB-2DFD1401D73E}"/>
              </a:ext>
            </a:extLst>
          </p:cNvPr>
          <p:cNvCxnSpPr>
            <a:cxnSpLocks/>
          </p:cNvCxnSpPr>
          <p:nvPr/>
        </p:nvCxnSpPr>
        <p:spPr>
          <a:xfrm flipH="1">
            <a:off x="5749087" y="3282616"/>
            <a:ext cx="1343527" cy="7218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0F3562-84EF-4102-B7D6-4032E0C7733B}"/>
              </a:ext>
            </a:extLst>
          </p:cNvPr>
          <p:cNvCxnSpPr>
            <a:cxnSpLocks/>
          </p:cNvCxnSpPr>
          <p:nvPr/>
        </p:nvCxnSpPr>
        <p:spPr>
          <a:xfrm flipV="1">
            <a:off x="5688930" y="6079956"/>
            <a:ext cx="1513973" cy="100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F7C5B7-4F33-4F80-9FF3-E9EDFF8D79A0}"/>
              </a:ext>
            </a:extLst>
          </p:cNvPr>
          <p:cNvCxnSpPr>
            <a:cxnSpLocks/>
          </p:cNvCxnSpPr>
          <p:nvPr/>
        </p:nvCxnSpPr>
        <p:spPr>
          <a:xfrm>
            <a:off x="5779167" y="4916905"/>
            <a:ext cx="10026" cy="7619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F2C43-4779-4057-883B-98E833E662A1}"/>
              </a:ext>
            </a:extLst>
          </p:cNvPr>
          <p:cNvSpPr/>
          <p:nvPr/>
        </p:nvSpPr>
        <p:spPr>
          <a:xfrm>
            <a:off x="5168293" y="3916730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Mobile</a:t>
            </a: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47289-595D-4F3E-944C-51DF76751C99}"/>
              </a:ext>
            </a:extLst>
          </p:cNvPr>
          <p:cNvSpPr/>
          <p:nvPr/>
        </p:nvSpPr>
        <p:spPr>
          <a:xfrm>
            <a:off x="2306658" y="3104601"/>
            <a:ext cx="1507541" cy="107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Server</a:t>
            </a:r>
            <a:endParaRPr lang="en-US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  <a:p>
            <a:pPr algn="ctr"/>
            <a:endParaRPr lang="en-US" sz="2000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F3D1-A440-4B0C-A055-0D890AF44A2B}"/>
              </a:ext>
            </a:extLst>
          </p:cNvPr>
          <p:cNvSpPr/>
          <p:nvPr/>
        </p:nvSpPr>
        <p:spPr>
          <a:xfrm>
            <a:off x="6762478" y="2713574"/>
            <a:ext cx="1467436" cy="10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>
                <a:cs typeface="Calibri"/>
              </a:rPr>
              <a:t>Laptop</a:t>
            </a:r>
          </a:p>
          <a:p>
            <a:pPr algn="ctr"/>
            <a:endParaRPr lang="en-US" sz="2000"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C1FFDD-434F-4294-95AC-DBAD09A735D8}"/>
              </a:ext>
            </a:extLst>
          </p:cNvPr>
          <p:cNvCxnSpPr>
            <a:cxnSpLocks/>
          </p:cNvCxnSpPr>
          <p:nvPr/>
        </p:nvCxnSpPr>
        <p:spPr>
          <a:xfrm>
            <a:off x="6591299" y="4535905"/>
            <a:ext cx="1223208" cy="9825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F8DA1-F4F1-47C2-946B-26713882F030}"/>
              </a:ext>
            </a:extLst>
          </p:cNvPr>
          <p:cNvCxnSpPr>
            <a:cxnSpLocks/>
          </p:cNvCxnSpPr>
          <p:nvPr/>
        </p:nvCxnSpPr>
        <p:spPr>
          <a:xfrm flipH="1">
            <a:off x="3743824" y="3152274"/>
            <a:ext cx="3078080" cy="3509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942770-9EB0-44D5-BA4E-31302548A78B}"/>
              </a:ext>
            </a:extLst>
          </p:cNvPr>
          <p:cNvCxnSpPr>
            <a:cxnSpLocks/>
          </p:cNvCxnSpPr>
          <p:nvPr/>
        </p:nvCxnSpPr>
        <p:spPr>
          <a:xfrm>
            <a:off x="8125324" y="3282615"/>
            <a:ext cx="912394" cy="5815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B3D493-227C-4F9C-A16A-88C6DEA63CC2}"/>
              </a:ext>
            </a:extLst>
          </p:cNvPr>
          <p:cNvCxnSpPr>
            <a:cxnSpLocks/>
          </p:cNvCxnSpPr>
          <p:nvPr/>
        </p:nvCxnSpPr>
        <p:spPr>
          <a:xfrm>
            <a:off x="1768641" y="4746457"/>
            <a:ext cx="1122946" cy="8121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A7D180-1FC7-4C89-AB5C-2BEA2FB8EC53}"/>
              </a:ext>
            </a:extLst>
          </p:cNvPr>
          <p:cNvCxnSpPr>
            <a:cxnSpLocks/>
          </p:cNvCxnSpPr>
          <p:nvPr/>
        </p:nvCxnSpPr>
        <p:spPr>
          <a:xfrm>
            <a:off x="3152272" y="4174956"/>
            <a:ext cx="30078" cy="15039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6FD32-9D4E-4FD0-BEE4-6E88C2F8F995}"/>
              </a:ext>
            </a:extLst>
          </p:cNvPr>
          <p:cNvCxnSpPr>
            <a:cxnSpLocks/>
          </p:cNvCxnSpPr>
          <p:nvPr/>
        </p:nvCxnSpPr>
        <p:spPr>
          <a:xfrm>
            <a:off x="3553325" y="4144878"/>
            <a:ext cx="1142999" cy="14237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E99BAD-3E71-4D48-AA26-951385E505FB}"/>
              </a:ext>
            </a:extLst>
          </p:cNvPr>
          <p:cNvSpPr/>
          <p:nvPr/>
        </p:nvSpPr>
        <p:spPr>
          <a:xfrm>
            <a:off x="10734253" y="1029383"/>
            <a:ext cx="1453304" cy="41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cs typeface="Calibri"/>
            </a:endParaRPr>
          </a:p>
          <a:p>
            <a:pPr algn="ctr"/>
            <a:r>
              <a:rPr lang="en-US" sz="2000" dirty="0">
                <a:cs typeface="Calibri"/>
              </a:rPr>
              <a:t>Joe Oakes</a:t>
            </a:r>
            <a:endParaRPr lang="en-US" dirty="0"/>
          </a:p>
          <a:p>
            <a:pPr algn="ctr"/>
            <a:endParaRPr lang="en-US" sz="2000">
              <a:cs typeface="Calibri"/>
            </a:endParaRPr>
          </a:p>
        </p:txBody>
      </p:sp>
      <p:pic>
        <p:nvPicPr>
          <p:cNvPr id="16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0622CBE-AEBB-4F1E-BEFE-4CB662D9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53871"/>
            <a:ext cx="2592288" cy="926164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40B5A21A-2127-4F61-95B4-A1BE4183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7" y="48833"/>
            <a:ext cx="1842022" cy="971409"/>
          </a:xfrm>
          <a:prstGeom prst="rect">
            <a:avLst/>
          </a:prstGeom>
        </p:spPr>
      </p:pic>
      <p:pic>
        <p:nvPicPr>
          <p:cNvPr id="30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91E386-587A-4355-8D12-D185C878B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818" y="3403612"/>
            <a:ext cx="1492155" cy="346477"/>
          </a:xfrm>
          <a:prstGeom prst="rect">
            <a:avLst/>
          </a:prstGeom>
        </p:spPr>
      </p:pic>
      <p:pic>
        <p:nvPicPr>
          <p:cNvPr id="32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DAEB295-7E7D-4B70-A6D7-CC69EBC9B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205" y="4563671"/>
            <a:ext cx="1492155" cy="346477"/>
          </a:xfrm>
          <a:prstGeom prst="rect">
            <a:avLst/>
          </a:prstGeom>
        </p:spPr>
      </p:pic>
      <p:pic>
        <p:nvPicPr>
          <p:cNvPr id="33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8DA8ADA-CDEB-4EBC-81FA-D1309393F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65" y="6201403"/>
            <a:ext cx="1492155" cy="346477"/>
          </a:xfrm>
          <a:prstGeom prst="rect">
            <a:avLst/>
          </a:prstGeom>
        </p:spPr>
      </p:pic>
      <p:pic>
        <p:nvPicPr>
          <p:cNvPr id="34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1CC5F7E-19E9-480E-83DD-FEB1D2477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79" y="4620537"/>
            <a:ext cx="1492155" cy="346477"/>
          </a:xfrm>
          <a:prstGeom prst="rect">
            <a:avLst/>
          </a:prstGeom>
        </p:spPr>
      </p:pic>
      <p:pic>
        <p:nvPicPr>
          <p:cNvPr id="35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AFD9192-AC78-4FF2-8917-F92220543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11" y="6246895"/>
            <a:ext cx="1492155" cy="346477"/>
          </a:xfrm>
          <a:prstGeom prst="rect">
            <a:avLst/>
          </a:prstGeom>
        </p:spPr>
      </p:pic>
      <p:pic>
        <p:nvPicPr>
          <p:cNvPr id="36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CB8A032-E258-4688-AD07-2E211F307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832" y="6269641"/>
            <a:ext cx="1492155" cy="346477"/>
          </a:xfrm>
          <a:prstGeom prst="rect">
            <a:avLst/>
          </a:prstGeom>
        </p:spPr>
      </p:pic>
      <p:pic>
        <p:nvPicPr>
          <p:cNvPr id="37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77305F-8550-4319-AD25-2B055BD48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922" y="3847164"/>
            <a:ext cx="1492155" cy="346477"/>
          </a:xfrm>
          <a:prstGeom prst="rect">
            <a:avLst/>
          </a:prstGeom>
        </p:spPr>
      </p:pic>
      <p:pic>
        <p:nvPicPr>
          <p:cNvPr id="38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5CF81D1-A3F6-4B59-95D9-08E0F57D1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24" y="4950358"/>
            <a:ext cx="1492155" cy="3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2451</Words>
  <Application>Microsoft Office PowerPoint</Application>
  <PresentationFormat>Widescreen</PresentationFormat>
  <Paragraphs>506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Blockchain Breakdown </vt:lpstr>
      <vt:lpstr>Blockchain Breakdown: Overview</vt:lpstr>
      <vt:lpstr>What is Joe Oakes: Education</vt:lpstr>
      <vt:lpstr>What is Joe Oakes: Employment</vt:lpstr>
      <vt:lpstr>What is Joe Oakes: Personal</vt:lpstr>
      <vt:lpstr>Blockchain Breakdown: Resources</vt:lpstr>
      <vt:lpstr>Blockchain: What is a Blockchain?</vt:lpstr>
      <vt:lpstr>Blockchain: What is a Centralized Network?</vt:lpstr>
      <vt:lpstr>Blockchain: What is a Peer to Peer P2P network?</vt:lpstr>
      <vt:lpstr>Blockchain: Process of building Blockchain</vt:lpstr>
      <vt:lpstr>Blockchain:  What is Block?</vt:lpstr>
      <vt:lpstr>Blockchain: What is a Block?</vt:lpstr>
      <vt:lpstr>Blockchain: Block Data POJO</vt:lpstr>
      <vt:lpstr>Blockchain: Block Data POJO</vt:lpstr>
      <vt:lpstr>Blockchain: Block Data JSON</vt:lpstr>
      <vt:lpstr>Blockchain: Block Data POJO</vt:lpstr>
      <vt:lpstr>Blockchain: Block Data POJO</vt:lpstr>
      <vt:lpstr>Blockchain: Block Data JSON</vt:lpstr>
      <vt:lpstr>Blockchain: Block Data POJO</vt:lpstr>
      <vt:lpstr>Blockchain: Block Data POJO</vt:lpstr>
      <vt:lpstr>Blockchain: Block Data JSON</vt:lpstr>
      <vt:lpstr>Blockchain: Block Data POJO</vt:lpstr>
      <vt:lpstr>Blockchain: Block Data POJO</vt:lpstr>
      <vt:lpstr>Blockchain: Block Data JSON</vt:lpstr>
      <vt:lpstr>PowerPoint Presentation</vt:lpstr>
      <vt:lpstr>Blockchain: What is a Hash?</vt:lpstr>
      <vt:lpstr>Blockchain: What is a Block Previous Hash?</vt:lpstr>
      <vt:lpstr>Blockchain: Calculate Hash</vt:lpstr>
      <vt:lpstr>Blockchain: What is a Timestamp?</vt:lpstr>
      <vt:lpstr>Blockchain: What is a Timestamp?</vt:lpstr>
      <vt:lpstr>Blockchain: What is a Block Timestamp?</vt:lpstr>
      <vt:lpstr>Blockchain: What is a Nonce?</vt:lpstr>
      <vt:lpstr>Blockchain: What is a Nonce?</vt:lpstr>
      <vt:lpstr>Blockchain: What is a Block Nonce?</vt:lpstr>
      <vt:lpstr>Blockchain: What is a Block Nonce?</vt:lpstr>
      <vt:lpstr>Blockchain: Adding Data Blocks</vt:lpstr>
      <vt:lpstr>Blockchain: What is a Block Nonce?</vt:lpstr>
      <vt:lpstr>Blockchain: What are Block Mining and Signing?</vt:lpstr>
      <vt:lpstr>Blockchain: Computing the Block Hash</vt:lpstr>
      <vt:lpstr>Blockchain: Computing the Block Hash</vt:lpstr>
      <vt:lpstr>Blockchain: Computing the Block Hash</vt:lpstr>
      <vt:lpstr>Blockchain: What is a Blockchain?</vt:lpstr>
      <vt:lpstr>Blockchain: What is a Blockchain?</vt:lpstr>
      <vt:lpstr>What is a decentralized network?</vt:lpstr>
      <vt:lpstr>Blockchain: What is a Distributed Blockchain?</vt:lpstr>
      <vt:lpstr>Blockchain: Nodes</vt:lpstr>
      <vt:lpstr>Blockchain: What is a Merkle Tree?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 Oakes</cp:lastModifiedBy>
  <cp:revision>1887</cp:revision>
  <dcterms:created xsi:type="dcterms:W3CDTF">2013-07-15T20:26:40Z</dcterms:created>
  <dcterms:modified xsi:type="dcterms:W3CDTF">2019-05-23T10:08:59Z</dcterms:modified>
</cp:coreProperties>
</file>