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2" r:id="rId4"/>
    <p:sldId id="263" r:id="rId5"/>
    <p:sldId id="265" r:id="rId6"/>
    <p:sldId id="266" r:id="rId7"/>
    <p:sldId id="264" r:id="rId8"/>
    <p:sldId id="257" r:id="rId9"/>
    <p:sldId id="267" r:id="rId10"/>
    <p:sldId id="268" r:id="rId11"/>
    <p:sldId id="269" r:id="rId12"/>
    <p:sldId id="272" r:id="rId13"/>
    <p:sldId id="270" r:id="rId14"/>
    <p:sldId id="271" r:id="rId15"/>
    <p:sldId id="26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35C80-CB41-485F-92A8-59E4F42981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8D977D-DBDC-4B81-A799-B0041BFD01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2FB42D-F5F1-4217-BFDD-16F94EFB5FEA}"/>
              </a:ext>
            </a:extLst>
          </p:cNvPr>
          <p:cNvSpPr>
            <a:spLocks noGrp="1"/>
          </p:cNvSpPr>
          <p:nvPr>
            <p:ph type="dt" sz="half" idx="10"/>
          </p:nvPr>
        </p:nvSpPr>
        <p:spPr/>
        <p:txBody>
          <a:bodyPr/>
          <a:lstStyle/>
          <a:p>
            <a:fld id="{EE4CB936-0F80-42B1-93F4-2888569DFAA8}" type="datetimeFigureOut">
              <a:rPr lang="en-US" smtClean="0"/>
              <a:t>9/22/2021</a:t>
            </a:fld>
            <a:endParaRPr lang="en-US"/>
          </a:p>
        </p:txBody>
      </p:sp>
      <p:sp>
        <p:nvSpPr>
          <p:cNvPr id="5" name="Footer Placeholder 4">
            <a:extLst>
              <a:ext uri="{FF2B5EF4-FFF2-40B4-BE49-F238E27FC236}">
                <a16:creationId xmlns:a16="http://schemas.microsoft.com/office/drawing/2014/main" id="{6443A4BB-C0B9-4F13-B6E8-19E768795D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EE62B0-8A9D-425F-833D-8040EB2D6512}"/>
              </a:ext>
            </a:extLst>
          </p:cNvPr>
          <p:cNvSpPr>
            <a:spLocks noGrp="1"/>
          </p:cNvSpPr>
          <p:nvPr>
            <p:ph type="sldNum" sz="quarter" idx="12"/>
          </p:nvPr>
        </p:nvSpPr>
        <p:spPr/>
        <p:txBody>
          <a:bodyPr/>
          <a:lstStyle/>
          <a:p>
            <a:fld id="{0BB3C0D4-458C-4C25-AEAA-A30A49CBA867}" type="slidenum">
              <a:rPr lang="en-US" smtClean="0"/>
              <a:t>‹#›</a:t>
            </a:fld>
            <a:endParaRPr lang="en-US"/>
          </a:p>
        </p:txBody>
      </p:sp>
    </p:spTree>
    <p:extLst>
      <p:ext uri="{BB962C8B-B14F-4D97-AF65-F5344CB8AC3E}">
        <p14:creationId xmlns:p14="http://schemas.microsoft.com/office/powerpoint/2010/main" val="2584875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68BDF-C47E-4542-AA3F-BFA006DA1B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E8052D-EBA2-4A1A-97E5-6D183B639C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A0671F-F52D-4F3D-B75F-2C0C6B329A35}"/>
              </a:ext>
            </a:extLst>
          </p:cNvPr>
          <p:cNvSpPr>
            <a:spLocks noGrp="1"/>
          </p:cNvSpPr>
          <p:nvPr>
            <p:ph type="dt" sz="half" idx="10"/>
          </p:nvPr>
        </p:nvSpPr>
        <p:spPr/>
        <p:txBody>
          <a:bodyPr/>
          <a:lstStyle/>
          <a:p>
            <a:fld id="{EE4CB936-0F80-42B1-93F4-2888569DFAA8}" type="datetimeFigureOut">
              <a:rPr lang="en-US" smtClean="0"/>
              <a:t>9/22/2021</a:t>
            </a:fld>
            <a:endParaRPr lang="en-US"/>
          </a:p>
        </p:txBody>
      </p:sp>
      <p:sp>
        <p:nvSpPr>
          <p:cNvPr id="5" name="Footer Placeholder 4">
            <a:extLst>
              <a:ext uri="{FF2B5EF4-FFF2-40B4-BE49-F238E27FC236}">
                <a16:creationId xmlns:a16="http://schemas.microsoft.com/office/drawing/2014/main" id="{9B7806C0-4201-486A-8E96-217BC3F106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840156-BDDD-4C71-9D16-E799E1289B65}"/>
              </a:ext>
            </a:extLst>
          </p:cNvPr>
          <p:cNvSpPr>
            <a:spLocks noGrp="1"/>
          </p:cNvSpPr>
          <p:nvPr>
            <p:ph type="sldNum" sz="quarter" idx="12"/>
          </p:nvPr>
        </p:nvSpPr>
        <p:spPr/>
        <p:txBody>
          <a:bodyPr/>
          <a:lstStyle/>
          <a:p>
            <a:fld id="{0BB3C0D4-458C-4C25-AEAA-A30A49CBA867}" type="slidenum">
              <a:rPr lang="en-US" smtClean="0"/>
              <a:t>‹#›</a:t>
            </a:fld>
            <a:endParaRPr lang="en-US"/>
          </a:p>
        </p:txBody>
      </p:sp>
    </p:spTree>
    <p:extLst>
      <p:ext uri="{BB962C8B-B14F-4D97-AF65-F5344CB8AC3E}">
        <p14:creationId xmlns:p14="http://schemas.microsoft.com/office/powerpoint/2010/main" val="1832632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7B9AA6-10D1-47B7-8CCF-AF09DDE207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7523C7-25B4-4708-BB16-ED0BDE6E89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01F4BE-7DB9-44AC-82A0-58DFA48BC9E8}"/>
              </a:ext>
            </a:extLst>
          </p:cNvPr>
          <p:cNvSpPr>
            <a:spLocks noGrp="1"/>
          </p:cNvSpPr>
          <p:nvPr>
            <p:ph type="dt" sz="half" idx="10"/>
          </p:nvPr>
        </p:nvSpPr>
        <p:spPr/>
        <p:txBody>
          <a:bodyPr/>
          <a:lstStyle/>
          <a:p>
            <a:fld id="{EE4CB936-0F80-42B1-93F4-2888569DFAA8}" type="datetimeFigureOut">
              <a:rPr lang="en-US" smtClean="0"/>
              <a:t>9/22/2021</a:t>
            </a:fld>
            <a:endParaRPr lang="en-US"/>
          </a:p>
        </p:txBody>
      </p:sp>
      <p:sp>
        <p:nvSpPr>
          <p:cNvPr id="5" name="Footer Placeholder 4">
            <a:extLst>
              <a:ext uri="{FF2B5EF4-FFF2-40B4-BE49-F238E27FC236}">
                <a16:creationId xmlns:a16="http://schemas.microsoft.com/office/drawing/2014/main" id="{270AFF8F-43D1-4490-B8D3-7C8E71F277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4F92A0-A95F-4173-B1D2-B947EE0E1081}"/>
              </a:ext>
            </a:extLst>
          </p:cNvPr>
          <p:cNvSpPr>
            <a:spLocks noGrp="1"/>
          </p:cNvSpPr>
          <p:nvPr>
            <p:ph type="sldNum" sz="quarter" idx="12"/>
          </p:nvPr>
        </p:nvSpPr>
        <p:spPr/>
        <p:txBody>
          <a:bodyPr/>
          <a:lstStyle/>
          <a:p>
            <a:fld id="{0BB3C0D4-458C-4C25-AEAA-A30A49CBA867}" type="slidenum">
              <a:rPr lang="en-US" smtClean="0"/>
              <a:t>‹#›</a:t>
            </a:fld>
            <a:endParaRPr lang="en-US"/>
          </a:p>
        </p:txBody>
      </p:sp>
    </p:spTree>
    <p:extLst>
      <p:ext uri="{BB962C8B-B14F-4D97-AF65-F5344CB8AC3E}">
        <p14:creationId xmlns:p14="http://schemas.microsoft.com/office/powerpoint/2010/main" val="1165226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668D-DE00-4973-81FA-3D012C8851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37E380-E8B9-4C27-B88D-A020E5E495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7CB5C9-EA77-4301-BDA8-9C58A3DDC12E}"/>
              </a:ext>
            </a:extLst>
          </p:cNvPr>
          <p:cNvSpPr>
            <a:spLocks noGrp="1"/>
          </p:cNvSpPr>
          <p:nvPr>
            <p:ph type="dt" sz="half" idx="10"/>
          </p:nvPr>
        </p:nvSpPr>
        <p:spPr/>
        <p:txBody>
          <a:bodyPr/>
          <a:lstStyle/>
          <a:p>
            <a:fld id="{EE4CB936-0F80-42B1-93F4-2888569DFAA8}" type="datetimeFigureOut">
              <a:rPr lang="en-US" smtClean="0"/>
              <a:t>9/22/2021</a:t>
            </a:fld>
            <a:endParaRPr lang="en-US"/>
          </a:p>
        </p:txBody>
      </p:sp>
      <p:sp>
        <p:nvSpPr>
          <p:cNvPr id="5" name="Footer Placeholder 4">
            <a:extLst>
              <a:ext uri="{FF2B5EF4-FFF2-40B4-BE49-F238E27FC236}">
                <a16:creationId xmlns:a16="http://schemas.microsoft.com/office/drawing/2014/main" id="{42F5DF4C-C647-45BB-844C-6924C5163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BD416-0046-4870-A8D6-D2BAE00ADEB5}"/>
              </a:ext>
            </a:extLst>
          </p:cNvPr>
          <p:cNvSpPr>
            <a:spLocks noGrp="1"/>
          </p:cNvSpPr>
          <p:nvPr>
            <p:ph type="sldNum" sz="quarter" idx="12"/>
          </p:nvPr>
        </p:nvSpPr>
        <p:spPr/>
        <p:txBody>
          <a:bodyPr/>
          <a:lstStyle/>
          <a:p>
            <a:fld id="{0BB3C0D4-458C-4C25-AEAA-A30A49CBA867}" type="slidenum">
              <a:rPr lang="en-US" smtClean="0"/>
              <a:t>‹#›</a:t>
            </a:fld>
            <a:endParaRPr lang="en-US"/>
          </a:p>
        </p:txBody>
      </p:sp>
    </p:spTree>
    <p:extLst>
      <p:ext uri="{BB962C8B-B14F-4D97-AF65-F5344CB8AC3E}">
        <p14:creationId xmlns:p14="http://schemas.microsoft.com/office/powerpoint/2010/main" val="2613430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8A549-72E1-4880-BB98-9C2EA553C9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320C64-9A3D-41BB-AAB5-119C638C8C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EBA115-7776-4F64-B5C2-F93B94B50143}"/>
              </a:ext>
            </a:extLst>
          </p:cNvPr>
          <p:cNvSpPr>
            <a:spLocks noGrp="1"/>
          </p:cNvSpPr>
          <p:nvPr>
            <p:ph type="dt" sz="half" idx="10"/>
          </p:nvPr>
        </p:nvSpPr>
        <p:spPr/>
        <p:txBody>
          <a:bodyPr/>
          <a:lstStyle/>
          <a:p>
            <a:fld id="{EE4CB936-0F80-42B1-93F4-2888569DFAA8}" type="datetimeFigureOut">
              <a:rPr lang="en-US" smtClean="0"/>
              <a:t>9/22/2021</a:t>
            </a:fld>
            <a:endParaRPr lang="en-US"/>
          </a:p>
        </p:txBody>
      </p:sp>
      <p:sp>
        <p:nvSpPr>
          <p:cNvPr id="5" name="Footer Placeholder 4">
            <a:extLst>
              <a:ext uri="{FF2B5EF4-FFF2-40B4-BE49-F238E27FC236}">
                <a16:creationId xmlns:a16="http://schemas.microsoft.com/office/drawing/2014/main" id="{30D091BF-B233-4F99-99B3-B8EE662E5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C8ACCA-5B62-4C69-B73E-B38B4694192D}"/>
              </a:ext>
            </a:extLst>
          </p:cNvPr>
          <p:cNvSpPr>
            <a:spLocks noGrp="1"/>
          </p:cNvSpPr>
          <p:nvPr>
            <p:ph type="sldNum" sz="quarter" idx="12"/>
          </p:nvPr>
        </p:nvSpPr>
        <p:spPr/>
        <p:txBody>
          <a:bodyPr/>
          <a:lstStyle/>
          <a:p>
            <a:fld id="{0BB3C0D4-458C-4C25-AEAA-A30A49CBA867}" type="slidenum">
              <a:rPr lang="en-US" smtClean="0"/>
              <a:t>‹#›</a:t>
            </a:fld>
            <a:endParaRPr lang="en-US"/>
          </a:p>
        </p:txBody>
      </p:sp>
    </p:spTree>
    <p:extLst>
      <p:ext uri="{BB962C8B-B14F-4D97-AF65-F5344CB8AC3E}">
        <p14:creationId xmlns:p14="http://schemas.microsoft.com/office/powerpoint/2010/main" val="1976069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06F99-46AE-4FB3-87D8-157883DFB1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6BE55E-93E0-4680-9364-5B49E53990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871FD3-8F62-4FE5-9684-ADF642A2DC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9BF43A-DE42-448C-808E-79E35CCFE879}"/>
              </a:ext>
            </a:extLst>
          </p:cNvPr>
          <p:cNvSpPr>
            <a:spLocks noGrp="1"/>
          </p:cNvSpPr>
          <p:nvPr>
            <p:ph type="dt" sz="half" idx="10"/>
          </p:nvPr>
        </p:nvSpPr>
        <p:spPr/>
        <p:txBody>
          <a:bodyPr/>
          <a:lstStyle/>
          <a:p>
            <a:fld id="{EE4CB936-0F80-42B1-93F4-2888569DFAA8}" type="datetimeFigureOut">
              <a:rPr lang="en-US" smtClean="0"/>
              <a:t>9/22/2021</a:t>
            </a:fld>
            <a:endParaRPr lang="en-US"/>
          </a:p>
        </p:txBody>
      </p:sp>
      <p:sp>
        <p:nvSpPr>
          <p:cNvPr id="6" name="Footer Placeholder 5">
            <a:extLst>
              <a:ext uri="{FF2B5EF4-FFF2-40B4-BE49-F238E27FC236}">
                <a16:creationId xmlns:a16="http://schemas.microsoft.com/office/drawing/2014/main" id="{5C910505-9F4E-4792-9E8D-A0257A76EE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C20106-5CF9-49E3-89E0-B48F8D344D9B}"/>
              </a:ext>
            </a:extLst>
          </p:cNvPr>
          <p:cNvSpPr>
            <a:spLocks noGrp="1"/>
          </p:cNvSpPr>
          <p:nvPr>
            <p:ph type="sldNum" sz="quarter" idx="12"/>
          </p:nvPr>
        </p:nvSpPr>
        <p:spPr/>
        <p:txBody>
          <a:bodyPr/>
          <a:lstStyle/>
          <a:p>
            <a:fld id="{0BB3C0D4-458C-4C25-AEAA-A30A49CBA867}" type="slidenum">
              <a:rPr lang="en-US" smtClean="0"/>
              <a:t>‹#›</a:t>
            </a:fld>
            <a:endParaRPr lang="en-US"/>
          </a:p>
        </p:txBody>
      </p:sp>
    </p:spTree>
    <p:extLst>
      <p:ext uri="{BB962C8B-B14F-4D97-AF65-F5344CB8AC3E}">
        <p14:creationId xmlns:p14="http://schemas.microsoft.com/office/powerpoint/2010/main" val="1638090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EB9B5-98FD-4B69-B656-1FB1508C13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EC171A-4658-4DB7-827D-549777552B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601B4E-4DFE-4EB4-A65F-D1A18F73EB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1A2062-176F-4BBB-BB15-8BFE135075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285192-770C-4261-9E4D-156BEE3A4E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F46FDB-6F3A-468B-934A-EB3C9C7E2E81}"/>
              </a:ext>
            </a:extLst>
          </p:cNvPr>
          <p:cNvSpPr>
            <a:spLocks noGrp="1"/>
          </p:cNvSpPr>
          <p:nvPr>
            <p:ph type="dt" sz="half" idx="10"/>
          </p:nvPr>
        </p:nvSpPr>
        <p:spPr/>
        <p:txBody>
          <a:bodyPr/>
          <a:lstStyle/>
          <a:p>
            <a:fld id="{EE4CB936-0F80-42B1-93F4-2888569DFAA8}" type="datetimeFigureOut">
              <a:rPr lang="en-US" smtClean="0"/>
              <a:t>9/22/2021</a:t>
            </a:fld>
            <a:endParaRPr lang="en-US"/>
          </a:p>
        </p:txBody>
      </p:sp>
      <p:sp>
        <p:nvSpPr>
          <p:cNvPr id="8" name="Footer Placeholder 7">
            <a:extLst>
              <a:ext uri="{FF2B5EF4-FFF2-40B4-BE49-F238E27FC236}">
                <a16:creationId xmlns:a16="http://schemas.microsoft.com/office/drawing/2014/main" id="{3CA92C4E-3EBD-498D-A882-6F828FD88B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229536-28F1-4039-B6EB-CE9A4A3393CD}"/>
              </a:ext>
            </a:extLst>
          </p:cNvPr>
          <p:cNvSpPr>
            <a:spLocks noGrp="1"/>
          </p:cNvSpPr>
          <p:nvPr>
            <p:ph type="sldNum" sz="quarter" idx="12"/>
          </p:nvPr>
        </p:nvSpPr>
        <p:spPr/>
        <p:txBody>
          <a:bodyPr/>
          <a:lstStyle/>
          <a:p>
            <a:fld id="{0BB3C0D4-458C-4C25-AEAA-A30A49CBA867}" type="slidenum">
              <a:rPr lang="en-US" smtClean="0"/>
              <a:t>‹#›</a:t>
            </a:fld>
            <a:endParaRPr lang="en-US"/>
          </a:p>
        </p:txBody>
      </p:sp>
    </p:spTree>
    <p:extLst>
      <p:ext uri="{BB962C8B-B14F-4D97-AF65-F5344CB8AC3E}">
        <p14:creationId xmlns:p14="http://schemas.microsoft.com/office/powerpoint/2010/main" val="1980861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16937-EDA9-4669-A48F-BB3357E35B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DF4EB1-1500-495E-9D45-818E767CB71B}"/>
              </a:ext>
            </a:extLst>
          </p:cNvPr>
          <p:cNvSpPr>
            <a:spLocks noGrp="1"/>
          </p:cNvSpPr>
          <p:nvPr>
            <p:ph type="dt" sz="half" idx="10"/>
          </p:nvPr>
        </p:nvSpPr>
        <p:spPr/>
        <p:txBody>
          <a:bodyPr/>
          <a:lstStyle/>
          <a:p>
            <a:fld id="{EE4CB936-0F80-42B1-93F4-2888569DFAA8}" type="datetimeFigureOut">
              <a:rPr lang="en-US" smtClean="0"/>
              <a:t>9/22/2021</a:t>
            </a:fld>
            <a:endParaRPr lang="en-US"/>
          </a:p>
        </p:txBody>
      </p:sp>
      <p:sp>
        <p:nvSpPr>
          <p:cNvPr id="4" name="Footer Placeholder 3">
            <a:extLst>
              <a:ext uri="{FF2B5EF4-FFF2-40B4-BE49-F238E27FC236}">
                <a16:creationId xmlns:a16="http://schemas.microsoft.com/office/drawing/2014/main" id="{5F9E7F78-BE2B-4D8C-8FFA-09272A3ABC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948AC3-7CC2-432E-B897-7E7372905A25}"/>
              </a:ext>
            </a:extLst>
          </p:cNvPr>
          <p:cNvSpPr>
            <a:spLocks noGrp="1"/>
          </p:cNvSpPr>
          <p:nvPr>
            <p:ph type="sldNum" sz="quarter" idx="12"/>
          </p:nvPr>
        </p:nvSpPr>
        <p:spPr/>
        <p:txBody>
          <a:bodyPr/>
          <a:lstStyle/>
          <a:p>
            <a:fld id="{0BB3C0D4-458C-4C25-AEAA-A30A49CBA867}" type="slidenum">
              <a:rPr lang="en-US" smtClean="0"/>
              <a:t>‹#›</a:t>
            </a:fld>
            <a:endParaRPr lang="en-US"/>
          </a:p>
        </p:txBody>
      </p:sp>
    </p:spTree>
    <p:extLst>
      <p:ext uri="{BB962C8B-B14F-4D97-AF65-F5344CB8AC3E}">
        <p14:creationId xmlns:p14="http://schemas.microsoft.com/office/powerpoint/2010/main" val="174609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47FAF3-3DD1-4D88-BE10-4B759C6120C7}"/>
              </a:ext>
            </a:extLst>
          </p:cNvPr>
          <p:cNvSpPr>
            <a:spLocks noGrp="1"/>
          </p:cNvSpPr>
          <p:nvPr>
            <p:ph type="dt" sz="half" idx="10"/>
          </p:nvPr>
        </p:nvSpPr>
        <p:spPr/>
        <p:txBody>
          <a:bodyPr/>
          <a:lstStyle/>
          <a:p>
            <a:fld id="{EE4CB936-0F80-42B1-93F4-2888569DFAA8}" type="datetimeFigureOut">
              <a:rPr lang="en-US" smtClean="0"/>
              <a:t>9/22/2021</a:t>
            </a:fld>
            <a:endParaRPr lang="en-US"/>
          </a:p>
        </p:txBody>
      </p:sp>
      <p:sp>
        <p:nvSpPr>
          <p:cNvPr id="3" name="Footer Placeholder 2">
            <a:extLst>
              <a:ext uri="{FF2B5EF4-FFF2-40B4-BE49-F238E27FC236}">
                <a16:creationId xmlns:a16="http://schemas.microsoft.com/office/drawing/2014/main" id="{E3B8CD35-4968-4716-933C-706F276034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F348BF-A684-4A29-9C01-BBDF1FA6E6F5}"/>
              </a:ext>
            </a:extLst>
          </p:cNvPr>
          <p:cNvSpPr>
            <a:spLocks noGrp="1"/>
          </p:cNvSpPr>
          <p:nvPr>
            <p:ph type="sldNum" sz="quarter" idx="12"/>
          </p:nvPr>
        </p:nvSpPr>
        <p:spPr/>
        <p:txBody>
          <a:bodyPr/>
          <a:lstStyle/>
          <a:p>
            <a:fld id="{0BB3C0D4-458C-4C25-AEAA-A30A49CBA867}" type="slidenum">
              <a:rPr lang="en-US" smtClean="0"/>
              <a:t>‹#›</a:t>
            </a:fld>
            <a:endParaRPr lang="en-US"/>
          </a:p>
        </p:txBody>
      </p:sp>
    </p:spTree>
    <p:extLst>
      <p:ext uri="{BB962C8B-B14F-4D97-AF65-F5344CB8AC3E}">
        <p14:creationId xmlns:p14="http://schemas.microsoft.com/office/powerpoint/2010/main" val="1509950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F28F8-5953-4865-AC2B-B8B9B0F14C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712161-4B9D-4292-AD01-8909C331C9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AD1573-C1ED-490A-B9B7-55414CD77C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33E08B-5A8C-43D5-9F41-2E2C01682161}"/>
              </a:ext>
            </a:extLst>
          </p:cNvPr>
          <p:cNvSpPr>
            <a:spLocks noGrp="1"/>
          </p:cNvSpPr>
          <p:nvPr>
            <p:ph type="dt" sz="half" idx="10"/>
          </p:nvPr>
        </p:nvSpPr>
        <p:spPr/>
        <p:txBody>
          <a:bodyPr/>
          <a:lstStyle/>
          <a:p>
            <a:fld id="{EE4CB936-0F80-42B1-93F4-2888569DFAA8}" type="datetimeFigureOut">
              <a:rPr lang="en-US" smtClean="0"/>
              <a:t>9/22/2021</a:t>
            </a:fld>
            <a:endParaRPr lang="en-US"/>
          </a:p>
        </p:txBody>
      </p:sp>
      <p:sp>
        <p:nvSpPr>
          <p:cNvPr id="6" name="Footer Placeholder 5">
            <a:extLst>
              <a:ext uri="{FF2B5EF4-FFF2-40B4-BE49-F238E27FC236}">
                <a16:creationId xmlns:a16="http://schemas.microsoft.com/office/drawing/2014/main" id="{94A853F5-E129-46E8-AB78-ECE7FDEAAE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5F2CB6-66FC-4949-B4C3-E90C3D0313B6}"/>
              </a:ext>
            </a:extLst>
          </p:cNvPr>
          <p:cNvSpPr>
            <a:spLocks noGrp="1"/>
          </p:cNvSpPr>
          <p:nvPr>
            <p:ph type="sldNum" sz="quarter" idx="12"/>
          </p:nvPr>
        </p:nvSpPr>
        <p:spPr/>
        <p:txBody>
          <a:bodyPr/>
          <a:lstStyle/>
          <a:p>
            <a:fld id="{0BB3C0D4-458C-4C25-AEAA-A30A49CBA867}" type="slidenum">
              <a:rPr lang="en-US" smtClean="0"/>
              <a:t>‹#›</a:t>
            </a:fld>
            <a:endParaRPr lang="en-US"/>
          </a:p>
        </p:txBody>
      </p:sp>
    </p:spTree>
    <p:extLst>
      <p:ext uri="{BB962C8B-B14F-4D97-AF65-F5344CB8AC3E}">
        <p14:creationId xmlns:p14="http://schemas.microsoft.com/office/powerpoint/2010/main" val="3454542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F3D1E-E5EF-4B6A-AEDD-A6872A35D7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1C9D6A-AA5F-4ADA-A6A5-8E63FB6FD3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1368DC-1985-4136-9DB1-E148C8881E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C9DBF1-C22A-43CD-976E-DA5E8E39DF87}"/>
              </a:ext>
            </a:extLst>
          </p:cNvPr>
          <p:cNvSpPr>
            <a:spLocks noGrp="1"/>
          </p:cNvSpPr>
          <p:nvPr>
            <p:ph type="dt" sz="half" idx="10"/>
          </p:nvPr>
        </p:nvSpPr>
        <p:spPr/>
        <p:txBody>
          <a:bodyPr/>
          <a:lstStyle/>
          <a:p>
            <a:fld id="{EE4CB936-0F80-42B1-93F4-2888569DFAA8}" type="datetimeFigureOut">
              <a:rPr lang="en-US" smtClean="0"/>
              <a:t>9/22/2021</a:t>
            </a:fld>
            <a:endParaRPr lang="en-US"/>
          </a:p>
        </p:txBody>
      </p:sp>
      <p:sp>
        <p:nvSpPr>
          <p:cNvPr id="6" name="Footer Placeholder 5">
            <a:extLst>
              <a:ext uri="{FF2B5EF4-FFF2-40B4-BE49-F238E27FC236}">
                <a16:creationId xmlns:a16="http://schemas.microsoft.com/office/drawing/2014/main" id="{9F42DCEF-DBA1-4F9E-A773-CF463AA570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5FB834-1D2E-47FB-A9F6-3D7D4A8E3CCD}"/>
              </a:ext>
            </a:extLst>
          </p:cNvPr>
          <p:cNvSpPr>
            <a:spLocks noGrp="1"/>
          </p:cNvSpPr>
          <p:nvPr>
            <p:ph type="sldNum" sz="quarter" idx="12"/>
          </p:nvPr>
        </p:nvSpPr>
        <p:spPr/>
        <p:txBody>
          <a:bodyPr/>
          <a:lstStyle/>
          <a:p>
            <a:fld id="{0BB3C0D4-458C-4C25-AEAA-A30A49CBA867}" type="slidenum">
              <a:rPr lang="en-US" smtClean="0"/>
              <a:t>‹#›</a:t>
            </a:fld>
            <a:endParaRPr lang="en-US"/>
          </a:p>
        </p:txBody>
      </p:sp>
    </p:spTree>
    <p:extLst>
      <p:ext uri="{BB962C8B-B14F-4D97-AF65-F5344CB8AC3E}">
        <p14:creationId xmlns:p14="http://schemas.microsoft.com/office/powerpoint/2010/main" val="3382700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D8CDC6-25D2-41E8-99A0-DC2F963695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C0D2C9-672C-428C-86B3-8BAFD928B6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BA91A-A4D6-45AE-A694-4D515E9627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4CB936-0F80-42B1-93F4-2888569DFAA8}" type="datetimeFigureOut">
              <a:rPr lang="en-US" smtClean="0"/>
              <a:t>9/22/2021</a:t>
            </a:fld>
            <a:endParaRPr lang="en-US"/>
          </a:p>
        </p:txBody>
      </p:sp>
      <p:sp>
        <p:nvSpPr>
          <p:cNvPr id="5" name="Footer Placeholder 4">
            <a:extLst>
              <a:ext uri="{FF2B5EF4-FFF2-40B4-BE49-F238E27FC236}">
                <a16:creationId xmlns:a16="http://schemas.microsoft.com/office/drawing/2014/main" id="{A66993FC-3B0B-4D8C-8D8B-396747C29E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14BEB5-1A5F-417C-A167-DD4925E5F2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B3C0D4-458C-4C25-AEAA-A30A49CBA867}" type="slidenum">
              <a:rPr lang="en-US" smtClean="0"/>
              <a:t>‹#›</a:t>
            </a:fld>
            <a:endParaRPr lang="en-US"/>
          </a:p>
        </p:txBody>
      </p:sp>
    </p:spTree>
    <p:extLst>
      <p:ext uri="{BB962C8B-B14F-4D97-AF65-F5344CB8AC3E}">
        <p14:creationId xmlns:p14="http://schemas.microsoft.com/office/powerpoint/2010/main" val="460857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860157DA-1650-4E51-9474-8961C09BCC41}"/>
              </a:ext>
            </a:extLst>
          </p:cNvPr>
          <p:cNvSpPr>
            <a:spLocks noGrp="1"/>
          </p:cNvSpPr>
          <p:nvPr>
            <p:ph type="subTitle" idx="1"/>
          </p:nvPr>
        </p:nvSpPr>
        <p:spPr>
          <a:xfrm>
            <a:off x="4439633" y="4518923"/>
            <a:ext cx="3312734" cy="1141851"/>
          </a:xfrm>
          <a:noFill/>
        </p:spPr>
        <p:txBody>
          <a:bodyPr>
            <a:normAutofit fontScale="92500"/>
          </a:bodyPr>
          <a:lstStyle/>
          <a:p>
            <a:r>
              <a:rPr lang="en-US" sz="2000" dirty="0">
                <a:solidFill>
                  <a:srgbClr val="080808"/>
                </a:solidFill>
                <a:latin typeface="Garamond" panose="02020404030301010803" pitchFamily="18" charset="0"/>
              </a:rPr>
              <a:t>Gabriela Padilla</a:t>
            </a:r>
          </a:p>
          <a:p>
            <a:r>
              <a:rPr lang="en-US" sz="2000" dirty="0">
                <a:solidFill>
                  <a:srgbClr val="080808"/>
                </a:solidFill>
                <a:latin typeface="Garamond" panose="02020404030301010803" pitchFamily="18" charset="0"/>
              </a:rPr>
              <a:t>POLS 7012</a:t>
            </a:r>
          </a:p>
          <a:p>
            <a:r>
              <a:rPr lang="en-US" sz="2000" dirty="0">
                <a:solidFill>
                  <a:srgbClr val="080808"/>
                </a:solidFill>
                <a:latin typeface="Garamond" panose="02020404030301010803" pitchFamily="18" charset="0"/>
              </a:rPr>
              <a:t>Intro to Political Methodologies</a:t>
            </a:r>
          </a:p>
        </p:txBody>
      </p:sp>
      <p:sp>
        <p:nvSpPr>
          <p:cNvPr id="2" name="Title 1">
            <a:extLst>
              <a:ext uri="{FF2B5EF4-FFF2-40B4-BE49-F238E27FC236}">
                <a16:creationId xmlns:a16="http://schemas.microsoft.com/office/drawing/2014/main" id="{32A2C77F-6453-4E91-81F3-F518B9AF8027}"/>
              </a:ext>
            </a:extLst>
          </p:cNvPr>
          <p:cNvSpPr>
            <a:spLocks noGrp="1"/>
          </p:cNvSpPr>
          <p:nvPr>
            <p:ph type="ctrTitle"/>
          </p:nvPr>
        </p:nvSpPr>
        <p:spPr>
          <a:xfrm>
            <a:off x="2785215" y="2130254"/>
            <a:ext cx="6812713" cy="2150719"/>
          </a:xfrm>
          <a:noFill/>
        </p:spPr>
        <p:txBody>
          <a:bodyPr anchor="ctr">
            <a:normAutofit/>
          </a:bodyPr>
          <a:lstStyle/>
          <a:p>
            <a:r>
              <a:rPr lang="en-US" sz="3600" dirty="0">
                <a:solidFill>
                  <a:srgbClr val="080808"/>
                </a:solidFill>
                <a:latin typeface="Garamond" panose="02020404030301010803" pitchFamily="18" charset="0"/>
              </a:rPr>
              <a:t>Border Patrol Security: An American viewpoint</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13616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56" name="Group 55">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57" name="Freeform: Shape 56">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8" name="Freeform: Shape 57">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9" name="Freeform: Shape 58">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0" name="Freeform: Shape 59">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 name="Freeform: Shape 60">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2" name="Freeform: Shape 61">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3" name="Freeform: Shape 62">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EC3EE8EE-F5C1-4B99-93B3-A7C913E7BE84}"/>
              </a:ext>
            </a:extLst>
          </p:cNvPr>
          <p:cNvSpPr>
            <a:spLocks noGrp="1"/>
          </p:cNvSpPr>
          <p:nvPr>
            <p:ph type="title"/>
          </p:nvPr>
        </p:nvSpPr>
        <p:spPr>
          <a:xfrm>
            <a:off x="2862487" y="112643"/>
            <a:ext cx="6105194" cy="873808"/>
          </a:xfrm>
        </p:spPr>
        <p:txBody>
          <a:bodyPr vert="horz" lIns="91440" tIns="45720" rIns="91440" bIns="45720" rtlCol="0" anchor="b">
            <a:normAutofit/>
          </a:bodyPr>
          <a:lstStyle/>
          <a:p>
            <a:pPr algn="ctr"/>
            <a:r>
              <a:rPr lang="en-US" sz="5200" dirty="0">
                <a:solidFill>
                  <a:schemeClr val="tx2"/>
                </a:solidFill>
                <a:latin typeface="Garamond" panose="02020404030301010803" pitchFamily="18" charset="0"/>
              </a:rPr>
              <a:t>Summarizing My Data</a:t>
            </a:r>
            <a:endParaRPr lang="en-US" sz="5200" kern="1200" dirty="0">
              <a:solidFill>
                <a:schemeClr val="tx2"/>
              </a:solidFill>
              <a:latin typeface="Garamond" panose="02020404030301010803" pitchFamily="18" charset="0"/>
            </a:endParaRPr>
          </a:p>
        </p:txBody>
      </p:sp>
      <p:sp>
        <p:nvSpPr>
          <p:cNvPr id="4" name="TextBox 3">
            <a:extLst>
              <a:ext uri="{FF2B5EF4-FFF2-40B4-BE49-F238E27FC236}">
                <a16:creationId xmlns:a16="http://schemas.microsoft.com/office/drawing/2014/main" id="{D49FBF65-7558-450F-97CB-95D2E71D6370}"/>
              </a:ext>
            </a:extLst>
          </p:cNvPr>
          <p:cNvSpPr txBox="1"/>
          <p:nvPr/>
        </p:nvSpPr>
        <p:spPr>
          <a:xfrm>
            <a:off x="1115833" y="986451"/>
            <a:ext cx="10373801" cy="5758906"/>
          </a:xfrm>
          <a:prstGeom prst="rect">
            <a:avLst/>
          </a:prstGeom>
        </p:spPr>
        <p:txBody>
          <a:bodyPr vert="horz" lIns="91440" tIns="45720" rIns="91440" bIns="45720" rtlCol="0">
            <a:normAutofit fontScale="85000" lnSpcReduction="20000"/>
          </a:bodyPr>
          <a:lstStyle/>
          <a:p>
            <a:pPr>
              <a:lnSpc>
                <a:spcPct val="90000"/>
              </a:lnSpc>
              <a:spcBef>
                <a:spcPts val="1000"/>
              </a:spcBef>
            </a:pPr>
            <a:r>
              <a:rPr lang="en-US" sz="2000" kern="1200" dirty="0">
                <a:solidFill>
                  <a:schemeClr val="tx2"/>
                </a:solidFill>
                <a:latin typeface="Garamond" panose="02020404030301010803" pitchFamily="18" charset="0"/>
              </a:rPr>
              <a:t>From all the data I uploaded and tidied up, I wanted to see the following two things:</a:t>
            </a:r>
          </a:p>
          <a:p>
            <a:pPr marL="342900" indent="-342900">
              <a:lnSpc>
                <a:spcPct val="90000"/>
              </a:lnSpc>
              <a:spcBef>
                <a:spcPts val="1000"/>
              </a:spcBef>
              <a:buFont typeface="Arial" panose="020B0604020202020204" pitchFamily="34" charset="0"/>
              <a:buChar char="•"/>
            </a:pPr>
            <a:r>
              <a:rPr lang="en-US" sz="2000" kern="1200" dirty="0">
                <a:solidFill>
                  <a:schemeClr val="tx2"/>
                </a:solidFill>
                <a:latin typeface="Garamond" panose="02020404030301010803" pitchFamily="18" charset="0"/>
              </a:rPr>
              <a:t>I used the following codes to view my summarized data</a:t>
            </a:r>
          </a:p>
          <a:p>
            <a:pPr marL="800100" lvl="1" indent="-342900">
              <a:lnSpc>
                <a:spcPct val="90000"/>
              </a:lnSpc>
              <a:spcBef>
                <a:spcPts val="1000"/>
              </a:spcBef>
              <a:buFont typeface="Arial" panose="020B0604020202020204" pitchFamily="34" charset="0"/>
              <a:buChar char="•"/>
            </a:pPr>
            <a:r>
              <a:rPr lang="en-US" sz="2000" kern="1200" dirty="0">
                <a:solidFill>
                  <a:schemeClr val="tx2"/>
                </a:solidFill>
                <a:latin typeface="Garamond" panose="02020404030301010803" pitchFamily="18" charset="0"/>
              </a:rPr>
              <a:t>ces %&gt;%</a:t>
            </a:r>
          </a:p>
          <a:p>
            <a:pPr lvl="1">
              <a:lnSpc>
                <a:spcPct val="90000"/>
              </a:lnSpc>
              <a:spcBef>
                <a:spcPts val="1000"/>
              </a:spcBef>
            </a:pPr>
            <a:r>
              <a:rPr lang="en-US" sz="2000" kern="1200" dirty="0">
                <a:solidFill>
                  <a:schemeClr val="tx2"/>
                </a:solidFill>
                <a:latin typeface="Garamond" panose="02020404030301010803" pitchFamily="18" charset="0"/>
              </a:rPr>
              <a:t>         group_by(educ) %&gt;%</a:t>
            </a:r>
          </a:p>
          <a:p>
            <a:pPr lvl="1">
              <a:lnSpc>
                <a:spcPct val="90000"/>
              </a:lnSpc>
              <a:spcBef>
                <a:spcPts val="1000"/>
              </a:spcBef>
            </a:pPr>
            <a:r>
              <a:rPr lang="en-US" sz="2000" kern="1200" dirty="0">
                <a:solidFill>
                  <a:schemeClr val="tx2"/>
                </a:solidFill>
                <a:latin typeface="Garamond" panose="02020404030301010803" pitchFamily="18" charset="0"/>
              </a:rPr>
              <a:t>         summarize(</a:t>
            </a:r>
          </a:p>
          <a:p>
            <a:pPr lvl="1">
              <a:lnSpc>
                <a:spcPct val="90000"/>
              </a:lnSpc>
              <a:spcBef>
                <a:spcPts val="1000"/>
              </a:spcBef>
            </a:pPr>
            <a:r>
              <a:rPr lang="en-US" sz="2000" kern="1200" dirty="0">
                <a:solidFill>
                  <a:schemeClr val="tx2"/>
                </a:solidFill>
                <a:latin typeface="Garamond" panose="02020404030301010803" pitchFamily="18" charset="0"/>
              </a:rPr>
              <a:t>         increase_border_patrols)</a:t>
            </a:r>
          </a:p>
          <a:p>
            <a:pPr marL="1714500" lvl="3" indent="-342900">
              <a:lnSpc>
                <a:spcPct val="90000"/>
              </a:lnSpc>
              <a:spcBef>
                <a:spcPts val="1000"/>
              </a:spcBef>
              <a:buFont typeface="Arial" panose="020B0604020202020204" pitchFamily="34" charset="0"/>
              <a:buChar char="•"/>
            </a:pPr>
            <a:r>
              <a:rPr lang="en-US" sz="2000" kern="1200" dirty="0">
                <a:solidFill>
                  <a:schemeClr val="tx2"/>
                </a:solidFill>
                <a:latin typeface="Garamond" panose="02020404030301010803" pitchFamily="18" charset="0"/>
              </a:rPr>
              <a:t>Will be even more tidy and presented in a table in slide Visualization (1)	</a:t>
            </a:r>
          </a:p>
          <a:p>
            <a:pPr marL="800100" lvl="1" indent="-342900">
              <a:lnSpc>
                <a:spcPct val="90000"/>
              </a:lnSpc>
              <a:spcBef>
                <a:spcPts val="1000"/>
              </a:spcBef>
              <a:buFont typeface="Arial" panose="020B0604020202020204" pitchFamily="34" charset="0"/>
              <a:buChar char="•"/>
            </a:pPr>
            <a:r>
              <a:rPr lang="en-US" sz="2000" kern="1200" dirty="0">
                <a:solidFill>
                  <a:schemeClr val="tx2"/>
                </a:solidFill>
                <a:latin typeface="Garamond" panose="02020404030301010803" pitchFamily="18" charset="0"/>
              </a:rPr>
              <a:t>ces %&gt;%</a:t>
            </a:r>
          </a:p>
          <a:p>
            <a:pPr lvl="1">
              <a:lnSpc>
                <a:spcPct val="90000"/>
              </a:lnSpc>
              <a:spcBef>
                <a:spcPts val="1000"/>
              </a:spcBef>
            </a:pPr>
            <a:r>
              <a:rPr lang="en-US" sz="2000" dirty="0">
                <a:solidFill>
                  <a:schemeClr val="tx2"/>
                </a:solidFill>
                <a:latin typeface="Garamond" panose="02020404030301010803" pitchFamily="18" charset="0"/>
              </a:rPr>
              <a:t>      </a:t>
            </a:r>
            <a:r>
              <a:rPr lang="en-US" sz="2000" kern="1200" dirty="0">
                <a:solidFill>
                  <a:schemeClr val="tx2"/>
                </a:solidFill>
                <a:latin typeface="Garamond" panose="02020404030301010803" pitchFamily="18" charset="0"/>
              </a:rPr>
              <a:t> group_by(abb) %&gt;%</a:t>
            </a:r>
          </a:p>
          <a:p>
            <a:pPr lvl="1">
              <a:lnSpc>
                <a:spcPct val="90000"/>
              </a:lnSpc>
              <a:spcBef>
                <a:spcPts val="1000"/>
              </a:spcBef>
            </a:pPr>
            <a:r>
              <a:rPr lang="en-US" sz="2000" kern="1200" dirty="0">
                <a:solidFill>
                  <a:schemeClr val="tx2"/>
                </a:solidFill>
                <a:latin typeface="Garamond" panose="02020404030301010803" pitchFamily="18" charset="0"/>
              </a:rPr>
              <a:t>       summarize(</a:t>
            </a:r>
          </a:p>
          <a:p>
            <a:pPr lvl="1">
              <a:lnSpc>
                <a:spcPct val="90000"/>
              </a:lnSpc>
              <a:spcBef>
                <a:spcPts val="1000"/>
              </a:spcBef>
            </a:pPr>
            <a:r>
              <a:rPr lang="en-US" sz="2000" kern="1200" dirty="0">
                <a:solidFill>
                  <a:schemeClr val="tx2"/>
                </a:solidFill>
                <a:latin typeface="Garamond" panose="02020404030301010803" pitchFamily="18" charset="0"/>
              </a:rPr>
              <a:t>       increase_border_patrols)</a:t>
            </a:r>
          </a:p>
          <a:p>
            <a:pPr marL="1714500" lvl="3" indent="-342900">
              <a:lnSpc>
                <a:spcPct val="90000"/>
              </a:lnSpc>
              <a:spcBef>
                <a:spcPts val="1000"/>
              </a:spcBef>
              <a:buFont typeface="Arial" panose="020B0604020202020204" pitchFamily="34" charset="0"/>
              <a:buChar char="•"/>
            </a:pPr>
            <a:r>
              <a:rPr lang="en-US" sz="2000" kern="1200" dirty="0">
                <a:solidFill>
                  <a:schemeClr val="tx2"/>
                </a:solidFill>
                <a:latin typeface="Garamond" panose="02020404030301010803" pitchFamily="18" charset="0"/>
              </a:rPr>
              <a:t>Will be even more tidy and presented in a table in slide Visualization (3)</a:t>
            </a:r>
          </a:p>
          <a:p>
            <a:pPr marL="342900" indent="-342900">
              <a:lnSpc>
                <a:spcPct val="90000"/>
              </a:lnSpc>
              <a:spcBef>
                <a:spcPts val="1000"/>
              </a:spcBef>
              <a:buFont typeface="Arial" panose="020B0604020202020204" pitchFamily="34" charset="0"/>
              <a:buChar char="•"/>
            </a:pPr>
            <a:r>
              <a:rPr lang="en-US" sz="2000" kern="1200" dirty="0">
                <a:solidFill>
                  <a:schemeClr val="tx2"/>
                </a:solidFill>
                <a:latin typeface="Garamond" panose="02020404030301010803" pitchFamily="18" charset="0"/>
              </a:rPr>
              <a:t> if there was any correlation between education level and views on an increase of Border Patrols at the U.S border</a:t>
            </a:r>
          </a:p>
          <a:p>
            <a:pPr marL="800100" lvl="1" indent="-342900">
              <a:lnSpc>
                <a:spcPct val="90000"/>
              </a:lnSpc>
              <a:spcBef>
                <a:spcPts val="1000"/>
              </a:spcBef>
              <a:buFont typeface="Arial" panose="020B0604020202020204" pitchFamily="34" charset="0"/>
              <a:buChar char="•"/>
            </a:pPr>
            <a:r>
              <a:rPr lang="en-US" sz="2000" kern="1200" dirty="0">
                <a:solidFill>
                  <a:schemeClr val="tx2"/>
                </a:solidFill>
                <a:latin typeface="Garamond" panose="02020404030301010803" pitchFamily="18" charset="0"/>
              </a:rPr>
              <a:t>I hypothesized that interviewers with a lower-level education are more likely to “support” an increase.</a:t>
            </a:r>
          </a:p>
          <a:p>
            <a:pPr marL="342900" indent="-342900">
              <a:lnSpc>
                <a:spcPct val="90000"/>
              </a:lnSpc>
              <a:spcBef>
                <a:spcPts val="1000"/>
              </a:spcBef>
              <a:buFont typeface="Arial" panose="020B0604020202020204" pitchFamily="34" charset="0"/>
              <a:buChar char="•"/>
            </a:pPr>
            <a:endParaRPr lang="en-US" sz="2000" dirty="0">
              <a:solidFill>
                <a:schemeClr val="tx2"/>
              </a:solidFill>
              <a:latin typeface="Garamond" panose="02020404030301010803" pitchFamily="18" charset="0"/>
            </a:endParaRPr>
          </a:p>
          <a:p>
            <a:pPr marL="342900" indent="-342900">
              <a:lnSpc>
                <a:spcPct val="90000"/>
              </a:lnSpc>
              <a:spcBef>
                <a:spcPts val="1000"/>
              </a:spcBef>
              <a:buFont typeface="Arial" panose="020B0604020202020204" pitchFamily="34" charset="0"/>
              <a:buChar char="•"/>
            </a:pPr>
            <a:r>
              <a:rPr lang="en-US" sz="2000" dirty="0">
                <a:solidFill>
                  <a:schemeClr val="tx2"/>
                </a:solidFill>
                <a:latin typeface="Garamond" panose="02020404030301010803" pitchFamily="18" charset="0"/>
              </a:rPr>
              <a:t>If there was any correlation between your state of residence and your views on increase of Border Patrols at the U.S border.</a:t>
            </a:r>
          </a:p>
          <a:p>
            <a:pPr marL="800100" lvl="1" indent="-342900">
              <a:lnSpc>
                <a:spcPct val="90000"/>
              </a:lnSpc>
              <a:spcBef>
                <a:spcPts val="1000"/>
              </a:spcBef>
              <a:buFont typeface="Arial" panose="020B0604020202020204" pitchFamily="34" charset="0"/>
              <a:buChar char="•"/>
            </a:pPr>
            <a:r>
              <a:rPr lang="en-US" sz="2000" kern="1200" dirty="0">
                <a:solidFill>
                  <a:schemeClr val="tx2"/>
                </a:solidFill>
                <a:latin typeface="Garamond" panose="02020404030301010803" pitchFamily="18" charset="0"/>
              </a:rPr>
              <a:t>I hypothesized that interviewers in states closer to the U.S border would “support” an increase.</a:t>
            </a:r>
          </a:p>
          <a:p>
            <a:pPr lvl="1">
              <a:lnSpc>
                <a:spcPct val="90000"/>
              </a:lnSpc>
              <a:spcBef>
                <a:spcPts val="1000"/>
              </a:spcBef>
            </a:pPr>
            <a:endParaRPr lang="en-US" sz="2000" kern="1200" dirty="0">
              <a:solidFill>
                <a:schemeClr val="tx2"/>
              </a:solidFill>
              <a:latin typeface="Garamond" panose="02020404030301010803" pitchFamily="18" charset="0"/>
            </a:endParaRPr>
          </a:p>
        </p:txBody>
      </p:sp>
    </p:spTree>
    <p:extLst>
      <p:ext uri="{BB962C8B-B14F-4D97-AF65-F5344CB8AC3E}">
        <p14:creationId xmlns:p14="http://schemas.microsoft.com/office/powerpoint/2010/main" val="2566916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56" name="Group 55">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57" name="Freeform: Shape 56">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8" name="Freeform: Shape 57">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9" name="Freeform: Shape 58">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0" name="Freeform: Shape 59">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 name="Freeform: Shape 60">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2" name="Freeform: Shape 61">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3" name="Freeform: Shape 62">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EC3EE8EE-F5C1-4B99-93B3-A7C913E7BE84}"/>
              </a:ext>
            </a:extLst>
          </p:cNvPr>
          <p:cNvSpPr>
            <a:spLocks noGrp="1"/>
          </p:cNvSpPr>
          <p:nvPr>
            <p:ph type="title"/>
          </p:nvPr>
        </p:nvSpPr>
        <p:spPr>
          <a:xfrm>
            <a:off x="3043250" y="-200860"/>
            <a:ext cx="6105194" cy="901257"/>
          </a:xfrm>
        </p:spPr>
        <p:txBody>
          <a:bodyPr vert="horz" lIns="91440" tIns="45720" rIns="91440" bIns="45720" rtlCol="0" anchor="b">
            <a:normAutofit/>
          </a:bodyPr>
          <a:lstStyle/>
          <a:p>
            <a:pPr algn="ctr"/>
            <a:r>
              <a:rPr lang="en-US" sz="5200" dirty="0">
                <a:solidFill>
                  <a:schemeClr val="tx2"/>
                </a:solidFill>
              </a:rPr>
              <a:t>Visualization (1)</a:t>
            </a:r>
            <a:endParaRPr lang="en-US" sz="5200" kern="1200" dirty="0">
              <a:solidFill>
                <a:schemeClr val="tx2"/>
              </a:solidFill>
              <a:latin typeface="+mj-lt"/>
              <a:ea typeface="+mj-ea"/>
              <a:cs typeface="+mj-cs"/>
            </a:endParaRPr>
          </a:p>
        </p:txBody>
      </p:sp>
      <p:sp>
        <p:nvSpPr>
          <p:cNvPr id="4" name="TextBox 3">
            <a:extLst>
              <a:ext uri="{FF2B5EF4-FFF2-40B4-BE49-F238E27FC236}">
                <a16:creationId xmlns:a16="http://schemas.microsoft.com/office/drawing/2014/main" id="{D49FBF65-7558-450F-97CB-95D2E71D6370}"/>
              </a:ext>
            </a:extLst>
          </p:cNvPr>
          <p:cNvSpPr txBox="1"/>
          <p:nvPr/>
        </p:nvSpPr>
        <p:spPr>
          <a:xfrm>
            <a:off x="2862488" y="2386469"/>
            <a:ext cx="6105194" cy="2577307"/>
          </a:xfrm>
          <a:prstGeom prst="rect">
            <a:avLst/>
          </a:prstGeom>
        </p:spPr>
        <p:txBody>
          <a:bodyPr vert="horz" lIns="91440" tIns="45720" rIns="91440" bIns="45720" rtlCol="0">
            <a:normAutofit/>
          </a:bodyPr>
          <a:lstStyle/>
          <a:p>
            <a:pPr algn="ctr">
              <a:lnSpc>
                <a:spcPct val="90000"/>
              </a:lnSpc>
              <a:spcBef>
                <a:spcPts val="1000"/>
              </a:spcBef>
            </a:pPr>
            <a:endParaRPr lang="en-US" sz="2000" kern="1200" dirty="0">
              <a:solidFill>
                <a:schemeClr val="tx2"/>
              </a:solidFill>
              <a:latin typeface="+mn-lt"/>
              <a:ea typeface="+mn-ea"/>
              <a:cs typeface="+mn-cs"/>
            </a:endParaRPr>
          </a:p>
        </p:txBody>
      </p:sp>
      <p:pic>
        <p:nvPicPr>
          <p:cNvPr id="8" name="Picture 7" descr="Table&#10;&#10;Description automatically generated">
            <a:extLst>
              <a:ext uri="{FF2B5EF4-FFF2-40B4-BE49-F238E27FC236}">
                <a16:creationId xmlns:a16="http://schemas.microsoft.com/office/drawing/2014/main" id="{E13F295D-B4D1-4488-8FB0-21081ABBEB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8484" y="658262"/>
            <a:ext cx="9653898" cy="3623380"/>
          </a:xfrm>
          <a:prstGeom prst="rect">
            <a:avLst/>
          </a:prstGeom>
        </p:spPr>
      </p:pic>
      <p:sp>
        <p:nvSpPr>
          <p:cNvPr id="9" name="TextBox 8">
            <a:extLst>
              <a:ext uri="{FF2B5EF4-FFF2-40B4-BE49-F238E27FC236}">
                <a16:creationId xmlns:a16="http://schemas.microsoft.com/office/drawing/2014/main" id="{A26D57E9-E736-4417-BE77-31EF2786DA0E}"/>
              </a:ext>
            </a:extLst>
          </p:cNvPr>
          <p:cNvSpPr txBox="1"/>
          <p:nvPr/>
        </p:nvSpPr>
        <p:spPr>
          <a:xfrm>
            <a:off x="1298484" y="4277160"/>
            <a:ext cx="9999851" cy="2585323"/>
          </a:xfrm>
          <a:prstGeom prst="rect">
            <a:avLst/>
          </a:prstGeom>
          <a:noFill/>
        </p:spPr>
        <p:txBody>
          <a:bodyPr wrap="square" rtlCol="0">
            <a:spAutoFit/>
          </a:bodyPr>
          <a:lstStyle/>
          <a:p>
            <a:r>
              <a:rPr lang="en-US" b="1" dirty="0"/>
              <a:t>Code</a:t>
            </a:r>
          </a:p>
          <a:p>
            <a:r>
              <a:rPr lang="en-US" dirty="0"/>
              <a:t>table1::table1(~educ| increase_border_patrols, data = ces) </a:t>
            </a:r>
          </a:p>
          <a:p>
            <a:r>
              <a:rPr lang="en-US" dirty="0"/>
              <a:t>label(</a:t>
            </a:r>
            <a:r>
              <a:rPr lang="en-US" dirty="0" err="1"/>
              <a:t>ces$educ</a:t>
            </a:r>
            <a:r>
              <a:rPr lang="en-US" dirty="0"/>
              <a:t>) &lt;- "Education“</a:t>
            </a:r>
          </a:p>
          <a:p>
            <a:endParaRPr lang="en-US" dirty="0"/>
          </a:p>
          <a:p>
            <a:r>
              <a:rPr lang="en-US" dirty="0"/>
              <a:t>The table above is a visualization of type of education level and its  on the increase of Border Patrol at the U.S border. </a:t>
            </a:r>
          </a:p>
          <a:p>
            <a:endParaRPr lang="en-US" dirty="0"/>
          </a:p>
          <a:p>
            <a:r>
              <a:rPr lang="en-US" dirty="0"/>
              <a:t>The data in the table shows support for my hypothesis that interviewers with a lower-education level show greater support for an increase of Border Patrol</a:t>
            </a:r>
          </a:p>
        </p:txBody>
      </p:sp>
    </p:spTree>
    <p:extLst>
      <p:ext uri="{BB962C8B-B14F-4D97-AF65-F5344CB8AC3E}">
        <p14:creationId xmlns:p14="http://schemas.microsoft.com/office/powerpoint/2010/main" val="3985190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56" name="Group 55">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57" name="Freeform: Shape 56">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8" name="Freeform: Shape 57">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9" name="Freeform: Shape 58">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0" name="Freeform: Shape 59">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 name="Freeform: Shape 60">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2" name="Freeform: Shape 61">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3" name="Freeform: Shape 62">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EC3EE8EE-F5C1-4B99-93B3-A7C913E7BE84}"/>
              </a:ext>
            </a:extLst>
          </p:cNvPr>
          <p:cNvSpPr>
            <a:spLocks noGrp="1"/>
          </p:cNvSpPr>
          <p:nvPr>
            <p:ph type="title"/>
          </p:nvPr>
        </p:nvSpPr>
        <p:spPr>
          <a:xfrm>
            <a:off x="3043250" y="-200860"/>
            <a:ext cx="6105194" cy="901257"/>
          </a:xfrm>
        </p:spPr>
        <p:txBody>
          <a:bodyPr vert="horz" lIns="91440" tIns="45720" rIns="91440" bIns="45720" rtlCol="0" anchor="b">
            <a:normAutofit/>
          </a:bodyPr>
          <a:lstStyle/>
          <a:p>
            <a:pPr algn="ctr"/>
            <a:r>
              <a:rPr lang="en-US" sz="5200" dirty="0">
                <a:solidFill>
                  <a:schemeClr val="tx2"/>
                </a:solidFill>
              </a:rPr>
              <a:t>Visualization (2)</a:t>
            </a:r>
            <a:endParaRPr lang="en-US" sz="5200" kern="1200" dirty="0">
              <a:solidFill>
                <a:schemeClr val="tx2"/>
              </a:solidFill>
              <a:latin typeface="+mj-lt"/>
              <a:ea typeface="+mj-ea"/>
              <a:cs typeface="+mj-cs"/>
            </a:endParaRPr>
          </a:p>
        </p:txBody>
      </p:sp>
      <p:sp>
        <p:nvSpPr>
          <p:cNvPr id="4" name="TextBox 3">
            <a:extLst>
              <a:ext uri="{FF2B5EF4-FFF2-40B4-BE49-F238E27FC236}">
                <a16:creationId xmlns:a16="http://schemas.microsoft.com/office/drawing/2014/main" id="{D49FBF65-7558-450F-97CB-95D2E71D6370}"/>
              </a:ext>
            </a:extLst>
          </p:cNvPr>
          <p:cNvSpPr txBox="1"/>
          <p:nvPr/>
        </p:nvSpPr>
        <p:spPr>
          <a:xfrm>
            <a:off x="2862488" y="2386469"/>
            <a:ext cx="6105194" cy="2577307"/>
          </a:xfrm>
          <a:prstGeom prst="rect">
            <a:avLst/>
          </a:prstGeom>
        </p:spPr>
        <p:txBody>
          <a:bodyPr vert="horz" lIns="91440" tIns="45720" rIns="91440" bIns="45720" rtlCol="0">
            <a:normAutofit/>
          </a:bodyPr>
          <a:lstStyle/>
          <a:p>
            <a:pPr algn="ctr">
              <a:lnSpc>
                <a:spcPct val="90000"/>
              </a:lnSpc>
              <a:spcBef>
                <a:spcPts val="1000"/>
              </a:spcBef>
            </a:pPr>
            <a:endParaRPr lang="en-US" sz="2000" kern="1200" dirty="0">
              <a:solidFill>
                <a:schemeClr val="tx2"/>
              </a:solidFill>
              <a:latin typeface="+mn-lt"/>
              <a:ea typeface="+mn-ea"/>
              <a:cs typeface="+mn-cs"/>
            </a:endParaRPr>
          </a:p>
        </p:txBody>
      </p:sp>
      <p:sp>
        <p:nvSpPr>
          <p:cNvPr id="9" name="TextBox 8">
            <a:extLst>
              <a:ext uri="{FF2B5EF4-FFF2-40B4-BE49-F238E27FC236}">
                <a16:creationId xmlns:a16="http://schemas.microsoft.com/office/drawing/2014/main" id="{A26D57E9-E736-4417-BE77-31EF2786DA0E}"/>
              </a:ext>
            </a:extLst>
          </p:cNvPr>
          <p:cNvSpPr txBox="1"/>
          <p:nvPr/>
        </p:nvSpPr>
        <p:spPr>
          <a:xfrm>
            <a:off x="7898708" y="700397"/>
            <a:ext cx="4240499" cy="4247317"/>
          </a:xfrm>
          <a:prstGeom prst="rect">
            <a:avLst/>
          </a:prstGeom>
          <a:noFill/>
        </p:spPr>
        <p:txBody>
          <a:bodyPr wrap="square" rtlCol="0">
            <a:spAutoFit/>
          </a:bodyPr>
          <a:lstStyle/>
          <a:p>
            <a:r>
              <a:rPr lang="en-US" b="1" dirty="0"/>
              <a:t>Code</a:t>
            </a:r>
          </a:p>
          <a:p>
            <a:r>
              <a:rPr lang="en-US" dirty="0"/>
              <a:t>ces %&gt;% </a:t>
            </a:r>
          </a:p>
          <a:p>
            <a:r>
              <a:rPr lang="en-US" dirty="0"/>
              <a:t>  filter(!is.na(increase_border_patrols)) %&gt;%</a:t>
            </a:r>
          </a:p>
          <a:p>
            <a:r>
              <a:rPr lang="en-US" dirty="0"/>
              <a:t>  count(increase_border_patrols, educ) %&gt;%</a:t>
            </a:r>
          </a:p>
          <a:p>
            <a:r>
              <a:rPr lang="en-US" dirty="0"/>
              <a:t>  mutate(probability = n / sum(n)) %&gt;% </a:t>
            </a:r>
          </a:p>
          <a:p>
            <a:r>
              <a:rPr lang="en-US" dirty="0"/>
              <a:t>  </a:t>
            </a:r>
            <a:r>
              <a:rPr lang="en-US" dirty="0" err="1"/>
              <a:t>ggplot</a:t>
            </a:r>
            <a:r>
              <a:rPr lang="en-US" dirty="0"/>
              <a:t>(mapping = </a:t>
            </a:r>
            <a:r>
              <a:rPr lang="en-US" dirty="0" err="1"/>
              <a:t>aes</a:t>
            </a:r>
            <a:r>
              <a:rPr lang="en-US" dirty="0"/>
              <a:t>(x = increase_border_patrols, y = probability)) + </a:t>
            </a:r>
          </a:p>
          <a:p>
            <a:r>
              <a:rPr lang="en-US" dirty="0"/>
              <a:t>  </a:t>
            </a:r>
            <a:r>
              <a:rPr lang="en-US" dirty="0" err="1"/>
              <a:t>geom_col</a:t>
            </a:r>
            <a:r>
              <a:rPr lang="en-US" dirty="0"/>
              <a:t>() + </a:t>
            </a:r>
            <a:r>
              <a:rPr lang="en-US" dirty="0" err="1"/>
              <a:t>facet_wrap</a:t>
            </a:r>
            <a:r>
              <a:rPr lang="en-US" dirty="0"/>
              <a:t>(~educ) + labs(x = "Increase Funding on Border Patrol", y = "Probability", title = "A states view on Increasing Border Patrol Spending", caption = "Source: Cooperative Election Study 2020." ) + </a:t>
            </a:r>
            <a:r>
              <a:rPr lang="en-US" dirty="0" err="1"/>
              <a:t>theme_classic</a:t>
            </a:r>
            <a:r>
              <a:rPr lang="en-US" dirty="0"/>
              <a:t>()</a:t>
            </a:r>
          </a:p>
        </p:txBody>
      </p:sp>
      <p:pic>
        <p:nvPicPr>
          <p:cNvPr id="10" name="Picture 9" descr="Graphical user interface, application, PowerPoint&#10;&#10;Description automatically generated">
            <a:extLst>
              <a:ext uri="{FF2B5EF4-FFF2-40B4-BE49-F238E27FC236}">
                <a16:creationId xmlns:a16="http://schemas.microsoft.com/office/drawing/2014/main" id="{84B84B6B-4FE6-405E-BC98-75A9491DD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96" y="656364"/>
            <a:ext cx="7766923" cy="4775745"/>
          </a:xfrm>
          <a:prstGeom prst="rect">
            <a:avLst/>
          </a:prstGeom>
        </p:spPr>
      </p:pic>
    </p:spTree>
    <p:extLst>
      <p:ext uri="{BB962C8B-B14F-4D97-AF65-F5344CB8AC3E}">
        <p14:creationId xmlns:p14="http://schemas.microsoft.com/office/powerpoint/2010/main" val="3215798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56" name="Group 55">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57" name="Freeform: Shape 56">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8" name="Freeform: Shape 57">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9" name="Freeform: Shape 58">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0" name="Freeform: Shape 59">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 name="Freeform: Shape 60">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2" name="Freeform: Shape 61">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3" name="Freeform: Shape 62">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EC3EE8EE-F5C1-4B99-93B3-A7C913E7BE84}"/>
              </a:ext>
            </a:extLst>
          </p:cNvPr>
          <p:cNvSpPr>
            <a:spLocks noGrp="1"/>
          </p:cNvSpPr>
          <p:nvPr>
            <p:ph type="title"/>
          </p:nvPr>
        </p:nvSpPr>
        <p:spPr>
          <a:xfrm>
            <a:off x="3033726" y="157182"/>
            <a:ext cx="6105194" cy="713731"/>
          </a:xfrm>
        </p:spPr>
        <p:txBody>
          <a:bodyPr vert="horz" lIns="91440" tIns="45720" rIns="91440" bIns="45720" rtlCol="0" anchor="b">
            <a:normAutofit fontScale="90000"/>
          </a:bodyPr>
          <a:lstStyle/>
          <a:p>
            <a:pPr algn="ctr"/>
            <a:r>
              <a:rPr lang="en-US" sz="5200" dirty="0">
                <a:solidFill>
                  <a:schemeClr val="tx2"/>
                </a:solidFill>
              </a:rPr>
              <a:t>Visualization (3)</a:t>
            </a:r>
            <a:endParaRPr lang="en-US" sz="5200" kern="1200" dirty="0">
              <a:solidFill>
                <a:schemeClr val="tx2"/>
              </a:solidFill>
              <a:latin typeface="+mj-lt"/>
              <a:ea typeface="+mj-ea"/>
              <a:cs typeface="+mj-cs"/>
            </a:endParaRPr>
          </a:p>
        </p:txBody>
      </p:sp>
      <p:sp>
        <p:nvSpPr>
          <p:cNvPr id="4" name="TextBox 3">
            <a:extLst>
              <a:ext uri="{FF2B5EF4-FFF2-40B4-BE49-F238E27FC236}">
                <a16:creationId xmlns:a16="http://schemas.microsoft.com/office/drawing/2014/main" id="{D49FBF65-7558-450F-97CB-95D2E71D6370}"/>
              </a:ext>
            </a:extLst>
          </p:cNvPr>
          <p:cNvSpPr txBox="1"/>
          <p:nvPr/>
        </p:nvSpPr>
        <p:spPr>
          <a:xfrm>
            <a:off x="2862488" y="2386469"/>
            <a:ext cx="6105194" cy="2577307"/>
          </a:xfrm>
          <a:prstGeom prst="rect">
            <a:avLst/>
          </a:prstGeom>
        </p:spPr>
        <p:txBody>
          <a:bodyPr vert="horz" lIns="91440" tIns="45720" rIns="91440" bIns="45720" rtlCol="0">
            <a:normAutofit/>
          </a:bodyPr>
          <a:lstStyle/>
          <a:p>
            <a:pPr algn="ctr">
              <a:lnSpc>
                <a:spcPct val="90000"/>
              </a:lnSpc>
              <a:spcBef>
                <a:spcPts val="1000"/>
              </a:spcBef>
            </a:pPr>
            <a:endParaRPr lang="en-US" sz="2000" kern="1200" dirty="0">
              <a:solidFill>
                <a:schemeClr val="tx2"/>
              </a:solidFill>
              <a:latin typeface="+mn-lt"/>
              <a:ea typeface="+mn-ea"/>
              <a:cs typeface="+mn-cs"/>
            </a:endParaRPr>
          </a:p>
        </p:txBody>
      </p:sp>
      <p:pic>
        <p:nvPicPr>
          <p:cNvPr id="8" name="Picture 7" descr="Table&#10;&#10;Description automatically generated">
            <a:extLst>
              <a:ext uri="{FF2B5EF4-FFF2-40B4-BE49-F238E27FC236}">
                <a16:creationId xmlns:a16="http://schemas.microsoft.com/office/drawing/2014/main" id="{3512FB26-6004-49BF-9CA8-367E5C2184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9" y="1024110"/>
            <a:ext cx="8273215" cy="5094413"/>
          </a:xfrm>
          <a:prstGeom prst="rect">
            <a:avLst/>
          </a:prstGeom>
        </p:spPr>
      </p:pic>
      <p:sp>
        <p:nvSpPr>
          <p:cNvPr id="12" name="TextBox 11">
            <a:extLst>
              <a:ext uri="{FF2B5EF4-FFF2-40B4-BE49-F238E27FC236}">
                <a16:creationId xmlns:a16="http://schemas.microsoft.com/office/drawing/2014/main" id="{10585134-6629-4C0D-9A37-D8DB691184AF}"/>
              </a:ext>
            </a:extLst>
          </p:cNvPr>
          <p:cNvSpPr txBox="1"/>
          <p:nvPr/>
        </p:nvSpPr>
        <p:spPr>
          <a:xfrm>
            <a:off x="4680645" y="2225617"/>
            <a:ext cx="7530206" cy="3139321"/>
          </a:xfrm>
          <a:prstGeom prst="rect">
            <a:avLst/>
          </a:prstGeom>
          <a:noFill/>
        </p:spPr>
        <p:txBody>
          <a:bodyPr wrap="square" rtlCol="0">
            <a:spAutoFit/>
          </a:bodyPr>
          <a:lstStyle/>
          <a:p>
            <a:r>
              <a:rPr lang="en-US" b="1" dirty="0"/>
              <a:t>Code</a:t>
            </a:r>
          </a:p>
          <a:p>
            <a:r>
              <a:rPr lang="en-US" dirty="0"/>
              <a:t>table1::table1(~abb| increase_border_patrols, data = ces)</a:t>
            </a:r>
          </a:p>
          <a:p>
            <a:r>
              <a:rPr lang="en-US" dirty="0"/>
              <a:t>label(</a:t>
            </a:r>
            <a:r>
              <a:rPr lang="en-US" dirty="0" err="1"/>
              <a:t>ces$abb</a:t>
            </a:r>
            <a:r>
              <a:rPr lang="en-US" dirty="0"/>
              <a:t>) &lt;- "State of Residence“</a:t>
            </a:r>
          </a:p>
          <a:p>
            <a:endParaRPr lang="en-US" dirty="0"/>
          </a:p>
          <a:p>
            <a:r>
              <a:rPr lang="en-US" dirty="0"/>
              <a:t>This visual shows a portion of my summarized data for State of Residence and Support of Increased Border Patrol at the U.S border.</a:t>
            </a:r>
          </a:p>
          <a:p>
            <a:endParaRPr lang="en-US" dirty="0"/>
          </a:p>
          <a:p>
            <a:r>
              <a:rPr lang="en-US" dirty="0"/>
              <a:t>By looking at Arizona (AZ), a border state, there is some proof for my hypothesis that states closer to the U.S border support an increase of border patrol.</a:t>
            </a:r>
          </a:p>
          <a:p>
            <a:r>
              <a:rPr lang="en-US" dirty="0"/>
              <a:t>	- Arizona has 954 votes for an increase in Border Patrol.</a:t>
            </a:r>
          </a:p>
        </p:txBody>
      </p:sp>
    </p:spTree>
    <p:extLst>
      <p:ext uri="{BB962C8B-B14F-4D97-AF65-F5344CB8AC3E}">
        <p14:creationId xmlns:p14="http://schemas.microsoft.com/office/powerpoint/2010/main" val="146571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56" name="Group 55">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57" name="Freeform: Shape 56">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8" name="Freeform: Shape 57">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9" name="Freeform: Shape 58">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0" name="Freeform: Shape 59">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 name="Freeform: Shape 60">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2" name="Freeform: Shape 61">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3" name="Freeform: Shape 62">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EC3EE8EE-F5C1-4B99-93B3-A7C913E7BE84}"/>
              </a:ext>
            </a:extLst>
          </p:cNvPr>
          <p:cNvSpPr>
            <a:spLocks noGrp="1"/>
          </p:cNvSpPr>
          <p:nvPr>
            <p:ph type="title"/>
          </p:nvPr>
        </p:nvSpPr>
        <p:spPr>
          <a:xfrm>
            <a:off x="2476140" y="-101265"/>
            <a:ext cx="6105194" cy="802844"/>
          </a:xfrm>
        </p:spPr>
        <p:txBody>
          <a:bodyPr vert="horz" lIns="91440" tIns="45720" rIns="91440" bIns="45720" rtlCol="0" anchor="b">
            <a:normAutofit fontScale="90000"/>
          </a:bodyPr>
          <a:lstStyle/>
          <a:p>
            <a:pPr algn="ctr"/>
            <a:r>
              <a:rPr lang="en-US" sz="5200" dirty="0">
                <a:solidFill>
                  <a:schemeClr val="tx2"/>
                </a:solidFill>
              </a:rPr>
              <a:t>Visualization (4)</a:t>
            </a:r>
            <a:endParaRPr lang="en-US" sz="5200" kern="1200" dirty="0">
              <a:solidFill>
                <a:schemeClr val="tx2"/>
              </a:solidFill>
              <a:latin typeface="+mj-lt"/>
              <a:ea typeface="+mj-ea"/>
              <a:cs typeface="+mj-cs"/>
            </a:endParaRPr>
          </a:p>
        </p:txBody>
      </p:sp>
      <p:sp>
        <p:nvSpPr>
          <p:cNvPr id="4" name="TextBox 3">
            <a:extLst>
              <a:ext uri="{FF2B5EF4-FFF2-40B4-BE49-F238E27FC236}">
                <a16:creationId xmlns:a16="http://schemas.microsoft.com/office/drawing/2014/main" id="{D49FBF65-7558-450F-97CB-95D2E71D6370}"/>
              </a:ext>
            </a:extLst>
          </p:cNvPr>
          <p:cNvSpPr txBox="1"/>
          <p:nvPr/>
        </p:nvSpPr>
        <p:spPr>
          <a:xfrm>
            <a:off x="2862488" y="2386469"/>
            <a:ext cx="6105194" cy="2577307"/>
          </a:xfrm>
          <a:prstGeom prst="rect">
            <a:avLst/>
          </a:prstGeom>
        </p:spPr>
        <p:txBody>
          <a:bodyPr vert="horz" lIns="91440" tIns="45720" rIns="91440" bIns="45720" rtlCol="0">
            <a:normAutofit/>
          </a:bodyPr>
          <a:lstStyle/>
          <a:p>
            <a:pPr algn="ctr">
              <a:lnSpc>
                <a:spcPct val="90000"/>
              </a:lnSpc>
              <a:spcBef>
                <a:spcPts val="1000"/>
              </a:spcBef>
            </a:pPr>
            <a:endParaRPr lang="en-US" sz="2000" kern="1200" dirty="0">
              <a:solidFill>
                <a:schemeClr val="tx2"/>
              </a:solidFill>
              <a:latin typeface="+mn-lt"/>
              <a:ea typeface="+mn-ea"/>
              <a:cs typeface="+mn-cs"/>
            </a:endParaRPr>
          </a:p>
        </p:txBody>
      </p:sp>
      <p:pic>
        <p:nvPicPr>
          <p:cNvPr id="5" name="Picture 4" descr="Diagram&#10;&#10;Description automatically generated">
            <a:extLst>
              <a:ext uri="{FF2B5EF4-FFF2-40B4-BE49-F238E27FC236}">
                <a16:creationId xmlns:a16="http://schemas.microsoft.com/office/drawing/2014/main" id="{19573EAB-0819-4D60-B120-4B5D6FF2B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64" y="701579"/>
            <a:ext cx="8049361" cy="49494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C675CD8F-C360-4030-8B3E-EC9969C19731}"/>
              </a:ext>
            </a:extLst>
          </p:cNvPr>
          <p:cNvSpPr txBox="1"/>
          <p:nvPr/>
        </p:nvSpPr>
        <p:spPr>
          <a:xfrm>
            <a:off x="8039247" y="849649"/>
            <a:ext cx="4236958" cy="3693319"/>
          </a:xfrm>
          <a:prstGeom prst="rect">
            <a:avLst/>
          </a:prstGeom>
          <a:noFill/>
        </p:spPr>
        <p:txBody>
          <a:bodyPr wrap="square" rtlCol="0">
            <a:spAutoFit/>
          </a:bodyPr>
          <a:lstStyle/>
          <a:p>
            <a:r>
              <a:rPr lang="en-US" b="1" dirty="0"/>
              <a:t>Code</a:t>
            </a:r>
          </a:p>
          <a:p>
            <a:r>
              <a:rPr lang="en-US" dirty="0"/>
              <a:t>ces %&gt;%  filter(!is.na(increase_border_patrols)) %&gt;% count(increase_border_patrols, abb) %&gt;%</a:t>
            </a:r>
          </a:p>
          <a:p>
            <a:r>
              <a:rPr lang="en-US" dirty="0"/>
              <a:t>  mutate(probability = n / sum(n)) %&gt;% </a:t>
            </a:r>
          </a:p>
          <a:p>
            <a:r>
              <a:rPr lang="en-US" dirty="0"/>
              <a:t>  </a:t>
            </a:r>
            <a:r>
              <a:rPr lang="en-US" dirty="0" err="1"/>
              <a:t>ggplot</a:t>
            </a:r>
            <a:r>
              <a:rPr lang="en-US" dirty="0"/>
              <a:t>(mapping = </a:t>
            </a:r>
            <a:r>
              <a:rPr lang="en-US" dirty="0" err="1"/>
              <a:t>aes</a:t>
            </a:r>
            <a:r>
              <a:rPr lang="en-US" dirty="0"/>
              <a:t>(x = increase_border_patrols, y = probability)) + </a:t>
            </a:r>
          </a:p>
          <a:p>
            <a:r>
              <a:rPr lang="en-US" dirty="0"/>
              <a:t>  </a:t>
            </a:r>
            <a:r>
              <a:rPr lang="en-US" dirty="0" err="1"/>
              <a:t>geom_col</a:t>
            </a:r>
            <a:r>
              <a:rPr lang="en-US" dirty="0"/>
              <a:t>() + </a:t>
            </a:r>
            <a:r>
              <a:rPr lang="en-US" dirty="0" err="1"/>
              <a:t>facet_wrap</a:t>
            </a:r>
            <a:r>
              <a:rPr lang="en-US" dirty="0"/>
              <a:t>(~abb) + labs(x = "Increase Funding on Border Patrol", y = "Probability", title = "A states view on Increasing Border Patrol Spending", caption = "Source: Cooperative Election Study 2020." ) + </a:t>
            </a:r>
            <a:r>
              <a:rPr lang="en-US" dirty="0" err="1"/>
              <a:t>theme_classic</a:t>
            </a:r>
            <a:r>
              <a:rPr lang="en-US" dirty="0"/>
              <a:t>()</a:t>
            </a:r>
          </a:p>
        </p:txBody>
      </p:sp>
      <p:sp>
        <p:nvSpPr>
          <p:cNvPr id="9" name="TextBox 8">
            <a:extLst>
              <a:ext uri="{FF2B5EF4-FFF2-40B4-BE49-F238E27FC236}">
                <a16:creationId xmlns:a16="http://schemas.microsoft.com/office/drawing/2014/main" id="{349DE66E-C028-4D0C-92C7-E0ADC1E4EF24}"/>
              </a:ext>
            </a:extLst>
          </p:cNvPr>
          <p:cNvSpPr txBox="1"/>
          <p:nvPr/>
        </p:nvSpPr>
        <p:spPr>
          <a:xfrm>
            <a:off x="1368064" y="5953762"/>
            <a:ext cx="8977168" cy="646331"/>
          </a:xfrm>
          <a:prstGeom prst="rect">
            <a:avLst/>
          </a:prstGeom>
          <a:noFill/>
        </p:spPr>
        <p:txBody>
          <a:bodyPr wrap="square" rtlCol="0">
            <a:spAutoFit/>
          </a:bodyPr>
          <a:lstStyle/>
          <a:p>
            <a:pPr algn="ctr"/>
            <a:r>
              <a:rPr lang="en-US" dirty="0">
                <a:latin typeface="Garamond" panose="02020404030301010803" pitchFamily="18" charset="0"/>
              </a:rPr>
              <a:t>The graph above shows the probability of which states are more likely to support an increase of Border Patrol  </a:t>
            </a:r>
          </a:p>
        </p:txBody>
      </p:sp>
    </p:spTree>
    <p:extLst>
      <p:ext uri="{BB962C8B-B14F-4D97-AF65-F5344CB8AC3E}">
        <p14:creationId xmlns:p14="http://schemas.microsoft.com/office/powerpoint/2010/main" val="2301188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56" name="Group 55">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57" name="Freeform: Shape 56">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8" name="Freeform: Shape 57">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9" name="Freeform: Shape 58">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0" name="Freeform: Shape 59">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 name="Freeform: Shape 60">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2" name="Freeform: Shape 61">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3" name="Freeform: Shape 62">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EC3EE8EE-F5C1-4B99-93B3-A7C913E7BE84}"/>
              </a:ext>
            </a:extLst>
          </p:cNvPr>
          <p:cNvSpPr>
            <a:spLocks noGrp="1"/>
          </p:cNvSpPr>
          <p:nvPr>
            <p:ph type="title"/>
          </p:nvPr>
        </p:nvSpPr>
        <p:spPr>
          <a:xfrm>
            <a:off x="2862488" y="597261"/>
            <a:ext cx="6105194" cy="743201"/>
          </a:xfrm>
        </p:spPr>
        <p:txBody>
          <a:bodyPr vert="horz" lIns="91440" tIns="45720" rIns="91440" bIns="45720" rtlCol="0" anchor="b">
            <a:normAutofit fontScale="90000"/>
          </a:bodyPr>
          <a:lstStyle/>
          <a:p>
            <a:pPr algn="ctr"/>
            <a:r>
              <a:rPr lang="en-US" sz="5200" kern="1200" dirty="0">
                <a:solidFill>
                  <a:schemeClr val="tx2"/>
                </a:solidFill>
                <a:latin typeface="Garamond" panose="02020404030301010803" pitchFamily="18" charset="0"/>
              </a:rPr>
              <a:t>Reference</a:t>
            </a:r>
          </a:p>
        </p:txBody>
      </p:sp>
      <p:sp>
        <p:nvSpPr>
          <p:cNvPr id="4" name="TextBox 3">
            <a:extLst>
              <a:ext uri="{FF2B5EF4-FFF2-40B4-BE49-F238E27FC236}">
                <a16:creationId xmlns:a16="http://schemas.microsoft.com/office/drawing/2014/main" id="{D49FBF65-7558-450F-97CB-95D2E71D6370}"/>
              </a:ext>
            </a:extLst>
          </p:cNvPr>
          <p:cNvSpPr txBox="1"/>
          <p:nvPr/>
        </p:nvSpPr>
        <p:spPr>
          <a:xfrm>
            <a:off x="2862488" y="2386469"/>
            <a:ext cx="6105194" cy="2577307"/>
          </a:xfrm>
          <a:prstGeom prst="rect">
            <a:avLst/>
          </a:prstGeom>
        </p:spPr>
        <p:txBody>
          <a:bodyPr vert="horz" lIns="91440" tIns="45720" rIns="91440" bIns="45720" rtlCol="0">
            <a:normAutofit/>
          </a:bodyPr>
          <a:lstStyle/>
          <a:p>
            <a:pPr algn="ctr">
              <a:lnSpc>
                <a:spcPct val="90000"/>
              </a:lnSpc>
              <a:spcBef>
                <a:spcPts val="1000"/>
              </a:spcBef>
            </a:pPr>
            <a:endParaRPr lang="en-US" sz="2000" kern="1200" dirty="0">
              <a:solidFill>
                <a:schemeClr val="tx2"/>
              </a:solidFill>
              <a:latin typeface="+mn-lt"/>
              <a:ea typeface="+mn-ea"/>
              <a:cs typeface="+mn-cs"/>
            </a:endParaRPr>
          </a:p>
        </p:txBody>
      </p:sp>
      <p:sp>
        <p:nvSpPr>
          <p:cNvPr id="5" name="TextBox 4">
            <a:extLst>
              <a:ext uri="{FF2B5EF4-FFF2-40B4-BE49-F238E27FC236}">
                <a16:creationId xmlns:a16="http://schemas.microsoft.com/office/drawing/2014/main" id="{4B8B33F3-E397-4272-9051-8C10104DF1EB}"/>
              </a:ext>
            </a:extLst>
          </p:cNvPr>
          <p:cNvSpPr txBox="1"/>
          <p:nvPr/>
        </p:nvSpPr>
        <p:spPr>
          <a:xfrm>
            <a:off x="2862488" y="2055289"/>
            <a:ext cx="7182678" cy="1938992"/>
          </a:xfrm>
          <a:prstGeom prst="rect">
            <a:avLst/>
          </a:prstGeom>
          <a:noFill/>
        </p:spPr>
        <p:txBody>
          <a:bodyPr wrap="square" rtlCol="0">
            <a:spAutoFit/>
          </a:bodyPr>
          <a:lstStyle/>
          <a:p>
            <a:r>
              <a:rPr lang="en-US" sz="2400" dirty="0">
                <a:latin typeface="Garamond" panose="02020404030301010803" pitchFamily="18" charset="0"/>
              </a:rPr>
              <a:t>Ansolabehere, Stephen, Brian F. Schaffner, and Sam Luks, COOPERATIVE ELECTION STUDY, 2020: COMMON CONTENT. [Computer File] Release 2: August 4th, 2021. Cambridge, MA: Harvard University [producer] http://cces.gov.harvard.edu</a:t>
            </a:r>
          </a:p>
        </p:txBody>
      </p:sp>
    </p:spTree>
    <p:extLst>
      <p:ext uri="{BB962C8B-B14F-4D97-AF65-F5344CB8AC3E}">
        <p14:creationId xmlns:p14="http://schemas.microsoft.com/office/powerpoint/2010/main" val="4136825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73" name="Freeform: Shape 7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4" name="Freeform: Shape 7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5" name="Freeform: Shape 7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78" name="Freeform: Shape 7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EC3EE8EE-F5C1-4B99-93B3-A7C913E7BE84}"/>
              </a:ext>
            </a:extLst>
          </p:cNvPr>
          <p:cNvSpPr>
            <a:spLocks noGrp="1"/>
          </p:cNvSpPr>
          <p:nvPr>
            <p:ph type="title"/>
          </p:nvPr>
        </p:nvSpPr>
        <p:spPr>
          <a:xfrm>
            <a:off x="3313566" y="280163"/>
            <a:ext cx="5760846" cy="2310312"/>
          </a:xfrm>
        </p:spPr>
        <p:txBody>
          <a:bodyPr vert="horz" lIns="91440" tIns="45720" rIns="91440" bIns="45720" rtlCol="0" anchor="b">
            <a:normAutofit/>
          </a:bodyPr>
          <a:lstStyle/>
          <a:p>
            <a:pPr algn="ctr"/>
            <a:r>
              <a:rPr lang="en-US" sz="5200" kern="1200" dirty="0">
                <a:solidFill>
                  <a:schemeClr val="tx2"/>
                </a:solidFill>
                <a:latin typeface="Garamond" panose="02020404030301010803" pitchFamily="18" charset="0"/>
              </a:rPr>
              <a:t>Cooperative Election Study 2020</a:t>
            </a:r>
          </a:p>
        </p:txBody>
      </p:sp>
      <p:sp>
        <p:nvSpPr>
          <p:cNvPr id="4" name="TextBox 3">
            <a:extLst>
              <a:ext uri="{FF2B5EF4-FFF2-40B4-BE49-F238E27FC236}">
                <a16:creationId xmlns:a16="http://schemas.microsoft.com/office/drawing/2014/main" id="{D49FBF65-7558-450F-97CB-95D2E71D6370}"/>
              </a:ext>
            </a:extLst>
          </p:cNvPr>
          <p:cNvSpPr txBox="1"/>
          <p:nvPr/>
        </p:nvSpPr>
        <p:spPr>
          <a:xfrm>
            <a:off x="2862488" y="2386469"/>
            <a:ext cx="6105194" cy="2577307"/>
          </a:xfrm>
          <a:prstGeom prst="rect">
            <a:avLst/>
          </a:prstGeom>
        </p:spPr>
        <p:txBody>
          <a:bodyPr vert="horz" lIns="91440" tIns="45720" rIns="91440" bIns="45720" rtlCol="0">
            <a:normAutofit/>
          </a:bodyPr>
          <a:lstStyle/>
          <a:p>
            <a:pPr algn="ctr">
              <a:lnSpc>
                <a:spcPct val="90000"/>
              </a:lnSpc>
              <a:spcBef>
                <a:spcPts val="1000"/>
              </a:spcBef>
            </a:pPr>
            <a:endParaRPr lang="en-US" sz="2000" kern="1200" dirty="0">
              <a:solidFill>
                <a:schemeClr val="tx2"/>
              </a:solidFill>
              <a:latin typeface="+mn-lt"/>
              <a:ea typeface="+mn-ea"/>
              <a:cs typeface="+mn-cs"/>
            </a:endParaRPr>
          </a:p>
        </p:txBody>
      </p:sp>
      <p:sp>
        <p:nvSpPr>
          <p:cNvPr id="6" name="TextBox 5">
            <a:extLst>
              <a:ext uri="{FF2B5EF4-FFF2-40B4-BE49-F238E27FC236}">
                <a16:creationId xmlns:a16="http://schemas.microsoft.com/office/drawing/2014/main" id="{E8DF189C-77B7-43B1-B4B8-9650591910ED}"/>
              </a:ext>
            </a:extLst>
          </p:cNvPr>
          <p:cNvSpPr txBox="1"/>
          <p:nvPr/>
        </p:nvSpPr>
        <p:spPr>
          <a:xfrm>
            <a:off x="2663686" y="2841517"/>
            <a:ext cx="7394714" cy="2677656"/>
          </a:xfrm>
          <a:prstGeom prst="rect">
            <a:avLst/>
          </a:prstGeom>
          <a:noFill/>
        </p:spPr>
        <p:txBody>
          <a:bodyPr wrap="square" rtlCol="0">
            <a:spAutoFit/>
          </a:bodyPr>
          <a:lstStyle/>
          <a:p>
            <a:pPr algn="ctr"/>
            <a:r>
              <a:rPr lang="en-US" sz="2800" b="1" dirty="0">
                <a:latin typeface="Garamond" panose="02020404030301010803" pitchFamily="18" charset="0"/>
              </a:rPr>
              <a:t>A study that seeks to study how Americans view Congress and hold their representatives accountable during elections, how they voted and their electoral experiences, and how their behavior and experiences vary with political geography and social context. </a:t>
            </a:r>
          </a:p>
        </p:txBody>
      </p:sp>
    </p:spTree>
    <p:extLst>
      <p:ext uri="{BB962C8B-B14F-4D97-AF65-F5344CB8AC3E}">
        <p14:creationId xmlns:p14="http://schemas.microsoft.com/office/powerpoint/2010/main" val="2540640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73" name="Freeform: Shape 7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4" name="Freeform: Shape 7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5" name="Freeform: Shape 7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78" name="Freeform: Shape 7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EC3EE8EE-F5C1-4B99-93B3-A7C913E7BE84}"/>
              </a:ext>
            </a:extLst>
          </p:cNvPr>
          <p:cNvSpPr>
            <a:spLocks noGrp="1"/>
          </p:cNvSpPr>
          <p:nvPr>
            <p:ph type="title"/>
          </p:nvPr>
        </p:nvSpPr>
        <p:spPr>
          <a:xfrm>
            <a:off x="3313566" y="280163"/>
            <a:ext cx="5760846" cy="2310312"/>
          </a:xfrm>
        </p:spPr>
        <p:txBody>
          <a:bodyPr vert="horz" lIns="91440" tIns="45720" rIns="91440" bIns="45720" rtlCol="0" anchor="b">
            <a:normAutofit/>
          </a:bodyPr>
          <a:lstStyle/>
          <a:p>
            <a:pPr algn="ctr"/>
            <a:r>
              <a:rPr lang="en-US" sz="5200" kern="1200" dirty="0">
                <a:solidFill>
                  <a:schemeClr val="tx2"/>
                </a:solidFill>
                <a:latin typeface="Garamond" panose="02020404030301010803" pitchFamily="18" charset="0"/>
              </a:rPr>
              <a:t>Cooperative Election Study 2020 cont.</a:t>
            </a:r>
          </a:p>
        </p:txBody>
      </p:sp>
      <p:sp>
        <p:nvSpPr>
          <p:cNvPr id="4" name="TextBox 3">
            <a:extLst>
              <a:ext uri="{FF2B5EF4-FFF2-40B4-BE49-F238E27FC236}">
                <a16:creationId xmlns:a16="http://schemas.microsoft.com/office/drawing/2014/main" id="{D49FBF65-7558-450F-97CB-95D2E71D6370}"/>
              </a:ext>
            </a:extLst>
          </p:cNvPr>
          <p:cNvSpPr txBox="1"/>
          <p:nvPr/>
        </p:nvSpPr>
        <p:spPr>
          <a:xfrm>
            <a:off x="2862488" y="2386469"/>
            <a:ext cx="6105194" cy="2577307"/>
          </a:xfrm>
          <a:prstGeom prst="rect">
            <a:avLst/>
          </a:prstGeom>
        </p:spPr>
        <p:txBody>
          <a:bodyPr vert="horz" lIns="91440" tIns="45720" rIns="91440" bIns="45720" rtlCol="0">
            <a:normAutofit/>
          </a:bodyPr>
          <a:lstStyle/>
          <a:p>
            <a:pPr algn="ctr">
              <a:lnSpc>
                <a:spcPct val="90000"/>
              </a:lnSpc>
              <a:spcBef>
                <a:spcPts val="1000"/>
              </a:spcBef>
            </a:pPr>
            <a:endParaRPr lang="en-US" sz="2000" kern="1200" dirty="0">
              <a:solidFill>
                <a:schemeClr val="tx2"/>
              </a:solidFill>
              <a:latin typeface="+mn-lt"/>
              <a:ea typeface="+mn-ea"/>
              <a:cs typeface="+mn-cs"/>
            </a:endParaRPr>
          </a:p>
        </p:txBody>
      </p:sp>
      <p:sp>
        <p:nvSpPr>
          <p:cNvPr id="6" name="TextBox 5">
            <a:extLst>
              <a:ext uri="{FF2B5EF4-FFF2-40B4-BE49-F238E27FC236}">
                <a16:creationId xmlns:a16="http://schemas.microsoft.com/office/drawing/2014/main" id="{E8DF189C-77B7-43B1-B4B8-9650591910ED}"/>
              </a:ext>
            </a:extLst>
          </p:cNvPr>
          <p:cNvSpPr txBox="1"/>
          <p:nvPr/>
        </p:nvSpPr>
        <p:spPr>
          <a:xfrm>
            <a:off x="2544416" y="3293077"/>
            <a:ext cx="7633253" cy="1384995"/>
          </a:xfrm>
          <a:prstGeom prst="rect">
            <a:avLst/>
          </a:prstGeom>
          <a:noFill/>
        </p:spPr>
        <p:txBody>
          <a:bodyPr wrap="square" rtlCol="0">
            <a:spAutoFit/>
          </a:bodyPr>
          <a:lstStyle/>
          <a:p>
            <a:pPr algn="ctr"/>
            <a:r>
              <a:rPr lang="en-US" sz="2800" dirty="0">
                <a:latin typeface="Garamond" panose="02020404030301010803" pitchFamily="18" charset="0"/>
              </a:rPr>
              <a:t>Consisted of 60 teams and a sample of 61,000 cases during the Fall of 2020</a:t>
            </a:r>
          </a:p>
          <a:p>
            <a:pPr algn="ctr"/>
            <a:r>
              <a:rPr lang="en-US" sz="2800" dirty="0">
                <a:latin typeface="Garamond" panose="02020404030301010803" pitchFamily="18" charset="0"/>
              </a:rPr>
              <a:t>-An ongoing study</a:t>
            </a:r>
          </a:p>
        </p:txBody>
      </p:sp>
    </p:spTree>
    <p:extLst>
      <p:ext uri="{BB962C8B-B14F-4D97-AF65-F5344CB8AC3E}">
        <p14:creationId xmlns:p14="http://schemas.microsoft.com/office/powerpoint/2010/main" val="934005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73" name="Freeform: Shape 7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4" name="Freeform: Shape 7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5" name="Freeform: Shape 7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78" name="Freeform: Shape 7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EC3EE8EE-F5C1-4B99-93B3-A7C913E7BE84}"/>
              </a:ext>
            </a:extLst>
          </p:cNvPr>
          <p:cNvSpPr>
            <a:spLocks noGrp="1"/>
          </p:cNvSpPr>
          <p:nvPr>
            <p:ph type="title"/>
          </p:nvPr>
        </p:nvSpPr>
        <p:spPr>
          <a:xfrm>
            <a:off x="3336636" y="-63924"/>
            <a:ext cx="5760846" cy="2310312"/>
          </a:xfrm>
        </p:spPr>
        <p:txBody>
          <a:bodyPr vert="horz" lIns="91440" tIns="45720" rIns="91440" bIns="45720" rtlCol="0" anchor="b">
            <a:normAutofit/>
          </a:bodyPr>
          <a:lstStyle/>
          <a:p>
            <a:pPr algn="ctr"/>
            <a:r>
              <a:rPr lang="en-US" sz="5200" kern="1200" dirty="0">
                <a:solidFill>
                  <a:schemeClr val="tx2"/>
                </a:solidFill>
                <a:latin typeface="Garamond" panose="02020404030301010803" pitchFamily="18" charset="0"/>
              </a:rPr>
              <a:t>Cooperative Election Study 2020 cont.</a:t>
            </a:r>
          </a:p>
        </p:txBody>
      </p:sp>
      <p:sp>
        <p:nvSpPr>
          <p:cNvPr id="4" name="TextBox 3">
            <a:extLst>
              <a:ext uri="{FF2B5EF4-FFF2-40B4-BE49-F238E27FC236}">
                <a16:creationId xmlns:a16="http://schemas.microsoft.com/office/drawing/2014/main" id="{D49FBF65-7558-450F-97CB-95D2E71D6370}"/>
              </a:ext>
            </a:extLst>
          </p:cNvPr>
          <p:cNvSpPr txBox="1"/>
          <p:nvPr/>
        </p:nvSpPr>
        <p:spPr>
          <a:xfrm>
            <a:off x="2862488" y="2386469"/>
            <a:ext cx="6105194" cy="2577307"/>
          </a:xfrm>
          <a:prstGeom prst="rect">
            <a:avLst/>
          </a:prstGeom>
        </p:spPr>
        <p:txBody>
          <a:bodyPr vert="horz" lIns="91440" tIns="45720" rIns="91440" bIns="45720" rtlCol="0">
            <a:normAutofit/>
          </a:bodyPr>
          <a:lstStyle/>
          <a:p>
            <a:pPr algn="ctr">
              <a:lnSpc>
                <a:spcPct val="90000"/>
              </a:lnSpc>
              <a:spcBef>
                <a:spcPts val="1000"/>
              </a:spcBef>
            </a:pPr>
            <a:endParaRPr lang="en-US" sz="2000" kern="1200" dirty="0">
              <a:solidFill>
                <a:schemeClr val="tx2"/>
              </a:solidFill>
              <a:latin typeface="+mn-lt"/>
              <a:ea typeface="+mn-ea"/>
              <a:cs typeface="+mn-cs"/>
            </a:endParaRPr>
          </a:p>
        </p:txBody>
      </p:sp>
      <p:sp>
        <p:nvSpPr>
          <p:cNvPr id="6" name="TextBox 5">
            <a:extLst>
              <a:ext uri="{FF2B5EF4-FFF2-40B4-BE49-F238E27FC236}">
                <a16:creationId xmlns:a16="http://schemas.microsoft.com/office/drawing/2014/main" id="{E8DF189C-77B7-43B1-B4B8-9650591910ED}"/>
              </a:ext>
            </a:extLst>
          </p:cNvPr>
          <p:cNvSpPr txBox="1"/>
          <p:nvPr/>
        </p:nvSpPr>
        <p:spPr>
          <a:xfrm>
            <a:off x="1068058" y="2393240"/>
            <a:ext cx="10298002" cy="4832092"/>
          </a:xfrm>
          <a:prstGeom prst="rect">
            <a:avLst/>
          </a:prstGeom>
          <a:noFill/>
        </p:spPr>
        <p:txBody>
          <a:bodyPr wrap="square" rtlCol="0">
            <a:spAutoFit/>
          </a:bodyPr>
          <a:lstStyle/>
          <a:p>
            <a:pPr algn="ctr"/>
            <a:r>
              <a:rPr lang="en-US" sz="2000" dirty="0">
                <a:latin typeface="Garamond" panose="02020404030301010803" pitchFamily="18" charset="0"/>
              </a:rPr>
              <a:t>*Research teams purchased a 1,000-person national sample survey </a:t>
            </a:r>
          </a:p>
          <a:p>
            <a:pPr algn="ctr"/>
            <a:r>
              <a:rPr lang="en-US" sz="2000" dirty="0">
                <a:latin typeface="Garamond" panose="02020404030301010803" pitchFamily="18" charset="0"/>
              </a:rPr>
              <a:t>	-conducted by YouGov of Redwood City California</a:t>
            </a:r>
          </a:p>
          <a:p>
            <a:pPr algn="ctr"/>
            <a:endParaRPr lang="en-US" sz="2000" dirty="0">
              <a:latin typeface="Garamond" panose="02020404030301010803" pitchFamily="18" charset="0"/>
            </a:endParaRPr>
          </a:p>
          <a:p>
            <a:pPr algn="ctr"/>
            <a:r>
              <a:rPr lang="en-US" sz="2000" dirty="0">
                <a:latin typeface="Garamond" panose="02020404030301010803" pitchFamily="18" charset="0"/>
              </a:rPr>
              <a:t>*Done in 2 waves</a:t>
            </a:r>
          </a:p>
          <a:p>
            <a:pPr algn="ctr"/>
            <a:r>
              <a:rPr lang="en-US" sz="2000" dirty="0">
                <a:latin typeface="Garamond" panose="02020404030301010803" pitchFamily="18" charset="0"/>
              </a:rPr>
              <a:t>	-1</a:t>
            </a:r>
            <a:r>
              <a:rPr lang="en-US" sz="2000" baseline="30000" dirty="0">
                <a:latin typeface="Garamond" panose="02020404030301010803" pitchFamily="18" charset="0"/>
              </a:rPr>
              <a:t>st</a:t>
            </a:r>
            <a:r>
              <a:rPr lang="en-US" sz="2000" dirty="0">
                <a:latin typeface="Garamond" panose="02020404030301010803" pitchFamily="18" charset="0"/>
              </a:rPr>
              <a:t> wave, pre-election wave, was conducted in the field from September 29</a:t>
            </a:r>
            <a:r>
              <a:rPr lang="en-US" sz="2000" baseline="30000" dirty="0">
                <a:latin typeface="Garamond" panose="02020404030301010803" pitchFamily="18" charset="0"/>
              </a:rPr>
              <a:t>th</a:t>
            </a:r>
            <a:r>
              <a:rPr lang="en-US" sz="2000" dirty="0">
                <a:latin typeface="Garamond" panose="02020404030301010803" pitchFamily="18" charset="0"/>
              </a:rPr>
              <a:t> to November 2</a:t>
            </a:r>
            <a:r>
              <a:rPr lang="en-US" sz="2000" baseline="30000" dirty="0">
                <a:latin typeface="Garamond" panose="02020404030301010803" pitchFamily="18" charset="0"/>
              </a:rPr>
              <a:t>nd</a:t>
            </a:r>
            <a:r>
              <a:rPr lang="en-US" sz="2000" dirty="0">
                <a:latin typeface="Garamond" panose="02020404030301010803" pitchFamily="18" charset="0"/>
              </a:rPr>
              <a:t>.</a:t>
            </a:r>
          </a:p>
          <a:p>
            <a:pPr algn="ctr"/>
            <a:r>
              <a:rPr lang="en-US" sz="2000" dirty="0">
                <a:latin typeface="Garamond" panose="02020404030301010803" pitchFamily="18" charset="0"/>
              </a:rPr>
              <a:t>	-2</a:t>
            </a:r>
            <a:r>
              <a:rPr lang="en-US" sz="2000" baseline="30000" dirty="0">
                <a:latin typeface="Garamond" panose="02020404030301010803" pitchFamily="18" charset="0"/>
              </a:rPr>
              <a:t>nd</a:t>
            </a:r>
            <a:r>
              <a:rPr lang="en-US" sz="2000" dirty="0">
                <a:latin typeface="Garamond" panose="02020404030301010803" pitchFamily="18" charset="0"/>
              </a:rPr>
              <a:t> wave, post-election wave, was conducted in the field from November 8</a:t>
            </a:r>
            <a:r>
              <a:rPr lang="en-US" sz="2000" baseline="30000" dirty="0">
                <a:latin typeface="Garamond" panose="02020404030301010803" pitchFamily="18" charset="0"/>
              </a:rPr>
              <a:t>th</a:t>
            </a:r>
            <a:r>
              <a:rPr lang="en-US" sz="2000" dirty="0">
                <a:latin typeface="Garamond" panose="02020404030301010803" pitchFamily="18" charset="0"/>
              </a:rPr>
              <a:t> to December 14</a:t>
            </a:r>
            <a:r>
              <a:rPr lang="en-US" sz="2000" baseline="30000" dirty="0">
                <a:latin typeface="Garamond" panose="02020404030301010803" pitchFamily="18" charset="0"/>
              </a:rPr>
              <a:t>th</a:t>
            </a:r>
            <a:r>
              <a:rPr lang="en-US" sz="2000" dirty="0">
                <a:latin typeface="Garamond" panose="02020404030301010803" pitchFamily="18" charset="0"/>
              </a:rPr>
              <a:t>.</a:t>
            </a:r>
          </a:p>
          <a:p>
            <a:pPr algn="ctr"/>
            <a:r>
              <a:rPr lang="en-US" sz="2000" dirty="0">
                <a:latin typeface="Garamond" panose="02020404030301010803" pitchFamily="18" charset="0"/>
              </a:rPr>
              <a:t> </a:t>
            </a:r>
          </a:p>
          <a:p>
            <a:pPr marL="342900" indent="-342900" algn="ctr">
              <a:buFont typeface="Arial" panose="020B0604020202020204" pitchFamily="34" charset="0"/>
              <a:buChar char="•"/>
            </a:pPr>
            <a:r>
              <a:rPr lang="en-US" sz="2000" dirty="0">
                <a:latin typeface="Garamond" panose="02020404030301010803" pitchFamily="18" charset="0"/>
              </a:rPr>
              <a:t>Data reason 1 occurred on March 26</a:t>
            </a:r>
            <a:r>
              <a:rPr lang="en-US" sz="2000" baseline="30000" dirty="0">
                <a:latin typeface="Garamond" panose="02020404030301010803" pitchFamily="18" charset="0"/>
              </a:rPr>
              <a:t>th</a:t>
            </a:r>
            <a:r>
              <a:rPr lang="en-US" sz="2000" dirty="0">
                <a:latin typeface="Garamond" panose="02020404030301010803" pitchFamily="18" charset="0"/>
              </a:rPr>
              <a:t>, 2021.</a:t>
            </a:r>
          </a:p>
          <a:p>
            <a:pPr algn="ctr"/>
            <a:endParaRPr lang="en-US" sz="2000" dirty="0">
              <a:latin typeface="Garamond" panose="02020404030301010803" pitchFamily="18" charset="0"/>
            </a:endParaRPr>
          </a:p>
          <a:p>
            <a:pPr algn="ctr"/>
            <a:r>
              <a:rPr lang="en-US" sz="2000" b="1" dirty="0">
                <a:latin typeface="Garamond" panose="02020404030301010803" pitchFamily="18" charset="0"/>
              </a:rPr>
              <a:t>      (Ansolabehere et al 2020, p. 6 )</a:t>
            </a:r>
          </a:p>
          <a:p>
            <a:pPr algn="ctr"/>
            <a:endParaRPr lang="en-US" sz="2000" dirty="0">
              <a:latin typeface="Garamond" panose="02020404030301010803" pitchFamily="18" charset="0"/>
            </a:endParaRPr>
          </a:p>
          <a:p>
            <a:pPr marL="914400" lvl="1" indent="-457200">
              <a:buFont typeface="Arial" panose="020B0604020202020204" pitchFamily="34" charset="0"/>
              <a:buChar char="•"/>
            </a:pPr>
            <a:endParaRPr lang="en-US" sz="2000" dirty="0">
              <a:latin typeface="Garamond" panose="02020404030301010803" pitchFamily="18" charset="0"/>
            </a:endParaRPr>
          </a:p>
          <a:p>
            <a:endParaRPr lang="en-US" sz="2800" b="1" dirty="0">
              <a:latin typeface="Garamond" panose="02020404030301010803" pitchFamily="18" charset="0"/>
            </a:endParaRPr>
          </a:p>
        </p:txBody>
      </p:sp>
    </p:spTree>
    <p:extLst>
      <p:ext uri="{BB962C8B-B14F-4D97-AF65-F5344CB8AC3E}">
        <p14:creationId xmlns:p14="http://schemas.microsoft.com/office/powerpoint/2010/main" val="10265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73" name="Freeform: Shape 7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4" name="Freeform: Shape 7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5" name="Freeform: Shape 7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78" name="Freeform: Shape 7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EC3EE8EE-F5C1-4B99-93B3-A7C913E7BE84}"/>
              </a:ext>
            </a:extLst>
          </p:cNvPr>
          <p:cNvSpPr>
            <a:spLocks noGrp="1"/>
          </p:cNvSpPr>
          <p:nvPr>
            <p:ph type="title"/>
          </p:nvPr>
        </p:nvSpPr>
        <p:spPr>
          <a:xfrm>
            <a:off x="3336636" y="-63924"/>
            <a:ext cx="5760846" cy="2310312"/>
          </a:xfrm>
        </p:spPr>
        <p:txBody>
          <a:bodyPr vert="horz" lIns="91440" tIns="45720" rIns="91440" bIns="45720" rtlCol="0" anchor="b">
            <a:normAutofit/>
          </a:bodyPr>
          <a:lstStyle/>
          <a:p>
            <a:pPr algn="ctr"/>
            <a:r>
              <a:rPr lang="en-US" sz="5200" kern="1200" dirty="0">
                <a:solidFill>
                  <a:schemeClr val="tx2"/>
                </a:solidFill>
                <a:latin typeface="Garamond" panose="02020404030301010803" pitchFamily="18" charset="0"/>
              </a:rPr>
              <a:t>Cooperative Election Study 2020 cont.</a:t>
            </a:r>
          </a:p>
        </p:txBody>
      </p:sp>
      <p:sp>
        <p:nvSpPr>
          <p:cNvPr id="4" name="TextBox 3">
            <a:extLst>
              <a:ext uri="{FF2B5EF4-FFF2-40B4-BE49-F238E27FC236}">
                <a16:creationId xmlns:a16="http://schemas.microsoft.com/office/drawing/2014/main" id="{D49FBF65-7558-450F-97CB-95D2E71D6370}"/>
              </a:ext>
            </a:extLst>
          </p:cNvPr>
          <p:cNvSpPr txBox="1"/>
          <p:nvPr/>
        </p:nvSpPr>
        <p:spPr>
          <a:xfrm>
            <a:off x="2862488" y="2386469"/>
            <a:ext cx="6105194" cy="2577307"/>
          </a:xfrm>
          <a:prstGeom prst="rect">
            <a:avLst/>
          </a:prstGeom>
        </p:spPr>
        <p:txBody>
          <a:bodyPr vert="horz" lIns="91440" tIns="45720" rIns="91440" bIns="45720" rtlCol="0">
            <a:normAutofit/>
          </a:bodyPr>
          <a:lstStyle/>
          <a:p>
            <a:pPr algn="ctr">
              <a:lnSpc>
                <a:spcPct val="90000"/>
              </a:lnSpc>
              <a:spcBef>
                <a:spcPts val="1000"/>
              </a:spcBef>
            </a:pPr>
            <a:endParaRPr lang="en-US" sz="2000" kern="1200" dirty="0">
              <a:solidFill>
                <a:schemeClr val="tx2"/>
              </a:solidFill>
              <a:latin typeface="+mn-lt"/>
              <a:ea typeface="+mn-ea"/>
              <a:cs typeface="+mn-cs"/>
            </a:endParaRPr>
          </a:p>
        </p:txBody>
      </p:sp>
      <p:sp>
        <p:nvSpPr>
          <p:cNvPr id="6" name="TextBox 5">
            <a:extLst>
              <a:ext uri="{FF2B5EF4-FFF2-40B4-BE49-F238E27FC236}">
                <a16:creationId xmlns:a16="http://schemas.microsoft.com/office/drawing/2014/main" id="{E8DF189C-77B7-43B1-B4B8-9650591910ED}"/>
              </a:ext>
            </a:extLst>
          </p:cNvPr>
          <p:cNvSpPr txBox="1"/>
          <p:nvPr/>
        </p:nvSpPr>
        <p:spPr>
          <a:xfrm>
            <a:off x="1912849" y="2426201"/>
            <a:ext cx="10298002" cy="26776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Garamond" panose="02020404030301010803" pitchFamily="18" charset="0"/>
              </a:rPr>
              <a:t>There are five parts to the 2020 CES Common Content                          </a:t>
            </a:r>
            <a:r>
              <a:rPr kumimoji="0" lang="en-US" sz="1800" b="1"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(Ansolabehere et al 2020, p.6 )</a:t>
            </a:r>
          </a:p>
          <a:p>
            <a:pPr lvl="1"/>
            <a:endParaRPr lang="en-US" sz="2000" dirty="0">
              <a:latin typeface="Garamond" panose="02020404030301010803" pitchFamily="18" charset="0"/>
            </a:endParaRPr>
          </a:p>
          <a:p>
            <a:pPr lvl="1"/>
            <a:r>
              <a:rPr lang="en-US" sz="2000" dirty="0">
                <a:latin typeface="Garamond" panose="02020404030301010803" pitchFamily="18" charset="0"/>
              </a:rPr>
              <a:t>1.) sample identifiers (including state and congressional district)</a:t>
            </a:r>
          </a:p>
          <a:p>
            <a:pPr lvl="1"/>
            <a:r>
              <a:rPr lang="en-US" sz="2000" dirty="0">
                <a:latin typeface="Garamond" panose="02020404030301010803" pitchFamily="18" charset="0"/>
              </a:rPr>
              <a:t>2.)  profile questions (largely demographic)</a:t>
            </a:r>
          </a:p>
          <a:p>
            <a:pPr lvl="1"/>
            <a:r>
              <a:rPr lang="en-US" sz="2000" dirty="0">
                <a:latin typeface="Garamond" panose="02020404030301010803" pitchFamily="18" charset="0"/>
              </a:rPr>
              <a:t>3.) pre-election questions</a:t>
            </a:r>
          </a:p>
          <a:p>
            <a:pPr lvl="1"/>
            <a:r>
              <a:rPr lang="en-US" sz="2000" dirty="0">
                <a:latin typeface="Garamond" panose="02020404030301010803" pitchFamily="18" charset="0"/>
              </a:rPr>
              <a:t>4.)post-election questions </a:t>
            </a:r>
          </a:p>
          <a:p>
            <a:pPr lvl="1"/>
            <a:r>
              <a:rPr lang="en-US" sz="2000" dirty="0">
                <a:latin typeface="Garamond" panose="02020404030301010803" pitchFamily="18" charset="0"/>
              </a:rPr>
              <a:t>5.) contextual data (including candidate names and parties, election results, and roll call votes)</a:t>
            </a:r>
            <a:endParaRPr lang="en-US" sz="2000" b="1" dirty="0">
              <a:latin typeface="Garamond" panose="02020404030301010803" pitchFamily="18" charset="0"/>
            </a:endParaRPr>
          </a:p>
          <a:p>
            <a:endParaRPr lang="en-US" sz="2800" b="1" dirty="0">
              <a:latin typeface="Garamond" panose="02020404030301010803" pitchFamily="18" charset="0"/>
            </a:endParaRPr>
          </a:p>
        </p:txBody>
      </p:sp>
    </p:spTree>
    <p:extLst>
      <p:ext uri="{BB962C8B-B14F-4D97-AF65-F5344CB8AC3E}">
        <p14:creationId xmlns:p14="http://schemas.microsoft.com/office/powerpoint/2010/main" val="243658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73" name="Freeform: Shape 7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4" name="Freeform: Shape 7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5" name="Freeform: Shape 7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78" name="Freeform: Shape 7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EC3EE8EE-F5C1-4B99-93B3-A7C913E7BE84}"/>
              </a:ext>
            </a:extLst>
          </p:cNvPr>
          <p:cNvSpPr>
            <a:spLocks noGrp="1"/>
          </p:cNvSpPr>
          <p:nvPr>
            <p:ph type="title"/>
          </p:nvPr>
        </p:nvSpPr>
        <p:spPr>
          <a:xfrm>
            <a:off x="3302243" y="-594011"/>
            <a:ext cx="5760846" cy="2310312"/>
          </a:xfrm>
        </p:spPr>
        <p:txBody>
          <a:bodyPr vert="horz" lIns="91440" tIns="45720" rIns="91440" bIns="45720" rtlCol="0" anchor="b">
            <a:normAutofit/>
          </a:bodyPr>
          <a:lstStyle/>
          <a:p>
            <a:pPr algn="ctr"/>
            <a:r>
              <a:rPr lang="en-US" sz="5200" kern="1200" dirty="0">
                <a:solidFill>
                  <a:schemeClr val="tx2"/>
                </a:solidFill>
                <a:latin typeface="Garamond" panose="02020404030301010803" pitchFamily="18" charset="0"/>
              </a:rPr>
              <a:t>Cooperative Election Study 2020 cont.</a:t>
            </a:r>
          </a:p>
        </p:txBody>
      </p:sp>
      <p:sp>
        <p:nvSpPr>
          <p:cNvPr id="4" name="TextBox 3">
            <a:extLst>
              <a:ext uri="{FF2B5EF4-FFF2-40B4-BE49-F238E27FC236}">
                <a16:creationId xmlns:a16="http://schemas.microsoft.com/office/drawing/2014/main" id="{D49FBF65-7558-450F-97CB-95D2E71D6370}"/>
              </a:ext>
            </a:extLst>
          </p:cNvPr>
          <p:cNvSpPr txBox="1"/>
          <p:nvPr/>
        </p:nvSpPr>
        <p:spPr>
          <a:xfrm>
            <a:off x="2862488" y="2386469"/>
            <a:ext cx="6105194" cy="2577307"/>
          </a:xfrm>
          <a:prstGeom prst="rect">
            <a:avLst/>
          </a:prstGeom>
        </p:spPr>
        <p:txBody>
          <a:bodyPr vert="horz" lIns="91440" tIns="45720" rIns="91440" bIns="45720" rtlCol="0">
            <a:normAutofit/>
          </a:bodyPr>
          <a:lstStyle/>
          <a:p>
            <a:pPr algn="ctr">
              <a:lnSpc>
                <a:spcPct val="90000"/>
              </a:lnSpc>
              <a:spcBef>
                <a:spcPts val="1000"/>
              </a:spcBef>
            </a:pPr>
            <a:endParaRPr lang="en-US" sz="2000" kern="1200" dirty="0">
              <a:solidFill>
                <a:schemeClr val="tx2"/>
              </a:solidFill>
              <a:latin typeface="+mn-lt"/>
              <a:ea typeface="+mn-ea"/>
              <a:cs typeface="+mn-cs"/>
            </a:endParaRPr>
          </a:p>
        </p:txBody>
      </p:sp>
      <p:sp>
        <p:nvSpPr>
          <p:cNvPr id="6" name="TextBox 5">
            <a:extLst>
              <a:ext uri="{FF2B5EF4-FFF2-40B4-BE49-F238E27FC236}">
                <a16:creationId xmlns:a16="http://schemas.microsoft.com/office/drawing/2014/main" id="{E8DF189C-77B7-43B1-B4B8-9650591910ED}"/>
              </a:ext>
            </a:extLst>
          </p:cNvPr>
          <p:cNvSpPr txBox="1"/>
          <p:nvPr/>
        </p:nvSpPr>
        <p:spPr>
          <a:xfrm>
            <a:off x="1303402" y="2246388"/>
            <a:ext cx="10298002" cy="3693319"/>
          </a:xfrm>
          <a:prstGeom prst="rect">
            <a:avLst/>
          </a:prstGeom>
          <a:noFill/>
        </p:spPr>
        <p:txBody>
          <a:bodyPr wrap="square" rtlCol="0">
            <a:spAutoFit/>
          </a:bodyPr>
          <a:lstStyle/>
          <a:p>
            <a:r>
              <a:rPr lang="en-US" dirty="0">
                <a:latin typeface="Garamond" panose="02020404030301010803" pitchFamily="18" charset="0"/>
              </a:rPr>
              <a:t>Criteria for inclusion of a question in the Common Content                               </a:t>
            </a:r>
            <a:r>
              <a:rPr lang="en-US" b="1" dirty="0">
                <a:latin typeface="Garamond" panose="02020404030301010803" pitchFamily="18" charset="0"/>
              </a:rPr>
              <a:t>(Ansolabehere et al 2020, p. 7)</a:t>
            </a:r>
          </a:p>
          <a:p>
            <a:r>
              <a:rPr lang="en-US" dirty="0">
                <a:latin typeface="Garamond" panose="02020404030301010803" pitchFamily="18" charset="0"/>
              </a:rPr>
              <a:t> 1</a:t>
            </a:r>
            <a:r>
              <a:rPr lang="en-US" baseline="30000" dirty="0">
                <a:latin typeface="Garamond" panose="02020404030301010803" pitchFamily="18" charset="0"/>
              </a:rPr>
              <a:t>st</a:t>
            </a:r>
            <a:r>
              <a:rPr lang="en-US" dirty="0">
                <a:latin typeface="Garamond" panose="02020404030301010803" pitchFamily="18" charset="0"/>
              </a:rPr>
              <a:t>  What questions would naturally be of interest to scholars researching Congress, representation, and elections?</a:t>
            </a:r>
          </a:p>
          <a:p>
            <a:r>
              <a:rPr lang="en-US" dirty="0">
                <a:latin typeface="Garamond" panose="02020404030301010803" pitchFamily="18" charset="0"/>
              </a:rPr>
              <a:t>	- Items such as approval of Congress, approval of the individual Senator or House Member, Partisanship, Ideology, views on the economy and war, and voting behavior, as well as demographic characteristics of voters fall into this category. </a:t>
            </a:r>
          </a:p>
          <a:p>
            <a:r>
              <a:rPr lang="en-US" dirty="0">
                <a:latin typeface="Garamond" panose="02020404030301010803" pitchFamily="18" charset="0"/>
              </a:rPr>
              <a:t>2</a:t>
            </a:r>
            <a:r>
              <a:rPr lang="en-US" baseline="30000" dirty="0">
                <a:latin typeface="Garamond" panose="02020404030301010803" pitchFamily="18" charset="0"/>
              </a:rPr>
              <a:t>nd</a:t>
            </a:r>
            <a:r>
              <a:rPr lang="en-US" dirty="0">
                <a:latin typeface="Garamond" panose="02020404030301010803" pitchFamily="18" charset="0"/>
              </a:rPr>
              <a:t> What questions did a large number of teams want to include in the study? </a:t>
            </a:r>
          </a:p>
          <a:p>
            <a:r>
              <a:rPr lang="en-US" dirty="0">
                <a:latin typeface="Garamond" panose="02020404030301010803" pitchFamily="18" charset="0"/>
              </a:rPr>
              <a:t>	-For example, a number of research teams expressed interests in studying roll call voting behavior of members of Congress. Another cluster of teams wanted a more extensive battery of questions on religion, which led the CES to expand beyond the usual questions asked by the ANES. </a:t>
            </a:r>
          </a:p>
          <a:p>
            <a:r>
              <a:rPr lang="en-US" dirty="0">
                <a:latin typeface="Garamond" panose="02020404030301010803" pitchFamily="18" charset="0"/>
              </a:rPr>
              <a:t>3</a:t>
            </a:r>
            <a:r>
              <a:rPr lang="en-US" baseline="30000" dirty="0">
                <a:latin typeface="Garamond" panose="02020404030301010803" pitchFamily="18" charset="0"/>
              </a:rPr>
              <a:t>rd</a:t>
            </a:r>
            <a:r>
              <a:rPr lang="en-US" dirty="0">
                <a:latin typeface="Garamond" panose="02020404030301010803" pitchFamily="18" charset="0"/>
              </a:rPr>
              <a:t>  What phenomena can only be measured with a large survey?</a:t>
            </a:r>
          </a:p>
          <a:p>
            <a:r>
              <a:rPr lang="en-US" dirty="0">
                <a:latin typeface="Garamond" panose="02020404030301010803" pitchFamily="18" charset="0"/>
              </a:rPr>
              <a:t>	-The very large sample for the Common Content provides the opportunity to study legislative constituencies – states and congressional districts – as well as voters within those constituencies, to study very rare or low frequency events or very small populations, and to measure with fairly high accuracy interactions. </a:t>
            </a:r>
            <a:endParaRPr lang="en-US" b="1" dirty="0">
              <a:latin typeface="Garamond" panose="02020404030301010803" pitchFamily="18" charset="0"/>
            </a:endParaRPr>
          </a:p>
        </p:txBody>
      </p:sp>
    </p:spTree>
    <p:extLst>
      <p:ext uri="{BB962C8B-B14F-4D97-AF65-F5344CB8AC3E}">
        <p14:creationId xmlns:p14="http://schemas.microsoft.com/office/powerpoint/2010/main" val="210891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2" name="Group 7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73" name="Freeform: Shape 7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4" name="Freeform: Shape 7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5" name="Freeform: Shape 7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78" name="Freeform: Shape 7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EC3EE8EE-F5C1-4B99-93B3-A7C913E7BE84}"/>
              </a:ext>
            </a:extLst>
          </p:cNvPr>
          <p:cNvSpPr>
            <a:spLocks noGrp="1"/>
          </p:cNvSpPr>
          <p:nvPr>
            <p:ph type="title"/>
          </p:nvPr>
        </p:nvSpPr>
        <p:spPr>
          <a:xfrm>
            <a:off x="3206836" y="210063"/>
            <a:ext cx="5760846" cy="1119953"/>
          </a:xfrm>
        </p:spPr>
        <p:txBody>
          <a:bodyPr vert="horz" lIns="91440" tIns="45720" rIns="91440" bIns="45720" rtlCol="0" anchor="b">
            <a:normAutofit fontScale="90000"/>
          </a:bodyPr>
          <a:lstStyle/>
          <a:p>
            <a:pPr algn="ctr"/>
            <a:br>
              <a:rPr lang="en-US" sz="5200" kern="1200" dirty="0">
                <a:solidFill>
                  <a:schemeClr val="tx2"/>
                </a:solidFill>
                <a:latin typeface="Garamond" panose="02020404030301010803" pitchFamily="18" charset="0"/>
              </a:rPr>
            </a:br>
            <a:br>
              <a:rPr lang="en-US" sz="5200" kern="1200" dirty="0">
                <a:solidFill>
                  <a:schemeClr val="tx2"/>
                </a:solidFill>
                <a:latin typeface="Garamond" panose="02020404030301010803" pitchFamily="18" charset="0"/>
              </a:rPr>
            </a:br>
            <a:r>
              <a:rPr lang="en-US" sz="5200" dirty="0">
                <a:solidFill>
                  <a:schemeClr val="tx2"/>
                </a:solidFill>
                <a:latin typeface="Garamond" panose="02020404030301010803" pitchFamily="18" charset="0"/>
              </a:rPr>
              <a:t>Sampling</a:t>
            </a:r>
            <a:br>
              <a:rPr lang="en-US" sz="5200" dirty="0">
                <a:solidFill>
                  <a:schemeClr val="tx2"/>
                </a:solidFill>
                <a:latin typeface="Garamond" panose="02020404030301010803" pitchFamily="18" charset="0"/>
              </a:rPr>
            </a:br>
            <a:r>
              <a:rPr lang="en-US" sz="5200" kern="1200" dirty="0">
                <a:solidFill>
                  <a:schemeClr val="tx2"/>
                </a:solidFill>
                <a:latin typeface="Garamond" panose="02020404030301010803" pitchFamily="18" charset="0"/>
              </a:rPr>
              <a:t>Methodology</a:t>
            </a:r>
          </a:p>
        </p:txBody>
      </p:sp>
      <p:sp>
        <p:nvSpPr>
          <p:cNvPr id="4" name="TextBox 3">
            <a:extLst>
              <a:ext uri="{FF2B5EF4-FFF2-40B4-BE49-F238E27FC236}">
                <a16:creationId xmlns:a16="http://schemas.microsoft.com/office/drawing/2014/main" id="{D49FBF65-7558-450F-97CB-95D2E71D6370}"/>
              </a:ext>
            </a:extLst>
          </p:cNvPr>
          <p:cNvSpPr txBox="1"/>
          <p:nvPr/>
        </p:nvSpPr>
        <p:spPr>
          <a:xfrm>
            <a:off x="2862488" y="2386469"/>
            <a:ext cx="6105194" cy="2577307"/>
          </a:xfrm>
          <a:prstGeom prst="rect">
            <a:avLst/>
          </a:prstGeom>
        </p:spPr>
        <p:txBody>
          <a:bodyPr vert="horz" lIns="91440" tIns="45720" rIns="91440" bIns="45720" rtlCol="0">
            <a:normAutofit/>
          </a:bodyPr>
          <a:lstStyle/>
          <a:p>
            <a:pPr algn="ctr">
              <a:lnSpc>
                <a:spcPct val="90000"/>
              </a:lnSpc>
              <a:spcBef>
                <a:spcPts val="1000"/>
              </a:spcBef>
            </a:pPr>
            <a:endParaRPr lang="en-US" sz="2000" kern="1200" dirty="0">
              <a:solidFill>
                <a:schemeClr val="tx2"/>
              </a:solidFill>
              <a:latin typeface="+mn-lt"/>
              <a:ea typeface="+mn-ea"/>
              <a:cs typeface="+mn-cs"/>
            </a:endParaRPr>
          </a:p>
        </p:txBody>
      </p:sp>
      <p:sp>
        <p:nvSpPr>
          <p:cNvPr id="6" name="TextBox 5">
            <a:extLst>
              <a:ext uri="{FF2B5EF4-FFF2-40B4-BE49-F238E27FC236}">
                <a16:creationId xmlns:a16="http://schemas.microsoft.com/office/drawing/2014/main" id="{E8DF189C-77B7-43B1-B4B8-9650591910ED}"/>
              </a:ext>
            </a:extLst>
          </p:cNvPr>
          <p:cNvSpPr txBox="1"/>
          <p:nvPr/>
        </p:nvSpPr>
        <p:spPr>
          <a:xfrm>
            <a:off x="1125946" y="1559692"/>
            <a:ext cx="10298002" cy="3970318"/>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Garamond" panose="02020404030301010803" pitchFamily="18" charset="0"/>
              </a:rPr>
              <a:t>Conducted over the internet</a:t>
            </a:r>
          </a:p>
          <a:p>
            <a:pPr marL="914400" lvl="1" indent="-457200">
              <a:buFont typeface="Wingdings" panose="05000000000000000000" pitchFamily="2" charset="2"/>
              <a:buChar char="Ø"/>
            </a:pPr>
            <a:r>
              <a:rPr lang="en-US" sz="2800" dirty="0">
                <a:latin typeface="Garamond" panose="02020404030301010803" pitchFamily="18" charset="0"/>
              </a:rPr>
              <a:t>YouGov</a:t>
            </a:r>
          </a:p>
          <a:p>
            <a:pPr marL="457200" indent="-457200">
              <a:buFont typeface="Wingdings" panose="05000000000000000000" pitchFamily="2" charset="2"/>
              <a:buChar char="Ø"/>
            </a:pPr>
            <a:r>
              <a:rPr lang="en-US" sz="2800" dirty="0">
                <a:latin typeface="Garamond" panose="02020404030301010803" pitchFamily="18" charset="0"/>
              </a:rPr>
              <a:t>Interviewed 61,000 adults</a:t>
            </a:r>
          </a:p>
          <a:p>
            <a:pPr marL="457200" indent="-457200">
              <a:buFont typeface="Wingdings" panose="05000000000000000000" pitchFamily="2" charset="2"/>
              <a:buChar char="Ø"/>
            </a:pPr>
            <a:r>
              <a:rPr lang="en-US" sz="2800" dirty="0">
                <a:latin typeface="Garamond" panose="02020404030301010803" pitchFamily="18" charset="0"/>
              </a:rPr>
              <a:t>Pre-election interviews</a:t>
            </a:r>
          </a:p>
          <a:p>
            <a:pPr marL="914400" lvl="1" indent="-457200">
              <a:buFont typeface="Wingdings" panose="05000000000000000000" pitchFamily="2" charset="2"/>
              <a:buChar char="Ø"/>
            </a:pPr>
            <a:r>
              <a:rPr lang="en-US" sz="2800" dirty="0">
                <a:latin typeface="Garamond" panose="02020404030301010803" pitchFamily="18" charset="0"/>
              </a:rPr>
              <a:t>September –October 2020</a:t>
            </a:r>
          </a:p>
          <a:p>
            <a:pPr marL="457200" indent="-457200">
              <a:buFont typeface="Wingdings" panose="05000000000000000000" pitchFamily="2" charset="2"/>
              <a:buChar char="Ø"/>
            </a:pPr>
            <a:r>
              <a:rPr lang="en-US" sz="2800" dirty="0">
                <a:latin typeface="Garamond" panose="02020404030301010803" pitchFamily="18" charset="0"/>
              </a:rPr>
              <a:t>Post-election interviews</a:t>
            </a:r>
          </a:p>
          <a:p>
            <a:pPr marL="914400" lvl="1" indent="-457200">
              <a:buFont typeface="Wingdings" panose="05000000000000000000" pitchFamily="2" charset="2"/>
              <a:buChar char="Ø"/>
            </a:pPr>
            <a:r>
              <a:rPr lang="en-US" sz="2800" dirty="0">
                <a:latin typeface="Garamond" panose="02020404030301010803" pitchFamily="18" charset="0"/>
              </a:rPr>
              <a:t>November-December 2020</a:t>
            </a:r>
          </a:p>
          <a:p>
            <a:pPr lvl="1"/>
            <a:endParaRPr lang="en-US" sz="2800" b="1" dirty="0">
              <a:latin typeface="Garamond" panose="02020404030301010803" pitchFamily="18" charset="0"/>
            </a:endParaRPr>
          </a:p>
          <a:p>
            <a:endParaRPr lang="en-US" sz="2800" b="1" dirty="0">
              <a:latin typeface="Garamond" panose="02020404030301010803" pitchFamily="18" charset="0"/>
            </a:endParaRPr>
          </a:p>
        </p:txBody>
      </p:sp>
    </p:spTree>
    <p:extLst>
      <p:ext uri="{BB962C8B-B14F-4D97-AF65-F5344CB8AC3E}">
        <p14:creationId xmlns:p14="http://schemas.microsoft.com/office/powerpoint/2010/main" val="111677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72" name="Group 7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73" name="Freeform: Shape 7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Shape 7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Shape 7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C3EE8EE-F5C1-4B99-93B3-A7C913E7BE84}"/>
              </a:ext>
            </a:extLst>
          </p:cNvPr>
          <p:cNvSpPr>
            <a:spLocks noGrp="1"/>
          </p:cNvSpPr>
          <p:nvPr>
            <p:ph type="title"/>
          </p:nvPr>
        </p:nvSpPr>
        <p:spPr>
          <a:xfrm>
            <a:off x="804672" y="2053641"/>
            <a:ext cx="3669161" cy="2760098"/>
          </a:xfrm>
        </p:spPr>
        <p:txBody>
          <a:bodyPr vert="horz" lIns="91440" tIns="45720" rIns="91440" bIns="45720" rtlCol="0" anchor="ctr">
            <a:normAutofit/>
          </a:bodyPr>
          <a:lstStyle/>
          <a:p>
            <a:r>
              <a:rPr lang="en-US" sz="4000" kern="1200" dirty="0">
                <a:solidFill>
                  <a:schemeClr val="tx2"/>
                </a:solidFill>
                <a:latin typeface="Garamond" panose="02020404030301010803" pitchFamily="18" charset="0"/>
              </a:rPr>
              <a:t>Importing My Data</a:t>
            </a:r>
          </a:p>
        </p:txBody>
      </p:sp>
      <p:sp>
        <p:nvSpPr>
          <p:cNvPr id="4" name="TextBox 3">
            <a:extLst>
              <a:ext uri="{FF2B5EF4-FFF2-40B4-BE49-F238E27FC236}">
                <a16:creationId xmlns:a16="http://schemas.microsoft.com/office/drawing/2014/main" id="{D49FBF65-7558-450F-97CB-95D2E71D6370}"/>
              </a:ext>
            </a:extLst>
          </p:cNvPr>
          <p:cNvSpPr txBox="1"/>
          <p:nvPr/>
        </p:nvSpPr>
        <p:spPr>
          <a:xfrm>
            <a:off x="6090574" y="801866"/>
            <a:ext cx="5306084" cy="5230634"/>
          </a:xfrm>
          <a:prstGeom prst="rect">
            <a:avLst/>
          </a:prstGeom>
          <a:noFill/>
          <a:ln>
            <a:noFill/>
          </a:ln>
        </p:spPr>
        <p:txBody>
          <a:bodyPr vert="horz" lIns="91440" tIns="45720" rIns="91440" bIns="45720" rtlCol="0" anchor="ctr">
            <a:normAutofit/>
          </a:bodyPr>
          <a:lstStyle/>
          <a:p>
            <a:pPr indent="-228600">
              <a:lnSpc>
                <a:spcPct val="90000"/>
              </a:lnSpc>
              <a:spcBef>
                <a:spcPts val="1000"/>
              </a:spcBef>
              <a:buFont typeface="Arial" panose="020B0604020202020204" pitchFamily="34" charset="0"/>
              <a:buChar char="•"/>
            </a:pPr>
            <a:r>
              <a:rPr lang="en-US" dirty="0">
                <a:solidFill>
                  <a:schemeClr val="tx2"/>
                </a:solidFill>
                <a:latin typeface="Garamond" panose="02020404030301010803" pitchFamily="18" charset="0"/>
              </a:rPr>
              <a:t>My Data  was imported from the Dataset “CES” located in the Project-set-01 folder. From there, during the tidying process I was able to condense my data even more to only show the variables I was focusing on.</a:t>
            </a:r>
          </a:p>
          <a:p>
            <a:pPr indent="-228600">
              <a:lnSpc>
                <a:spcPct val="90000"/>
              </a:lnSpc>
              <a:spcBef>
                <a:spcPts val="1000"/>
              </a:spcBef>
              <a:buFont typeface="Arial" panose="020B0604020202020204" pitchFamily="34" charset="0"/>
              <a:buChar char="•"/>
            </a:pPr>
            <a:r>
              <a:rPr lang="en-US" dirty="0">
                <a:solidFill>
                  <a:schemeClr val="tx2"/>
                </a:solidFill>
                <a:latin typeface="Garamond" panose="02020404030301010803" pitchFamily="18" charset="0"/>
              </a:rPr>
              <a:t>To import into Rscript I loaded the ces data , located in the “Data” folder,  from inside the main Project-set-01 folder.</a:t>
            </a:r>
          </a:p>
          <a:p>
            <a:pPr indent="-228600">
              <a:lnSpc>
                <a:spcPct val="90000"/>
              </a:lnSpc>
              <a:spcBef>
                <a:spcPts val="1000"/>
              </a:spcBef>
              <a:buFont typeface="Arial" panose="020B0604020202020204" pitchFamily="34" charset="0"/>
              <a:buChar char="•"/>
            </a:pPr>
            <a:r>
              <a:rPr lang="en-US" dirty="0">
                <a:solidFill>
                  <a:schemeClr val="tx2"/>
                </a:solidFill>
                <a:latin typeface="Garamond" panose="02020404030301010803" pitchFamily="18" charset="0"/>
              </a:rPr>
              <a:t>To load the data, I used the  load() tool.</a:t>
            </a:r>
          </a:p>
          <a:p>
            <a:pPr lvl="1" indent="-228600">
              <a:lnSpc>
                <a:spcPct val="90000"/>
              </a:lnSpc>
              <a:spcBef>
                <a:spcPts val="1000"/>
              </a:spcBef>
              <a:buFont typeface="Arial" panose="020B0604020202020204" pitchFamily="34" charset="0"/>
              <a:buChar char="•"/>
            </a:pPr>
            <a:r>
              <a:rPr lang="en-US" dirty="0">
                <a:solidFill>
                  <a:schemeClr val="tx2"/>
                </a:solidFill>
                <a:latin typeface="Garamond" panose="02020404030301010803" pitchFamily="18" charset="0"/>
              </a:rPr>
              <a:t>load('data/ces-2020/cleaned-</a:t>
            </a:r>
            <a:r>
              <a:rPr lang="en-US" dirty="0" err="1">
                <a:solidFill>
                  <a:schemeClr val="tx2"/>
                </a:solidFill>
                <a:latin typeface="Garamond" panose="02020404030301010803" pitchFamily="18" charset="0"/>
              </a:rPr>
              <a:t>CES.RData</a:t>
            </a:r>
            <a:r>
              <a:rPr lang="en-US" dirty="0">
                <a:solidFill>
                  <a:schemeClr val="tx2"/>
                </a:solidFill>
                <a:latin typeface="Garamond" panose="02020404030301010803" pitchFamily="18" charset="0"/>
              </a:rPr>
              <a:t>'</a:t>
            </a:r>
          </a:p>
        </p:txBody>
      </p:sp>
    </p:spTree>
    <p:extLst>
      <p:ext uri="{BB962C8B-B14F-4D97-AF65-F5344CB8AC3E}">
        <p14:creationId xmlns:p14="http://schemas.microsoft.com/office/powerpoint/2010/main" val="4280142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56" name="Group 55">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57" name="Freeform: Shape 56">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8" name="Freeform: Shape 57">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9" name="Freeform: Shape 58">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0" name="Freeform: Shape 59">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 name="Freeform: Shape 60">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2" name="Freeform: Shape 61">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3" name="Freeform: Shape 62">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EC3EE8EE-F5C1-4B99-93B3-A7C913E7BE84}"/>
              </a:ext>
            </a:extLst>
          </p:cNvPr>
          <p:cNvSpPr>
            <a:spLocks noGrp="1"/>
          </p:cNvSpPr>
          <p:nvPr>
            <p:ph type="title"/>
          </p:nvPr>
        </p:nvSpPr>
        <p:spPr>
          <a:xfrm>
            <a:off x="3043250" y="175645"/>
            <a:ext cx="6105194" cy="1019582"/>
          </a:xfrm>
        </p:spPr>
        <p:txBody>
          <a:bodyPr vert="horz" lIns="91440" tIns="45720" rIns="91440" bIns="45720" rtlCol="0" anchor="b">
            <a:normAutofit/>
          </a:bodyPr>
          <a:lstStyle/>
          <a:p>
            <a:pPr algn="ctr"/>
            <a:r>
              <a:rPr lang="en-US" sz="5200" dirty="0">
                <a:solidFill>
                  <a:schemeClr val="tx2"/>
                </a:solidFill>
                <a:latin typeface="Garamond" panose="02020404030301010803" pitchFamily="18" charset="0"/>
              </a:rPr>
              <a:t>Tidying My Data</a:t>
            </a:r>
            <a:endParaRPr lang="en-US" sz="5200" kern="1200" dirty="0">
              <a:solidFill>
                <a:schemeClr val="tx2"/>
              </a:solidFill>
              <a:latin typeface="Garamond" panose="02020404030301010803" pitchFamily="18" charset="0"/>
            </a:endParaRPr>
          </a:p>
        </p:txBody>
      </p:sp>
      <p:sp>
        <p:nvSpPr>
          <p:cNvPr id="4" name="TextBox 3">
            <a:extLst>
              <a:ext uri="{FF2B5EF4-FFF2-40B4-BE49-F238E27FC236}">
                <a16:creationId xmlns:a16="http://schemas.microsoft.com/office/drawing/2014/main" id="{D49FBF65-7558-450F-97CB-95D2E71D6370}"/>
              </a:ext>
            </a:extLst>
          </p:cNvPr>
          <p:cNvSpPr txBox="1"/>
          <p:nvPr/>
        </p:nvSpPr>
        <p:spPr>
          <a:xfrm>
            <a:off x="1654273" y="1521225"/>
            <a:ext cx="8510143" cy="4945835"/>
          </a:xfrm>
          <a:prstGeom prst="rect">
            <a:avLst/>
          </a:prstGeom>
        </p:spPr>
        <p:txBody>
          <a:bodyPr vert="horz" lIns="91440" tIns="45720" rIns="91440" bIns="45720" rtlCol="0">
            <a:normAutofit/>
          </a:bodyPr>
          <a:lstStyle/>
          <a:p>
            <a:pPr marL="342900" indent="-342900">
              <a:lnSpc>
                <a:spcPct val="90000"/>
              </a:lnSpc>
              <a:spcBef>
                <a:spcPts val="1000"/>
              </a:spcBef>
              <a:buFont typeface="Arial" panose="020B0604020202020204" pitchFamily="34" charset="0"/>
              <a:buChar char="•"/>
            </a:pPr>
            <a:r>
              <a:rPr lang="en-US" sz="2000" kern="1200" dirty="0">
                <a:solidFill>
                  <a:schemeClr val="tx2"/>
                </a:solidFill>
                <a:latin typeface="Garamond" panose="02020404030301010803" pitchFamily="18" charset="0"/>
              </a:rPr>
              <a:t>Once my data, ces, was uploaded to my Rscript page, there was still some tidying that had to be done.</a:t>
            </a:r>
          </a:p>
          <a:p>
            <a:pPr marL="342900" indent="-342900">
              <a:lnSpc>
                <a:spcPct val="90000"/>
              </a:lnSpc>
              <a:spcBef>
                <a:spcPts val="1000"/>
              </a:spcBef>
              <a:buFont typeface="Arial" panose="020B0604020202020204" pitchFamily="34" charset="0"/>
              <a:buChar char="•"/>
            </a:pPr>
            <a:r>
              <a:rPr lang="en-US" sz="2000" kern="1200" dirty="0">
                <a:solidFill>
                  <a:schemeClr val="tx2"/>
                </a:solidFill>
                <a:latin typeface="Garamond" panose="02020404030301010803" pitchFamily="18" charset="0"/>
              </a:rPr>
              <a:t>The code I used to tidy and condense the data was: </a:t>
            </a:r>
          </a:p>
          <a:p>
            <a:pPr>
              <a:lnSpc>
                <a:spcPct val="90000"/>
              </a:lnSpc>
              <a:spcBef>
                <a:spcPts val="1000"/>
              </a:spcBef>
            </a:pPr>
            <a:r>
              <a:rPr lang="en-US" sz="2000" kern="1200" dirty="0">
                <a:solidFill>
                  <a:schemeClr val="tx2"/>
                </a:solidFill>
                <a:latin typeface="Garamond" panose="02020404030301010803" pitchFamily="18" charset="0"/>
              </a:rPr>
              <a:t>       “ ces %&gt;%</a:t>
            </a:r>
          </a:p>
          <a:p>
            <a:pPr>
              <a:lnSpc>
                <a:spcPct val="90000"/>
              </a:lnSpc>
              <a:spcBef>
                <a:spcPts val="1000"/>
              </a:spcBef>
            </a:pPr>
            <a:r>
              <a:rPr lang="en-US" sz="2000" dirty="0">
                <a:solidFill>
                  <a:schemeClr val="tx2"/>
                </a:solidFill>
                <a:latin typeface="Garamond" panose="02020404030301010803" pitchFamily="18" charset="0"/>
              </a:rPr>
              <a:t>       </a:t>
            </a:r>
            <a:r>
              <a:rPr lang="en-US" sz="2000" kern="1200" dirty="0">
                <a:solidFill>
                  <a:schemeClr val="tx2"/>
                </a:solidFill>
                <a:latin typeface="Garamond" panose="02020404030301010803" pitchFamily="18" charset="0"/>
              </a:rPr>
              <a:t> select(caseid, educ, abb, increase_border_patrols)” (also located on Rscript page)</a:t>
            </a:r>
          </a:p>
          <a:p>
            <a:pPr>
              <a:lnSpc>
                <a:spcPct val="90000"/>
              </a:lnSpc>
              <a:spcBef>
                <a:spcPts val="1000"/>
              </a:spcBef>
            </a:pPr>
            <a:endParaRPr lang="en-US" sz="2000" kern="1200" dirty="0">
              <a:solidFill>
                <a:schemeClr val="tx2"/>
              </a:solidFill>
              <a:latin typeface="Garamond" panose="02020404030301010803" pitchFamily="18" charset="0"/>
            </a:endParaRPr>
          </a:p>
          <a:p>
            <a:pPr marL="342900" indent="-342900">
              <a:lnSpc>
                <a:spcPct val="90000"/>
              </a:lnSpc>
              <a:spcBef>
                <a:spcPts val="1000"/>
              </a:spcBef>
              <a:buFont typeface="Arial" panose="020B0604020202020204" pitchFamily="34" charset="0"/>
              <a:buChar char="•"/>
            </a:pPr>
            <a:r>
              <a:rPr lang="en-US" sz="2000" dirty="0">
                <a:solidFill>
                  <a:schemeClr val="tx2"/>
                </a:solidFill>
                <a:latin typeface="Garamond" panose="02020404030301010803" pitchFamily="18" charset="0"/>
              </a:rPr>
              <a:t>I had to condense my data to show only the following variables:</a:t>
            </a:r>
          </a:p>
          <a:p>
            <a:pPr marL="800100" lvl="1" indent="-342900">
              <a:lnSpc>
                <a:spcPct val="90000"/>
              </a:lnSpc>
              <a:spcBef>
                <a:spcPts val="1000"/>
              </a:spcBef>
              <a:buFont typeface="Arial" panose="020B0604020202020204" pitchFamily="34" charset="0"/>
              <a:buChar char="•"/>
            </a:pPr>
            <a:r>
              <a:rPr lang="en-US" sz="2000" kern="1200" dirty="0">
                <a:solidFill>
                  <a:schemeClr val="tx2"/>
                </a:solidFill>
                <a:latin typeface="Garamond" panose="02020404030301010803" pitchFamily="18" charset="0"/>
              </a:rPr>
              <a:t>Caseid</a:t>
            </a:r>
          </a:p>
          <a:p>
            <a:pPr marL="800100" lvl="1" indent="-342900">
              <a:lnSpc>
                <a:spcPct val="90000"/>
              </a:lnSpc>
              <a:spcBef>
                <a:spcPts val="1000"/>
              </a:spcBef>
              <a:buFont typeface="Arial" panose="020B0604020202020204" pitchFamily="34" charset="0"/>
              <a:buChar char="•"/>
            </a:pPr>
            <a:r>
              <a:rPr lang="en-US" sz="2000" dirty="0">
                <a:solidFill>
                  <a:schemeClr val="tx2"/>
                </a:solidFill>
                <a:latin typeface="Garamond" panose="02020404030301010803" pitchFamily="18" charset="0"/>
              </a:rPr>
              <a:t>Education (educ)</a:t>
            </a:r>
          </a:p>
          <a:p>
            <a:pPr marL="800100" lvl="1" indent="-342900">
              <a:lnSpc>
                <a:spcPct val="90000"/>
              </a:lnSpc>
              <a:spcBef>
                <a:spcPts val="1000"/>
              </a:spcBef>
              <a:buFont typeface="Arial" panose="020B0604020202020204" pitchFamily="34" charset="0"/>
              <a:buChar char="•"/>
            </a:pPr>
            <a:r>
              <a:rPr lang="en-US" sz="2000" kern="1200" dirty="0">
                <a:solidFill>
                  <a:schemeClr val="tx2"/>
                </a:solidFill>
                <a:latin typeface="Garamond" panose="02020404030301010803" pitchFamily="18" charset="0"/>
              </a:rPr>
              <a:t>State of Residence (abb)</a:t>
            </a:r>
          </a:p>
          <a:p>
            <a:pPr marL="800100" lvl="1" indent="-342900">
              <a:lnSpc>
                <a:spcPct val="90000"/>
              </a:lnSpc>
              <a:spcBef>
                <a:spcPts val="1000"/>
              </a:spcBef>
              <a:buFont typeface="Arial" panose="020B0604020202020204" pitchFamily="34" charset="0"/>
              <a:buChar char="•"/>
            </a:pPr>
            <a:r>
              <a:rPr lang="en-US" sz="2000" kern="1200" dirty="0">
                <a:solidFill>
                  <a:schemeClr val="tx2"/>
                </a:solidFill>
                <a:latin typeface="Garamond" panose="02020404030301010803" pitchFamily="18" charset="0"/>
              </a:rPr>
              <a:t>Increase in Border Patrol Support (increase_border_patrol) </a:t>
            </a:r>
          </a:p>
          <a:p>
            <a:pPr lvl="1">
              <a:lnSpc>
                <a:spcPct val="90000"/>
              </a:lnSpc>
              <a:spcBef>
                <a:spcPts val="1000"/>
              </a:spcBef>
            </a:pPr>
            <a:endParaRPr lang="en-US" sz="2000" kern="1200" dirty="0">
              <a:solidFill>
                <a:schemeClr val="tx2"/>
              </a:solidFill>
              <a:latin typeface="Garamond" panose="02020404030301010803" pitchFamily="18" charset="0"/>
            </a:endParaRPr>
          </a:p>
          <a:p>
            <a:pPr marL="800100" lvl="1" indent="-342900" algn="ctr">
              <a:lnSpc>
                <a:spcPct val="90000"/>
              </a:lnSpc>
              <a:spcBef>
                <a:spcPts val="1000"/>
              </a:spcBef>
              <a:buFont typeface="Arial" panose="020B0604020202020204" pitchFamily="34" charset="0"/>
              <a:buChar char="•"/>
            </a:pPr>
            <a:endParaRPr lang="en-US" sz="2000" kern="1200" dirty="0">
              <a:solidFill>
                <a:schemeClr val="tx2"/>
              </a:solidFill>
              <a:latin typeface="Garamond" panose="02020404030301010803" pitchFamily="18" charset="0"/>
            </a:endParaRPr>
          </a:p>
        </p:txBody>
      </p:sp>
    </p:spTree>
    <p:extLst>
      <p:ext uri="{BB962C8B-B14F-4D97-AF65-F5344CB8AC3E}">
        <p14:creationId xmlns:p14="http://schemas.microsoft.com/office/powerpoint/2010/main" val="2843667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9851</TotalTime>
  <Words>1379</Words>
  <Application>Microsoft Office PowerPoint</Application>
  <PresentationFormat>Widescreen</PresentationFormat>
  <Paragraphs>113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Garamond</vt:lpstr>
      <vt:lpstr>Wingdings</vt:lpstr>
      <vt:lpstr>Office Theme</vt:lpstr>
      <vt:lpstr>Border Patrol Security: An American viewpoint</vt:lpstr>
      <vt:lpstr>Cooperative Election Study 2020</vt:lpstr>
      <vt:lpstr>Cooperative Election Study 2020 cont.</vt:lpstr>
      <vt:lpstr>Cooperative Election Study 2020 cont.</vt:lpstr>
      <vt:lpstr>Cooperative Election Study 2020 cont.</vt:lpstr>
      <vt:lpstr>Cooperative Election Study 2020 cont.</vt:lpstr>
      <vt:lpstr>  Sampling Methodology</vt:lpstr>
      <vt:lpstr>Importing My Data</vt:lpstr>
      <vt:lpstr>Tidying My Data</vt:lpstr>
      <vt:lpstr>Summarizing My Data</vt:lpstr>
      <vt:lpstr>Visualization (1)</vt:lpstr>
      <vt:lpstr>Visualization (2)</vt:lpstr>
      <vt:lpstr>Visualization (3)</vt:lpstr>
      <vt:lpstr>Visualization (4)</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Border Patrol Security: An American viewpoint</dc:title>
  <dc:creator>Gabriela  Padilla</dc:creator>
  <cp:lastModifiedBy>Gabriela  Padilla</cp:lastModifiedBy>
  <cp:revision>35</cp:revision>
  <dcterms:created xsi:type="dcterms:W3CDTF">2021-09-15T22:03:36Z</dcterms:created>
  <dcterms:modified xsi:type="dcterms:W3CDTF">2021-09-22T18:18:04Z</dcterms:modified>
</cp:coreProperties>
</file>