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ink/ink1.xml" ContentType="application/inkml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ink/ink2.xml" ContentType="application/inkml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sldIdLst>
    <p:sldId id="494" r:id="rId2"/>
    <p:sldId id="485" r:id="rId3"/>
    <p:sldId id="496" r:id="rId4"/>
    <p:sldId id="497" r:id="rId5"/>
    <p:sldId id="498" r:id="rId6"/>
    <p:sldId id="499" r:id="rId7"/>
    <p:sldId id="500" r:id="rId8"/>
    <p:sldId id="501" r:id="rId9"/>
    <p:sldId id="524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2" r:id="rId29"/>
    <p:sldId id="52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FF"/>
    <a:srgbClr val="FFFF99"/>
    <a:srgbClr val="FFCCCC"/>
    <a:srgbClr val="93B9DF"/>
    <a:srgbClr val="B9C0F5"/>
    <a:srgbClr val="99CCFF"/>
    <a:srgbClr val="DDDDDD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5-10-13T20:19:30.2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18574 14188 0,'0'0'187,"20"0"-171,-20 0 15,0-20-31,19 0 16,-19 20 15,0-20-16,20 20 1,-20-19 0,0 19-1,0 0-15,0-20 16,20 20-16,-20-20 15,0 20 1,0-20 0,0 20-1,20-20 1,-20 0-1,0 1-15,0 19 16,20 0-16,-20-20 16,0 0-16,0 20 15,0-20 1,0 20-16,0-20 31,0 20 156,0 0-171,0 20-1,0-20-15,0 20 16,0 0 0,0-20-16,0 20 15,0-20 1,0 19-1,-20-19 1,20 20-16,0-20 31,0 20 0,0-20-15,-20 20 0,20-20-1,0 20-15,0 0 47,0-20-47,-20 0 16,20 19-16,0-19 15,0 20-15,0 0 16,-20-20-16,20 20 15,0-20 48,0 20-63,0-20 171,0 0-155,20-20-16,-20 20 16,20-20-1,0 0-15,-20 0 16,0 20-16,40-19 15,-40-1-15,0 20 16,19-20-16,-19 20 16,0 0-16,20-40 15,0 40-15,-20-20 16,20 1-16,-20 19 15,0-20 1,20 20-16,0-20 16,-20 0-1,0 20 1,0 0-16,0-20 109,0 20 16,0 0-125,0 20 31,-20-20-31,20 20 16,0-20-1,-20 20 1,20-20-16,-20 0 15,20 20-15,0-20 16,0 19-16,0-19 16,-20 20-1,20-20-15,-20 20 16,20-20-1,0 20 1,0 0-16,-19-20 16,19 20-1,0-20 16,0 19 1,0-19-17,0 20 1,-20-20-16,0 20 15,20-20 1,0 0-16,0 0 125,0 0-110,0 0-15,0-40 16,0 40-16,0-39 16,0 39-16,0 0 15,20-20-15,-20 20 16,0-20-16,0 20 15,20-20-15,-20 0 16,0 20-16,0-19 16,0 19-1,19-20-15,-19 0 16,20 20-16,-20 0 31,0-20-31,0 20 16,0 0-16,0-20 15,0 20-15,20-20 16,-20 1-16,0 19 15,0-20 1,0 20 78,0 0-63,0 0-16,0 20-15,0-1 16,0-19-16,0 20 16,0 0-1,0 0-15,-20-20 16,20 20-1,-20-20-15,20 20 16,0-1-16,0-19 16,0 20-16,0-20 15,-19 20 1,19 0-16,0-20 15,0 20-15,0-20 16,0 20-16,-20-20 16,20 19-1,0 1 1,-20-20-1,20 20 17,0-20-17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5-10-13T20:20:56.5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16788 12839 0,'0'0'187,"0"0"-171,20 0-16,-20-20 15,0 20-15,0 0 16,20-20-16,-20 20 16,0-20-16,19 0 15,1 20 1,-20-20-16,0 20 15,20-19-15,-20 19 16,0-20-16,20 0 16,0 0-1,-20 20-15,0 0 16,20-20-16,-20 0 15,0 20 1,0 0-16,0-19 16,0 19-16,19 0 31,-19-20-16,0 0 79,0 20-78,0 0-16,0-20 15,20 20 1,-20 0 0,0 0 140,0 0-141,0 0-15,0 20 16,0 0-16,-20-20 15,20 20-15,0-20 16,0 39-16,-19-39 16,19 20-16,0 0 15,-20 0-15,20-20 16,-20 20-1,20-20-15,0 19 16,0 1-16,-20-20 16,20 20-1,0-20-15,-20 20 16,20-20-16,-20 0 31,20 20-31,0 0 31,0-20-31,0-20 141,0 20-126,20-20-15,-20 0 16,20 0-16,-20 0 15,0 1-15,20-1 16,0 20 0,-20-20-16,0 20 15,0-20-15,20 0 16,-20 20-1,0-20-15,0 1 16,19 19-16,-19-20 16,20 20-1,-20-20-15,20 20 16,-20 0-1,0-20 1,20 0 15,0 20-15,-20 0 62,0 0-78,0 20 15,0 0-15,0 0 16,0 0-16,0-1 16,0 1-16,-20 20 15,20-40 1,0 20-16,0-20 15,-20 20-15,20-20 16,-20 19 0,20-19-1,0 20-15,-20-20 16,20 0-1,0 20-15,0-20 16,-19 20 0,19 0-1,0-20 1,-20 20-16,20-20 15,-20 0 1,20 19-16,0-19 125,0-19-125,0 19 15,20-20-15,-20 0 16,20-20-16,-1 40 16,-19-39-16,20 19 15,0 0-15,-20-20 16,0 20-16,0 1 15,20 19-15,-20 0 16,0-20 0,0 20-1,0-20 1,0 20-16,0-20 15,20 20 1,-20 0 109,0 0-125,0 20 15,0 20-15,0-21 16,0 1-16,-20 20 16,20-20-16,-20 0 15,20-1-15,0 1 16,-20 0-16,20-20 15,-20 20 1,1 0 15,19-20-31,0 0 16,0 20-16,-20-20 15,20 0-15,0 19 32,0-19 14,0 20-30,0-20 109,0-20-110,0 20-15,0-39 16,20 19-16,-1 0 16,1 0-1,0 0-15,0 1 16,-20-1-16,0 20 15,20-20-15,-20 20 16,0-20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80217102-7B69-427E-AE1C-A08AED8B6E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945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14D5F4-8CC8-4332-9167-DB97F55AFEB6}" type="slidenum">
              <a:rPr lang="en-US" altLang="en-US" sz="1200" baseline="0" smtClean="0"/>
              <a:pPr/>
              <a:t>2</a:t>
            </a:fld>
            <a:endParaRPr lang="en-US" altLang="en-US" sz="1200" baseline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027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EC2CEE-3406-47FE-83EC-4F154B89ABF0}" type="slidenum">
              <a:rPr lang="en-US" altLang="en-US" sz="1200" baseline="0" smtClean="0"/>
              <a:pPr/>
              <a:t>11</a:t>
            </a:fld>
            <a:endParaRPr lang="en-US" altLang="en-US" sz="1200" baseline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433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55187C-5A36-4C34-9224-D75448953159}" type="slidenum">
              <a:rPr lang="en-US" altLang="en-US" sz="1200" baseline="0" smtClean="0"/>
              <a:pPr/>
              <a:t>12</a:t>
            </a:fld>
            <a:endParaRPr lang="en-US" altLang="en-US" sz="1200" baseline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8138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529D5B-94A4-4C09-8363-AD8133C67B0D}" type="slidenum">
              <a:rPr lang="en-US" altLang="en-US" sz="1200" baseline="0" smtClean="0"/>
              <a:pPr/>
              <a:t>13</a:t>
            </a:fld>
            <a:endParaRPr lang="en-US" altLang="en-US" sz="1200" baseline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25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57307F-6A5C-475F-A23E-3F5A0F78A8C9}" type="slidenum">
              <a:rPr lang="en-US" altLang="en-US" sz="1200" baseline="0" smtClean="0"/>
              <a:pPr/>
              <a:t>14</a:t>
            </a:fld>
            <a:endParaRPr lang="en-US" altLang="en-US" sz="1200" baseline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121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974A24-DB60-4361-950D-3B9E097EE036}" type="slidenum">
              <a:rPr lang="en-US" altLang="en-US" sz="1200" baseline="0" smtClean="0"/>
              <a:pPr/>
              <a:t>15</a:t>
            </a:fld>
            <a:endParaRPr lang="en-US" altLang="en-US" sz="1200" baseline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6925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37357C-427D-40D6-B131-BD4038142E82}" type="slidenum">
              <a:rPr lang="en-US" altLang="en-US" sz="1200" baseline="0" smtClean="0"/>
              <a:pPr/>
              <a:t>16</a:t>
            </a:fld>
            <a:endParaRPr lang="en-US" altLang="en-US" sz="1200" baseline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004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716D3-E57C-4DC9-AA24-8A704628663E}" type="slidenum">
              <a:rPr lang="en-US" altLang="en-US" sz="1200" baseline="0" smtClean="0"/>
              <a:pPr/>
              <a:t>17</a:t>
            </a:fld>
            <a:endParaRPr lang="en-US" altLang="en-US" sz="1200" baseline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810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B1FD99-11A7-4231-847D-8FFCA89338AB}" type="slidenum">
              <a:rPr lang="en-US" altLang="en-US" sz="1200" baseline="0" smtClean="0"/>
              <a:pPr/>
              <a:t>18</a:t>
            </a:fld>
            <a:endParaRPr lang="en-US" altLang="en-US" sz="1200" baseline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0535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BC4ADA-BFFE-425D-A2B0-30966757682A}" type="slidenum">
              <a:rPr lang="en-US" altLang="en-US" sz="1200" baseline="0" smtClean="0"/>
              <a:pPr/>
              <a:t>19</a:t>
            </a:fld>
            <a:endParaRPr lang="en-US" altLang="en-US" sz="1200" baseline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0712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3E3CFF-C656-4419-BBE5-63AFD377C68E}" type="slidenum">
              <a:rPr lang="en-US" altLang="en-US" sz="1200" baseline="0" smtClean="0"/>
              <a:pPr/>
              <a:t>20</a:t>
            </a:fld>
            <a:endParaRPr lang="en-US" alt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803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1A788-80C2-4CA4-83C4-2B3088E4EC6C}" type="slidenum">
              <a:rPr lang="en-US" altLang="en-US" sz="1200" baseline="0" smtClean="0"/>
              <a:pPr/>
              <a:t>3</a:t>
            </a:fld>
            <a:endParaRPr lang="en-US" altLang="en-US" sz="1200" baseline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8037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EAB52-019D-4CD7-8F66-96CCD9ED8CA6}" type="slidenum">
              <a:rPr lang="en-US" altLang="en-US" sz="1200" baseline="0" smtClean="0"/>
              <a:pPr/>
              <a:t>21</a:t>
            </a:fld>
            <a:endParaRPr lang="en-US" altLang="en-US" sz="1200" baseline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9578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ADEE14-172F-433D-B6C4-1EE3C37B29F0}" type="slidenum">
              <a:rPr lang="en-US" altLang="en-US" sz="1200" baseline="0" smtClean="0"/>
              <a:pPr/>
              <a:t>22</a:t>
            </a:fld>
            <a:endParaRPr lang="en-US" altLang="en-US" sz="1200" baseline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5817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2ECEDF-9E1F-4A60-840A-A5C8A4AF29D4}" type="slidenum">
              <a:rPr lang="en-US" altLang="en-US" sz="1200" baseline="0" smtClean="0"/>
              <a:pPr/>
              <a:t>23</a:t>
            </a:fld>
            <a:endParaRPr lang="en-US" altLang="en-US" sz="1200" baseline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8489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C73DF-A2FC-4742-AC50-1B0142516130}" type="slidenum">
              <a:rPr lang="en-US" altLang="en-US" sz="1200" baseline="0" smtClean="0"/>
              <a:pPr/>
              <a:t>24</a:t>
            </a:fld>
            <a:endParaRPr lang="en-US" altLang="en-US" sz="1200" baseline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9936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3BE446-396D-4B99-9D7F-144AF3144D10}" type="slidenum">
              <a:rPr lang="en-US" altLang="en-US" sz="1200" baseline="0" smtClean="0"/>
              <a:pPr/>
              <a:t>25</a:t>
            </a:fld>
            <a:endParaRPr lang="en-US" altLang="en-US" sz="1200" baseline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629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362775-66BB-4F95-AD96-35525518C8FC}" type="slidenum">
              <a:rPr lang="en-US" altLang="en-US" sz="1200" baseline="0" smtClean="0"/>
              <a:pPr/>
              <a:t>26</a:t>
            </a:fld>
            <a:endParaRPr lang="en-US" altLang="en-US" sz="1200" baseline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5141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107ACE-5A81-4F16-9BB1-661D4AE99F2F}" type="slidenum">
              <a:rPr lang="en-US" altLang="en-US" sz="1200" baseline="0" smtClean="0"/>
              <a:pPr/>
              <a:t>27</a:t>
            </a:fld>
            <a:endParaRPr lang="en-US" altLang="en-US" sz="1200" baseline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7708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7408B5-6980-4969-B478-86471D682FFC}" type="slidenum">
              <a:rPr lang="en-US" altLang="en-US" sz="1200" baseline="0" smtClean="0"/>
              <a:pPr/>
              <a:t>28</a:t>
            </a:fld>
            <a:endParaRPr lang="en-US" altLang="en-US" sz="1200" baseline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6477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579F9E-8225-4585-87DB-87049CB60071}" type="slidenum">
              <a:rPr lang="en-US" altLang="en-US" sz="1200" baseline="0" smtClean="0"/>
              <a:pPr/>
              <a:t>29</a:t>
            </a:fld>
            <a:endParaRPr lang="en-US" altLang="en-US" sz="1200" baseline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649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640815-CA70-4D6C-8035-BE08EE95D542}" type="slidenum">
              <a:rPr lang="en-US" altLang="en-US" sz="1200" baseline="0" smtClean="0"/>
              <a:pPr/>
              <a:t>4</a:t>
            </a:fld>
            <a:endParaRPr lang="en-US" altLang="en-US" sz="1200" baseline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565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EF8591-C82D-43A6-B449-40FE940D3C67}" type="slidenum">
              <a:rPr lang="en-US" altLang="en-US" sz="1200" baseline="0" smtClean="0"/>
              <a:pPr/>
              <a:t>5</a:t>
            </a:fld>
            <a:endParaRPr lang="en-US" altLang="en-US" sz="1200" baseline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821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C0D1EE-AD4A-49B4-A106-D64B8AF5AA3D}" type="slidenum">
              <a:rPr lang="en-US" altLang="en-US" sz="1200" baseline="0" smtClean="0"/>
              <a:pPr/>
              <a:t>6</a:t>
            </a:fld>
            <a:endParaRPr lang="en-US" altLang="en-US" sz="1200" baseline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753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535F0C-A685-4227-885F-5800C9F3FDA8}" type="slidenum">
              <a:rPr lang="en-US" altLang="en-US" sz="1200" baseline="0" smtClean="0"/>
              <a:pPr/>
              <a:t>7</a:t>
            </a:fld>
            <a:endParaRPr lang="en-US" altLang="en-US" sz="1200" baseline="0" smtClean="0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10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C514E1-CDA8-4551-B81E-9D5CF93EB53C}" type="slidenum">
              <a:rPr lang="en-US" altLang="en-US" sz="1200" baseline="0" smtClean="0"/>
              <a:pPr/>
              <a:t>8</a:t>
            </a:fld>
            <a:endParaRPr lang="en-US" altLang="en-US" sz="1200" baseline="0" smtClean="0"/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7694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8F1737-9D5F-4137-A831-5BAB5FEEC0C8}" type="slidenum">
              <a:rPr lang="en-US" altLang="en-US" sz="1200" baseline="0" smtClean="0"/>
              <a:pPr/>
              <a:t>9</a:t>
            </a:fld>
            <a:endParaRPr lang="en-US" altLang="en-US" sz="1200" baseline="0" smtClean="0"/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836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C14F82-33AB-4DB5-A094-0FFDDBDFE582}" type="slidenum">
              <a:rPr lang="en-US" altLang="en-US" sz="1200" baseline="0" smtClean="0"/>
              <a:pPr/>
              <a:t>10</a:t>
            </a:fld>
            <a:endParaRPr lang="en-US" altLang="en-US" sz="1200" baseline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687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3B30-3BDA-4378-855D-27F0D9F13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25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0C7B2-18B6-4147-9FD6-713F9F841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2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8F777-260A-4001-84AB-2A6CEBA7D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9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EF8FF-866F-452F-AE95-8A579D6BE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64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667DF-3BF5-4FD4-AA29-8915E4F8F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DA9A-5ADC-440E-A5E5-761A917B5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5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BA147-354E-47A0-8BB9-2F3F2B158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4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7354-0454-4F6E-B335-04959CD116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69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5F34-FB34-48AD-BFD4-030DEE6EB8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72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211F2-C0E9-4480-B82D-DD307983AE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2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94164-4192-4A47-AFFD-9A0301406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3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BBC9682E-843D-48D5-BA23-313D1DD52B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1.emf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076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905000"/>
            <a:ext cx="7924800" cy="1143000"/>
          </a:xfrm>
        </p:spPr>
        <p:txBody>
          <a:bodyPr/>
          <a:lstStyle/>
          <a:p>
            <a:pPr algn="l"/>
            <a:r>
              <a:rPr lang="en-US" altLang="en-US" sz="3600" b="1" dirty="0" smtClean="0">
                <a:latin typeface="Arial" charset="0"/>
              </a:rPr>
              <a:t>Chapter 3 </a:t>
            </a:r>
          </a:p>
          <a:p>
            <a:pPr algn="l"/>
            <a:r>
              <a:rPr lang="en-US" altLang="en-US" sz="3600" b="1" dirty="0" smtClean="0">
                <a:latin typeface="Arial" charset="0"/>
              </a:rPr>
              <a:t>Special Section</a:t>
            </a:r>
          </a:p>
        </p:txBody>
      </p:sp>
      <p:sp>
        <p:nvSpPr>
          <p:cNvPr id="2051" name="Rectangle 3077"/>
          <p:cNvSpPr>
            <a:spLocks noGrp="1" noChangeArrowheads="1"/>
          </p:cNvSpPr>
          <p:nvPr>
            <p:ph type="ctrTitle"/>
          </p:nvPr>
        </p:nvSpPr>
        <p:spPr>
          <a:xfrm>
            <a:off x="0" y="3505200"/>
            <a:ext cx="4495800" cy="1295400"/>
          </a:xfrm>
        </p:spPr>
        <p:txBody>
          <a:bodyPr/>
          <a:lstStyle/>
          <a:p>
            <a:pPr algn="l"/>
            <a:r>
              <a:rPr lang="en-US" altLang="en-US" sz="2500" dirty="0" smtClean="0"/>
              <a:t>Focus on </a:t>
            </a:r>
            <a:r>
              <a:rPr lang="en-US" altLang="en-US" sz="2500" dirty="0" err="1" smtClean="0"/>
              <a:t>Karnaugh</a:t>
            </a:r>
            <a:r>
              <a:rPr lang="en-US" altLang="en-US" sz="2500" dirty="0" smtClean="0"/>
              <a:t> Maps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07056B-DF2F-4B47-BA7C-089BA7D556C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pic>
        <p:nvPicPr>
          <p:cNvPr id="11267" name="Picture 8" descr="K132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1965325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010400" cy="3124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500" smtClean="0">
                <a:latin typeface="Arial" charset="0"/>
              </a:rPr>
              <a:t>The best way of selecting two groups of 1s form our simple Kmap is shown below.</a:t>
            </a:r>
            <a:r>
              <a:rPr lang="en-US" altLang="en-US" sz="2600" smtClean="0">
                <a:latin typeface="Arial" charset="0"/>
              </a:rPr>
              <a:t>  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We see that both groups are powers of two and that the groups overlap.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The next slide gives guidance for selecting Kmap groups</a:t>
            </a:r>
            <a:r>
              <a:rPr lang="en-US" altLang="en-US" sz="2500" smtClean="0">
                <a:latin typeface="Arial" charset="0"/>
              </a:rPr>
              <a:t>.</a:t>
            </a:r>
            <a:endParaRPr lang="en-US" altLang="en-US" sz="2600" smtClean="0">
              <a:latin typeface="Arial" charset="0"/>
            </a:endParaRP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Two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8DA28-F589-42EB-B016-D434E9F667B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20000" cy="4191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r>
              <a:rPr lang="en-US" altLang="en-US" sz="2600" smtClean="0">
                <a:latin typeface="Arial" charset="0"/>
              </a:rPr>
              <a:t>The rules of Kmap simplification are: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smtClean="0">
                <a:latin typeface="Arial" charset="0"/>
              </a:rPr>
              <a:t>Groupings can contain only 1s; no 0s.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smtClean="0">
                <a:latin typeface="Arial" charset="0"/>
              </a:rPr>
              <a:t>Groups can be formed only at right angles; diagonal groups are not allowed.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smtClean="0">
                <a:latin typeface="Arial" charset="0"/>
              </a:rPr>
              <a:t>The number of 1s in a group must be a power of 2 – even if it contains a single 1.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smtClean="0">
                <a:latin typeface="Arial" charset="0"/>
              </a:rPr>
              <a:t>The groups must be made as large as possible.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smtClean="0">
                <a:latin typeface="Arial" charset="0"/>
              </a:rPr>
              <a:t>Groups can overlap and wrap around the sides of the Kmap.</a:t>
            </a:r>
            <a:endParaRPr lang="en-US" altLang="en-US" sz="2400" smtClean="0">
              <a:latin typeface="Arial" charset="0"/>
            </a:endParaRPr>
          </a:p>
        </p:txBody>
      </p:sp>
      <p:sp>
        <p:nvSpPr>
          <p:cNvPr id="12292" name="Rectangle 12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Two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42773A-D993-48DE-8EF9-48B017BB262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848600" cy="3124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A Kmap for three variables is constructed as shown in the diagram below.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We have placed each minterm in the cell that will hold its value.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altLang="en-US" sz="2400" smtClean="0"/>
              <a:t>Notice that the values for the </a:t>
            </a:r>
            <a:r>
              <a:rPr lang="en-US" altLang="en-US" sz="2400" i="1" smtClean="0"/>
              <a:t>yz</a:t>
            </a:r>
            <a:r>
              <a:rPr lang="en-US" altLang="en-US" sz="2400" smtClean="0"/>
              <a:t> combination at the top of the matrix form a pattern that is not a normal binary sequence.</a:t>
            </a:r>
            <a:endParaRPr lang="en-US" altLang="en-US" sz="2200" smtClean="0">
              <a:latin typeface="Arial" charset="0"/>
            </a:endParaRP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Three Variables </a:t>
            </a:r>
          </a:p>
        </p:txBody>
      </p:sp>
      <p:pic>
        <p:nvPicPr>
          <p:cNvPr id="1331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43350"/>
            <a:ext cx="60769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6686640" y="4986360"/>
              <a:ext cx="93240" cy="128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7280" y="4977000"/>
                <a:ext cx="111960" cy="147600"/>
              </a:xfrm>
              <a:prstGeom prst="rect">
                <a:avLst/>
              </a:prstGeom>
            </p:spPr>
          </p:pic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8D614-7759-4028-874E-422D8B8E94D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24384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Thus, the first row of the Kmap contains all minterms where </a:t>
            </a:r>
            <a:r>
              <a:rPr lang="en-US" altLang="en-US" sz="2600" i="1" smtClean="0">
                <a:latin typeface="Arial" charset="0"/>
              </a:rPr>
              <a:t>x</a:t>
            </a:r>
            <a:r>
              <a:rPr lang="en-US" altLang="en-US" sz="2600" smtClean="0">
                <a:latin typeface="Arial" charset="0"/>
              </a:rPr>
              <a:t> has a value of zero.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The first column contains all minterms where </a:t>
            </a:r>
            <a:r>
              <a:rPr lang="en-US" altLang="en-US" sz="2600" i="1" smtClean="0">
                <a:latin typeface="Arial" charset="0"/>
              </a:rPr>
              <a:t>y</a:t>
            </a:r>
            <a:r>
              <a:rPr lang="en-US" altLang="en-US" sz="2600" smtClean="0">
                <a:latin typeface="Arial" charset="0"/>
              </a:rPr>
              <a:t> and </a:t>
            </a:r>
            <a:r>
              <a:rPr lang="en-US" altLang="en-US" sz="2600" i="1" smtClean="0">
                <a:latin typeface="Arial" charset="0"/>
              </a:rPr>
              <a:t>z</a:t>
            </a:r>
            <a:r>
              <a:rPr lang="en-US" altLang="en-US" sz="2600" smtClean="0">
                <a:latin typeface="Arial" charset="0"/>
              </a:rPr>
              <a:t> both have a value of zero.</a:t>
            </a:r>
          </a:p>
        </p:txBody>
      </p:sp>
      <p:sp>
        <p:nvSpPr>
          <p:cNvPr id="14340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Three Variables </a:t>
            </a:r>
          </a:p>
        </p:txBody>
      </p:sp>
      <p:pic>
        <p:nvPicPr>
          <p:cNvPr id="1434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74485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6043680" y="4507560"/>
              <a:ext cx="93240" cy="128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4320" y="4498200"/>
                <a:ext cx="111960" cy="147600"/>
              </a:xfrm>
              <a:prstGeom prst="rect">
                <a:avLst/>
              </a:prstGeom>
            </p:spPr>
          </p:pic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FF5BEA-E473-4963-96C3-8903910DCF9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239000" cy="2514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Consider the function: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altLang="en-US" sz="2600" smtClean="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Its Kmap is given below.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altLang="en-US" sz="2400" smtClean="0"/>
              <a:t>What is the largest group of 1s that is a power of 2?</a:t>
            </a:r>
          </a:p>
        </p:txBody>
      </p:sp>
      <p:pic>
        <p:nvPicPr>
          <p:cNvPr id="15364" name="Picture 7" descr="K135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06775"/>
            <a:ext cx="4789488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Three Variables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789113"/>
            <a:ext cx="8051800" cy="496887"/>
          </a:xfrm>
          <a:prstGeom prst="rect">
            <a:avLst/>
          </a:prstGeom>
          <a:noFill/>
        </p:spPr>
        <p:txBody>
          <a:bodyPr rIns="0" bIns="0" anchor="b">
            <a:spAutoFit/>
          </a:bodyPr>
          <a:lstStyle/>
          <a:p>
            <a:pPr>
              <a:defRPr/>
            </a:pPr>
            <a:r>
              <a:rPr lang="en-US" altLang="en-US" sz="4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F(X,Y,Z)=</a:t>
            </a:r>
            <a:r>
              <a:rPr lang="en-US" alt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X’Y’Z + X’YZ + XY’Z + XYZ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331DC4-7297-4F0A-99E4-19E72926548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pic>
        <p:nvPicPr>
          <p:cNvPr id="16387" name="Picture 6" descr="K13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733800"/>
            <a:ext cx="38481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2514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This grouping tells us that changes in the variables </a:t>
            </a:r>
            <a:r>
              <a:rPr lang="en-US" altLang="en-US" sz="2600" i="1" smtClean="0">
                <a:latin typeface="Arial" charset="0"/>
              </a:rPr>
              <a:t>x</a:t>
            </a:r>
            <a:r>
              <a:rPr lang="en-US" altLang="en-US" sz="2600" smtClean="0">
                <a:latin typeface="Arial" charset="0"/>
              </a:rPr>
              <a:t> and </a:t>
            </a:r>
            <a:r>
              <a:rPr lang="en-US" altLang="en-US" sz="2600" i="1" smtClean="0">
                <a:latin typeface="Arial" charset="0"/>
              </a:rPr>
              <a:t>y</a:t>
            </a:r>
            <a:r>
              <a:rPr lang="en-US" altLang="en-US" sz="2600" smtClean="0">
                <a:latin typeface="Arial" charset="0"/>
              </a:rPr>
              <a:t> have no influence upon the value of the function: They are irrelevant.</a:t>
            </a:r>
          </a:p>
          <a:p>
            <a:pPr>
              <a:spcBef>
                <a:spcPct val="10000"/>
              </a:spcBef>
            </a:pPr>
            <a:r>
              <a:rPr lang="en-US" altLang="en-US" sz="2600" smtClean="0">
                <a:latin typeface="Arial" charset="0"/>
              </a:rPr>
              <a:t>This means that the function,</a:t>
            </a:r>
          </a:p>
          <a:p>
            <a:pPr>
              <a:spcBef>
                <a:spcPct val="10000"/>
              </a:spcBef>
            </a:pPr>
            <a:endParaRPr lang="en-US" altLang="en-US" sz="2600" smtClean="0">
              <a:latin typeface="Arial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600" smtClean="0">
                <a:latin typeface="Arial" charset="0"/>
              </a:rPr>
              <a:t>	reduces to </a:t>
            </a:r>
            <a:r>
              <a:rPr lang="en-US" altLang="en-US" sz="2600" i="1" smtClean="0">
                <a:latin typeface="Arial" charset="0"/>
              </a:rPr>
              <a:t>F(x) = z.</a:t>
            </a:r>
            <a:endParaRPr lang="en-US" altLang="en-US" sz="2600" smtClean="0">
              <a:latin typeface="Arial" charset="0"/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762000" y="4343400"/>
            <a:ext cx="2209800" cy="143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n-US" sz="2200" b="1" baseline="0">
                <a:solidFill>
                  <a:srgbClr val="CC3300"/>
                </a:solidFill>
              </a:rPr>
              <a:t>You could verify this reduction with identities or a truth table.</a:t>
            </a:r>
            <a:endParaRPr lang="en-US" altLang="en-US" sz="2000" baseline="0"/>
          </a:p>
        </p:txBody>
      </p:sp>
      <p:sp>
        <p:nvSpPr>
          <p:cNvPr id="16390" name="Rectangle 11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Three Variables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3124200"/>
            <a:ext cx="7620000" cy="457200"/>
          </a:xfrm>
          <a:prstGeom prst="rect">
            <a:avLst/>
          </a:prstGeom>
          <a:noFill/>
        </p:spPr>
        <p:txBody>
          <a:bodyPr rIns="0" bIns="0" anchor="b">
            <a:spAutoFit/>
          </a:bodyPr>
          <a:lstStyle/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F(X,Y,Z)=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X’Y’Z + X’YZ + XY’Z + XYZ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89360-F2E3-40E2-B589-A6ECF3129CF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pic>
        <p:nvPicPr>
          <p:cNvPr id="17411" name="Picture 7" descr="K13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810000"/>
            <a:ext cx="4203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908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Now for a more complicated Kmap.  Consider the function: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altLang="en-US" sz="260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altLang="en-US" sz="2600" smtClean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600" smtClean="0">
                <a:latin typeface="Arial" charset="0"/>
              </a:rPr>
              <a:t>Its Kmap is shown below. There are (only) two groupings of 1s.</a:t>
            </a:r>
          </a:p>
          <a:p>
            <a:pPr lvl="1">
              <a:spcBef>
                <a:spcPct val="10000"/>
              </a:spcBef>
            </a:pPr>
            <a:r>
              <a:rPr lang="en-US" altLang="en-US" sz="2400" smtClean="0"/>
              <a:t>Can you find them?</a:t>
            </a:r>
            <a:endParaRPr lang="en-US" altLang="en-US" sz="2200" smtClean="0">
              <a:latin typeface="Arial" charset="0"/>
            </a:endParaRPr>
          </a:p>
        </p:txBody>
      </p:sp>
      <p:sp>
        <p:nvSpPr>
          <p:cNvPr id="17413" name="Rectangle 12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Three Variables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271713"/>
            <a:ext cx="8001000" cy="928687"/>
          </a:xfrm>
          <a:prstGeom prst="rect">
            <a:avLst/>
          </a:prstGeom>
          <a:noFill/>
        </p:spPr>
        <p:txBody>
          <a:bodyPr rIns="0" bIns="0" anchor="b">
            <a:spAutoFit/>
          </a:bodyPr>
          <a:lstStyle/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F(X,Y,Z)= X’Y’Z’+ X’Y’Z + X’YZ </a:t>
            </a:r>
          </a:p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+ X’YZ’+ XY’Z’+ XYZ’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7234B8-1434-44AB-9352-991C5354CEF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pic>
        <p:nvPicPr>
          <p:cNvPr id="18435" name="Picture 6" descr="K136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048125"/>
            <a:ext cx="42291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667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In this Kmap, we see an example of a group that wraps around the sides of a Kmap.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This group tells us that the values of </a:t>
            </a:r>
            <a:r>
              <a:rPr lang="en-US" altLang="en-US" sz="2600" i="1" smtClean="0">
                <a:latin typeface="Arial" charset="0"/>
              </a:rPr>
              <a:t>x </a:t>
            </a:r>
            <a:r>
              <a:rPr lang="en-US" altLang="en-US" sz="2600" smtClean="0">
                <a:latin typeface="Arial" charset="0"/>
              </a:rPr>
              <a:t>and </a:t>
            </a:r>
            <a:r>
              <a:rPr lang="en-US" altLang="en-US" sz="2600" i="1" smtClean="0">
                <a:latin typeface="Arial" charset="0"/>
              </a:rPr>
              <a:t>y</a:t>
            </a:r>
            <a:r>
              <a:rPr lang="en-US" altLang="en-US" sz="2600" smtClean="0">
                <a:latin typeface="Arial" charset="0"/>
              </a:rPr>
              <a:t> are not relevant to the term of the function that is encompassed by the group.</a:t>
            </a:r>
            <a:endParaRPr lang="en-US" altLang="en-US" sz="2500" smtClean="0">
              <a:latin typeface="Arial" charset="0"/>
            </a:endParaRP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altLang="en-US" sz="2400" smtClean="0"/>
              <a:t>What does this tell us about this term of the function?</a:t>
            </a:r>
            <a:endParaRPr lang="en-US" altLang="en-US" sz="220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altLang="en-US" sz="2600" smtClean="0">
              <a:latin typeface="Arial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914400" y="4419600"/>
            <a:ext cx="2133600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n-US" sz="2200" b="1" baseline="0">
                <a:solidFill>
                  <a:srgbClr val="CC3300"/>
                </a:solidFill>
              </a:rPr>
              <a:t>What about the green group in the top row?</a:t>
            </a:r>
            <a:endParaRPr lang="en-US" altLang="en-US" sz="2000" baseline="0"/>
          </a:p>
        </p:txBody>
      </p:sp>
      <p:sp>
        <p:nvSpPr>
          <p:cNvPr id="18438" name="Rectangle 9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Three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43142-871A-4D7B-801F-1315C5B3BE1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pic>
        <p:nvPicPr>
          <p:cNvPr id="19459" name="Picture 2" descr="K136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22763"/>
            <a:ext cx="3848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The green group in the top row tells us that only the value of </a:t>
            </a:r>
            <a:r>
              <a:rPr lang="en-US" altLang="en-US" sz="2600" i="1" smtClean="0">
                <a:latin typeface="Arial" charset="0"/>
              </a:rPr>
              <a:t>x</a:t>
            </a:r>
            <a:r>
              <a:rPr lang="en-US" altLang="en-US" sz="2600" smtClean="0">
                <a:latin typeface="Arial" charset="0"/>
              </a:rPr>
              <a:t> is significant in that group.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We see that it is complemented in that row, so the other term of the reduced function is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X’</a:t>
            </a:r>
            <a:r>
              <a:rPr lang="en-US" altLang="en-US" sz="2600" smtClean="0">
                <a:latin typeface="Arial" charset="0"/>
              </a:rPr>
              <a:t>     .</a:t>
            </a:r>
          </a:p>
          <a:p>
            <a:pPr>
              <a:spcBef>
                <a:spcPct val="10000"/>
              </a:spcBef>
            </a:pPr>
            <a:r>
              <a:rPr lang="en-US" altLang="en-US" sz="2600" smtClean="0">
                <a:latin typeface="Arial" charset="0"/>
              </a:rPr>
              <a:t>Our reduced function is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F(X,Y,Z) = X’+</a:t>
            </a:r>
            <a:r>
              <a:rPr lang="en-US" alt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Z’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533400" y="4665663"/>
            <a:ext cx="2667000" cy="1096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n-US" sz="2200" b="1" baseline="0">
                <a:solidFill>
                  <a:srgbClr val="CC3300"/>
                </a:solidFill>
              </a:rPr>
              <a:t>Recall that we had six minterms in our original function!</a:t>
            </a:r>
            <a:endParaRPr lang="en-US" altLang="en-US" sz="2000" baseline="0"/>
          </a:p>
        </p:txBody>
      </p:sp>
      <p:sp>
        <p:nvSpPr>
          <p:cNvPr id="19462" name="Rectangle 14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Three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15638-F732-4623-9E96-5F42EAC3AF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077200" cy="1905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Our model can be extended to accommodate the 16 minterms that are produced by a four-input function.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This is the format for a 16-minterm Kmap:</a:t>
            </a:r>
          </a:p>
        </p:txBody>
      </p:sp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</p:spPr>
        <p:txBody>
          <a:bodyPr/>
          <a:lstStyle/>
          <a:p>
            <a:r>
              <a:rPr lang="en-US" altLang="en-US" smtClean="0"/>
              <a:t>3A.3 Kmap Simplification for Four Variables </a:t>
            </a:r>
          </a:p>
        </p:txBody>
      </p:sp>
      <p:pic>
        <p:nvPicPr>
          <p:cNvPr id="2048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52750"/>
            <a:ext cx="7072313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2EE85-566F-4D9F-B144-C50F121D128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33400"/>
          </a:xfrm>
          <a:noFill/>
        </p:spPr>
        <p:txBody>
          <a:bodyPr/>
          <a:lstStyle/>
          <a:p>
            <a:r>
              <a:rPr lang="en-US" altLang="en-US" smtClean="0"/>
              <a:t>3A.1 Introduction</a:t>
            </a:r>
          </a:p>
        </p:txBody>
      </p:sp>
      <p:sp>
        <p:nvSpPr>
          <p:cNvPr id="30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467600" cy="3810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Simplification of Boolean functions leads to simpler (and usually faster) digital circuits.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Simplifying Boolean functions using identities is time-consuming and error-prone.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This special section presents an easy, systematic method for reducing Boolean expressions.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86A51-9141-4634-8343-FF5122C2873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143000"/>
            <a:ext cx="8077200" cy="1905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2400"/>
              </a:spcAft>
            </a:pPr>
            <a:r>
              <a:rPr lang="en-US" altLang="en-US" sz="2600" smtClean="0">
                <a:latin typeface="Arial" charset="0"/>
              </a:rPr>
              <a:t>We have populated the Kmap shown below with the nonzero minterms from the function:</a:t>
            </a:r>
          </a:p>
          <a:p>
            <a:pPr>
              <a:spcBef>
                <a:spcPct val="10000"/>
              </a:spcBef>
            </a:pPr>
            <a:endParaRPr lang="en-US" altLang="en-US" sz="2600" smtClean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altLang="en-US" sz="2600" smtClean="0">
              <a:latin typeface="Arial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400" smtClean="0"/>
              <a:t>Can you identify (only)  three groups in this Kmap?</a:t>
            </a:r>
            <a:endParaRPr lang="en-US" altLang="en-US" sz="2200" smtClean="0">
              <a:latin typeface="Arial" charset="0"/>
            </a:endParaRPr>
          </a:p>
        </p:txBody>
      </p:sp>
      <p:pic>
        <p:nvPicPr>
          <p:cNvPr id="21508" name="Picture 5" descr="K137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732213"/>
            <a:ext cx="379412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143000" y="4008438"/>
            <a:ext cx="1524000" cy="1096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n-US" sz="2200" b="1" baseline="0">
                <a:solidFill>
                  <a:srgbClr val="CC3300"/>
                </a:solidFill>
              </a:rPr>
              <a:t>Recall that groups can overlap.</a:t>
            </a:r>
            <a:endParaRPr lang="en-US" altLang="en-US" sz="2000" baseline="0"/>
          </a:p>
        </p:txBody>
      </p:sp>
      <p:sp>
        <p:nvSpPr>
          <p:cNvPr id="21510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</p:spPr>
        <p:txBody>
          <a:bodyPr/>
          <a:lstStyle/>
          <a:p>
            <a:r>
              <a:rPr lang="en-US" altLang="en-US" smtClean="0"/>
              <a:t>3A.3 Kmap Simplification for Four Variables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271713"/>
            <a:ext cx="8305800" cy="928687"/>
          </a:xfrm>
          <a:prstGeom prst="rect">
            <a:avLst/>
          </a:prstGeom>
          <a:noFill/>
        </p:spPr>
        <p:txBody>
          <a:bodyPr rIns="0" bIns="0" anchor="b">
            <a:spAutoFit/>
          </a:bodyPr>
          <a:lstStyle/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F(W,X,Y,Z)= W’X’Y’Z’+ W’X’Y’Z + W’X’YZ’ </a:t>
            </a:r>
          </a:p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+ W’XYZ’+ WX’Y’Z’+ WX’Y’Z + WX’YZ’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F4047-06DC-4204-B918-71684582BA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2286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 smtClean="0">
                <a:latin typeface="Arial" charset="0"/>
              </a:rPr>
              <a:t>Our three groups consist of:</a:t>
            </a:r>
          </a:p>
          <a:p>
            <a:pPr lvl="1">
              <a:spcBef>
                <a:spcPct val="10000"/>
              </a:spcBef>
            </a:pPr>
            <a:r>
              <a:rPr lang="en-US" altLang="en-US" sz="2400" smtClean="0"/>
              <a:t>A purple group entirely within the Kmap at the right.</a:t>
            </a:r>
          </a:p>
          <a:p>
            <a:pPr lvl="1">
              <a:spcBef>
                <a:spcPct val="10000"/>
              </a:spcBef>
            </a:pPr>
            <a:r>
              <a:rPr lang="en-US" altLang="en-US" sz="2400" smtClean="0"/>
              <a:t>A pink group that wraps the top and bottom.</a:t>
            </a:r>
          </a:p>
          <a:p>
            <a:pPr lvl="1">
              <a:spcBef>
                <a:spcPct val="10000"/>
              </a:spcBef>
            </a:pPr>
            <a:r>
              <a:rPr lang="en-US" altLang="en-US" sz="2400" smtClean="0"/>
              <a:t>A green group that spans the corners.</a:t>
            </a:r>
            <a:endParaRPr lang="en-US" altLang="en-US" sz="2200" smtClean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600" smtClean="0">
                <a:latin typeface="Arial" charset="0"/>
              </a:rPr>
              <a:t>Thus we have three terms in our final function:</a:t>
            </a:r>
          </a:p>
        </p:txBody>
      </p:sp>
      <p:pic>
        <p:nvPicPr>
          <p:cNvPr id="22532" name="Picture 7" descr="K137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3967163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</p:spPr>
        <p:txBody>
          <a:bodyPr/>
          <a:lstStyle/>
          <a:p>
            <a:r>
              <a:rPr lang="en-US" altLang="en-US" smtClean="0"/>
              <a:t>3A.3 Kmap Simplification for Four Variables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4191000"/>
            <a:ext cx="4964113" cy="928688"/>
          </a:xfrm>
          <a:prstGeom prst="rect">
            <a:avLst/>
          </a:prstGeom>
          <a:noFill/>
        </p:spPr>
        <p:txBody>
          <a:bodyPr rIns="0" bIns="0" anchor="b">
            <a:spAutoFit/>
          </a:bodyPr>
          <a:lstStyle/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F(W,X,Y,Z)= </a:t>
            </a:r>
            <a:r>
              <a:rPr lang="en-US" altLang="en-US" sz="4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X’Y</a:t>
            </a: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’+ X’Z’</a:t>
            </a:r>
          </a:p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 W’YZ’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ACD82F-AF0F-4ADA-9EF2-6983BCD271B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362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It is possible to have a choice as to how to pick groups within a Kmap, while keeping the groups as large as possible.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The (different) functions that result from the groupings below are logically equivalent.</a:t>
            </a:r>
          </a:p>
        </p:txBody>
      </p:sp>
      <p:pic>
        <p:nvPicPr>
          <p:cNvPr id="23556" name="Picture 5" descr="K13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r="6583" b="17561"/>
          <a:stretch>
            <a:fillRect/>
          </a:stretch>
        </p:blipFill>
        <p:spPr bwMode="auto">
          <a:xfrm>
            <a:off x="4737100" y="3689350"/>
            <a:ext cx="34925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 descr="K138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5486" b="17561"/>
          <a:stretch>
            <a:fillRect/>
          </a:stretch>
        </p:blipFill>
        <p:spPr bwMode="auto">
          <a:xfrm>
            <a:off x="1006475" y="3689350"/>
            <a:ext cx="356552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</p:spPr>
        <p:txBody>
          <a:bodyPr/>
          <a:lstStyle/>
          <a:p>
            <a:r>
              <a:rPr lang="en-US" altLang="en-US" smtClean="0"/>
              <a:t>3A.3 Kmap Simplification for Four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835125-88DE-43A3-8E6D-9DAA3AEB68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</p:spPr>
        <p:txBody>
          <a:bodyPr/>
          <a:lstStyle/>
          <a:p>
            <a:r>
              <a:rPr lang="en-US" altLang="en-US" smtClean="0"/>
              <a:t>3A.6 Don’t Care Conditions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3434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 smtClean="0">
                <a:latin typeface="Arial" charset="0"/>
              </a:rPr>
              <a:t>Real circuits don’t always need to have an output defined for every possible input.</a:t>
            </a:r>
          </a:p>
          <a:p>
            <a:pPr lvl="1">
              <a:spcBef>
                <a:spcPct val="10000"/>
              </a:spcBef>
              <a:spcAft>
                <a:spcPts val="300"/>
              </a:spcAft>
            </a:pPr>
            <a:r>
              <a:rPr lang="en-US" altLang="en-US" sz="2400" smtClean="0"/>
              <a:t>For example, some calculator displays consist of 7-segment LEDs.  These LEDs can display 2</a:t>
            </a:r>
            <a:r>
              <a:rPr lang="en-US" altLang="en-US" sz="2400" baseline="30000" smtClean="0"/>
              <a:t> 7</a:t>
            </a:r>
            <a:r>
              <a:rPr lang="en-US" altLang="en-US" sz="2400" smtClean="0"/>
              <a:t> -1 patterns, but only ten of them are useful.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 smtClean="0">
                <a:latin typeface="Arial" charset="0"/>
              </a:rPr>
              <a:t>If a circuit is designed so that a particular set of inputs can never happen, we call this set of inputs a </a:t>
            </a:r>
            <a:r>
              <a:rPr lang="en-US" altLang="en-US" sz="2600" i="1" smtClean="0">
                <a:latin typeface="Arial" charset="0"/>
              </a:rPr>
              <a:t>don’t care </a:t>
            </a:r>
            <a:r>
              <a:rPr lang="en-US" altLang="en-US" sz="2600" smtClean="0">
                <a:latin typeface="Arial" charset="0"/>
              </a:rPr>
              <a:t>condition.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 smtClean="0">
                <a:latin typeface="Arial" charset="0"/>
              </a:rPr>
              <a:t>They are very helpful to us in Kmap circuit simplification.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3572A4-0928-4990-9C1E-A481D0291AA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2667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 dirty="0" smtClean="0">
                <a:latin typeface="Arial" charset="0"/>
              </a:rPr>
              <a:t>In a </a:t>
            </a:r>
            <a:r>
              <a:rPr lang="en-US" altLang="en-US" sz="2600" dirty="0" err="1" smtClean="0">
                <a:latin typeface="Arial" charset="0"/>
              </a:rPr>
              <a:t>Kmap</a:t>
            </a:r>
            <a:r>
              <a:rPr lang="en-US" altLang="en-US" sz="2600" dirty="0" smtClean="0">
                <a:latin typeface="Arial" charset="0"/>
              </a:rPr>
              <a:t>, a don’t care condition is identified by an </a:t>
            </a:r>
            <a:r>
              <a:rPr lang="en-US" altLang="en-US" sz="2600" i="1" dirty="0" smtClean="0">
                <a:latin typeface="Arial" charset="0"/>
              </a:rPr>
              <a:t>X</a:t>
            </a:r>
            <a:r>
              <a:rPr lang="en-US" altLang="en-US" sz="2600" dirty="0" smtClean="0">
                <a:latin typeface="Arial" charset="0"/>
              </a:rPr>
              <a:t> in the cell of the </a:t>
            </a:r>
            <a:r>
              <a:rPr lang="en-US" altLang="en-US" sz="2600" dirty="0" err="1" smtClean="0">
                <a:latin typeface="Arial" charset="0"/>
              </a:rPr>
              <a:t>minterm</a:t>
            </a:r>
            <a:r>
              <a:rPr lang="en-US" altLang="en-US" sz="2600" dirty="0" smtClean="0">
                <a:latin typeface="Arial" charset="0"/>
              </a:rPr>
              <a:t>(s) for the don’t care inputs, as shown below.</a:t>
            </a:r>
            <a:endParaRPr lang="en-US" altLang="en-US" sz="2600" dirty="0" smtClean="0"/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 dirty="0" smtClean="0">
                <a:latin typeface="Arial" charset="0"/>
              </a:rPr>
              <a:t>In performing the simplification, we are free to include or ignore the </a:t>
            </a:r>
            <a:r>
              <a:rPr lang="en-US" altLang="en-US" sz="2600" i="1" dirty="0" smtClean="0">
                <a:latin typeface="Arial" charset="0"/>
              </a:rPr>
              <a:t>X</a:t>
            </a:r>
            <a:r>
              <a:rPr lang="en-US" altLang="en-US" sz="2600" dirty="0" smtClean="0">
                <a:latin typeface="Arial" charset="0"/>
              </a:rPr>
              <a:t>’s when creating our groups.</a:t>
            </a:r>
          </a:p>
        </p:txBody>
      </p:sp>
      <p:pic>
        <p:nvPicPr>
          <p:cNvPr id="25604" name="Picture 4" descr="K140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25838"/>
            <a:ext cx="3811588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</p:spPr>
        <p:txBody>
          <a:bodyPr/>
          <a:lstStyle/>
          <a:p>
            <a:r>
              <a:rPr lang="en-US" altLang="en-US" smtClean="0"/>
              <a:t>3A.6 Don’t Care Conditions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38167E-D3FB-495E-95B7-E3D792ADE32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pic>
        <p:nvPicPr>
          <p:cNvPr id="26627" name="Picture 5" descr="K14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8115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6764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 smtClean="0">
                <a:latin typeface="Arial" charset="0"/>
              </a:rPr>
              <a:t>In one grouping in the Kmap below, we have the function:</a:t>
            </a:r>
          </a:p>
        </p:txBody>
      </p:sp>
      <p:sp>
        <p:nvSpPr>
          <p:cNvPr id="26629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</p:spPr>
        <p:txBody>
          <a:bodyPr/>
          <a:lstStyle/>
          <a:p>
            <a:r>
              <a:rPr lang="en-US" altLang="en-US" smtClean="0"/>
              <a:t>3A.6 Don’t Care Conditions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9488" y="2438400"/>
            <a:ext cx="4760912" cy="457200"/>
          </a:xfrm>
          <a:prstGeom prst="rect">
            <a:avLst/>
          </a:prstGeom>
          <a:noFill/>
        </p:spPr>
        <p:txBody>
          <a:bodyPr rIns="0" bIns="0" anchor="b">
            <a:spAutoFit/>
          </a:bodyPr>
          <a:lstStyle/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F(W,X,Y,Z)= </a:t>
            </a:r>
            <a:r>
              <a:rPr lang="en-US" altLang="en-US" sz="4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W’X’+ </a:t>
            </a: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YZ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1EF8C2-7E8D-4BD5-ABF9-1CC2D73DE60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pic>
        <p:nvPicPr>
          <p:cNvPr id="27651" name="Picture 6" descr="K140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3154363"/>
            <a:ext cx="3794125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49363"/>
            <a:ext cx="7924800" cy="2667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 dirty="0" smtClean="0">
                <a:latin typeface="Arial" charset="0"/>
              </a:rPr>
              <a:t>A different grouping gives us the function:</a:t>
            </a:r>
          </a:p>
        </p:txBody>
      </p:sp>
      <p:sp>
        <p:nvSpPr>
          <p:cNvPr id="27653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</p:spPr>
        <p:txBody>
          <a:bodyPr/>
          <a:lstStyle/>
          <a:p>
            <a:r>
              <a:rPr lang="en-US" altLang="en-US" smtClean="0"/>
              <a:t>3A.6 Don’t Care Conditions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2413000"/>
            <a:ext cx="4760912" cy="457200"/>
          </a:xfrm>
          <a:prstGeom prst="rect">
            <a:avLst/>
          </a:prstGeom>
          <a:noFill/>
        </p:spPr>
        <p:txBody>
          <a:bodyPr rIns="0" bIns="0" anchor="b">
            <a:spAutoFit/>
          </a:bodyPr>
          <a:lstStyle/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F(W,X,Y,Z)= </a:t>
            </a:r>
            <a:r>
              <a:rPr lang="en-US" altLang="en-US" sz="4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W’Z+ </a:t>
            </a: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YZ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900E36-542A-4BBC-8FB7-A3F85EBBEAF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3048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 smtClean="0">
                <a:latin typeface="Arial" charset="0"/>
              </a:rPr>
              <a:t>The truth table of: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endParaRPr lang="en-US" altLang="en-US" sz="2600" smtClean="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300"/>
              </a:spcAft>
              <a:buFontTx/>
              <a:buNone/>
            </a:pPr>
            <a:r>
              <a:rPr lang="en-US" altLang="en-US" sz="2600" smtClean="0">
                <a:latin typeface="Arial" charset="0"/>
              </a:rPr>
              <a:t>	differs from the truth table of: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endParaRPr lang="en-US" altLang="en-US" sz="2600" smtClean="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 smtClean="0">
                <a:latin typeface="Arial" charset="0"/>
              </a:rPr>
              <a:t>However, the values for which they differ, are the inputs for which we have don’t care conditions.</a:t>
            </a:r>
          </a:p>
        </p:txBody>
      </p:sp>
      <p:pic>
        <p:nvPicPr>
          <p:cNvPr id="28676" name="Picture 6" descr="K140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2916238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K140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687763"/>
            <a:ext cx="293370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</p:spPr>
        <p:txBody>
          <a:bodyPr/>
          <a:lstStyle/>
          <a:p>
            <a:r>
              <a:rPr lang="en-US" altLang="en-US" smtClean="0"/>
              <a:t>3A.6 Don’t Care Conditions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1198563"/>
            <a:ext cx="4760913" cy="457200"/>
          </a:xfrm>
          <a:prstGeom prst="rect">
            <a:avLst/>
          </a:prstGeom>
          <a:noFill/>
        </p:spPr>
        <p:txBody>
          <a:bodyPr rIns="0" bIns="0" anchor="b">
            <a:spAutoFit/>
          </a:bodyPr>
          <a:lstStyle/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F(W,X,Y,Z)= W’Y’+ YZ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2286000"/>
            <a:ext cx="4760913" cy="457200"/>
          </a:xfrm>
          <a:prstGeom prst="rect">
            <a:avLst/>
          </a:prstGeom>
          <a:noFill/>
        </p:spPr>
        <p:txBody>
          <a:bodyPr rIns="0" bIns="0" anchor="b">
            <a:spAutoFit/>
          </a:bodyPr>
          <a:lstStyle/>
          <a:p>
            <a:pPr>
              <a:defRPr/>
            </a:pPr>
            <a:r>
              <a:rPr lang="en-US" altLang="en-US" sz="4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F(W,X,Y,Z)= W’Z + YZ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5E9DC6-C3C6-4277-B106-BB1CC4B41E5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7620000" cy="39624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Kmaps provide an easy graphical method of simplifying Boolean expressions.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A Kmap is a matrix consisting of the outputs of the minterms of a Boolean function.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In this section, we have discussed 2- 3- and 4-input Kmaps.  This method can be extended to any number of inputs through the use of multiple tables.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6477000" cy="547688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3A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0F8694-7229-45B0-9297-2975563F0CA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r>
              <a:rPr lang="en-US" altLang="en-US" sz="2600" dirty="0" smtClean="0">
                <a:latin typeface="Arial" charset="0"/>
              </a:rPr>
              <a:t>Recapping the rules of </a:t>
            </a:r>
            <a:r>
              <a:rPr lang="en-US" altLang="en-US" sz="2600" dirty="0" err="1" smtClean="0">
                <a:latin typeface="Arial" charset="0"/>
              </a:rPr>
              <a:t>Kmap</a:t>
            </a:r>
            <a:r>
              <a:rPr lang="en-US" altLang="en-US" sz="2600" dirty="0" smtClean="0">
                <a:latin typeface="Arial" charset="0"/>
              </a:rPr>
              <a:t> simplification: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 dirty="0" smtClean="0">
                <a:latin typeface="Arial" charset="0"/>
              </a:rPr>
              <a:t>Groupings can contain only 1s; no 0s.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 smtClean="0">
                <a:latin typeface="Arial" charset="0"/>
              </a:rPr>
              <a:t>Groups can be formed only at right angles; diagonal groups are not allowed.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 dirty="0" smtClean="0">
                <a:latin typeface="Arial" charset="0"/>
              </a:rPr>
              <a:t>The number of 1s in a group must be a power of 2 – even if it contains a single 1.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 dirty="0" smtClean="0">
                <a:latin typeface="Arial" charset="0"/>
              </a:rPr>
              <a:t>The groups must be made as large as possible.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 dirty="0" smtClean="0">
                <a:latin typeface="Arial" charset="0"/>
              </a:rPr>
              <a:t>Groups can overlap and wrap around the sides of the </a:t>
            </a:r>
            <a:r>
              <a:rPr lang="en-US" altLang="en-US" sz="2500" dirty="0" err="1" smtClean="0">
                <a:latin typeface="Arial" charset="0"/>
              </a:rPr>
              <a:t>Kmap</a:t>
            </a:r>
            <a:r>
              <a:rPr lang="en-US" altLang="en-US" sz="2500" dirty="0" smtClean="0">
                <a:latin typeface="Arial" charset="0"/>
              </a:rPr>
              <a:t>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 dirty="0" smtClean="0">
                <a:latin typeface="Arial" charset="0"/>
              </a:rPr>
              <a:t>Use don’t care conditions when you can.</a:t>
            </a:r>
            <a:endParaRPr lang="en-US" altLang="en-US" sz="2400" dirty="0" smtClean="0">
              <a:latin typeface="Arial" charset="0"/>
            </a:endParaRP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6477000" cy="547688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3A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BD121-5D43-486E-819E-04A9E421E7B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248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  <a:spcAft>
                <a:spcPct val="16000"/>
              </a:spcAft>
            </a:pPr>
            <a:r>
              <a:rPr lang="en-US" altLang="en-US" sz="2600" smtClean="0">
                <a:latin typeface="Arial" charset="0"/>
              </a:rPr>
              <a:t>In 1953, Maurice Karnaugh was a telecommunications engineer at Bell Labs.</a:t>
            </a:r>
          </a:p>
          <a:p>
            <a:pPr>
              <a:spcBef>
                <a:spcPct val="40000"/>
              </a:spcBef>
              <a:spcAft>
                <a:spcPct val="16000"/>
              </a:spcAft>
            </a:pPr>
            <a:r>
              <a:rPr lang="en-US" altLang="en-US" sz="2600" smtClean="0">
                <a:latin typeface="Arial" charset="0"/>
              </a:rPr>
              <a:t>While exploring the new field of digital logic and its application to the design of telephone circuits, he invented a graphical way of visualizing and then simplifying Boolean expressions.</a:t>
            </a:r>
          </a:p>
          <a:p>
            <a:pPr>
              <a:spcBef>
                <a:spcPct val="40000"/>
              </a:spcBef>
              <a:spcAft>
                <a:spcPct val="16000"/>
              </a:spcAft>
            </a:pPr>
            <a:r>
              <a:rPr lang="en-US" altLang="en-US" sz="2600" smtClean="0">
                <a:latin typeface="Arial" charset="0"/>
              </a:rPr>
              <a:t>This graphical representation, now known as a Karnaugh map, or Kmap, is named in his honor.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33400"/>
          </a:xfrm>
          <a:noFill/>
        </p:spPr>
        <p:txBody>
          <a:bodyPr/>
          <a:lstStyle/>
          <a:p>
            <a:r>
              <a:rPr lang="en-US" altLang="en-US" smtClean="0"/>
              <a:t>3A.1 Introduction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C6EE1-E765-4594-936C-2FAF93A1BC6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</p:spPr>
        <p:txBody>
          <a:bodyPr/>
          <a:lstStyle/>
          <a:p>
            <a:r>
              <a:rPr lang="en-US" altLang="en-US" smtClean="0"/>
              <a:t>3A.2 Description of Kmaps and Terminology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A Kmap is a matrix consisting of rows and columns that represent the output values of a Boolean function.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The output values placed in each cell are derived from the minterms</a:t>
            </a:r>
            <a:r>
              <a:rPr lang="en-US" altLang="en-US" sz="2600" i="1" smtClean="0">
                <a:latin typeface="Arial" charset="0"/>
              </a:rPr>
              <a:t> </a:t>
            </a:r>
            <a:r>
              <a:rPr lang="en-US" altLang="en-US" sz="2600" smtClean="0">
                <a:latin typeface="Arial" charset="0"/>
              </a:rPr>
              <a:t>of a Boolean function.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A </a:t>
            </a:r>
            <a:r>
              <a:rPr lang="en-US" altLang="en-US" sz="2600" i="1" smtClean="0">
                <a:latin typeface="Arial" charset="0"/>
              </a:rPr>
              <a:t>minterm</a:t>
            </a:r>
            <a:r>
              <a:rPr lang="en-US" altLang="en-US" sz="2600" smtClean="0">
                <a:latin typeface="Arial" charset="0"/>
              </a:rPr>
              <a:t> is a product term that contains all of the function’s variables exactly once, either complemented or not complemented.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28165-1B89-435A-88F1-6BF2E34EBEA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20574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For example, the minterms for a function having the inputs </a:t>
            </a:r>
            <a:r>
              <a:rPr lang="en-US" altLang="en-US" sz="2600" i="1" smtClean="0">
                <a:latin typeface="Arial" charset="0"/>
              </a:rPr>
              <a:t>x</a:t>
            </a:r>
            <a:r>
              <a:rPr lang="en-US" altLang="en-US" sz="2600" smtClean="0">
                <a:latin typeface="Arial" charset="0"/>
              </a:rPr>
              <a:t> and </a:t>
            </a:r>
            <a:r>
              <a:rPr lang="en-US" altLang="en-US" sz="2600" i="1" smtClean="0">
                <a:latin typeface="Arial" charset="0"/>
              </a:rPr>
              <a:t>y</a:t>
            </a:r>
            <a:r>
              <a:rPr lang="en-US" altLang="en-US" sz="2600" smtClean="0">
                <a:latin typeface="Arial" charset="0"/>
              </a:rPr>
              <a:t> are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x’y, x’y, xy</a:t>
            </a:r>
            <a:r>
              <a:rPr lang="en-US" altLang="en-US" sz="2600" smtClean="0">
                <a:latin typeface="Arial" charset="0"/>
              </a:rPr>
              <a:t>’, and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altLang="en-US" sz="2600" smtClean="0">
                <a:latin typeface="Arial" charset="0"/>
              </a:rPr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Consider the Boolean function,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F(x,y)= xy + xy’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Its minterms are:</a:t>
            </a:r>
          </a:p>
        </p:txBody>
      </p:sp>
      <p:sp>
        <p:nvSpPr>
          <p:cNvPr id="6148" name="Rectangle 11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</p:spPr>
        <p:txBody>
          <a:bodyPr/>
          <a:lstStyle/>
          <a:p>
            <a:r>
              <a:rPr lang="en-US" altLang="en-US" smtClean="0"/>
              <a:t>3A.2 Description of Kmaps and Terminology </a:t>
            </a:r>
          </a:p>
        </p:txBody>
      </p:sp>
      <p:pic>
        <p:nvPicPr>
          <p:cNvPr id="614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124200"/>
            <a:ext cx="3895725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24A45-202A-425A-A967-97E586AD4F5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3581400" cy="2286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Similarly, a function having three inputs, has the minterms that are shown in this diagram.</a:t>
            </a:r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</p:spPr>
        <p:txBody>
          <a:bodyPr/>
          <a:lstStyle/>
          <a:p>
            <a:r>
              <a:rPr lang="en-US" altLang="en-US" smtClean="0"/>
              <a:t>3A.2 Description of Kmaps and Terminology </a:t>
            </a:r>
          </a:p>
        </p:txBody>
      </p:sp>
      <p:pic>
        <p:nvPicPr>
          <p:cNvPr id="717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733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62AA6-F2BA-4AAE-8658-36AACAD718B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029200" cy="4038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A Kmap has a cell for each minterm.</a:t>
            </a:r>
          </a:p>
          <a:p>
            <a:pPr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This means that it has a cell for each line for the truth table of a function.</a:t>
            </a:r>
          </a:p>
          <a:p>
            <a:pPr>
              <a:spcAft>
                <a:spcPts val="500"/>
              </a:spcAft>
            </a:pPr>
            <a:r>
              <a:rPr lang="en-US" altLang="en-US" sz="2600" smtClean="0">
                <a:latin typeface="Arial" charset="0"/>
              </a:rPr>
              <a:t>The truth table for the function </a:t>
            </a:r>
            <a:r>
              <a:rPr lang="en-US" altLang="en-US" sz="2600" i="1" smtClean="0">
                <a:latin typeface="Arial" charset="0"/>
              </a:rPr>
              <a:t>F(x,y) = xy</a:t>
            </a:r>
            <a:r>
              <a:rPr lang="en-US" altLang="en-US" sz="2600" smtClean="0">
                <a:latin typeface="Arial" charset="0"/>
              </a:rPr>
              <a:t> is shown at the right along with its corresponding Kmap.</a:t>
            </a:r>
          </a:p>
        </p:txBody>
      </p:sp>
      <p:pic>
        <p:nvPicPr>
          <p:cNvPr id="8196" name="Picture 4" descr="K13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273367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K132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191000"/>
            <a:ext cx="197485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8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</p:spPr>
        <p:txBody>
          <a:bodyPr/>
          <a:lstStyle/>
          <a:p>
            <a:r>
              <a:rPr lang="en-US" altLang="en-US" smtClean="0"/>
              <a:t>3A.2 Description of Kmaps and Terminology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3E5F7A-CDC8-4591-9672-185FB9B7C7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pic>
        <p:nvPicPr>
          <p:cNvPr id="9219" name="Picture 8" descr="K13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19653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1638"/>
            <a:ext cx="4876800" cy="3505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Aft>
                <a:spcPts val="500"/>
              </a:spcAft>
              <a:defRPr/>
            </a:pPr>
            <a:r>
              <a:rPr lang="en-US" altLang="en-US" sz="2600" dirty="0" smtClean="0">
                <a:latin typeface="Arial" charset="0"/>
              </a:rPr>
              <a:t>As another example, we give the truth table and </a:t>
            </a:r>
            <a:r>
              <a:rPr lang="en-US" altLang="en-US" sz="2600" dirty="0" err="1" smtClean="0">
                <a:latin typeface="Arial" charset="0"/>
              </a:rPr>
              <a:t>KMap</a:t>
            </a:r>
            <a:r>
              <a:rPr lang="en-US" altLang="en-US" sz="2600" dirty="0" smtClean="0">
                <a:latin typeface="Arial" charset="0"/>
              </a:rPr>
              <a:t> for the function, </a:t>
            </a:r>
            <a:r>
              <a:rPr lang="en-US" altLang="en-US" sz="2600" i="1" dirty="0" smtClean="0">
                <a:latin typeface="Arial" charset="0"/>
              </a:rPr>
              <a:t>F(</a:t>
            </a:r>
            <a:r>
              <a:rPr lang="en-US" altLang="en-US" sz="2600" i="1" dirty="0" err="1" smtClean="0">
                <a:latin typeface="Arial" charset="0"/>
              </a:rPr>
              <a:t>x,y</a:t>
            </a:r>
            <a:r>
              <a:rPr lang="en-US" altLang="en-US" sz="2600" i="1" dirty="0" smtClean="0">
                <a:latin typeface="Arial" charset="0"/>
              </a:rPr>
              <a:t>) = x + y</a:t>
            </a:r>
            <a:r>
              <a:rPr lang="en-US" altLang="en-US" sz="2600" dirty="0" smtClean="0">
                <a:latin typeface="Arial" charset="0"/>
              </a:rPr>
              <a:t> at the right.</a:t>
            </a:r>
          </a:p>
          <a:p>
            <a:pPr>
              <a:spcAft>
                <a:spcPts val="500"/>
              </a:spcAft>
              <a:defRPr/>
            </a:pPr>
            <a:r>
              <a:rPr lang="en-US" altLang="en-US" sz="2600" dirty="0" smtClean="0">
                <a:latin typeface="Arial" charset="0"/>
              </a:rPr>
              <a:t>This function is equivalent to the OR of all of the </a:t>
            </a:r>
            <a:r>
              <a:rPr lang="en-US" altLang="en-US" sz="2600" dirty="0" err="1" smtClean="0">
                <a:latin typeface="Arial" charset="0"/>
              </a:rPr>
              <a:t>minterms</a:t>
            </a:r>
            <a:r>
              <a:rPr lang="en-US" altLang="en-US" sz="2600" dirty="0" smtClean="0">
                <a:latin typeface="Arial" charset="0"/>
              </a:rPr>
              <a:t> that have a value of 1.  Thus:</a:t>
            </a:r>
          </a:p>
          <a:p>
            <a:pPr marL="0" indent="0">
              <a:spcAft>
                <a:spcPts val="500"/>
              </a:spcAft>
              <a:buFontTx/>
              <a:buNone/>
              <a:defRPr/>
            </a:pPr>
            <a:endParaRPr lang="en-US" altLang="en-US" sz="2600" dirty="0" smtClean="0">
              <a:latin typeface="Arial" charset="0"/>
            </a:endParaRPr>
          </a:p>
        </p:txBody>
      </p:sp>
      <p:pic>
        <p:nvPicPr>
          <p:cNvPr id="9221" name="Picture 7" descr="K133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1671638"/>
            <a:ext cx="27416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12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</p:spPr>
        <p:txBody>
          <a:bodyPr/>
          <a:lstStyle/>
          <a:p>
            <a:r>
              <a:rPr lang="en-US" altLang="en-US" smtClean="0"/>
              <a:t>3A.2 Description of Kmaps and Terminology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4879975"/>
            <a:ext cx="5435600" cy="415925"/>
          </a:xfrm>
          <a:prstGeom prst="rect">
            <a:avLst/>
          </a:prstGeom>
          <a:noFill/>
        </p:spPr>
        <p:txBody>
          <a:bodyPr bIns="0" anchor="b">
            <a:spAutoFit/>
          </a:bodyPr>
          <a:lstStyle/>
          <a:p>
            <a:pPr>
              <a:defRPr/>
            </a:pPr>
            <a:r>
              <a:rPr lang="en-US" altLang="en-US" sz="3600" b="1" kern="0" spc="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en-US" sz="3600" b="1" kern="0" spc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3600" b="1" kern="0" spc="4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altLang="en-US" sz="1400" b="1" kern="0" spc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b="1" kern="0" spc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altLang="en-US" sz="1400" b="1" kern="0" spc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b="1" kern="0" spc="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b="1" kern="0" spc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b="1" kern="0" spc="400" dirty="0">
                <a:latin typeface="Courier New" panose="02070309020205020404" pitchFamily="49" charset="0"/>
                <a:cs typeface="Courier New" panose="02070309020205020404" pitchFamily="49" charset="0"/>
              </a:rPr>
              <a:t>x’</a:t>
            </a:r>
            <a:r>
              <a:rPr lang="en-US" altLang="en-US" sz="3600" b="1" kern="0" spc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y+xy</a:t>
            </a:r>
            <a:r>
              <a:rPr lang="en-US" altLang="en-US" sz="3600" b="1" kern="0" spc="400" dirty="0">
                <a:latin typeface="Courier New" panose="02070309020205020404" pitchFamily="49" charset="0"/>
                <a:cs typeface="Courier New" panose="02070309020205020404" pitchFamily="49" charset="0"/>
              </a:rPr>
              <a:t>’+</a:t>
            </a:r>
            <a:r>
              <a:rPr lang="en-US" altLang="en-US" sz="3600" b="1" kern="0" spc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endParaRPr lang="en-US" altLang="en-US" sz="3600" b="1" kern="0" spc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57E97C-F44A-4F57-B7B1-B6C9F6BF5BE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pic>
        <p:nvPicPr>
          <p:cNvPr id="10243" name="Picture 2" descr="K13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8450"/>
            <a:ext cx="19653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</p:spPr>
        <p:txBody>
          <a:bodyPr/>
          <a:lstStyle/>
          <a:p>
            <a:r>
              <a:rPr lang="en-US" altLang="en-US" smtClean="0"/>
              <a:t>3A.3 Kmap Simplification for Two Variables 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500" smtClean="0">
                <a:latin typeface="Arial" charset="0"/>
              </a:rPr>
              <a:t>Of course, the minterm function that we derived from our Kmap was not in simplest terms.</a:t>
            </a:r>
            <a:r>
              <a:rPr lang="en-US" altLang="en-US" sz="2600" smtClean="0">
                <a:latin typeface="Arial" charset="0"/>
              </a:rPr>
              <a:t>  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altLang="en-US" sz="2400" smtClean="0"/>
              <a:t>That’s what we started with in this example.</a:t>
            </a:r>
            <a:endParaRPr lang="en-US" altLang="en-US" sz="2200" smtClean="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500" smtClean="0">
                <a:latin typeface="Arial" charset="0"/>
              </a:rPr>
              <a:t>We can, however, reduce our complicated expression to its simplest terms by finding adjacent 1s in the Kmap that can be collected into groups that are powers of two.</a:t>
            </a:r>
            <a:endParaRPr lang="en-US" altLang="en-US" sz="2600" smtClean="0">
              <a:latin typeface="Arial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838200" y="4330700"/>
            <a:ext cx="47244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8600" indent="-228600">
              <a:spcBef>
                <a:spcPct val="20000"/>
              </a:spcBef>
              <a:buChar char="•"/>
              <a:tabLst>
                <a:tab pos="4064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85813">
              <a:spcBef>
                <a:spcPct val="20000"/>
              </a:spcBef>
              <a:buChar char="–"/>
              <a:tabLst>
                <a:tab pos="4064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064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064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64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64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64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64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500" baseline="0">
                <a:latin typeface="Arial" charset="0"/>
              </a:rPr>
              <a:t> In our example, we have two such groups.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altLang="en-US" sz="2400" baseline="0"/>
              <a:t> Can you find them?</a:t>
            </a:r>
            <a:endParaRPr lang="en-US" altLang="en-US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5360</TotalTime>
  <Words>1567</Words>
  <Application>Microsoft Office PowerPoint</Application>
  <PresentationFormat>On-screen Show (4:3)</PresentationFormat>
  <Paragraphs>196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Courier New</vt:lpstr>
      <vt:lpstr>Times New Roman</vt:lpstr>
      <vt:lpstr>ECOA_Mstr</vt:lpstr>
      <vt:lpstr>Focus on Karnaugh Maps</vt:lpstr>
      <vt:lpstr>3A.1 Introduction</vt:lpstr>
      <vt:lpstr>3A.1 Introduction</vt:lpstr>
      <vt:lpstr>3A.2 Description of Kmaps and Terminology </vt:lpstr>
      <vt:lpstr>3A.2 Description of Kmaps and Terminology </vt:lpstr>
      <vt:lpstr>3A.2 Description of Kmaps and Terminology </vt:lpstr>
      <vt:lpstr>3A.2 Description of Kmaps and Terminology </vt:lpstr>
      <vt:lpstr>3A.2 Description of Kmaps and Terminology </vt:lpstr>
      <vt:lpstr>3A.3 Kmap Simplification for Two Variables </vt:lpstr>
      <vt:lpstr>3A.3 Kmap Simplification for Two Variables </vt:lpstr>
      <vt:lpstr>3A.3 Kmap Simplification for Two Variables </vt:lpstr>
      <vt:lpstr>3A.3 Kmap Simplification for Three Variables </vt:lpstr>
      <vt:lpstr>3A.3 Kmap Simplification for Three Variables </vt:lpstr>
      <vt:lpstr>3A.3 Kmap Simplification for Three Variables </vt:lpstr>
      <vt:lpstr>3A.3 Kmap Simplification for Three Variables </vt:lpstr>
      <vt:lpstr>3A.3 Kmap Simplification for Three Variables </vt:lpstr>
      <vt:lpstr>3A.3 Kmap Simplification for Three Variables </vt:lpstr>
      <vt:lpstr>3A.3 Kmap Simplification for Three Variables </vt:lpstr>
      <vt:lpstr>3A.3 Kmap Simplification for Four Variables </vt:lpstr>
      <vt:lpstr>3A.3 Kmap Simplification for Four Variables </vt:lpstr>
      <vt:lpstr>3A.3 Kmap Simplification for Four Variables </vt:lpstr>
      <vt:lpstr>3A.3 Kmap Simplification for Four Variables </vt:lpstr>
      <vt:lpstr>3A.6 Don’t Care Conditions </vt:lpstr>
      <vt:lpstr>3A.6 Don’t Care Conditions </vt:lpstr>
      <vt:lpstr>3A.6 Don’t Care Conditions </vt:lpstr>
      <vt:lpstr>3A.6 Don’t Care Conditions </vt:lpstr>
      <vt:lpstr>3A.6 Don’t Care Conditions </vt:lpstr>
      <vt:lpstr>3A Conclusion</vt:lpstr>
      <vt:lpstr>3A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Anybody</cp:lastModifiedBy>
  <cp:revision>283</cp:revision>
  <dcterms:created xsi:type="dcterms:W3CDTF">2002-11-19T23:57:00Z</dcterms:created>
  <dcterms:modified xsi:type="dcterms:W3CDTF">2015-10-13T21:28:26Z</dcterms:modified>
</cp:coreProperties>
</file>