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43.xml" ContentType="application/vnd.openxmlformats-officedocument.themeOverride+xml"/>
  <Override PartName="/ppt/notesSlides/notesSlide43.xml" ContentType="application/vnd.openxmlformats-officedocument.presentationml.notesSlide+xml"/>
  <Override PartName="/ppt/theme/themeOverride44.xml" ContentType="application/vnd.openxmlformats-officedocument.themeOverride+xml"/>
  <Override PartName="/ppt/notesSlides/notesSlide44.xml" ContentType="application/vnd.openxmlformats-officedocument.presentationml.notesSlide+xml"/>
  <Override PartName="/ppt/theme/themeOverride45.xml" ContentType="application/vnd.openxmlformats-officedocument.themeOverride+xml"/>
  <Override PartName="/ppt/notesSlides/notesSlide45.xml" ContentType="application/vnd.openxmlformats-officedocument.presentationml.notesSlide+xml"/>
  <Override PartName="/ppt/theme/themeOverride46.xml" ContentType="application/vnd.openxmlformats-officedocument.themeOverride+xml"/>
  <Override PartName="/ppt/notesSlides/notesSlide46.xml" ContentType="application/vnd.openxmlformats-officedocument.presentationml.notesSlide+xml"/>
  <Override PartName="/ppt/theme/themeOverride47.xml" ContentType="application/vnd.openxmlformats-officedocument.themeOverride+xml"/>
  <Override PartName="/ppt/notesSlides/notesSlide47.xml" ContentType="application/vnd.openxmlformats-officedocument.presentationml.notesSlide+xml"/>
  <Override PartName="/ppt/theme/themeOverride48.xml" ContentType="application/vnd.openxmlformats-officedocument.themeOverride+xml"/>
  <Override PartName="/ppt/notesSlides/notesSlide48.xml" ContentType="application/vnd.openxmlformats-officedocument.presentationml.notesSlide+xml"/>
  <Override PartName="/ppt/theme/themeOverride49.xml" ContentType="application/vnd.openxmlformats-officedocument.themeOverride+xml"/>
  <Override PartName="/ppt/notesSlides/notesSlide49.xml" ContentType="application/vnd.openxmlformats-officedocument.presentationml.notesSlide+xml"/>
  <Override PartName="/ppt/theme/themeOverride50.xml" ContentType="application/vnd.openxmlformats-officedocument.themeOverride+xml"/>
  <Override PartName="/ppt/notesSlides/notesSlide50.xml" ContentType="application/vnd.openxmlformats-officedocument.presentationml.notesSlide+xml"/>
  <Override PartName="/ppt/theme/themeOverride51.xml" ContentType="application/vnd.openxmlformats-officedocument.themeOverride+xml"/>
  <Override PartName="/ppt/notesSlides/notesSlide51.xml" ContentType="application/vnd.openxmlformats-officedocument.presentationml.notesSlide+xml"/>
  <Override PartName="/ppt/theme/themeOverride52.xml" ContentType="application/vnd.openxmlformats-officedocument.themeOverride+xml"/>
  <Override PartName="/ppt/notesSlides/notesSlide52.xml" ContentType="application/vnd.openxmlformats-officedocument.presentationml.notesSlide+xml"/>
  <Override PartName="/ppt/theme/themeOverride53.xml" ContentType="application/vnd.openxmlformats-officedocument.themeOverride+xml"/>
  <Override PartName="/ppt/notesSlides/notesSlide53.xml" ContentType="application/vnd.openxmlformats-officedocument.presentationml.notesSlide+xml"/>
  <Override PartName="/ppt/theme/themeOverride54.xml" ContentType="application/vnd.openxmlformats-officedocument.themeOverride+xml"/>
  <Override PartName="/ppt/notesSlides/notesSlide54.xml" ContentType="application/vnd.openxmlformats-officedocument.presentationml.notesSlide+xml"/>
  <Override PartName="/ppt/theme/themeOverride55.xml" ContentType="application/vnd.openxmlformats-officedocument.themeOverride+xml"/>
  <Override PartName="/ppt/notesSlides/notesSlide55.xml" ContentType="application/vnd.openxmlformats-officedocument.presentationml.notesSlide+xml"/>
  <Override PartName="/ppt/theme/themeOverride56.xml" ContentType="application/vnd.openxmlformats-officedocument.themeOverride+xml"/>
  <Override PartName="/ppt/notesSlides/notesSlide56.xml" ContentType="application/vnd.openxmlformats-officedocument.presentationml.notesSlide+xml"/>
  <Override PartName="/ppt/theme/themeOverride57.xml" ContentType="application/vnd.openxmlformats-officedocument.themeOverride+xml"/>
  <Override PartName="/ppt/notesSlides/notesSlide57.xml" ContentType="application/vnd.openxmlformats-officedocument.presentationml.notesSlide+xml"/>
  <Override PartName="/ppt/theme/themeOverride58.xml" ContentType="application/vnd.openxmlformats-officedocument.themeOverride+xml"/>
  <Override PartName="/ppt/notesSlides/notesSlide58.xml" ContentType="application/vnd.openxmlformats-officedocument.presentationml.notesSlide+xml"/>
  <Override PartName="/ppt/theme/themeOverride59.xml" ContentType="application/vnd.openxmlformats-officedocument.themeOverride+xml"/>
  <Override PartName="/ppt/notesSlides/notesSlide59.xml" ContentType="application/vnd.openxmlformats-officedocument.presentationml.notesSlide+xml"/>
  <Override PartName="/ppt/theme/themeOverride60.xml" ContentType="application/vnd.openxmlformats-officedocument.themeOverride+xml"/>
  <Override PartName="/ppt/notesSlides/notesSlide60.xml" ContentType="application/vnd.openxmlformats-officedocument.presentationml.notesSlide+xml"/>
  <Override PartName="/ppt/theme/themeOverride61.xml" ContentType="application/vnd.openxmlformats-officedocument.themeOverride+xml"/>
  <Override PartName="/ppt/notesSlides/notesSlide61.xml" ContentType="application/vnd.openxmlformats-officedocument.presentationml.notesSlide+xml"/>
  <Override PartName="/ppt/theme/themeOverride62.xml" ContentType="application/vnd.openxmlformats-officedocument.themeOverride+xml"/>
  <Override PartName="/ppt/notesSlides/notesSlide62.xml" ContentType="application/vnd.openxmlformats-officedocument.presentationml.notesSlide+xml"/>
  <Override PartName="/ppt/theme/themeOverride63.xml" ContentType="application/vnd.openxmlformats-officedocument.themeOverride+xml"/>
  <Override PartName="/ppt/notesSlides/notesSlide63.xml" ContentType="application/vnd.openxmlformats-officedocument.presentationml.notesSlide+xml"/>
  <Override PartName="/ppt/theme/themeOverride64.xml" ContentType="application/vnd.openxmlformats-officedocument.themeOverride+xml"/>
  <Override PartName="/ppt/notesSlides/notesSlide64.xml" ContentType="application/vnd.openxmlformats-officedocument.presentationml.notesSlide+xml"/>
  <Override PartName="/ppt/theme/themeOverride65.xml" ContentType="application/vnd.openxmlformats-officedocument.themeOverride+xml"/>
  <Override PartName="/ppt/notesSlides/notesSlide65.xml" ContentType="application/vnd.openxmlformats-officedocument.presentationml.notesSlide+xml"/>
  <Override PartName="/ppt/theme/themeOverride66.xml" ContentType="application/vnd.openxmlformats-officedocument.themeOverride+xml"/>
  <Override PartName="/ppt/notesSlides/notesSlide66.xml" ContentType="application/vnd.openxmlformats-officedocument.presentationml.notesSlide+xml"/>
  <Override PartName="/ppt/theme/themeOverride67.xml" ContentType="application/vnd.openxmlformats-officedocument.themeOverride+xml"/>
  <Override PartName="/ppt/notesSlides/notesSlide67.xml" ContentType="application/vnd.openxmlformats-officedocument.presentationml.notesSlide+xml"/>
  <Override PartName="/ppt/theme/themeOverride68.xml" ContentType="application/vnd.openxmlformats-officedocument.themeOverride+xml"/>
  <Override PartName="/ppt/notesSlides/notesSlide68.xml" ContentType="application/vnd.openxmlformats-officedocument.presentationml.notesSlide+xml"/>
  <Override PartName="/ppt/theme/themeOverride69.xml" ContentType="application/vnd.openxmlformats-officedocument.themeOverride+xml"/>
  <Override PartName="/ppt/notesSlides/notesSlide69.xml" ContentType="application/vnd.openxmlformats-officedocument.presentationml.notesSlide+xml"/>
  <Override PartName="/ppt/theme/themeOverride70.xml" ContentType="application/vnd.openxmlformats-officedocument.themeOverride+xml"/>
  <Override PartName="/ppt/notesSlides/notesSlide70.xml" ContentType="application/vnd.openxmlformats-officedocument.presentationml.notesSlide+xml"/>
  <Override PartName="/ppt/theme/themeOverride71.xml" ContentType="application/vnd.openxmlformats-officedocument.themeOverride+xml"/>
  <Override PartName="/ppt/notesSlides/notesSlide71.xml" ContentType="application/vnd.openxmlformats-officedocument.presentationml.notesSlide+xml"/>
  <Override PartName="/ppt/theme/themeOverride72.xml" ContentType="application/vnd.openxmlformats-officedocument.themeOverride+xml"/>
  <Override PartName="/ppt/notesSlides/notesSlide72.xml" ContentType="application/vnd.openxmlformats-officedocument.presentationml.notesSlide+xml"/>
  <Override PartName="/ppt/theme/themeOverride73.xml" ContentType="application/vnd.openxmlformats-officedocument.themeOverride+xml"/>
  <Override PartName="/ppt/notesSlides/notesSlide73.xml" ContentType="application/vnd.openxmlformats-officedocument.presentationml.notesSlide+xml"/>
  <Override PartName="/ppt/theme/themeOverride74.xml" ContentType="application/vnd.openxmlformats-officedocument.themeOverride+xml"/>
  <Override PartName="/ppt/notesSlides/notesSlide74.xml" ContentType="application/vnd.openxmlformats-officedocument.presentationml.notesSlide+xml"/>
  <Override PartName="/ppt/theme/themeOverride75.xml" ContentType="application/vnd.openxmlformats-officedocument.themeOverride+xml"/>
  <Override PartName="/ppt/notesSlides/notesSlide75.xml" ContentType="application/vnd.openxmlformats-officedocument.presentationml.notesSlide+xml"/>
  <Override PartName="/ppt/theme/themeOverride76.xml" ContentType="application/vnd.openxmlformats-officedocument.themeOverride+xml"/>
  <Override PartName="/ppt/notesSlides/notesSlide76.xml" ContentType="application/vnd.openxmlformats-officedocument.presentationml.notesSlide+xml"/>
  <Override PartName="/ppt/theme/themeOverride77.xml" ContentType="application/vnd.openxmlformats-officedocument.themeOverride+xml"/>
  <Override PartName="/ppt/notesSlides/notesSlide77.xml" ContentType="application/vnd.openxmlformats-officedocument.presentationml.notesSlide+xml"/>
  <Override PartName="/ppt/theme/themeOverride78.xml" ContentType="application/vnd.openxmlformats-officedocument.themeOverride+xml"/>
  <Override PartName="/ppt/notesSlides/notesSlide78.xml" ContentType="application/vnd.openxmlformats-officedocument.presentationml.notesSlide+xml"/>
  <Override PartName="/ppt/theme/themeOverride79.xml" ContentType="application/vnd.openxmlformats-officedocument.themeOverride+xml"/>
  <Override PartName="/ppt/notesSlides/notesSlide79.xml" ContentType="application/vnd.openxmlformats-officedocument.presentationml.notesSlide+xml"/>
  <Override PartName="/ppt/theme/themeOverride80.xml" ContentType="application/vnd.openxmlformats-officedocument.themeOverride+xml"/>
  <Override PartName="/ppt/notesSlides/notesSlide80.xml" ContentType="application/vnd.openxmlformats-officedocument.presentationml.notesSlide+xml"/>
  <Override PartName="/ppt/theme/themeOverride81.xml" ContentType="application/vnd.openxmlformats-officedocument.themeOverride+xml"/>
  <Override PartName="/ppt/notesSlides/notesSlide81.xml" ContentType="application/vnd.openxmlformats-officedocument.presentationml.notesSlide+xml"/>
  <Override PartName="/ppt/theme/themeOverride82.xml" ContentType="application/vnd.openxmlformats-officedocument.themeOverr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93"/>
  </p:notesMasterIdLst>
  <p:sldIdLst>
    <p:sldId id="258" r:id="rId2"/>
    <p:sldId id="256" r:id="rId3"/>
    <p:sldId id="521" r:id="rId4"/>
    <p:sldId id="259" r:id="rId5"/>
    <p:sldId id="439" r:id="rId6"/>
    <p:sldId id="522" r:id="rId7"/>
    <p:sldId id="437" r:id="rId8"/>
    <p:sldId id="441" r:id="rId9"/>
    <p:sldId id="442" r:id="rId10"/>
    <p:sldId id="440" r:id="rId11"/>
    <p:sldId id="443" r:id="rId12"/>
    <p:sldId id="444" r:id="rId13"/>
    <p:sldId id="445" r:id="rId14"/>
    <p:sldId id="446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523" r:id="rId25"/>
    <p:sldId id="456" r:id="rId26"/>
    <p:sldId id="457" r:id="rId27"/>
    <p:sldId id="458" r:id="rId28"/>
    <p:sldId id="459" r:id="rId29"/>
    <p:sldId id="460" r:id="rId30"/>
    <p:sldId id="461" r:id="rId31"/>
    <p:sldId id="524" r:id="rId32"/>
    <p:sldId id="462" r:id="rId33"/>
    <p:sldId id="514" r:id="rId34"/>
    <p:sldId id="515" r:id="rId35"/>
    <p:sldId id="516" r:id="rId36"/>
    <p:sldId id="517" r:id="rId37"/>
    <p:sldId id="518" r:id="rId38"/>
    <p:sldId id="519" r:id="rId39"/>
    <p:sldId id="520" r:id="rId40"/>
    <p:sldId id="525" r:id="rId41"/>
    <p:sldId id="463" r:id="rId42"/>
    <p:sldId id="464" r:id="rId43"/>
    <p:sldId id="465" r:id="rId44"/>
    <p:sldId id="466" r:id="rId45"/>
    <p:sldId id="467" r:id="rId46"/>
    <p:sldId id="468" r:id="rId47"/>
    <p:sldId id="469" r:id="rId48"/>
    <p:sldId id="470" r:id="rId49"/>
    <p:sldId id="471" r:id="rId50"/>
    <p:sldId id="472" r:id="rId51"/>
    <p:sldId id="473" r:id="rId52"/>
    <p:sldId id="494" r:id="rId53"/>
    <p:sldId id="526" r:id="rId54"/>
    <p:sldId id="474" r:id="rId55"/>
    <p:sldId id="475" r:id="rId56"/>
    <p:sldId id="476" r:id="rId57"/>
    <p:sldId id="477" r:id="rId58"/>
    <p:sldId id="478" r:id="rId59"/>
    <p:sldId id="479" r:id="rId60"/>
    <p:sldId id="481" r:id="rId61"/>
    <p:sldId id="480" r:id="rId62"/>
    <p:sldId id="482" r:id="rId63"/>
    <p:sldId id="483" r:id="rId64"/>
    <p:sldId id="487" r:id="rId65"/>
    <p:sldId id="486" r:id="rId66"/>
    <p:sldId id="495" r:id="rId67"/>
    <p:sldId id="496" r:id="rId68"/>
    <p:sldId id="497" r:id="rId69"/>
    <p:sldId id="498" r:id="rId70"/>
    <p:sldId id="499" r:id="rId71"/>
    <p:sldId id="501" r:id="rId72"/>
    <p:sldId id="503" r:id="rId73"/>
    <p:sldId id="505" r:id="rId74"/>
    <p:sldId id="488" r:id="rId75"/>
    <p:sldId id="513" r:id="rId76"/>
    <p:sldId id="489" r:id="rId77"/>
    <p:sldId id="506" r:id="rId78"/>
    <p:sldId id="507" r:id="rId79"/>
    <p:sldId id="508" r:id="rId80"/>
    <p:sldId id="509" r:id="rId81"/>
    <p:sldId id="510" r:id="rId82"/>
    <p:sldId id="511" r:id="rId83"/>
    <p:sldId id="512" r:id="rId84"/>
    <p:sldId id="527" r:id="rId85"/>
    <p:sldId id="490" r:id="rId86"/>
    <p:sldId id="491" r:id="rId87"/>
    <p:sldId id="492" r:id="rId88"/>
    <p:sldId id="436" r:id="rId89"/>
    <p:sldId id="493" r:id="rId90"/>
    <p:sldId id="504" r:id="rId91"/>
    <p:sldId id="284" r:id="rId92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15000"/>
      </a:spcBef>
      <a:spcAft>
        <a:spcPct val="0"/>
      </a:spcAft>
      <a:defRPr sz="2000" b="1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0" eaLnBrk="0" fontAlgn="base" hangingPunct="0">
      <a:spcBef>
        <a:spcPct val="15000"/>
      </a:spcBef>
      <a:spcAft>
        <a:spcPct val="0"/>
      </a:spcAft>
      <a:defRPr sz="2000" b="1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0" eaLnBrk="0" fontAlgn="base" hangingPunct="0">
      <a:spcBef>
        <a:spcPct val="15000"/>
      </a:spcBef>
      <a:spcAft>
        <a:spcPct val="0"/>
      </a:spcAft>
      <a:defRPr sz="2000" b="1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0" eaLnBrk="0" fontAlgn="base" hangingPunct="0">
      <a:spcBef>
        <a:spcPct val="15000"/>
      </a:spcBef>
      <a:spcAft>
        <a:spcPct val="0"/>
      </a:spcAft>
      <a:defRPr sz="2000" b="1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0" eaLnBrk="0" fontAlgn="base" hangingPunct="0">
      <a:spcBef>
        <a:spcPct val="15000"/>
      </a:spcBef>
      <a:spcAft>
        <a:spcPct val="0"/>
      </a:spcAft>
      <a:defRPr sz="2000" b="1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9FF"/>
    <a:srgbClr val="FFFF99"/>
    <a:srgbClr val="FFCCCC"/>
    <a:srgbClr val="93B9DF"/>
    <a:srgbClr val="FFFFBD"/>
    <a:srgbClr val="00C9C4"/>
    <a:srgbClr val="99FFCC"/>
    <a:srgbClr val="E4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3" autoAdjust="0"/>
    <p:restoredTop sz="94660"/>
  </p:normalViewPr>
  <p:slideViewPr>
    <p:cSldViewPr>
      <p:cViewPr varScale="1">
        <p:scale>
          <a:sx n="105" d="100"/>
          <a:sy n="105" d="100"/>
        </p:scale>
        <p:origin x="1718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 baseline="0"/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baseline="0"/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 baseline="0"/>
            </a:lvl1pPr>
          </a:lstStyle>
          <a:p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baseline="0"/>
            </a:lvl1pPr>
          </a:lstStyle>
          <a:p>
            <a:fld id="{08E4264B-D412-4F51-8796-A7B71F757E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95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418432-2EEB-4672-A0E2-C5798BC3663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BE82A0-BC10-4211-A911-F3FDED64BDE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F17743-95F9-4183-93E7-679080EAC92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153417-B07C-4D75-BD3B-68D780DC17B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5B8208-17A6-4531-9307-5E76570B913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56FEF-E960-40B6-BD70-2923A3AA1B2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B0624-D980-47AD-A2C3-B112A11CC82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6B515-7BBD-4337-9E94-5D71413DBDA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0BC04-B2A0-4689-9387-094F7C9FE18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C0A824-A212-4D37-9F4B-86B2B47F650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724731-FCF4-4660-AE5F-5CD89BE3D91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1E5AB2-5598-486B-A484-E93E30040EC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2A2F31-F2DC-46CA-9D2A-C74F06D8A9D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C9DF8D-4BF1-433A-AA49-262BC604361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98729-9081-4FC9-A58C-CE6DBD5609EB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47CD50-45DF-4D14-8C14-1D026D7AFA24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BE94FF-5FCD-41AD-8D30-F4A70EF1F97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5DB73-5C16-425E-8336-D0A78EDE701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E0005-D348-4999-80D3-3E270796599C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E0005-D348-4999-80D3-3E270796599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E0005-D348-4999-80D3-3E270796599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E0005-D348-4999-80D3-3E270796599C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1E619D-AC78-4977-AF38-4F88E13C8DD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E0005-D348-4999-80D3-3E270796599C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E0005-D348-4999-80D3-3E270796599C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E0005-D348-4999-80D3-3E270796599C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E0005-D348-4999-80D3-3E270796599C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F3047-3DFB-4D9F-9F16-236D0662DD05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44798-71B9-4A29-89BA-49E00740BB66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0B40D-6F10-4D64-B1A1-E6A0DCDD2DD6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ADEBF1-DEB1-4951-86A6-6A2FDBDD6047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F0C651-DB4D-4D30-8539-E3C6DBFF7799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229C9-A5B6-458C-A009-A0A56F007825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707BD-2E73-4F49-8382-E0F65D74E69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25547-C6E6-4F7A-9096-CAD5C91F6B70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E5BEE-9B1F-46B7-9D2B-03CFE96E3138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88452-D046-4968-A80C-449D6B8D50E3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A5BE25-8B27-40B1-9BE6-C28A079D35FB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18224-BCE8-4603-9DBC-C56AD8F8D0DA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9E0BD7-684B-42A1-9D8F-DEBE56C5385B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8E9440-CA81-40DE-8805-063CA2548F54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ACD538-ACB7-4257-AE5B-C0E50D50855B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39FCD-1B67-4673-AC6B-39D74E739181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D27521-C89F-4D91-977D-17DEB2168463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3360F4-1F87-456E-850A-7C20F4847BC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13950-CAD7-48B0-82A8-B15AE302DE1A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14C900-C929-496E-A801-143AA507B989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EAEB3A-529F-43CC-AD62-B1DC633E4136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393CD-5D62-4282-A57F-892EF4AA2170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D4055-C252-43F4-9B51-8C0A2E301773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C68690-2BAE-4932-B389-22976893CFD1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86F40-5497-4122-B242-D4C59CCAE84E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AFAB0-0699-45E7-86AA-AD8A5EFB5ADA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D23A6-389A-45D2-ABA3-0C34A5D42778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0AD43-6C09-46F5-912A-E28A9DE716C4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17D03D-4C26-4A14-A43D-BBEC4E0366B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2CEE3F-E57B-47ED-9DFF-2318954BEDDB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895BBE-95EC-4198-9A17-9A45662327E6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03634A-DB06-4B98-8AB3-7156D9442309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5FEEB0-719B-426E-8198-51A1E59864F5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D32D7C-9E9D-4099-8A0B-0CD97C707644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C2A20B-1046-4DB6-8B83-242FE2859A1E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EB43D-8201-4C9A-B5FF-875F6CCD5AED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E228CD-10F5-4CC8-B818-F5C998733DBD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4913B9-D4BE-4D0B-8DAC-3450B6B71CD8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08FE9-2CE6-4EFA-B143-5D79725B2469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9A37FA-5E65-46EE-B589-0C17B2EB972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5E50C-2A0F-4043-8155-AC68E80C514D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9C65AC-C840-42C4-A977-76E8143BAC67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C737DB-413F-4E2F-8118-2617C76EB1BA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44306-6B4A-49DB-BC23-244FE1AE7426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57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243012-1957-4AFF-B503-E280E3092D7B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323A02-592C-4B7D-A4D7-FBE3B1805D69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544E9-BF75-4CE7-B7CB-37FE98A173B5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D8113-5799-4B6A-ACBF-06FCCC6EA88F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09BC05-1DA3-4F94-9E41-53F0B8AC30A8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F7894-68E3-4A77-9F1A-4DB9D9599478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A5CB1D-33BA-4F80-AB73-1573656B483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E8329-DA6C-44D1-AD8C-B008C34FC5C2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23AB8-F087-462D-9FEE-53607A8CBBB5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F3EB1C-5888-4AD9-89E5-9CAB3B761860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907DB-7161-48DD-9726-4006CDA2EC8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AAE5A-32E8-4A95-9964-0B79DEFCA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8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67FBA6-65FA-48B8-8E78-98CC2F887C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34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9BBCB-5997-4488-AD88-54AB492C89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622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D0551-11F5-422F-BB79-0EDAB96EF0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99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420EAA-3198-4E05-A84A-BD4DBB2C31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00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BB42-89E3-4233-B459-78F9ED0CF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80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5D4528-2385-45B6-AE20-95BA9B958D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22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CB12B6-4EC6-44A5-83E1-4155974ECB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61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40D18-0B21-473A-8253-FC3CC03673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53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89641-0C79-46A1-92AE-E39CBC88B0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87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D75E2-E4AF-4DBE-B6AC-44660A0143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71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0" baseline="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 baseline="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0" baseline="0"/>
            </a:lvl1pPr>
          </a:lstStyle>
          <a:p>
            <a:fld id="{3226FF1A-D610-4D4D-AF61-9D578EB932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8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0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1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16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18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6" Type="http://schemas.openxmlformats.org/officeDocument/2006/relationships/image" Target="../media/image23.gif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4" Type="http://schemas.openxmlformats.org/officeDocument/2006/relationships/image" Target="../media/image2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25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26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Relationship Id="rId4" Type="http://schemas.openxmlformats.org/officeDocument/2006/relationships/image" Target="../media/image40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3.xml"/><Relationship Id="rId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4.xml"/><Relationship Id="rId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5.xml"/><Relationship Id="rId4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7.xml"/><Relationship Id="rId4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8.xml"/><Relationship Id="rId4" Type="http://schemas.openxmlformats.org/officeDocument/2006/relationships/image" Target="../media/image4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9.xml"/><Relationship Id="rId4" Type="http://schemas.openxmlformats.org/officeDocument/2006/relationships/image" Target="../media/image4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0.xml"/><Relationship Id="rId4" Type="http://schemas.openxmlformats.org/officeDocument/2006/relationships/image" Target="../media/image4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1.xml"/><Relationship Id="rId5" Type="http://schemas.openxmlformats.org/officeDocument/2006/relationships/image" Target="../media/image48.gif"/><Relationship Id="rId4" Type="http://schemas.openxmlformats.org/officeDocument/2006/relationships/image" Target="../media/image4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2.xml"/><Relationship Id="rId5" Type="http://schemas.openxmlformats.org/officeDocument/2006/relationships/image" Target="../media/image47.gif"/><Relationship Id="rId4" Type="http://schemas.openxmlformats.org/officeDocument/2006/relationships/image" Target="../media/image4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3.xml"/><Relationship Id="rId4" Type="http://schemas.openxmlformats.org/officeDocument/2006/relationships/image" Target="../media/image5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4.xml"/><Relationship Id="rId4" Type="http://schemas.openxmlformats.org/officeDocument/2006/relationships/image" Target="../media/image51.gi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5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6.xml"/><Relationship Id="rId5" Type="http://schemas.openxmlformats.org/officeDocument/2006/relationships/image" Target="../media/image55.gif"/><Relationship Id="rId4" Type="http://schemas.openxmlformats.org/officeDocument/2006/relationships/image" Target="../media/image5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7.xml"/><Relationship Id="rId5" Type="http://schemas.openxmlformats.org/officeDocument/2006/relationships/image" Target="../media/image56.png"/><Relationship Id="rId4" Type="http://schemas.openxmlformats.org/officeDocument/2006/relationships/image" Target="../media/image5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9.xml"/><Relationship Id="rId4" Type="http://schemas.openxmlformats.org/officeDocument/2006/relationships/image" Target="../media/image5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0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1.xml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3.xml"/><Relationship Id="rId4" Type="http://schemas.openxmlformats.org/officeDocument/2006/relationships/image" Target="../media/image6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4.xml"/><Relationship Id="rId4" Type="http://schemas.openxmlformats.org/officeDocument/2006/relationships/image" Target="../media/image6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7.xml"/><Relationship Id="rId4" Type="http://schemas.openxmlformats.org/officeDocument/2006/relationships/image" Target="../media/image6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8.xml"/><Relationship Id="rId4" Type="http://schemas.openxmlformats.org/officeDocument/2006/relationships/image" Target="../media/image6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0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1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2.xml"/><Relationship Id="rId4" Type="http://schemas.openxmlformats.org/officeDocument/2006/relationships/image" Target="../media/image6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3.xml"/><Relationship Id="rId4" Type="http://schemas.openxmlformats.org/officeDocument/2006/relationships/image" Target="../media/image7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4.xml"/><Relationship Id="rId4" Type="http://schemas.openxmlformats.org/officeDocument/2006/relationships/image" Target="../media/image7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5.xml"/><Relationship Id="rId4" Type="http://schemas.openxmlformats.org/officeDocument/2006/relationships/image" Target="../media/image73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9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3048000" cy="838200"/>
          </a:xfrm>
        </p:spPr>
        <p:txBody>
          <a:bodyPr/>
          <a:lstStyle/>
          <a:p>
            <a:pPr algn="r"/>
            <a:r>
              <a:rPr lang="en-US" altLang="en-US" sz="4800" dirty="0"/>
              <a:t>Chapter 3</a:t>
            </a:r>
          </a:p>
        </p:txBody>
      </p:sp>
      <p:sp>
        <p:nvSpPr>
          <p:cNvPr id="7172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124200"/>
            <a:ext cx="3886200" cy="2438400"/>
          </a:xfrm>
        </p:spPr>
        <p:txBody>
          <a:bodyPr/>
          <a:lstStyle/>
          <a:p>
            <a:pPr algn="r"/>
            <a:r>
              <a:rPr lang="en-US" altLang="en-US" sz="3800" dirty="0">
                <a:latin typeface="Arial" charset="0"/>
              </a:rPr>
              <a:t>Boolean Algebra and Digital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9F34-5168-471B-BD72-AA7A0D73B4C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391400" cy="297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>
                <a:latin typeface="Arial" charset="0"/>
              </a:rPr>
              <a:t>A Boolean function has:</a:t>
            </a:r>
          </a:p>
          <a:p>
            <a:pPr lvl="1">
              <a:buSzPct val="80000"/>
              <a:buFontTx/>
              <a:buChar char="•"/>
            </a:pPr>
            <a:r>
              <a:rPr lang="en-US" altLang="en-US" sz="2400">
                <a:latin typeface="Arial" charset="0"/>
              </a:rPr>
              <a:t>At least one Boolean variable, </a:t>
            </a:r>
          </a:p>
          <a:p>
            <a:pPr lvl="1">
              <a:buSzPct val="80000"/>
              <a:buFontTx/>
              <a:buChar char="•"/>
            </a:pPr>
            <a:r>
              <a:rPr lang="en-US" altLang="en-US" sz="2400">
                <a:latin typeface="Arial" charset="0"/>
              </a:rPr>
              <a:t>At least one Boolean operator, and </a:t>
            </a:r>
          </a:p>
          <a:p>
            <a:pPr lvl="1">
              <a:buSzPct val="80000"/>
              <a:buFontTx/>
              <a:buChar char="•"/>
            </a:pPr>
            <a:r>
              <a:rPr lang="en-US" altLang="en-US" sz="2400">
                <a:latin typeface="Arial" charset="0"/>
              </a:rPr>
              <a:t>At least one input from the set {0,1}.</a:t>
            </a:r>
            <a:r>
              <a:rPr lang="en-US" altLang="en-US" sz="2200">
                <a:latin typeface="Arial" charset="0"/>
              </a:rPr>
              <a:t>  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It produces an output that is also a member of the set {0,1}.</a:t>
            </a:r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2438400" y="4724400"/>
            <a:ext cx="55626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en-US" sz="2200" baseline="0">
                <a:solidFill>
                  <a:srgbClr val="CC3300"/>
                </a:solidFill>
              </a:rPr>
              <a:t>Now you know why the binary numbering system is so handy in digital systems</a:t>
            </a:r>
            <a:r>
              <a:rPr lang="en-US" altLang="en-US" sz="2200" b="0" baseline="0"/>
              <a:t>.</a:t>
            </a:r>
            <a:endParaRPr lang="en-US" altLang="en-US" b="0" baseline="0"/>
          </a:p>
        </p:txBody>
      </p:sp>
      <p:sp>
        <p:nvSpPr>
          <p:cNvPr id="397318" name="Rectangle 6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876800" cy="547688"/>
          </a:xfrm>
          <a:noFill/>
          <a:ln/>
        </p:spPr>
        <p:txBody>
          <a:bodyPr/>
          <a:lstStyle/>
          <a:p>
            <a:r>
              <a:rPr lang="en-US" altLang="en-US"/>
              <a:t>3.2 Boolean Algebra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F2E4-ECD9-47D5-BEF6-3630278ECCE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03459" name="Rectangle 4099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39624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2200" dirty="0">
                <a:latin typeface="Arial" charset="0"/>
              </a:rPr>
              <a:t>The truth table for the Boolean function: 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n-US" altLang="en-US" sz="2200" dirty="0">
                <a:latin typeface="Arial" charset="0"/>
              </a:rPr>
              <a:t>   </a:t>
            </a:r>
          </a:p>
          <a:p>
            <a:pPr lvl="1">
              <a:spcBef>
                <a:spcPct val="10000"/>
              </a:spcBef>
              <a:buFontTx/>
              <a:buNone/>
            </a:pPr>
            <a:endParaRPr lang="en-US" altLang="en-US" sz="2200" dirty="0">
              <a:latin typeface="Arial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200" dirty="0">
                <a:latin typeface="Arial" charset="0"/>
              </a:rPr>
              <a:t>    is shown at the right.</a:t>
            </a:r>
          </a:p>
          <a:p>
            <a:pPr>
              <a:spcBef>
                <a:spcPct val="40000"/>
              </a:spcBef>
            </a:pPr>
            <a:r>
              <a:rPr lang="en-US" altLang="en-US" sz="2200" dirty="0">
                <a:latin typeface="Arial" charset="0"/>
              </a:rPr>
              <a:t>To make evaluation of the Boolean function easier, the truth table contains extra (shaded) columns to hold evaluations of subparts of the function.</a:t>
            </a:r>
          </a:p>
        </p:txBody>
      </p:sp>
      <p:sp>
        <p:nvSpPr>
          <p:cNvPr id="403465" name="Rectangle 4105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876800" cy="547688"/>
          </a:xfrm>
          <a:noFill/>
          <a:ln/>
        </p:spPr>
        <p:txBody>
          <a:bodyPr/>
          <a:lstStyle/>
          <a:p>
            <a:r>
              <a:rPr lang="en-US" altLang="en-US"/>
              <a:t>3.2 Boolean Algebra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200"/>
            <a:ext cx="3429000" cy="4408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14401"/>
            <a:ext cx="4885508" cy="50292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8E60-905D-4821-9F74-BF3F858582E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41148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500" dirty="0">
                <a:latin typeface="Arial" charset="0"/>
              </a:rPr>
              <a:t>As with common arithmetic, Boolean operations have rules of precedence.</a:t>
            </a:r>
          </a:p>
          <a:p>
            <a:pPr>
              <a:spcBef>
                <a:spcPct val="40000"/>
              </a:spcBef>
            </a:pPr>
            <a:r>
              <a:rPr lang="en-US" altLang="en-US" sz="2500" dirty="0">
                <a:latin typeface="Arial" charset="0"/>
              </a:rPr>
              <a:t>The NOT operator has highest priority, followed by AND </a:t>
            </a:r>
            <a:r>
              <a:rPr lang="en-US" altLang="en-US" sz="2500" dirty="0" err="1">
                <a:latin typeface="Arial" charset="0"/>
              </a:rPr>
              <a:t>and</a:t>
            </a:r>
            <a:r>
              <a:rPr lang="en-US" altLang="en-US" sz="2500" dirty="0">
                <a:latin typeface="Arial" charset="0"/>
              </a:rPr>
              <a:t> then OR.</a:t>
            </a:r>
          </a:p>
          <a:p>
            <a:pPr>
              <a:spcBef>
                <a:spcPct val="40000"/>
              </a:spcBef>
            </a:pPr>
            <a:r>
              <a:rPr lang="en-US" altLang="en-US" sz="2500" dirty="0">
                <a:latin typeface="Arial" charset="0"/>
              </a:rPr>
              <a:t>This is how we chose the (shaded) function subparts in our table. </a:t>
            </a:r>
            <a:endParaRPr lang="en-US" altLang="en-US" sz="2600" dirty="0">
              <a:latin typeface="Arial" charset="0"/>
            </a:endParaRPr>
          </a:p>
        </p:txBody>
      </p:sp>
      <p:sp>
        <p:nvSpPr>
          <p:cNvPr id="40756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876800" cy="547688"/>
          </a:xfrm>
          <a:noFill/>
          <a:ln/>
        </p:spPr>
        <p:txBody>
          <a:bodyPr/>
          <a:lstStyle/>
          <a:p>
            <a:r>
              <a:rPr lang="en-US" altLang="en-US"/>
              <a:t>3.2 Boolean Algebra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066800"/>
            <a:ext cx="4353469" cy="448151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C8EE-03CF-4AFE-92F8-DC5B3BB44D6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09603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>
                <a:latin typeface="Arial" charset="0"/>
              </a:rPr>
              <a:t>Digital computers contain circuits that implement Boolean functions.</a:t>
            </a:r>
          </a:p>
          <a:p>
            <a:r>
              <a:rPr lang="en-US" altLang="en-US" sz="2600">
                <a:latin typeface="Arial" charset="0"/>
              </a:rPr>
              <a:t>The simpler that we can make a Boolean function, the smaller the circuit that will result.</a:t>
            </a:r>
          </a:p>
          <a:p>
            <a:pPr lvl="1"/>
            <a:r>
              <a:rPr lang="en-US" altLang="en-US" sz="2400"/>
              <a:t>Simpler circuits are cheaper to build, consume less power, and run faster than complex circuits.</a:t>
            </a:r>
            <a:endParaRPr lang="en-US" altLang="en-US" sz="2200">
              <a:latin typeface="Arial" charset="0"/>
            </a:endParaRPr>
          </a:p>
          <a:p>
            <a:r>
              <a:rPr lang="en-US" altLang="en-US" sz="2600">
                <a:latin typeface="Arial" charset="0"/>
              </a:rPr>
              <a:t>With this in mind, we always want to reduce our Boolean functions to their simplest form.</a:t>
            </a:r>
          </a:p>
          <a:p>
            <a:r>
              <a:rPr lang="en-US" altLang="en-US" sz="2600">
                <a:latin typeface="Arial" charset="0"/>
              </a:rPr>
              <a:t>There are a number of Boolean identities that help us to do this.</a:t>
            </a:r>
            <a:r>
              <a:rPr lang="en-US" altLang="en-US" sz="2500">
                <a:latin typeface="Arial" charset="0"/>
              </a:rPr>
              <a:t> </a:t>
            </a:r>
            <a:endParaRPr lang="en-US" altLang="en-US" sz="2600">
              <a:latin typeface="Arial" charset="0"/>
            </a:endParaRPr>
          </a:p>
        </p:txBody>
      </p:sp>
      <p:sp>
        <p:nvSpPr>
          <p:cNvPr id="409606" name="Rectangle 3078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876800" cy="547688"/>
          </a:xfrm>
          <a:noFill/>
          <a:ln/>
        </p:spPr>
        <p:txBody>
          <a:bodyPr/>
          <a:lstStyle/>
          <a:p>
            <a:r>
              <a:rPr lang="en-US" altLang="en-US"/>
              <a:t>3.2 Boolean Algebra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E49-CFC0-45F8-B3D0-45770959E55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772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>
                <a:latin typeface="Arial" charset="0"/>
              </a:rPr>
              <a:t>Most Boolean identities have an AND (product) form as well as an OR (sum) form.  We give our identities using both forms. Our first group is rather intuitive:</a:t>
            </a:r>
          </a:p>
        </p:txBody>
      </p:sp>
      <p:sp>
        <p:nvSpPr>
          <p:cNvPr id="411659" name="Rectangle 11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876800" cy="547688"/>
          </a:xfrm>
          <a:noFill/>
          <a:ln/>
        </p:spPr>
        <p:txBody>
          <a:bodyPr/>
          <a:lstStyle/>
          <a:p>
            <a:r>
              <a:rPr lang="en-US" altLang="en-US"/>
              <a:t>3.2 Boolean Algebra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997200"/>
            <a:ext cx="6264662" cy="26479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6439-C548-48CA-B548-C2D06E2D4E9A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413702" name="Picture 6" descr="6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22525"/>
            <a:ext cx="8318500" cy="192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>
                <a:latin typeface="Arial" charset="0"/>
              </a:rPr>
              <a:t>Our second group of Boolean identities should be familiar to you from your study of algebra:</a:t>
            </a:r>
          </a:p>
        </p:txBody>
      </p:sp>
      <p:sp>
        <p:nvSpPr>
          <p:cNvPr id="413704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876800" cy="547688"/>
          </a:xfrm>
          <a:noFill/>
          <a:ln/>
        </p:spPr>
        <p:txBody>
          <a:bodyPr/>
          <a:lstStyle/>
          <a:p>
            <a:r>
              <a:rPr lang="en-US" altLang="en-US"/>
              <a:t>3.2 Boolean Algebra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D8CC-DD4F-4534-8886-A74B605EE50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198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>
                <a:latin typeface="Arial" charset="0"/>
              </a:rPr>
              <a:t>Our last group of Boolean identities are perhaps the most useful.</a:t>
            </a:r>
          </a:p>
          <a:p>
            <a:r>
              <a:rPr lang="en-US" altLang="en-US" sz="2600">
                <a:latin typeface="Arial" charset="0"/>
              </a:rPr>
              <a:t>If you have studied set theory or formal logic, these laws are also familiar to you.</a:t>
            </a:r>
          </a:p>
        </p:txBody>
      </p:sp>
      <p:sp>
        <p:nvSpPr>
          <p:cNvPr id="415753" name="Rectangle 9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876800" cy="547688"/>
          </a:xfrm>
          <a:noFill/>
          <a:ln/>
        </p:spPr>
        <p:txBody>
          <a:bodyPr/>
          <a:lstStyle/>
          <a:p>
            <a:r>
              <a:rPr lang="en-US" altLang="en-US"/>
              <a:t>3.2 Boolean Algebra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971800"/>
            <a:ext cx="7883290" cy="27527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A238-75F1-48C3-83B9-9E65C875547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005949"/>
            <a:ext cx="8153400" cy="190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400" dirty="0">
                <a:latin typeface="Arial" charset="0"/>
              </a:rPr>
              <a:t>We can use Boolean identities to simplify: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charset="0"/>
              </a:rPr>
              <a:t>	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400" dirty="0">
                <a:latin typeface="Arial" charset="0"/>
              </a:rPr>
              <a:t> </a:t>
            </a:r>
          </a:p>
        </p:txBody>
      </p:sp>
      <p:sp>
        <p:nvSpPr>
          <p:cNvPr id="417802" name="Rectangle 10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876800" cy="547688"/>
          </a:xfrm>
          <a:noFill/>
          <a:ln/>
        </p:spPr>
        <p:txBody>
          <a:bodyPr/>
          <a:lstStyle/>
          <a:p>
            <a:r>
              <a:rPr lang="en-US" altLang="en-US"/>
              <a:t>3.2 Boolean Algebra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600" y="1707098"/>
            <a:ext cx="5252715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F(x,y,z) 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l-PL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xy 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l-PL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x′z 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l-PL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yz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07" y="2133600"/>
            <a:ext cx="7962900" cy="40275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F24-48AC-4553-BF96-69D5B516FD7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219200"/>
            <a:ext cx="7696200" cy="3657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charset="0"/>
              </a:rPr>
              <a:t>Sometimes it is more economical to build a circuit using the complement of a function (and complementing its result) than it is to implement the function directly.</a:t>
            </a:r>
          </a:p>
          <a:p>
            <a:pPr>
              <a:spcBef>
                <a:spcPct val="40000"/>
              </a:spcBef>
            </a:pPr>
            <a:r>
              <a:rPr lang="en-US" altLang="en-US" sz="2600" dirty="0" err="1">
                <a:latin typeface="Arial" charset="0"/>
              </a:rPr>
              <a:t>DeMorgan’s</a:t>
            </a:r>
            <a:r>
              <a:rPr lang="en-US" altLang="en-US" sz="2600" dirty="0">
                <a:latin typeface="Arial" charset="0"/>
              </a:rPr>
              <a:t> law provides an easy way of finding the complement of a Boolean function.</a:t>
            </a:r>
          </a:p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charset="0"/>
              </a:rPr>
              <a:t>Recall </a:t>
            </a:r>
            <a:r>
              <a:rPr lang="en-US" altLang="en-US" sz="2600" dirty="0" err="1">
                <a:latin typeface="Arial" charset="0"/>
              </a:rPr>
              <a:t>DeMorgan’s</a:t>
            </a:r>
            <a:r>
              <a:rPr lang="en-US" altLang="en-US" sz="2600" dirty="0">
                <a:latin typeface="Arial" charset="0"/>
              </a:rPr>
              <a:t> law states:</a:t>
            </a:r>
          </a:p>
        </p:txBody>
      </p:sp>
      <p:sp>
        <p:nvSpPr>
          <p:cNvPr id="421895" name="Rectangle 7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876800" cy="547688"/>
          </a:xfrm>
          <a:noFill/>
          <a:ln/>
        </p:spPr>
        <p:txBody>
          <a:bodyPr/>
          <a:lstStyle/>
          <a:p>
            <a:r>
              <a:rPr lang="en-US" altLang="en-US"/>
              <a:t>3.2 Boolean Algebra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4648200"/>
            <a:ext cx="7239000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(xy)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’+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pl-PL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l-PL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y)’=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x’</a:t>
            </a:r>
            <a:r>
              <a:rPr lang="pl-PL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AF63-A9B7-4D84-89D0-57CDD328745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500">
                <a:latin typeface="Arial" charset="0"/>
              </a:rPr>
              <a:t>DeMorgan’s law can be extended to any number of variables.</a:t>
            </a:r>
          </a:p>
          <a:p>
            <a:r>
              <a:rPr lang="en-US" altLang="en-US" sz="2500">
                <a:latin typeface="Arial" charset="0"/>
              </a:rPr>
              <a:t>Replace each variable by its complement and change all ANDs to ORs and all ORs to ANDs.</a:t>
            </a:r>
          </a:p>
          <a:p>
            <a:r>
              <a:rPr lang="en-US" altLang="en-US" sz="2500">
                <a:latin typeface="Arial" charset="0"/>
              </a:rPr>
              <a:t>Thus, we find the the complement of:</a:t>
            </a:r>
            <a:endParaRPr lang="en-US" altLang="en-US" sz="2600">
              <a:latin typeface="Arial" charset="0"/>
            </a:endParaRPr>
          </a:p>
          <a:p>
            <a:pPr>
              <a:buFontTx/>
              <a:buNone/>
            </a:pPr>
            <a:endParaRPr lang="en-US" altLang="en-US" sz="2600">
              <a:latin typeface="Arial" charset="0"/>
            </a:endParaRPr>
          </a:p>
          <a:p>
            <a:pPr>
              <a:buFontTx/>
              <a:buNone/>
            </a:pPr>
            <a:r>
              <a:rPr lang="en-US" altLang="en-US" sz="2600">
                <a:latin typeface="Arial" charset="0"/>
              </a:rPr>
              <a:t>	is:</a:t>
            </a:r>
          </a:p>
        </p:txBody>
      </p:sp>
      <p:sp>
        <p:nvSpPr>
          <p:cNvPr id="423944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876800" cy="547688"/>
          </a:xfrm>
          <a:noFill/>
          <a:ln/>
        </p:spPr>
        <p:txBody>
          <a:bodyPr/>
          <a:lstStyle/>
          <a:p>
            <a:r>
              <a:rPr lang="en-US" altLang="en-US"/>
              <a:t>3.2 Boolean Algebra</a:t>
            </a:r>
          </a:p>
        </p:txBody>
      </p:sp>
      <p:pic>
        <p:nvPicPr>
          <p:cNvPr id="42394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3276600"/>
            <a:ext cx="73247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8" y="4419600"/>
            <a:ext cx="7562850" cy="12477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020C-0756-48FF-9B00-D2945F436BA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5181600" cy="547688"/>
          </a:xfrm>
        </p:spPr>
        <p:txBody>
          <a:bodyPr/>
          <a:lstStyle/>
          <a:p>
            <a:r>
              <a:rPr lang="en-US" altLang="en-US"/>
              <a:t>Chapter 3 Objectives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23900" y="1295400"/>
            <a:ext cx="7696200" cy="3962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Understand the relationship between Boolean logic and digital computer circuits.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Learn how to design simple logic circuits.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Understand how digital circuits work together to form complex computer systems.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F860-430C-4439-B9F3-385638F58E6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>
                <a:latin typeface="Arial" charset="0"/>
              </a:rPr>
              <a:t>Through our exercises in simplifying Boolean expressions, we see that there are numerous ways of stating the same Boolean expression</a:t>
            </a:r>
            <a:r>
              <a:rPr lang="en-US" altLang="en-US" sz="2500">
                <a:latin typeface="Arial" charset="0"/>
              </a:rPr>
              <a:t>.</a:t>
            </a:r>
          </a:p>
          <a:p>
            <a:pPr lvl="1"/>
            <a:r>
              <a:rPr lang="en-US" altLang="en-US" sz="2400"/>
              <a:t>These “synonymous” forms are </a:t>
            </a:r>
            <a:r>
              <a:rPr lang="en-US" altLang="en-US" sz="2400" i="1"/>
              <a:t>logically equivalent.</a:t>
            </a:r>
          </a:p>
          <a:p>
            <a:pPr lvl="1"/>
            <a:r>
              <a:rPr lang="en-US" altLang="en-US" sz="2400"/>
              <a:t>Logically equivalent expressions have identical truth tables.</a:t>
            </a:r>
            <a:endParaRPr lang="en-US" altLang="en-US" sz="2100">
              <a:latin typeface="Arial" charset="0"/>
            </a:endParaRPr>
          </a:p>
          <a:p>
            <a:r>
              <a:rPr lang="en-US" altLang="en-US" sz="2600">
                <a:latin typeface="Arial" charset="0"/>
              </a:rPr>
              <a:t>In order to eliminate as much confusion as possible, designers express Boolean functions in </a:t>
            </a:r>
            <a:r>
              <a:rPr lang="en-US" altLang="en-US" sz="2600" i="1">
                <a:latin typeface="Arial" charset="0"/>
              </a:rPr>
              <a:t>standardized</a:t>
            </a:r>
            <a:r>
              <a:rPr lang="en-US" altLang="en-US" sz="2600">
                <a:latin typeface="Arial" charset="0"/>
              </a:rPr>
              <a:t> or </a:t>
            </a:r>
            <a:r>
              <a:rPr lang="en-US" altLang="en-US" sz="2600" i="1">
                <a:latin typeface="Arial" charset="0"/>
              </a:rPr>
              <a:t>canonical </a:t>
            </a:r>
            <a:r>
              <a:rPr lang="en-US" altLang="en-US" sz="2600">
                <a:latin typeface="Arial" charset="0"/>
              </a:rPr>
              <a:t>form.</a:t>
            </a:r>
            <a:endParaRPr lang="en-US" altLang="en-US" sz="2500">
              <a:latin typeface="Arial" charset="0"/>
            </a:endParaRPr>
          </a:p>
        </p:txBody>
      </p:sp>
      <p:sp>
        <p:nvSpPr>
          <p:cNvPr id="425991" name="Rectangle 7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876800" cy="547688"/>
          </a:xfrm>
          <a:noFill/>
          <a:ln/>
        </p:spPr>
        <p:txBody>
          <a:bodyPr/>
          <a:lstStyle/>
          <a:p>
            <a:r>
              <a:rPr lang="en-US" altLang="en-US"/>
              <a:t>3.2 Boolean Algebra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2C2B-7A49-4EFD-A5F6-538822AF865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2500">
                <a:latin typeface="Arial" charset="0"/>
              </a:rPr>
              <a:t>There are two canonical forms for Boolean expressions: sum-of-products and product-of-sums.</a:t>
            </a:r>
          </a:p>
          <a:p>
            <a:pPr lvl="1">
              <a:spcBef>
                <a:spcPct val="10000"/>
              </a:spcBef>
            </a:pPr>
            <a:r>
              <a:rPr lang="en-US" altLang="en-US" sz="2400"/>
              <a:t>Recall the Boolean product is the AND operation and the Boolean sum is the OR operation.</a:t>
            </a:r>
          </a:p>
          <a:p>
            <a:pPr>
              <a:spcBef>
                <a:spcPct val="25000"/>
              </a:spcBef>
            </a:pPr>
            <a:r>
              <a:rPr lang="en-US" altLang="en-US" sz="2500">
                <a:latin typeface="Arial" charset="0"/>
              </a:rPr>
              <a:t>In the sum-of-products form, ANDed variables are ORed together.</a:t>
            </a:r>
          </a:p>
          <a:p>
            <a:pPr lvl="1">
              <a:spcBef>
                <a:spcPct val="10000"/>
              </a:spcBef>
            </a:pPr>
            <a:r>
              <a:rPr lang="en-US" altLang="en-US" sz="2400"/>
              <a:t>For example:</a:t>
            </a:r>
          </a:p>
          <a:p>
            <a:pPr>
              <a:spcBef>
                <a:spcPct val="40000"/>
              </a:spcBef>
            </a:pPr>
            <a:r>
              <a:rPr lang="en-US" altLang="en-US" sz="2500">
                <a:latin typeface="Arial" charset="0"/>
              </a:rPr>
              <a:t>In the product-of-sums form, ORed variables are ANDed together:</a:t>
            </a:r>
          </a:p>
          <a:p>
            <a:pPr lvl="1">
              <a:spcBef>
                <a:spcPct val="10000"/>
              </a:spcBef>
            </a:pPr>
            <a:r>
              <a:rPr lang="en-US" altLang="en-US" sz="2400"/>
              <a:t>For example:</a:t>
            </a:r>
          </a:p>
        </p:txBody>
      </p:sp>
      <p:sp>
        <p:nvSpPr>
          <p:cNvPr id="42804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876800" cy="547688"/>
          </a:xfrm>
          <a:noFill/>
          <a:ln/>
        </p:spPr>
        <p:txBody>
          <a:bodyPr/>
          <a:lstStyle/>
          <a:p>
            <a:r>
              <a:rPr lang="en-US" altLang="en-US"/>
              <a:t>3.2 Boolean Algebra</a:t>
            </a:r>
          </a:p>
        </p:txBody>
      </p:sp>
      <p:pic>
        <p:nvPicPr>
          <p:cNvPr id="428041" name="Picture 9" descr="19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3600450"/>
            <a:ext cx="50101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8042" name="Picture 10" descr="19-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953000"/>
            <a:ext cx="55626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D9C1-CE0F-400B-83A2-51DF210CC92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30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4953000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500" dirty="0">
                <a:latin typeface="Arial" charset="0"/>
              </a:rPr>
              <a:t>It is easy to convert a function to sum-of-products form using its truth table.</a:t>
            </a:r>
          </a:p>
          <a:p>
            <a:r>
              <a:rPr lang="en-US" altLang="en-US" sz="2500" dirty="0">
                <a:latin typeface="Arial" charset="0"/>
              </a:rPr>
              <a:t>We are interested in the values of the variables that make the function true (=1).</a:t>
            </a:r>
          </a:p>
          <a:p>
            <a:r>
              <a:rPr lang="en-US" altLang="en-US" sz="2500" dirty="0">
                <a:latin typeface="Arial" charset="0"/>
              </a:rPr>
              <a:t>Using the truth table, we list the values of the variables that result in a true function value.</a:t>
            </a:r>
          </a:p>
          <a:p>
            <a:r>
              <a:rPr lang="en-US" altLang="en-US" sz="2500" dirty="0">
                <a:latin typeface="Arial" charset="0"/>
              </a:rPr>
              <a:t>Each group of variables is then </a:t>
            </a:r>
            <a:r>
              <a:rPr lang="en-US" altLang="en-US" sz="2500" dirty="0" err="1">
                <a:latin typeface="Arial" charset="0"/>
              </a:rPr>
              <a:t>ORed</a:t>
            </a:r>
            <a:r>
              <a:rPr lang="en-US" altLang="en-US" sz="2500" dirty="0">
                <a:latin typeface="Arial" charset="0"/>
              </a:rPr>
              <a:t> together.</a:t>
            </a:r>
          </a:p>
        </p:txBody>
      </p:sp>
      <p:sp>
        <p:nvSpPr>
          <p:cNvPr id="430087" name="Rectangle 7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876800" cy="547688"/>
          </a:xfrm>
          <a:noFill/>
          <a:ln/>
        </p:spPr>
        <p:txBody>
          <a:bodyPr/>
          <a:lstStyle/>
          <a:p>
            <a:r>
              <a:rPr lang="en-US" altLang="en-US"/>
              <a:t>3.2 Boolean Algebra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219200"/>
            <a:ext cx="3505200" cy="460109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EA62-8C26-4EBA-B527-54D6F867351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4572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500" dirty="0">
                <a:latin typeface="Arial" charset="0"/>
              </a:rPr>
              <a:t>The sum-of-products form for our function is:</a:t>
            </a: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990600" y="4191000"/>
            <a:ext cx="4114800" cy="1431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en-US" sz="2200" baseline="0">
                <a:solidFill>
                  <a:srgbClr val="CC3300"/>
                </a:solidFill>
              </a:rPr>
              <a:t>We note that this function is not in simplest terms. Our aim is only to rewrite our function in canonical sum-of-products form. </a:t>
            </a:r>
            <a:endParaRPr lang="en-US" altLang="en-US" b="0" baseline="0"/>
          </a:p>
        </p:txBody>
      </p:sp>
      <p:sp>
        <p:nvSpPr>
          <p:cNvPr id="432137" name="Rectangle 9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876800" cy="547688"/>
          </a:xfrm>
          <a:noFill/>
          <a:ln/>
        </p:spPr>
        <p:txBody>
          <a:bodyPr/>
          <a:lstStyle/>
          <a:p>
            <a:r>
              <a:rPr lang="en-US" altLang="en-US"/>
              <a:t>3.2 Boolean Algebra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295400"/>
            <a:ext cx="3166174" cy="4156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0"/>
            <a:ext cx="5181600" cy="100835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0EAA-3198-4E05-A84A-BD4DBB2C314C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947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B3E4-7097-4649-986F-5EBDA246A2B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153400" cy="403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2500">
                <a:latin typeface="Arial" charset="0"/>
              </a:rPr>
              <a:t>We have looked at Boolean functions in abstract terms</a:t>
            </a:r>
            <a:r>
              <a:rPr lang="en-US" altLang="en-US" sz="2500"/>
              <a:t>.</a:t>
            </a:r>
          </a:p>
          <a:p>
            <a:pPr>
              <a:spcBef>
                <a:spcPct val="10000"/>
              </a:spcBef>
            </a:pPr>
            <a:r>
              <a:rPr lang="en-US" altLang="en-US" sz="2500">
                <a:latin typeface="Arial" charset="0"/>
              </a:rPr>
              <a:t>In this section, we see that Boolean functions are implemented in digital computer circuits called gates.</a:t>
            </a:r>
          </a:p>
          <a:p>
            <a:pPr>
              <a:spcBef>
                <a:spcPct val="10000"/>
              </a:spcBef>
            </a:pPr>
            <a:r>
              <a:rPr lang="en-US" altLang="en-US" sz="2500">
                <a:latin typeface="Arial" charset="0"/>
              </a:rPr>
              <a:t>A gate is an electronic device that produces a result based on two or more input values.</a:t>
            </a:r>
            <a:endParaRPr lang="en-US" altLang="en-US" sz="2600">
              <a:latin typeface="Arial" charset="0"/>
            </a:endParaRPr>
          </a:p>
          <a:p>
            <a:pPr lvl="1"/>
            <a:r>
              <a:rPr lang="en-US" altLang="en-US" sz="2400"/>
              <a:t>In reality, gates consist of one to six transistors, but digital designers think of them as a single unit</a:t>
            </a:r>
            <a:r>
              <a:rPr lang="en-US" altLang="en-US" sz="2200">
                <a:latin typeface="Arial" charset="0"/>
              </a:rPr>
              <a:t>.</a:t>
            </a:r>
          </a:p>
          <a:p>
            <a:pPr lvl="1"/>
            <a:r>
              <a:rPr lang="en-US" altLang="en-US" sz="2400"/>
              <a:t>Integrated circuits contain collections of gates suited to a particular purpose.</a:t>
            </a:r>
          </a:p>
        </p:txBody>
      </p:sp>
      <p:sp>
        <p:nvSpPr>
          <p:cNvPr id="434181" name="Rectangle 5"/>
          <p:cNvSpPr>
            <a:spLocks noGrp="1" noChangeArrowheads="1"/>
          </p:cNvSpPr>
          <p:nvPr>
            <p:ph type="title"/>
          </p:nvPr>
        </p:nvSpPr>
        <p:spPr>
          <a:xfrm>
            <a:off x="2514600" y="306388"/>
            <a:ext cx="4114800" cy="547687"/>
          </a:xfrm>
          <a:noFill/>
          <a:ln/>
        </p:spPr>
        <p:txBody>
          <a:bodyPr/>
          <a:lstStyle/>
          <a:p>
            <a:r>
              <a:rPr lang="en-US" altLang="en-US"/>
              <a:t>3.3 Logic Gates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0409-A866-474B-B743-94CAD403C03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0772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500">
                <a:latin typeface="Arial" charset="0"/>
              </a:rPr>
              <a:t>The three simplest gates are the AND, OR, and NOT gates.</a:t>
            </a:r>
            <a:endParaRPr lang="en-US" altLang="en-US" sz="2600">
              <a:latin typeface="Arial" charset="0"/>
            </a:endParaRPr>
          </a:p>
          <a:p>
            <a:endParaRPr lang="en-US" altLang="en-US" sz="2600">
              <a:latin typeface="Arial" charset="0"/>
            </a:endParaRPr>
          </a:p>
          <a:p>
            <a:endParaRPr lang="en-US" altLang="en-US" sz="2600">
              <a:latin typeface="Arial" charset="0"/>
            </a:endParaRPr>
          </a:p>
          <a:p>
            <a:endParaRPr lang="en-US" altLang="en-US" sz="2600">
              <a:latin typeface="Arial" charset="0"/>
            </a:endParaRPr>
          </a:p>
          <a:p>
            <a:endParaRPr lang="en-US" altLang="en-US" sz="2600">
              <a:latin typeface="Arial" charset="0"/>
            </a:endParaRPr>
          </a:p>
          <a:p>
            <a:endParaRPr lang="en-US" altLang="en-US" sz="2600">
              <a:latin typeface="Arial" charset="0"/>
            </a:endParaRPr>
          </a:p>
          <a:p>
            <a:endParaRPr lang="en-US" altLang="en-US" sz="2600">
              <a:latin typeface="Arial" charset="0"/>
            </a:endParaRPr>
          </a:p>
          <a:p>
            <a:r>
              <a:rPr lang="en-US" altLang="en-US" sz="2500">
                <a:latin typeface="Arial" charset="0"/>
              </a:rPr>
              <a:t>They correspond directly to their respective Boolean operations, as you can see by their truth tables.</a:t>
            </a:r>
          </a:p>
        </p:txBody>
      </p:sp>
      <p:sp>
        <p:nvSpPr>
          <p:cNvPr id="436230" name="Rectangle 6"/>
          <p:cNvSpPr>
            <a:spLocks noGrp="1" noChangeArrowheads="1"/>
          </p:cNvSpPr>
          <p:nvPr>
            <p:ph type="title"/>
          </p:nvPr>
        </p:nvSpPr>
        <p:spPr>
          <a:xfrm>
            <a:off x="2514600" y="306388"/>
            <a:ext cx="4114800" cy="547687"/>
          </a:xfrm>
          <a:noFill/>
          <a:ln/>
        </p:spPr>
        <p:txBody>
          <a:bodyPr/>
          <a:lstStyle/>
          <a:p>
            <a:r>
              <a:rPr lang="en-US" altLang="en-US"/>
              <a:t>3.3 Logic Gates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00200"/>
            <a:ext cx="6038850" cy="304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3BCB-ABF1-4C57-8137-90B2D66309F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01000" cy="190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>
                <a:latin typeface="Arial" charset="0"/>
              </a:rPr>
              <a:t>Another very useful gate is the exclusive OR (XOR) gate.  </a:t>
            </a:r>
          </a:p>
          <a:p>
            <a:r>
              <a:rPr lang="en-US" altLang="en-US" sz="2600">
                <a:latin typeface="Arial" charset="0"/>
              </a:rPr>
              <a:t>The output of the XOR operation is true only when the values of the inputs differ.</a:t>
            </a:r>
            <a:endParaRPr lang="en-US" altLang="en-US" sz="2500">
              <a:latin typeface="Arial" charset="0"/>
            </a:endParaRPr>
          </a:p>
        </p:txBody>
      </p:sp>
      <p:sp>
        <p:nvSpPr>
          <p:cNvPr id="438278" name="Text Box 6"/>
          <p:cNvSpPr txBox="1">
            <a:spLocks noChangeArrowheads="1"/>
          </p:cNvSpPr>
          <p:nvPr/>
        </p:nvSpPr>
        <p:spPr bwMode="auto">
          <a:xfrm>
            <a:off x="5105400" y="5181600"/>
            <a:ext cx="3429000" cy="762000"/>
          </a:xfrm>
          <a:prstGeom prst="rect">
            <a:avLst/>
          </a:prstGeom>
          <a:solidFill>
            <a:srgbClr val="E4F4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en-US" sz="2200" baseline="0">
                <a:solidFill>
                  <a:srgbClr val="CC3300"/>
                </a:solidFill>
              </a:rPr>
              <a:t>Note the special symbol </a:t>
            </a:r>
            <a:r>
              <a:rPr lang="en-US" altLang="en-US" sz="2200" baseline="0">
                <a:solidFill>
                  <a:srgbClr val="CC3300"/>
                </a:solidFill>
                <a:sym typeface="Symbol" pitchFamily="18" charset="2"/>
              </a:rPr>
              <a:t> </a:t>
            </a:r>
            <a:r>
              <a:rPr lang="en-US" altLang="en-US" sz="2200" baseline="0">
                <a:solidFill>
                  <a:srgbClr val="CC3300"/>
                </a:solidFill>
              </a:rPr>
              <a:t>for the XOR operation.</a:t>
            </a:r>
            <a:endParaRPr lang="en-US" altLang="en-US" b="0" baseline="0"/>
          </a:p>
        </p:txBody>
      </p:sp>
      <p:sp>
        <p:nvSpPr>
          <p:cNvPr id="438280" name="Rectangle 8"/>
          <p:cNvSpPr>
            <a:spLocks noGrp="1" noChangeArrowheads="1"/>
          </p:cNvSpPr>
          <p:nvPr>
            <p:ph type="title"/>
          </p:nvPr>
        </p:nvSpPr>
        <p:spPr>
          <a:xfrm>
            <a:off x="2514600" y="306388"/>
            <a:ext cx="4114800" cy="547687"/>
          </a:xfrm>
          <a:noFill/>
          <a:ln/>
        </p:spPr>
        <p:txBody>
          <a:bodyPr/>
          <a:lstStyle/>
          <a:p>
            <a:r>
              <a:rPr lang="en-US" altLang="en-US"/>
              <a:t>3.3 Logic Gates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124200"/>
            <a:ext cx="3119437" cy="31194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330501"/>
            <a:ext cx="3733800" cy="135341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9A30-BA56-4EE8-B507-13BCDAD456B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2514600" cy="274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500" dirty="0">
                <a:latin typeface="Arial" charset="0"/>
              </a:rPr>
              <a:t>NAND and NOR are two very important gates.  Their symbols and truth tables are shown at the right.</a:t>
            </a:r>
            <a:r>
              <a:rPr lang="en-US" altLang="en-US" sz="2600" dirty="0">
                <a:latin typeface="Arial" charset="0"/>
              </a:rPr>
              <a:t> </a:t>
            </a:r>
            <a:endParaRPr lang="en-US" altLang="en-US" sz="2500" dirty="0">
              <a:latin typeface="Arial" charset="0"/>
            </a:endParaRPr>
          </a:p>
        </p:txBody>
      </p:sp>
      <p:sp>
        <p:nvSpPr>
          <p:cNvPr id="440330" name="Rectangle 10"/>
          <p:cNvSpPr>
            <a:spLocks noGrp="1" noChangeArrowheads="1"/>
          </p:cNvSpPr>
          <p:nvPr>
            <p:ph type="title"/>
          </p:nvPr>
        </p:nvSpPr>
        <p:spPr>
          <a:xfrm>
            <a:off x="2514600" y="306388"/>
            <a:ext cx="4114800" cy="547687"/>
          </a:xfrm>
          <a:noFill/>
          <a:ln/>
        </p:spPr>
        <p:txBody>
          <a:bodyPr/>
          <a:lstStyle/>
          <a:p>
            <a:r>
              <a:rPr lang="en-US" altLang="en-US"/>
              <a:t>3.3 Logic Gates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1352550"/>
            <a:ext cx="2637221" cy="47196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242" y="1352550"/>
            <a:ext cx="3209758" cy="22311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895725"/>
            <a:ext cx="3369787" cy="217646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F91-EC8B-48FC-B989-7EBEE529E6C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3352800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500" dirty="0">
                <a:latin typeface="Arial" charset="0"/>
              </a:rPr>
              <a:t>NAND and NOR are known as </a:t>
            </a:r>
            <a:r>
              <a:rPr lang="en-US" altLang="en-US" sz="2500" i="1" dirty="0">
                <a:latin typeface="Arial" charset="0"/>
              </a:rPr>
              <a:t>universal gates</a:t>
            </a:r>
            <a:r>
              <a:rPr lang="en-US" altLang="en-US" sz="2500" dirty="0">
                <a:latin typeface="Arial" charset="0"/>
              </a:rPr>
              <a:t> because they are inexpensive to manufacture and any Boolean function can be constructed using only NAND or only NOR gates.</a:t>
            </a:r>
            <a:r>
              <a:rPr lang="en-US" altLang="en-US" sz="2600" dirty="0">
                <a:latin typeface="Arial" charset="0"/>
              </a:rPr>
              <a:t>  </a:t>
            </a:r>
          </a:p>
        </p:txBody>
      </p:sp>
      <p:sp>
        <p:nvSpPr>
          <p:cNvPr id="442375" name="Rectangle 7"/>
          <p:cNvSpPr>
            <a:spLocks noGrp="1" noChangeArrowheads="1"/>
          </p:cNvSpPr>
          <p:nvPr>
            <p:ph type="title"/>
          </p:nvPr>
        </p:nvSpPr>
        <p:spPr>
          <a:xfrm>
            <a:off x="2514600" y="306388"/>
            <a:ext cx="4114800" cy="547687"/>
          </a:xfrm>
          <a:noFill/>
          <a:ln/>
        </p:spPr>
        <p:txBody>
          <a:bodyPr/>
          <a:lstStyle/>
          <a:p>
            <a:r>
              <a:rPr lang="en-US" altLang="en-US"/>
              <a:t>3.3 Logic Gates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990600"/>
            <a:ext cx="5562917" cy="493683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0EAA-3198-4E05-A84A-BD4DBB2C314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022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C081-B759-49FE-BC46-FD90A812899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066800"/>
            <a:ext cx="7391400" cy="205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 dirty="0">
                <a:latin typeface="Arial" charset="0"/>
              </a:rPr>
              <a:t>Gates can have multiple inputs and more than one output.</a:t>
            </a:r>
            <a:endParaRPr lang="en-US" altLang="en-US" sz="2500" dirty="0">
              <a:latin typeface="Arial" charset="0"/>
            </a:endParaRPr>
          </a:p>
          <a:p>
            <a:pPr lvl="1"/>
            <a:r>
              <a:rPr lang="en-US" altLang="en-US" sz="2400" dirty="0"/>
              <a:t>A second output can be provided for the complement of the operation.</a:t>
            </a:r>
          </a:p>
          <a:p>
            <a:pPr lvl="1"/>
            <a:r>
              <a:rPr lang="en-US" altLang="en-US" sz="2400" dirty="0"/>
              <a:t>We’ll see more of this later.</a:t>
            </a:r>
            <a:endParaRPr lang="en-US" altLang="en-US" sz="2200" dirty="0">
              <a:latin typeface="Arial" charset="0"/>
            </a:endParaRPr>
          </a:p>
        </p:txBody>
      </p:sp>
      <p:sp>
        <p:nvSpPr>
          <p:cNvPr id="444423" name="Rectangle 7"/>
          <p:cNvSpPr>
            <a:spLocks noGrp="1" noChangeArrowheads="1"/>
          </p:cNvSpPr>
          <p:nvPr>
            <p:ph type="title"/>
          </p:nvPr>
        </p:nvSpPr>
        <p:spPr>
          <a:xfrm>
            <a:off x="2514600" y="306388"/>
            <a:ext cx="4114800" cy="547687"/>
          </a:xfrm>
          <a:noFill/>
          <a:ln/>
        </p:spPr>
        <p:txBody>
          <a:bodyPr/>
          <a:lstStyle/>
          <a:p>
            <a:r>
              <a:rPr lang="en-US" altLang="en-US"/>
              <a:t>3.3 Logic Gates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29000"/>
            <a:ext cx="7772400" cy="283511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0EAA-3198-4E05-A84A-BD4DBB2C314C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901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AFB9-57C8-409E-B337-8CC43C74EBA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696200" cy="198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 dirty="0">
                <a:latin typeface="Arial" charset="0"/>
              </a:rPr>
              <a:t>The main thing to remember is that combinations of gates implement Boolean functions.</a:t>
            </a:r>
          </a:p>
          <a:p>
            <a:pPr>
              <a:lnSpc>
                <a:spcPct val="120000"/>
              </a:lnSpc>
            </a:pPr>
            <a:r>
              <a:rPr lang="en-US" altLang="en-US" sz="2600" dirty="0">
                <a:latin typeface="Arial" charset="0"/>
              </a:rPr>
              <a:t>The circuit below implements the Boolean </a:t>
            </a:r>
            <a:r>
              <a:rPr lang="en-US" altLang="en-US" sz="2600" dirty="0" smtClean="0">
                <a:latin typeface="Arial" charset="0"/>
              </a:rPr>
              <a:t>function 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alt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x</a:t>
            </a: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y’z</a:t>
            </a:r>
            <a:r>
              <a:rPr lang="en-US" altLang="en-US" sz="2600" dirty="0" smtClean="0">
                <a:latin typeface="Arial" charset="0"/>
              </a:rPr>
              <a:t>:</a:t>
            </a:r>
            <a:endParaRPr lang="en-US" altLang="en-US" sz="2600" dirty="0">
              <a:latin typeface="Arial" charset="0"/>
            </a:endParaRPr>
          </a:p>
        </p:txBody>
      </p:sp>
      <p:sp>
        <p:nvSpPr>
          <p:cNvPr id="446471" name="Text Box 7"/>
          <p:cNvSpPr txBox="1">
            <a:spLocks noChangeArrowheads="1"/>
          </p:cNvSpPr>
          <p:nvPr/>
        </p:nvSpPr>
        <p:spPr bwMode="auto">
          <a:xfrm>
            <a:off x="3886200" y="5334000"/>
            <a:ext cx="4953000" cy="762000"/>
          </a:xfrm>
          <a:prstGeom prst="rect">
            <a:avLst/>
          </a:prstGeom>
          <a:solidFill>
            <a:srgbClr val="E4F4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en-US" sz="2200" baseline="0" dirty="0">
                <a:solidFill>
                  <a:srgbClr val="CC3300"/>
                </a:solidFill>
              </a:rPr>
              <a:t>We simplify our Boolean expressions so that we can create simpler circuits.</a:t>
            </a:r>
            <a:endParaRPr lang="en-US" altLang="en-US" b="0" baseline="0" dirty="0"/>
          </a:p>
        </p:txBody>
      </p:sp>
      <p:sp>
        <p:nvSpPr>
          <p:cNvPr id="446473" name="Rectangle 9"/>
          <p:cNvSpPr>
            <a:spLocks noGrp="1" noChangeArrowheads="1"/>
          </p:cNvSpPr>
          <p:nvPr>
            <p:ph type="title"/>
          </p:nvPr>
        </p:nvSpPr>
        <p:spPr>
          <a:xfrm>
            <a:off x="1905000" y="306388"/>
            <a:ext cx="4724400" cy="547687"/>
          </a:xfrm>
          <a:noFill/>
          <a:ln/>
        </p:spPr>
        <p:txBody>
          <a:bodyPr/>
          <a:lstStyle/>
          <a:p>
            <a:r>
              <a:rPr lang="en-US" altLang="en-US" dirty="0" smtClean="0"/>
              <a:t>3.4 Digital Components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0254"/>
            <a:ext cx="7315200" cy="204374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AFB9-57C8-409E-B337-8CC43C74EBA8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696200" cy="198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 dirty="0" smtClean="0">
                <a:latin typeface="Arial" charset="0"/>
              </a:rPr>
              <a:t>Standard digital components are combined into single integrated circuit packages.</a:t>
            </a:r>
            <a:endParaRPr lang="en-US" altLang="en-US" sz="2600" dirty="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600" dirty="0" smtClean="0">
                <a:latin typeface="Arial" charset="0"/>
              </a:rPr>
              <a:t>Boolean logic can be used to implement the desired functions.</a:t>
            </a:r>
            <a:endParaRPr lang="en-US" altLang="en-US" sz="2600" dirty="0">
              <a:latin typeface="Arial" charset="0"/>
            </a:endParaRPr>
          </a:p>
        </p:txBody>
      </p:sp>
      <p:sp>
        <p:nvSpPr>
          <p:cNvPr id="446473" name="Rectangle 9"/>
          <p:cNvSpPr>
            <a:spLocks noGrp="1" noChangeArrowheads="1"/>
          </p:cNvSpPr>
          <p:nvPr>
            <p:ph type="title"/>
          </p:nvPr>
        </p:nvSpPr>
        <p:spPr>
          <a:xfrm>
            <a:off x="1905000" y="306388"/>
            <a:ext cx="4724400" cy="547687"/>
          </a:xfrm>
          <a:noFill/>
          <a:ln/>
        </p:spPr>
        <p:txBody>
          <a:bodyPr/>
          <a:lstStyle/>
          <a:p>
            <a:r>
              <a:rPr lang="en-US" altLang="en-US" dirty="0" smtClean="0"/>
              <a:t>3.4 Digital Components</a:t>
            </a:r>
            <a:endParaRPr lang="en-US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71800"/>
            <a:ext cx="6984232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986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AFB9-57C8-409E-B337-8CC43C74EBA8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696200" cy="198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 dirty="0" smtClean="0">
                <a:latin typeface="Arial" charset="0"/>
              </a:rPr>
              <a:t>The Boolean circuit:</a:t>
            </a:r>
          </a:p>
          <a:p>
            <a:endParaRPr lang="en-US" altLang="en-US" sz="2600" dirty="0" smtClean="0">
              <a:latin typeface="Arial" charset="0"/>
            </a:endParaRPr>
          </a:p>
          <a:p>
            <a:pPr marL="0" indent="0">
              <a:buNone/>
            </a:pPr>
            <a:endParaRPr lang="en-US" altLang="en-US" sz="2600" dirty="0" smtClean="0">
              <a:latin typeface="Arial" charset="0"/>
            </a:endParaRPr>
          </a:p>
          <a:p>
            <a:r>
              <a:rPr lang="en-US" altLang="en-US" sz="2600" dirty="0" smtClean="0">
                <a:latin typeface="Arial" charset="0"/>
              </a:rPr>
              <a:t>Can be rendered using only NAND gates as:</a:t>
            </a:r>
            <a:endParaRPr lang="en-US" altLang="en-US" sz="2600" dirty="0">
              <a:latin typeface="Arial" charset="0"/>
            </a:endParaRPr>
          </a:p>
        </p:txBody>
      </p:sp>
      <p:sp>
        <p:nvSpPr>
          <p:cNvPr id="446473" name="Rectangle 9"/>
          <p:cNvSpPr>
            <a:spLocks noGrp="1" noChangeArrowheads="1"/>
          </p:cNvSpPr>
          <p:nvPr>
            <p:ph type="title"/>
          </p:nvPr>
        </p:nvSpPr>
        <p:spPr>
          <a:xfrm>
            <a:off x="1905000" y="306388"/>
            <a:ext cx="4724400" cy="547687"/>
          </a:xfrm>
          <a:noFill/>
          <a:ln/>
        </p:spPr>
        <p:txBody>
          <a:bodyPr/>
          <a:lstStyle/>
          <a:p>
            <a:r>
              <a:rPr lang="en-US" altLang="en-US" dirty="0" smtClean="0"/>
              <a:t>3.4 Digital Components</a:t>
            </a:r>
            <a:endParaRPr lang="en-US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43000"/>
            <a:ext cx="440007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6600"/>
            <a:ext cx="8626475" cy="1744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433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AFB9-57C8-409E-B337-8CC43C74EBA8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46473" name="Rectangle 9"/>
          <p:cNvSpPr>
            <a:spLocks noGrp="1" noChangeArrowheads="1"/>
          </p:cNvSpPr>
          <p:nvPr>
            <p:ph type="title"/>
          </p:nvPr>
        </p:nvSpPr>
        <p:spPr>
          <a:xfrm>
            <a:off x="1905000" y="306388"/>
            <a:ext cx="4724400" cy="547687"/>
          </a:xfrm>
          <a:noFill/>
          <a:ln/>
        </p:spPr>
        <p:txBody>
          <a:bodyPr/>
          <a:lstStyle/>
          <a:p>
            <a:r>
              <a:rPr lang="en-US" altLang="en-US" dirty="0" smtClean="0"/>
              <a:t>3.4 Digital Components</a:t>
            </a:r>
            <a:endParaRPr lang="en-US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091" y="990600"/>
            <a:ext cx="3638078" cy="1071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2438400"/>
            <a:ext cx="8612187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3962400" cy="198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 dirty="0" smtClean="0">
                <a:latin typeface="Arial" charset="0"/>
              </a:rPr>
              <a:t>So we can wire the pre-packaged circuit to implement our function:</a:t>
            </a:r>
          </a:p>
          <a:p>
            <a:endParaRPr lang="en-US" altLang="en-US" sz="2600" dirty="0" smtClean="0">
              <a:latin typeface="Arial" charset="0"/>
            </a:endParaRPr>
          </a:p>
          <a:p>
            <a:pPr marL="0" indent="0">
              <a:buNone/>
            </a:pPr>
            <a:endParaRPr lang="en-US" altLang="en-US" sz="26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652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AFB9-57C8-409E-B337-8CC43C74EBA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46473" name="Rectangle 9"/>
          <p:cNvSpPr>
            <a:spLocks noGrp="1" noChangeArrowheads="1"/>
          </p:cNvSpPr>
          <p:nvPr>
            <p:ph type="title"/>
          </p:nvPr>
        </p:nvSpPr>
        <p:spPr>
          <a:xfrm>
            <a:off x="1905000" y="306388"/>
            <a:ext cx="4724400" cy="547687"/>
          </a:xfrm>
          <a:noFill/>
          <a:ln/>
        </p:spPr>
        <p:txBody>
          <a:bodyPr/>
          <a:lstStyle/>
          <a:p>
            <a:r>
              <a:rPr lang="en-US" altLang="en-US" dirty="0" smtClean="0"/>
              <a:t>3.4 Digital Components</a:t>
            </a:r>
            <a:endParaRPr lang="en-US" altLang="en-US" dirty="0"/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0866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 dirty="0" smtClean="0">
                <a:latin typeface="Arial" charset="0"/>
              </a:rPr>
              <a:t>Boolean logic is used to solve practical problems.</a:t>
            </a:r>
          </a:p>
          <a:p>
            <a:r>
              <a:rPr lang="en-US" altLang="en-US" sz="2600" dirty="0" smtClean="0">
                <a:latin typeface="Arial" charset="0"/>
              </a:rPr>
              <a:t>Expressed in terms of Boolean logic practical problems can be expressed by truth tables.</a:t>
            </a:r>
          </a:p>
          <a:p>
            <a:r>
              <a:rPr lang="en-US" altLang="en-US" sz="2600" dirty="0" smtClean="0">
                <a:latin typeface="Arial" charset="0"/>
              </a:rPr>
              <a:t>Truth tables can be readily rendered into Boolean logic circuits.</a:t>
            </a:r>
          </a:p>
          <a:p>
            <a:endParaRPr lang="en-US" altLang="en-US" sz="2600" dirty="0" smtClean="0">
              <a:latin typeface="Arial" charset="0"/>
            </a:endParaRPr>
          </a:p>
          <a:p>
            <a:pPr marL="0" indent="0">
              <a:buNone/>
            </a:pPr>
            <a:endParaRPr lang="en-US" altLang="en-US" sz="26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20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AFB9-57C8-409E-B337-8CC43C74EBA8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46473" name="Rectangle 9"/>
          <p:cNvSpPr>
            <a:spLocks noGrp="1" noChangeArrowheads="1"/>
          </p:cNvSpPr>
          <p:nvPr>
            <p:ph type="title"/>
          </p:nvPr>
        </p:nvSpPr>
        <p:spPr>
          <a:xfrm>
            <a:off x="1905000" y="306388"/>
            <a:ext cx="4724400" cy="547687"/>
          </a:xfrm>
          <a:noFill/>
          <a:ln/>
        </p:spPr>
        <p:txBody>
          <a:bodyPr/>
          <a:lstStyle/>
          <a:p>
            <a:r>
              <a:rPr lang="en-US" altLang="en-US" dirty="0" smtClean="0"/>
              <a:t>3.4 Digital Components</a:t>
            </a:r>
            <a:endParaRPr lang="en-US" altLang="en-US" dirty="0"/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7848600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 dirty="0">
                <a:latin typeface="Arial" charset="0"/>
              </a:rPr>
              <a:t>Suppose we </a:t>
            </a:r>
            <a:r>
              <a:rPr lang="en-US" altLang="en-US" sz="2600" dirty="0" smtClean="0">
                <a:latin typeface="Arial" charset="0"/>
              </a:rPr>
              <a:t>are to design </a:t>
            </a:r>
            <a:r>
              <a:rPr lang="en-US" altLang="en-US" sz="2600" dirty="0">
                <a:latin typeface="Arial" charset="0"/>
              </a:rPr>
              <a:t>a logic circuit to </a:t>
            </a:r>
            <a:r>
              <a:rPr lang="en-US" altLang="en-US" sz="2600" dirty="0" smtClean="0">
                <a:latin typeface="Arial" charset="0"/>
              </a:rPr>
              <a:t>determine </a:t>
            </a:r>
            <a:r>
              <a:rPr lang="en-US" altLang="en-US" sz="2600" dirty="0">
                <a:latin typeface="Arial" charset="0"/>
              </a:rPr>
              <a:t>the best time to plant a</a:t>
            </a:r>
            <a:r>
              <a:rPr lang="en-US" altLang="en-US" sz="2600" dirty="0" smtClean="0">
                <a:latin typeface="Arial" charset="0"/>
              </a:rPr>
              <a:t> </a:t>
            </a:r>
            <a:r>
              <a:rPr lang="en-US" altLang="en-US" sz="2600" dirty="0">
                <a:latin typeface="Arial" charset="0"/>
              </a:rPr>
              <a:t>garden. </a:t>
            </a:r>
            <a:endParaRPr lang="en-US" altLang="en-US" sz="2600" dirty="0" smtClean="0">
              <a:latin typeface="Arial" charset="0"/>
            </a:endParaRPr>
          </a:p>
          <a:p>
            <a:r>
              <a:rPr lang="en-US" altLang="en-US" sz="2600" dirty="0" smtClean="0">
                <a:latin typeface="Arial" charset="0"/>
              </a:rPr>
              <a:t>We consider </a:t>
            </a:r>
            <a:r>
              <a:rPr lang="en-US" altLang="en-US" sz="2600" dirty="0">
                <a:latin typeface="Arial" charset="0"/>
              </a:rPr>
              <a:t>three </a:t>
            </a:r>
            <a:r>
              <a:rPr lang="en-US" altLang="en-US" sz="2600" dirty="0" smtClean="0">
                <a:latin typeface="Arial" charset="0"/>
              </a:rPr>
              <a:t>factors (inputs): </a:t>
            </a:r>
          </a:p>
          <a:p>
            <a:r>
              <a:rPr lang="en-US" altLang="en-US" sz="2600" dirty="0" smtClean="0">
                <a:latin typeface="Arial" charset="0"/>
              </a:rPr>
              <a:t>(</a:t>
            </a:r>
            <a:r>
              <a:rPr lang="en-US" altLang="en-US" sz="2600" dirty="0">
                <a:latin typeface="Arial" charset="0"/>
              </a:rPr>
              <a:t>1) time, where 0 represents day and 1 represents evening; </a:t>
            </a:r>
            <a:endParaRPr lang="en-US" altLang="en-US" sz="2600" dirty="0" smtClean="0">
              <a:latin typeface="Arial" charset="0"/>
            </a:endParaRPr>
          </a:p>
          <a:p>
            <a:r>
              <a:rPr lang="en-US" altLang="en-US" sz="2600" dirty="0" smtClean="0">
                <a:latin typeface="Arial" charset="0"/>
              </a:rPr>
              <a:t>(</a:t>
            </a:r>
            <a:r>
              <a:rPr lang="en-US" altLang="en-US" sz="2600" dirty="0">
                <a:latin typeface="Arial" charset="0"/>
              </a:rPr>
              <a:t>2) moon phase, where 0 represents not full and 1 represents full; and </a:t>
            </a:r>
            <a:endParaRPr lang="en-US" altLang="en-US" sz="2600" dirty="0" smtClean="0">
              <a:latin typeface="Arial" charset="0"/>
            </a:endParaRPr>
          </a:p>
          <a:p>
            <a:r>
              <a:rPr lang="en-US" altLang="en-US" sz="2600" dirty="0" smtClean="0">
                <a:latin typeface="Arial" charset="0"/>
              </a:rPr>
              <a:t>(</a:t>
            </a:r>
            <a:r>
              <a:rPr lang="en-US" altLang="en-US" sz="2600" dirty="0">
                <a:latin typeface="Arial" charset="0"/>
              </a:rPr>
              <a:t>3) temperature, where 0 represents 45°F and below, and 1 represents over 45°F. </a:t>
            </a:r>
            <a:endParaRPr lang="en-US" altLang="en-US" sz="2600" dirty="0" smtClean="0">
              <a:latin typeface="Arial" charset="0"/>
            </a:endParaRPr>
          </a:p>
          <a:p>
            <a:r>
              <a:rPr lang="en-US" altLang="en-US" sz="2600" dirty="0" smtClean="0">
                <a:latin typeface="Arial" charset="0"/>
              </a:rPr>
              <a:t>We </a:t>
            </a:r>
            <a:r>
              <a:rPr lang="en-US" altLang="en-US" sz="2600" dirty="0">
                <a:latin typeface="Arial" charset="0"/>
              </a:rPr>
              <a:t>determine that the best time to plant a garden is during the evening with a full </a:t>
            </a:r>
            <a:r>
              <a:rPr lang="en-US" altLang="en-US" sz="2600" dirty="0" smtClean="0">
                <a:latin typeface="Arial" charset="0"/>
              </a:rPr>
              <a:t>moon.</a:t>
            </a:r>
          </a:p>
          <a:p>
            <a:pPr marL="0" indent="0">
              <a:buNone/>
            </a:pPr>
            <a:endParaRPr lang="en-US" altLang="en-US" sz="26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316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AFB9-57C8-409E-B337-8CC43C74EBA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46473" name="Rectangle 9"/>
          <p:cNvSpPr>
            <a:spLocks noGrp="1" noChangeArrowheads="1"/>
          </p:cNvSpPr>
          <p:nvPr>
            <p:ph type="title"/>
          </p:nvPr>
        </p:nvSpPr>
        <p:spPr>
          <a:xfrm>
            <a:off x="1905000" y="306388"/>
            <a:ext cx="4724400" cy="547687"/>
          </a:xfrm>
          <a:noFill/>
          <a:ln/>
        </p:spPr>
        <p:txBody>
          <a:bodyPr/>
          <a:lstStyle/>
          <a:p>
            <a:r>
              <a:rPr lang="en-US" altLang="en-US" dirty="0" smtClean="0"/>
              <a:t>3.4 Digital Components</a:t>
            </a:r>
            <a:endParaRPr lang="en-US" altLang="en-US" dirty="0"/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7848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 dirty="0" smtClean="0">
                <a:latin typeface="Arial" charset="0"/>
              </a:rPr>
              <a:t>This </a:t>
            </a:r>
            <a:r>
              <a:rPr lang="en-US" altLang="en-US" sz="2600" dirty="0">
                <a:latin typeface="Arial" charset="0"/>
              </a:rPr>
              <a:t>results in the following truth table:</a:t>
            </a:r>
            <a:endParaRPr lang="en-US" altLang="en-US" sz="2600" dirty="0" smtClean="0">
              <a:latin typeface="Arial" charset="0"/>
            </a:endParaRPr>
          </a:p>
          <a:p>
            <a:pPr marL="0" indent="0">
              <a:buNone/>
            </a:pPr>
            <a:endParaRPr lang="en-US" altLang="en-US" sz="2600" dirty="0" smtClean="0"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1600200"/>
            <a:ext cx="6808787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718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AFB9-57C8-409E-B337-8CC43C74EBA8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46473" name="Rectangle 9"/>
          <p:cNvSpPr>
            <a:spLocks noGrp="1" noChangeArrowheads="1"/>
          </p:cNvSpPr>
          <p:nvPr>
            <p:ph type="title"/>
          </p:nvPr>
        </p:nvSpPr>
        <p:spPr>
          <a:xfrm>
            <a:off x="1905000" y="306388"/>
            <a:ext cx="4724400" cy="547687"/>
          </a:xfrm>
          <a:noFill/>
          <a:ln/>
        </p:spPr>
        <p:txBody>
          <a:bodyPr/>
          <a:lstStyle/>
          <a:p>
            <a:r>
              <a:rPr lang="en-US" altLang="en-US" dirty="0" smtClean="0"/>
              <a:t>3.4 Digital Components</a:t>
            </a:r>
            <a:endParaRPr lang="en-US" altLang="en-US" dirty="0"/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2590800" cy="190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 dirty="0" smtClean="0">
                <a:latin typeface="Arial" charset="0"/>
              </a:rPr>
              <a:t>From the truth table, we derive the circuit:</a:t>
            </a:r>
          </a:p>
          <a:p>
            <a:pPr marL="0" indent="0">
              <a:buNone/>
            </a:pPr>
            <a:endParaRPr lang="en-US" altLang="en-US" sz="2600" dirty="0" smtClean="0"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391" y="838200"/>
            <a:ext cx="4838700" cy="215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00400"/>
            <a:ext cx="5051917" cy="254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800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9AF-6BB0-48E6-8265-400563EDBE5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772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charset="0"/>
              </a:rPr>
              <a:t>In the latter part of the nineteenth century, George Boole incensed philosophers and mathematicians alike when he suggested that logical thought could be represented through mathematical equations</a:t>
            </a:r>
            <a:r>
              <a:rPr lang="en-US" altLang="en-US" sz="2800" dirty="0"/>
              <a:t>.</a:t>
            </a:r>
          </a:p>
          <a:p>
            <a:pPr lvl="1"/>
            <a:r>
              <a:rPr lang="en-US" altLang="en-US" sz="2400" i="1" dirty="0"/>
              <a:t>How dare anyone suggest that human thought could be encapsulated and manipulated like an algebraic formula?</a:t>
            </a:r>
            <a:endParaRPr lang="en-US" altLang="en-US" sz="2400" dirty="0"/>
          </a:p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charset="0"/>
              </a:rPr>
              <a:t>Computers, as we know them today, are implementations of Boole’s </a:t>
            </a:r>
            <a:r>
              <a:rPr lang="en-US" altLang="en-US" sz="2600" i="1" dirty="0">
                <a:latin typeface="Arial" charset="0"/>
              </a:rPr>
              <a:t>Laws of Thought</a:t>
            </a:r>
            <a:r>
              <a:rPr lang="en-US" altLang="en-US" sz="2600" dirty="0">
                <a:latin typeface="Arial" charset="0"/>
              </a:rPr>
              <a:t>.</a:t>
            </a:r>
          </a:p>
          <a:p>
            <a:pPr lvl="1"/>
            <a:r>
              <a:rPr lang="en-US" altLang="en-US" sz="2400" dirty="0"/>
              <a:t>John </a:t>
            </a:r>
            <a:r>
              <a:rPr lang="en-US" altLang="en-US" sz="2400" dirty="0" err="1"/>
              <a:t>Atanasoff</a:t>
            </a:r>
            <a:r>
              <a:rPr lang="en-US" altLang="en-US" sz="2400" dirty="0"/>
              <a:t> and Claude Shannon were among the first to see this connection.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>
          <a:xfrm>
            <a:off x="2590800" y="304800"/>
            <a:ext cx="3886200" cy="547688"/>
          </a:xfrm>
          <a:noFill/>
          <a:ln/>
        </p:spPr>
        <p:txBody>
          <a:bodyPr/>
          <a:lstStyle/>
          <a:p>
            <a:r>
              <a:rPr lang="en-US" altLang="en-US"/>
              <a:t>3.1 Introduction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Circuits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0EAA-3198-4E05-A84A-BD4DBB2C314C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2759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EC1C-FB33-4256-BCF8-2489A6197770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547688"/>
          </a:xfrm>
          <a:noFill/>
          <a:ln/>
        </p:spPr>
        <p:txBody>
          <a:bodyPr/>
          <a:lstStyle/>
          <a:p>
            <a:r>
              <a:rPr lang="en-US" altLang="en-US"/>
              <a:t>3.5 Combinational Circuits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010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>
                <a:latin typeface="Arial" charset="0"/>
              </a:rPr>
              <a:t>We have designed a circuit that implements the Boolean function:</a:t>
            </a:r>
          </a:p>
          <a:p>
            <a:pPr>
              <a:buFontTx/>
              <a:buNone/>
            </a:pPr>
            <a:endParaRPr lang="en-US" altLang="en-US" sz="2600">
              <a:latin typeface="Arial" charset="0"/>
            </a:endParaRPr>
          </a:p>
          <a:p>
            <a:r>
              <a:rPr lang="en-US" altLang="en-US" sz="2600">
                <a:latin typeface="Arial" charset="0"/>
              </a:rPr>
              <a:t>This circuit is an example of a </a:t>
            </a:r>
            <a:r>
              <a:rPr lang="en-US" altLang="en-US" sz="2600" i="1">
                <a:latin typeface="Arial" charset="0"/>
              </a:rPr>
              <a:t>combinational logic</a:t>
            </a:r>
            <a:r>
              <a:rPr lang="en-US" altLang="en-US" sz="2600">
                <a:latin typeface="Arial" charset="0"/>
              </a:rPr>
              <a:t> circuit.</a:t>
            </a:r>
          </a:p>
          <a:p>
            <a:r>
              <a:rPr lang="en-US" altLang="en-US" sz="2600">
                <a:latin typeface="Arial" charset="0"/>
              </a:rPr>
              <a:t>Combinational logic circuits produce a specified output (almost) at the instant when input values are applied.</a:t>
            </a:r>
          </a:p>
          <a:p>
            <a:pPr lvl="1"/>
            <a:r>
              <a:rPr lang="en-US" altLang="en-US" sz="2400"/>
              <a:t>In a later section, we will explore circuits where this is not the case.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4067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B01F-2E79-4A07-8E9A-22C7B6CD23EE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4648200" cy="403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500">
                <a:latin typeface="Arial" charset="0"/>
              </a:rPr>
              <a:t>Combinational logic circuits give us many useful devices.</a:t>
            </a:r>
          </a:p>
          <a:p>
            <a:r>
              <a:rPr lang="en-US" altLang="en-US" sz="2500">
                <a:latin typeface="Arial" charset="0"/>
              </a:rPr>
              <a:t>One of the simplest is the </a:t>
            </a:r>
            <a:r>
              <a:rPr lang="en-US" altLang="en-US" sz="2500" i="1">
                <a:latin typeface="Arial" charset="0"/>
              </a:rPr>
              <a:t>half adder</a:t>
            </a:r>
            <a:r>
              <a:rPr lang="en-US" altLang="en-US" sz="2500">
                <a:latin typeface="Arial" charset="0"/>
              </a:rPr>
              <a:t>, which finds the sum of two bits.</a:t>
            </a:r>
          </a:p>
          <a:p>
            <a:r>
              <a:rPr lang="en-US" altLang="en-US" sz="2500">
                <a:latin typeface="Arial" charset="0"/>
              </a:rPr>
              <a:t>We can gain some insight as to the construction of a half adder by looking at its truth table, shown at the right.</a:t>
            </a:r>
            <a:endParaRPr lang="en-US" altLang="en-US" sz="2500"/>
          </a:p>
        </p:txBody>
      </p:sp>
      <p:pic>
        <p:nvPicPr>
          <p:cNvPr id="450566" name="Picture 6" descr="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1752600"/>
            <a:ext cx="3482975" cy="248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568" name="Rectangle 8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547688"/>
          </a:xfrm>
          <a:noFill/>
          <a:ln/>
        </p:spPr>
        <p:txBody>
          <a:bodyPr/>
          <a:lstStyle/>
          <a:p>
            <a:r>
              <a:rPr lang="en-US" altLang="en-US"/>
              <a:t>3.5 Combinational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C595-D300-430E-B2D1-E6851E55ABCF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4572000" cy="182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500">
                <a:latin typeface="Arial" charset="0"/>
              </a:rPr>
              <a:t>As we see, the sum can be found using the XOR operation and the carry using the AND operation.</a:t>
            </a:r>
          </a:p>
        </p:txBody>
      </p:sp>
      <p:pic>
        <p:nvPicPr>
          <p:cNvPr id="452612" name="Picture 4" descr="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1828800"/>
            <a:ext cx="3482975" cy="248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2613" name="Picture 5" descr="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3482975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2615" name="Rectangle 7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547688"/>
          </a:xfrm>
          <a:noFill/>
          <a:ln/>
        </p:spPr>
        <p:txBody>
          <a:bodyPr/>
          <a:lstStyle/>
          <a:p>
            <a:r>
              <a:rPr lang="en-US" altLang="en-US"/>
              <a:t>3.5 Combinational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06E-4AEE-4301-91C3-6C816EED30C8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0938"/>
            <a:ext cx="4343400" cy="335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We can change our half adder into to a full adder by including gates for processing the carry bit.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The truth table for a full adder is shown at the right.</a:t>
            </a:r>
            <a:endParaRPr lang="en-US" altLang="en-US" sz="2500">
              <a:latin typeface="Arial" charset="0"/>
            </a:endParaRPr>
          </a:p>
        </p:txBody>
      </p:sp>
      <p:pic>
        <p:nvPicPr>
          <p:cNvPr id="454665" name="Picture 9" descr="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1455738"/>
            <a:ext cx="4122737" cy="380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4667" name="Rectangle 11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547688"/>
          </a:xfrm>
          <a:noFill/>
          <a:ln/>
        </p:spPr>
        <p:txBody>
          <a:bodyPr/>
          <a:lstStyle/>
          <a:p>
            <a:r>
              <a:rPr lang="en-US" altLang="en-US"/>
              <a:t>3.5 Combinational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2DBB-4399-4291-86DB-E1DB4165E5C5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4343400" cy="335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How can we change the half adder shown below to make it a full adder?</a:t>
            </a:r>
          </a:p>
        </p:txBody>
      </p:sp>
      <p:pic>
        <p:nvPicPr>
          <p:cNvPr id="458756" name="Picture 4" descr="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1447800"/>
            <a:ext cx="4122737" cy="380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8758" name="Picture 6" descr="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49575"/>
            <a:ext cx="3482975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8760" name="Rectangle 8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547688"/>
          </a:xfrm>
          <a:noFill/>
          <a:ln/>
        </p:spPr>
        <p:txBody>
          <a:bodyPr/>
          <a:lstStyle/>
          <a:p>
            <a:r>
              <a:rPr lang="en-US" altLang="en-US"/>
              <a:t>3.5 Combinational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7785-65FE-4160-8365-E58CED39A280}" type="slidenum">
              <a:rPr lang="en-US" altLang="en-US"/>
              <a:pPr/>
              <a:t>46</a:t>
            </a:fld>
            <a:endParaRPr lang="en-US" altLang="en-US"/>
          </a:p>
        </p:txBody>
      </p:sp>
      <p:pic>
        <p:nvPicPr>
          <p:cNvPr id="460807" name="Picture 7" descr="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898650"/>
            <a:ext cx="4845050" cy="374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2850"/>
            <a:ext cx="5562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Here’s our completed full adder.</a:t>
            </a:r>
          </a:p>
        </p:txBody>
      </p:sp>
      <p:pic>
        <p:nvPicPr>
          <p:cNvPr id="460804" name="Picture 4" descr="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127250"/>
            <a:ext cx="3436938" cy="316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9" name="Rectangle 9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547688"/>
          </a:xfrm>
          <a:noFill/>
          <a:ln/>
        </p:spPr>
        <p:txBody>
          <a:bodyPr/>
          <a:lstStyle/>
          <a:p>
            <a:r>
              <a:rPr lang="en-US" altLang="en-US"/>
              <a:t>3.5 Combinational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960C-9DA2-4348-BF21-7995A2A1E04C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01000" cy="2362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Just as we combined half adders to make a full adder, full adders can connected in series.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The carry bit “ripples” from one adder to the next; hence, this configuration is called a </a:t>
            </a:r>
            <a:r>
              <a:rPr lang="en-US" altLang="en-US" sz="2600" i="1">
                <a:latin typeface="Arial" charset="0"/>
              </a:rPr>
              <a:t>ripple-carry</a:t>
            </a:r>
            <a:r>
              <a:rPr lang="en-US" altLang="en-US" sz="2600">
                <a:latin typeface="Arial" charset="0"/>
              </a:rPr>
              <a:t> </a:t>
            </a:r>
            <a:r>
              <a:rPr lang="en-US" altLang="en-US" sz="2600" i="1">
                <a:latin typeface="Arial" charset="0"/>
              </a:rPr>
              <a:t>adder</a:t>
            </a:r>
            <a:r>
              <a:rPr lang="en-US" altLang="en-US" sz="2600">
                <a:latin typeface="Arial" charset="0"/>
              </a:rPr>
              <a:t>.</a:t>
            </a:r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2362200" y="5440363"/>
            <a:ext cx="6019800" cy="427037"/>
          </a:xfrm>
          <a:prstGeom prst="rect">
            <a:avLst/>
          </a:prstGeom>
          <a:solidFill>
            <a:srgbClr val="E4F4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en-US" sz="2200" baseline="0">
                <a:solidFill>
                  <a:srgbClr val="CC3300"/>
                </a:solidFill>
              </a:rPr>
              <a:t>Today’s systems employ more efficient adders.   </a:t>
            </a:r>
            <a:endParaRPr lang="en-US" altLang="en-US" b="0" baseline="0"/>
          </a:p>
        </p:txBody>
      </p:sp>
      <p:pic>
        <p:nvPicPr>
          <p:cNvPr id="462855" name="Picture 7" descr="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79813"/>
            <a:ext cx="7715250" cy="114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2857" name="Rectangle 9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547688"/>
          </a:xfrm>
          <a:noFill/>
          <a:ln/>
        </p:spPr>
        <p:txBody>
          <a:bodyPr/>
          <a:lstStyle/>
          <a:p>
            <a:r>
              <a:rPr lang="en-US" altLang="en-US"/>
              <a:t>3.5 Combinational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650A-3B30-4166-B327-421344E4D33B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3200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>
                <a:latin typeface="Arial" charset="0"/>
              </a:rPr>
              <a:t>Decoders are another important type of combinational circuit.</a:t>
            </a:r>
          </a:p>
          <a:p>
            <a:r>
              <a:rPr lang="en-US" altLang="en-US" sz="2600">
                <a:latin typeface="Arial" charset="0"/>
              </a:rPr>
              <a:t>Among other things, they are useful in selecting a memory location according a binary value placed on the address lines of a memory bus.</a:t>
            </a:r>
          </a:p>
          <a:p>
            <a:r>
              <a:rPr lang="en-US" altLang="en-US" sz="2600">
                <a:latin typeface="Arial" charset="0"/>
              </a:rPr>
              <a:t>Address decoders with </a:t>
            </a:r>
            <a:r>
              <a:rPr lang="en-US" altLang="en-US" sz="2600" i="1">
                <a:latin typeface="Arial" charset="0"/>
              </a:rPr>
              <a:t>n</a:t>
            </a:r>
            <a:r>
              <a:rPr lang="en-US" altLang="en-US" sz="2600">
                <a:latin typeface="Arial" charset="0"/>
              </a:rPr>
              <a:t> inputs can select any of 2</a:t>
            </a:r>
            <a:r>
              <a:rPr lang="en-US" altLang="en-US" sz="2600" i="1" baseline="40000">
                <a:latin typeface="Arial" charset="0"/>
              </a:rPr>
              <a:t>n</a:t>
            </a:r>
            <a:r>
              <a:rPr lang="en-US" altLang="en-US" sz="2600">
                <a:latin typeface="Arial" charset="0"/>
              </a:rPr>
              <a:t> locations. </a:t>
            </a:r>
          </a:p>
        </p:txBody>
      </p:sp>
      <p:sp>
        <p:nvSpPr>
          <p:cNvPr id="464902" name="Text Box 6"/>
          <p:cNvSpPr txBox="1">
            <a:spLocks noChangeArrowheads="1"/>
          </p:cNvSpPr>
          <p:nvPr/>
        </p:nvSpPr>
        <p:spPr bwMode="auto">
          <a:xfrm>
            <a:off x="685800" y="4495800"/>
            <a:ext cx="1905000" cy="1096963"/>
          </a:xfrm>
          <a:prstGeom prst="rect">
            <a:avLst/>
          </a:prstGeom>
          <a:solidFill>
            <a:srgbClr val="E4F4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en-US" sz="2200" baseline="0">
                <a:solidFill>
                  <a:srgbClr val="CC3300"/>
                </a:solidFill>
              </a:rPr>
              <a:t>This is a block diagram for a decoder.   </a:t>
            </a:r>
            <a:endParaRPr lang="en-US" altLang="en-US" b="0" baseline="0"/>
          </a:p>
        </p:txBody>
      </p:sp>
      <p:pic>
        <p:nvPicPr>
          <p:cNvPr id="464903" name="Picture 7" descr="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886200"/>
            <a:ext cx="5156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4905" name="Rectangle 9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547688"/>
          </a:xfrm>
          <a:noFill/>
          <a:ln/>
        </p:spPr>
        <p:txBody>
          <a:bodyPr/>
          <a:lstStyle/>
          <a:p>
            <a:r>
              <a:rPr lang="en-US" altLang="en-US"/>
              <a:t>3.5 Combinational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6106-8C3E-4B19-85EF-CF80825A9B9E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>
                <a:latin typeface="Arial" charset="0"/>
              </a:rPr>
              <a:t>This is what a 2-to-4 decoder looks like on the inside.</a:t>
            </a:r>
          </a:p>
        </p:txBody>
      </p:sp>
      <p:sp>
        <p:nvSpPr>
          <p:cNvPr id="466951" name="Text Box 7"/>
          <p:cNvSpPr txBox="1">
            <a:spLocks noChangeArrowheads="1"/>
          </p:cNvSpPr>
          <p:nvPr/>
        </p:nvSpPr>
        <p:spPr bwMode="auto">
          <a:xfrm>
            <a:off x="685800" y="4876800"/>
            <a:ext cx="2286000" cy="1096963"/>
          </a:xfrm>
          <a:prstGeom prst="rect">
            <a:avLst/>
          </a:prstGeom>
          <a:solidFill>
            <a:srgbClr val="E4F4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en-US" sz="2200" baseline="0">
                <a:solidFill>
                  <a:srgbClr val="CC3300"/>
                </a:solidFill>
              </a:rPr>
              <a:t>If x = 0 and y = 1, which output line is enabled?   </a:t>
            </a:r>
            <a:endParaRPr lang="en-US" altLang="en-US" b="0" baseline="0"/>
          </a:p>
        </p:txBody>
      </p:sp>
      <p:sp>
        <p:nvSpPr>
          <p:cNvPr id="466953" name="Rectangle 9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547688"/>
          </a:xfrm>
          <a:noFill/>
          <a:ln/>
        </p:spPr>
        <p:txBody>
          <a:bodyPr/>
          <a:lstStyle/>
          <a:p>
            <a:r>
              <a:rPr lang="en-US" altLang="en-US"/>
              <a:t>3.5 Combinational Circuits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06588"/>
            <a:ext cx="6250822" cy="40290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0D34-46B6-406A-9077-4E1FB73796A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952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>
                <a:latin typeface="Arial" charset="0"/>
              </a:rPr>
              <a:t>In the middle of the twentieth century, computers were commonly known as “thinking machines” and “electronic brains.”</a:t>
            </a:r>
          </a:p>
          <a:p>
            <a:pPr lvl="1"/>
            <a:r>
              <a:rPr lang="en-US" altLang="en-US" sz="2400"/>
              <a:t>Many people were fearful of them.</a:t>
            </a:r>
          </a:p>
          <a:p>
            <a:r>
              <a:rPr lang="en-US" altLang="en-US" sz="2600">
                <a:latin typeface="Arial" charset="0"/>
              </a:rPr>
              <a:t>Nowadays, we rarely ponder the relationship between electronic digital computers and human logic. Computers are accepted as part of our lives.</a:t>
            </a:r>
          </a:p>
          <a:p>
            <a:pPr lvl="1"/>
            <a:r>
              <a:rPr lang="en-US" altLang="en-US" sz="2400"/>
              <a:t>Many people, however, are still fearful of them.</a:t>
            </a:r>
          </a:p>
          <a:p>
            <a:r>
              <a:rPr lang="en-US" altLang="en-US" sz="2600">
                <a:latin typeface="Arial" charset="0"/>
              </a:rPr>
              <a:t>In this chapter, you will learn the simplicity that constitutes the essence of the machine.</a:t>
            </a:r>
            <a:endParaRPr lang="en-US" altLang="en-US" sz="2800"/>
          </a:p>
        </p:txBody>
      </p:sp>
      <p:sp>
        <p:nvSpPr>
          <p:cNvPr id="395269" name="Rectangle 1029"/>
          <p:cNvSpPr>
            <a:spLocks noGrp="1" noChangeArrowheads="1"/>
          </p:cNvSpPr>
          <p:nvPr>
            <p:ph type="title"/>
          </p:nvPr>
        </p:nvSpPr>
        <p:spPr>
          <a:xfrm>
            <a:off x="2590800" y="304800"/>
            <a:ext cx="3886200" cy="547688"/>
          </a:xfrm>
          <a:noFill/>
          <a:ln/>
        </p:spPr>
        <p:txBody>
          <a:bodyPr/>
          <a:lstStyle/>
          <a:p>
            <a:r>
              <a:rPr lang="en-US" altLang="en-US"/>
              <a:t>3.1 Introduction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A554-94E7-410F-905D-C8B59B8BC0F5}" type="slidenum">
              <a:rPr lang="en-US" altLang="en-US"/>
              <a:pPr/>
              <a:t>50</a:t>
            </a:fld>
            <a:endParaRPr lang="en-US" altLang="en-US"/>
          </a:p>
        </p:txBody>
      </p:sp>
      <p:pic>
        <p:nvPicPr>
          <p:cNvPr id="468998" name="Picture 6" descr="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1752600"/>
            <a:ext cx="3867150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46482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2500">
                <a:latin typeface="Arial" charset="0"/>
              </a:rPr>
              <a:t>A multiplexer does just the opposite of a decoder.</a:t>
            </a:r>
          </a:p>
          <a:p>
            <a:pPr>
              <a:spcBef>
                <a:spcPct val="10000"/>
              </a:spcBef>
            </a:pPr>
            <a:r>
              <a:rPr lang="en-US" altLang="en-US" sz="2500">
                <a:latin typeface="Arial" charset="0"/>
              </a:rPr>
              <a:t>It selects a single output from several inputs.</a:t>
            </a:r>
          </a:p>
          <a:p>
            <a:pPr>
              <a:spcBef>
                <a:spcPct val="10000"/>
              </a:spcBef>
            </a:pPr>
            <a:r>
              <a:rPr lang="en-US" altLang="en-US" sz="2500">
                <a:latin typeface="Arial" charset="0"/>
              </a:rPr>
              <a:t>The particular input chosen for output is determined by the value of the multiplexer’s control lines.</a:t>
            </a:r>
          </a:p>
          <a:p>
            <a:pPr>
              <a:spcBef>
                <a:spcPct val="10000"/>
              </a:spcBef>
            </a:pPr>
            <a:r>
              <a:rPr lang="en-US" altLang="en-US" sz="2500">
                <a:latin typeface="Arial" charset="0"/>
              </a:rPr>
              <a:t>To be able to select among </a:t>
            </a:r>
            <a:r>
              <a:rPr lang="en-US" altLang="en-US" sz="2500" i="1">
                <a:latin typeface="Arial" charset="0"/>
              </a:rPr>
              <a:t>n</a:t>
            </a:r>
            <a:r>
              <a:rPr lang="en-US" altLang="en-US" sz="2500">
                <a:latin typeface="Arial" charset="0"/>
              </a:rPr>
              <a:t> inputs, log</a:t>
            </a:r>
            <a:r>
              <a:rPr lang="en-US" altLang="en-US" sz="2500" baseline="-25000">
                <a:latin typeface="Arial" charset="0"/>
              </a:rPr>
              <a:t>2</a:t>
            </a:r>
            <a:r>
              <a:rPr lang="en-US" altLang="en-US" sz="2500" i="1">
                <a:latin typeface="Arial" charset="0"/>
              </a:rPr>
              <a:t>n</a:t>
            </a:r>
            <a:r>
              <a:rPr lang="en-US" altLang="en-US" sz="2500">
                <a:latin typeface="Arial" charset="0"/>
              </a:rPr>
              <a:t> control lines are needed.</a:t>
            </a:r>
            <a:r>
              <a:rPr lang="en-US" altLang="en-US" sz="2600">
                <a:latin typeface="Arial" charset="0"/>
              </a:rPr>
              <a:t> </a:t>
            </a:r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5943600" y="4648200"/>
            <a:ext cx="1905000" cy="1096963"/>
          </a:xfrm>
          <a:prstGeom prst="rect">
            <a:avLst/>
          </a:prstGeom>
          <a:solidFill>
            <a:srgbClr val="E4F4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en-US" sz="2200" baseline="0">
                <a:solidFill>
                  <a:srgbClr val="CC3300"/>
                </a:solidFill>
              </a:rPr>
              <a:t>This is a block diagram for a multiplexer.   </a:t>
            </a:r>
            <a:endParaRPr lang="en-US" altLang="en-US" b="0" baseline="0"/>
          </a:p>
        </p:txBody>
      </p:sp>
      <p:sp>
        <p:nvSpPr>
          <p:cNvPr id="469002" name="Rectangle 10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547688"/>
          </a:xfrm>
          <a:noFill/>
          <a:ln/>
        </p:spPr>
        <p:txBody>
          <a:bodyPr/>
          <a:lstStyle/>
          <a:p>
            <a:r>
              <a:rPr lang="en-US" altLang="en-US"/>
              <a:t>3.5 Combinational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5F4A-C194-441A-B811-9A014772F216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534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 dirty="0">
                <a:latin typeface="Arial" charset="0"/>
              </a:rPr>
              <a:t>This is what a 4-to-1 multiplexer looks like on the inside.  </a:t>
            </a:r>
          </a:p>
        </p:txBody>
      </p:sp>
      <p:sp>
        <p:nvSpPr>
          <p:cNvPr id="471050" name="Rectangle 10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547688"/>
          </a:xfrm>
          <a:noFill/>
          <a:ln/>
        </p:spPr>
        <p:txBody>
          <a:bodyPr/>
          <a:lstStyle/>
          <a:p>
            <a:r>
              <a:rPr lang="en-US" altLang="en-US"/>
              <a:t>3.5 Combinational Circuits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164387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45" name="Text Box 5"/>
          <p:cNvSpPr txBox="1">
            <a:spLocks noChangeArrowheads="1"/>
          </p:cNvSpPr>
          <p:nvPr/>
        </p:nvSpPr>
        <p:spPr bwMode="auto">
          <a:xfrm>
            <a:off x="6096000" y="4435475"/>
            <a:ext cx="2514600" cy="1431925"/>
          </a:xfrm>
          <a:prstGeom prst="rect">
            <a:avLst/>
          </a:prstGeom>
          <a:solidFill>
            <a:srgbClr val="E4F4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en-US" sz="2200" baseline="0">
                <a:solidFill>
                  <a:srgbClr val="CC3300"/>
                </a:solidFill>
              </a:rPr>
              <a:t>If S</a:t>
            </a:r>
            <a:r>
              <a:rPr lang="en-US" altLang="en-US" sz="2200" baseline="-25000">
                <a:solidFill>
                  <a:srgbClr val="CC3300"/>
                </a:solidFill>
              </a:rPr>
              <a:t>0</a:t>
            </a:r>
            <a:r>
              <a:rPr lang="en-US" altLang="en-US" sz="2200" baseline="0">
                <a:solidFill>
                  <a:srgbClr val="CC3300"/>
                </a:solidFill>
              </a:rPr>
              <a:t> = 1 and S</a:t>
            </a:r>
            <a:r>
              <a:rPr lang="en-US" altLang="en-US" sz="2200" baseline="-25000">
                <a:solidFill>
                  <a:srgbClr val="CC3300"/>
                </a:solidFill>
              </a:rPr>
              <a:t>1</a:t>
            </a:r>
            <a:r>
              <a:rPr lang="en-US" altLang="en-US" sz="2200" baseline="0">
                <a:solidFill>
                  <a:srgbClr val="CC3300"/>
                </a:solidFill>
              </a:rPr>
              <a:t> = 0, which input is transferred to the output?   </a:t>
            </a:r>
            <a:endParaRPr lang="en-US" altLang="en-US" b="0" baseline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FC37-987F-4F06-B143-658B58954A73}" type="slidenum">
              <a:rPr lang="en-US" altLang="en-US"/>
              <a:pPr/>
              <a:t>52</a:t>
            </a:fld>
            <a:endParaRPr lang="en-US" altLang="en-US"/>
          </a:p>
        </p:txBody>
      </p:sp>
      <p:pic>
        <p:nvPicPr>
          <p:cNvPr id="537607" name="Picture 7" descr="Fig_3-16_ECOA2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4" t="4594" r="6462" b="6195"/>
          <a:stretch>
            <a:fillRect/>
          </a:stretch>
        </p:blipFill>
        <p:spPr bwMode="auto">
          <a:xfrm>
            <a:off x="3200400" y="914400"/>
            <a:ext cx="52578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7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2590800" cy="274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>
                <a:latin typeface="Arial" charset="0"/>
              </a:rPr>
              <a:t>This shifter moves the bits of a nibble one position to the left or right.  </a:t>
            </a:r>
          </a:p>
        </p:txBody>
      </p:sp>
      <p:sp>
        <p:nvSpPr>
          <p:cNvPr id="537605" name="Text Box 5"/>
          <p:cNvSpPr txBox="1">
            <a:spLocks noChangeArrowheads="1"/>
          </p:cNvSpPr>
          <p:nvPr/>
        </p:nvSpPr>
        <p:spPr bwMode="auto">
          <a:xfrm>
            <a:off x="1371600" y="5029200"/>
            <a:ext cx="2286000" cy="1096963"/>
          </a:xfrm>
          <a:prstGeom prst="rect">
            <a:avLst/>
          </a:prstGeom>
          <a:solidFill>
            <a:srgbClr val="E4F4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en-US" sz="2200" baseline="0">
                <a:solidFill>
                  <a:srgbClr val="CC3300"/>
                </a:solidFill>
              </a:rPr>
              <a:t>If S = 0, in which direction do the input bits shift?   </a:t>
            </a:r>
            <a:endParaRPr lang="en-US" altLang="en-US" b="0" baseline="0"/>
          </a:p>
        </p:txBody>
      </p:sp>
      <p:sp>
        <p:nvSpPr>
          <p:cNvPr id="537609" name="Rectangle 9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547688"/>
          </a:xfrm>
          <a:noFill/>
          <a:ln/>
        </p:spPr>
        <p:txBody>
          <a:bodyPr/>
          <a:lstStyle/>
          <a:p>
            <a:r>
              <a:rPr lang="en-US" altLang="en-US"/>
              <a:t>3.5 Combinational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Circuits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0EAA-3198-4E05-A84A-BD4DBB2C314C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51646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ED47-7E05-4C78-9B3E-15013B39C0DB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3.6 Sequential Circuits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77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Combinational logic circuits are perfect for situations when we require the immediate application of a Boolean function to a set of inputs. 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There are other times, however, when we need a circuit to change its value with consideration to its current state as well as its inputs.</a:t>
            </a:r>
          </a:p>
          <a:p>
            <a:pPr lvl="1">
              <a:spcBef>
                <a:spcPct val="40000"/>
              </a:spcBef>
            </a:pPr>
            <a:r>
              <a:rPr lang="en-US" altLang="en-US" sz="2400"/>
              <a:t>These circuits have to “remember” their current state.</a:t>
            </a:r>
          </a:p>
          <a:p>
            <a:pPr>
              <a:spcBef>
                <a:spcPct val="40000"/>
              </a:spcBef>
            </a:pPr>
            <a:r>
              <a:rPr lang="en-US" altLang="en-US" sz="2600" i="1">
                <a:latin typeface="Arial" charset="0"/>
              </a:rPr>
              <a:t>Sequential logic circuits</a:t>
            </a:r>
            <a:r>
              <a:rPr lang="en-US" altLang="en-US" sz="2600">
                <a:latin typeface="Arial" charset="0"/>
              </a:rPr>
              <a:t> provide this functionality for us.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E343-5C24-4AD5-B221-7DA7F587A6B1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475145" name="Rectangle 9"/>
          <p:cNvSpPr>
            <a:spLocks noChangeArrowheads="1"/>
          </p:cNvSpPr>
          <p:nvPr/>
        </p:nvSpPr>
        <p:spPr bwMode="auto">
          <a:xfrm>
            <a:off x="1752600" y="4191000"/>
            <a:ext cx="5715000" cy="1371600"/>
          </a:xfrm>
          <a:prstGeom prst="rect">
            <a:avLst/>
          </a:prstGeom>
          <a:solidFill>
            <a:srgbClr val="00C9C4">
              <a:alpha val="61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01000" cy="304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2500">
                <a:latin typeface="Arial" charset="0"/>
              </a:rPr>
              <a:t>As the name implies, sequential logic circuits require a means by which events can be sequenced.</a:t>
            </a:r>
            <a:r>
              <a:rPr lang="en-US" altLang="en-US" sz="2600">
                <a:latin typeface="Arial" charset="0"/>
              </a:rPr>
              <a:t> </a:t>
            </a:r>
          </a:p>
          <a:p>
            <a:pPr>
              <a:spcBef>
                <a:spcPct val="10000"/>
              </a:spcBef>
            </a:pPr>
            <a:r>
              <a:rPr lang="en-US" altLang="en-US" sz="2500">
                <a:latin typeface="Arial" charset="0"/>
              </a:rPr>
              <a:t>State changes are controlled by clocks.</a:t>
            </a:r>
            <a:endParaRPr lang="en-US" altLang="en-US" sz="2600">
              <a:latin typeface="Arial" charset="0"/>
            </a:endParaRPr>
          </a:p>
          <a:p>
            <a:pPr lvl="1">
              <a:spcBef>
                <a:spcPct val="10000"/>
              </a:spcBef>
            </a:pPr>
            <a:r>
              <a:rPr lang="en-US" altLang="en-US" sz="2400"/>
              <a:t>A “clock” is a special circuit that sends electrical pulses through a circuit.</a:t>
            </a:r>
          </a:p>
          <a:p>
            <a:pPr>
              <a:spcBef>
                <a:spcPct val="10000"/>
              </a:spcBef>
            </a:pPr>
            <a:r>
              <a:rPr lang="en-US" altLang="en-US" sz="2500">
                <a:latin typeface="Arial" charset="0"/>
              </a:rPr>
              <a:t>Clocks produce electrical waveforms such as the one shown below.</a:t>
            </a:r>
            <a:endParaRPr lang="en-US" altLang="en-US" sz="2800"/>
          </a:p>
        </p:txBody>
      </p:sp>
      <p:pic>
        <p:nvPicPr>
          <p:cNvPr id="475141" name="Picture 5" descr="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286250"/>
            <a:ext cx="552132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5144" name="Rectangle 8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3.6 Sequential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4205-E633-489F-867E-625E2184887A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879475" y="3429000"/>
            <a:ext cx="7391400" cy="2209800"/>
          </a:xfrm>
          <a:prstGeom prst="rect">
            <a:avLst/>
          </a:prstGeom>
          <a:solidFill>
            <a:srgbClr val="99FFCC">
              <a:alpha val="61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01000" cy="2362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State changes occur in sequential circuits only when the clock ticks. 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Circuits can change state on the rising edge, falling edge, or when the clock pulse reaches its highest voltage.</a:t>
            </a:r>
          </a:p>
        </p:txBody>
      </p:sp>
      <p:pic>
        <p:nvPicPr>
          <p:cNvPr id="477188" name="Picture 4" descr="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4" b="10391"/>
          <a:stretch>
            <a:fillRect/>
          </a:stretch>
        </p:blipFill>
        <p:spPr bwMode="auto">
          <a:xfrm>
            <a:off x="955675" y="3602038"/>
            <a:ext cx="7231063" cy="188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7190" name="Rectangle 6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3.6 Sequential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89C2-5D67-41BC-B94C-1C48BA0CB19C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479239" name="Rectangle 7"/>
          <p:cNvSpPr>
            <a:spLocks noChangeArrowheads="1"/>
          </p:cNvSpPr>
          <p:nvPr/>
        </p:nvSpPr>
        <p:spPr bwMode="auto">
          <a:xfrm>
            <a:off x="879475" y="3429000"/>
            <a:ext cx="7391400" cy="22098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2362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Circuits that change state on the rising edge, or  falling edge of the clock pulse are called </a:t>
            </a:r>
            <a:r>
              <a:rPr lang="en-US" altLang="en-US" sz="2600" i="1">
                <a:latin typeface="Arial" charset="0"/>
              </a:rPr>
              <a:t>edge-triggered.</a:t>
            </a:r>
            <a:endParaRPr lang="en-US" altLang="en-US" sz="2600">
              <a:latin typeface="Arial" charset="0"/>
            </a:endParaRPr>
          </a:p>
          <a:p>
            <a:pPr>
              <a:spcBef>
                <a:spcPct val="40000"/>
              </a:spcBef>
            </a:pPr>
            <a:r>
              <a:rPr lang="en-US" altLang="en-US" sz="2600" i="1">
                <a:latin typeface="Arial" charset="0"/>
              </a:rPr>
              <a:t>Level-triggered circuits</a:t>
            </a:r>
            <a:r>
              <a:rPr lang="en-US" altLang="en-US" sz="2600">
                <a:latin typeface="Arial" charset="0"/>
              </a:rPr>
              <a:t> change state when the clock voltage reaches its highest or lowest level.</a:t>
            </a:r>
          </a:p>
        </p:txBody>
      </p:sp>
      <p:pic>
        <p:nvPicPr>
          <p:cNvPr id="479236" name="Picture 4" descr="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4" b="10391"/>
          <a:stretch>
            <a:fillRect/>
          </a:stretch>
        </p:blipFill>
        <p:spPr bwMode="auto">
          <a:xfrm>
            <a:off x="998538" y="3581400"/>
            <a:ext cx="7231062" cy="188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9238" name="Rectangle 6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3.6 Sequential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D013-AC77-487C-8482-3E5576ADD467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848600" cy="3505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To retain their state values, sequential circuits rely on </a:t>
            </a:r>
            <a:r>
              <a:rPr lang="en-US" altLang="en-US" sz="2600" i="1">
                <a:latin typeface="Arial" charset="0"/>
              </a:rPr>
              <a:t>feedback.</a:t>
            </a:r>
            <a:endParaRPr lang="en-US" altLang="en-US" sz="2600">
              <a:latin typeface="Arial" charset="0"/>
            </a:endParaRP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Feedback in digital circuits occurs when an output is looped back to the input.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A simple example of this concept is shown below.</a:t>
            </a:r>
          </a:p>
          <a:p>
            <a:pPr lvl="1">
              <a:spcBef>
                <a:spcPct val="10000"/>
              </a:spcBef>
            </a:pPr>
            <a:r>
              <a:rPr lang="en-US" altLang="en-US" sz="2400"/>
              <a:t>If Q is 0 it will always be 0, if it is 1, it will always be 1.  Why?</a:t>
            </a:r>
          </a:p>
        </p:txBody>
      </p:sp>
      <p:pic>
        <p:nvPicPr>
          <p:cNvPr id="481285" name="Picture 5" descr="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25" y="4191000"/>
            <a:ext cx="4232275" cy="12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288" name="Rectangle 8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3.6 Sequential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CE9C-8605-4DF0-864B-CFD628B44225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81088"/>
            <a:ext cx="7848600" cy="266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You can see how feedback works by examining the most basic sequential logic components, the SR flip-flop</a:t>
            </a:r>
            <a:r>
              <a:rPr lang="en-US" altLang="en-US" sz="2600" i="1">
                <a:latin typeface="Arial" charset="0"/>
              </a:rPr>
              <a:t>.</a:t>
            </a:r>
          </a:p>
          <a:p>
            <a:pPr lvl="1">
              <a:spcBef>
                <a:spcPct val="10000"/>
              </a:spcBef>
            </a:pPr>
            <a:r>
              <a:rPr lang="en-US" altLang="en-US" sz="2400"/>
              <a:t>The “SR” stands for set/reset.</a:t>
            </a:r>
          </a:p>
          <a:p>
            <a:r>
              <a:rPr lang="en-US" altLang="en-US" sz="2600">
                <a:latin typeface="Arial" charset="0"/>
              </a:rPr>
              <a:t>The internals of an SR flip-flop are shown below, along with its block diagram.</a:t>
            </a:r>
            <a:endParaRPr lang="en-US" altLang="en-US" sz="2800"/>
          </a:p>
        </p:txBody>
      </p:sp>
      <p:sp>
        <p:nvSpPr>
          <p:cNvPr id="483337" name="Rectangle 9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3.6 Sequential Circuits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3917156"/>
            <a:ext cx="3761129" cy="19954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4019550"/>
            <a:ext cx="3429000" cy="17145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0EAA-3198-4E05-A84A-BD4DBB2C314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091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7D-DF73-408E-9B44-1232785B676E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315200" cy="266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The behavior of an SR flip-flop is described by a characteristic table.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Q(t) means the value of the output at time t.  Q(t+1) is the value of Q after the next clock pulse.</a:t>
            </a:r>
            <a:endParaRPr lang="en-US" altLang="en-US" sz="2800"/>
          </a:p>
        </p:txBody>
      </p:sp>
      <p:pic>
        <p:nvPicPr>
          <p:cNvPr id="487429" name="Picture 5" descr="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52800"/>
            <a:ext cx="4405313" cy="221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7431" name="Rectangle 7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3.6 Sequential Circuits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60810"/>
            <a:ext cx="3479800" cy="184622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1541-E85D-4BA3-93F7-E2F223EBE0B5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81100"/>
            <a:ext cx="40386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2500">
                <a:latin typeface="Arial" charset="0"/>
              </a:rPr>
              <a:t>The SR flip-flop actually has three inputs: S, R, and its current output, Q</a:t>
            </a:r>
            <a:r>
              <a:rPr lang="en-US" altLang="en-US" sz="2500" i="1">
                <a:latin typeface="Arial" charset="0"/>
              </a:rPr>
              <a:t>.</a:t>
            </a:r>
            <a:endParaRPr lang="en-US" altLang="en-US" sz="2800"/>
          </a:p>
          <a:p>
            <a:r>
              <a:rPr lang="en-US" altLang="en-US" sz="2500">
                <a:latin typeface="Arial" charset="0"/>
              </a:rPr>
              <a:t>Thus, we can construct a truth table for this circuit, as shown at the right.</a:t>
            </a:r>
          </a:p>
          <a:p>
            <a:r>
              <a:rPr lang="en-US" altLang="en-US" sz="2500">
                <a:latin typeface="Arial" charset="0"/>
              </a:rPr>
              <a:t>Notice the two undefined values.  When both S and R are 1, the SR flip-flop is unstable.</a:t>
            </a:r>
            <a:endParaRPr lang="en-US" altLang="en-US" sz="2800"/>
          </a:p>
        </p:txBody>
      </p:sp>
      <p:pic>
        <p:nvPicPr>
          <p:cNvPr id="485382" name="Picture 6" descr="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06513"/>
            <a:ext cx="4003675" cy="424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5384" name="Rectangle 8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3.6 Sequential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ADB2-ADD6-42FA-BA25-E36ED367898C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0463"/>
            <a:ext cx="7924800" cy="2362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If we can be sure that the inputs to an SR flip-flop will never both be 1, we will never have an unstable circuit. This may not always be the case.</a:t>
            </a:r>
          </a:p>
          <a:p>
            <a:pPr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The SR flip-flop can be modified to provide a stable state when both inputs are 1.</a:t>
            </a:r>
            <a:endParaRPr lang="en-US" altLang="en-US" sz="2800"/>
          </a:p>
        </p:txBody>
      </p:sp>
      <p:sp>
        <p:nvSpPr>
          <p:cNvPr id="489479" name="Text Box 7"/>
          <p:cNvSpPr txBox="1">
            <a:spLocks noChangeArrowheads="1"/>
          </p:cNvSpPr>
          <p:nvPr/>
        </p:nvSpPr>
        <p:spPr bwMode="auto">
          <a:xfrm>
            <a:off x="533400" y="3471644"/>
            <a:ext cx="42672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52425" indent="-352425" algn="l">
              <a:spcBef>
                <a:spcPct val="0"/>
              </a:spcBef>
              <a:tabLst>
                <a:tab pos="687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3088" algn="l">
              <a:spcBef>
                <a:spcPct val="0"/>
              </a:spcBef>
              <a:tabLst>
                <a:tab pos="687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tabLst>
                <a:tab pos="687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tabLst>
                <a:tab pos="687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tabLst>
                <a:tab pos="687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0" baseline="0" dirty="0">
                <a:latin typeface="Arial" charset="0"/>
              </a:rPr>
              <a:t>•  This modified flip-flop is called a JK flip-flop, shown at the right</a:t>
            </a:r>
            <a:r>
              <a:rPr lang="en-US" altLang="en-US" sz="2600" b="0" baseline="0" dirty="0" smtClean="0">
                <a:latin typeface="Arial" charset="0"/>
              </a:rPr>
              <a:t>.</a:t>
            </a:r>
            <a:endParaRPr lang="en-US" altLang="en-US" sz="2600" b="0" baseline="0" dirty="0">
              <a:latin typeface="Arial" charset="0"/>
            </a:endParaRPr>
          </a:p>
        </p:txBody>
      </p:sp>
      <p:sp>
        <p:nvSpPr>
          <p:cNvPr id="489481" name="Rectangle 9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3.6 Sequential Circuits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645118"/>
            <a:ext cx="4560539" cy="2238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C026-A0AC-4222-987D-9EE010D42377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At the right, we see how an SR flip-flop can be modified to create a JK flip-flop.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The characteristic table indicates that the flip-flop is stable for all inputs.</a:t>
            </a:r>
            <a:endParaRPr lang="en-US" altLang="en-US" sz="2800"/>
          </a:p>
        </p:txBody>
      </p:sp>
      <p:sp>
        <p:nvSpPr>
          <p:cNvPr id="491529" name="Rectangle 9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3.6 Sequential Circuits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37" y="1143000"/>
            <a:ext cx="38385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429000"/>
            <a:ext cx="421957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E910-BDAF-46EC-87DC-C63B8E805B4D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274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charset="0"/>
              </a:rPr>
              <a:t>Another modification of the SR flip-flop is the D flip-flop, shown below with its characteristic table.</a:t>
            </a:r>
          </a:p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charset="0"/>
              </a:rPr>
              <a:t>You will notice that the output of the flip-flop remains the same during subsequent clock pulses. The output changes only when the value of D changes.</a:t>
            </a:r>
            <a:endParaRPr lang="en-US" altLang="en-US" sz="2800" dirty="0"/>
          </a:p>
        </p:txBody>
      </p:sp>
      <p:pic>
        <p:nvPicPr>
          <p:cNvPr id="499718" name="Picture 6" descr="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794125"/>
            <a:ext cx="2047875" cy="14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9720" name="Rectangle 8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3.6 Sequential Circuits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94125"/>
            <a:ext cx="5451349" cy="197643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B3A3-FBD4-41C0-B2E9-72F73F6218E4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467600" cy="259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The D flip-flop is the fundamental circuit of computer memory. </a:t>
            </a:r>
          </a:p>
          <a:p>
            <a:pPr lvl="1">
              <a:spcBef>
                <a:spcPct val="10000"/>
              </a:spcBef>
            </a:pPr>
            <a:r>
              <a:rPr lang="en-US" altLang="en-US" sz="2400"/>
              <a:t>D flip-flops are usually illustrated using the block diagram shown below.</a:t>
            </a:r>
          </a:p>
          <a:p>
            <a:pPr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The characteristic table for the D flip-flop is shown at the right.</a:t>
            </a:r>
          </a:p>
        </p:txBody>
      </p:sp>
      <p:pic>
        <p:nvPicPr>
          <p:cNvPr id="497672" name="Picture 8" descr="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70325"/>
            <a:ext cx="2047875" cy="14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7674" name="Rectangle 10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3.6 Sequential Circuits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70325"/>
            <a:ext cx="26670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0574-EF2A-4110-9C05-A2015DB5686C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5000"/>
              </a:spcBef>
            </a:pPr>
            <a:r>
              <a:rPr lang="en-US" altLang="en-US" sz="2600">
                <a:latin typeface="Arial" charset="0"/>
              </a:rPr>
              <a:t>The behavior of sequential circuits can be expressed using characteristic tables or finite state machines (FSMs).</a:t>
            </a:r>
          </a:p>
          <a:p>
            <a:pPr lvl="1">
              <a:spcBef>
                <a:spcPct val="5000"/>
              </a:spcBef>
            </a:pPr>
            <a:r>
              <a:rPr lang="en-US" altLang="en-US" sz="2400"/>
              <a:t>FSMs consist of a set of nodes that hold the states of the machine and a set of arcs that connect the states.</a:t>
            </a:r>
            <a:endParaRPr lang="en-US" altLang="en-US" sz="2200">
              <a:latin typeface="Arial" charset="0"/>
            </a:endParaRPr>
          </a:p>
          <a:p>
            <a:pPr>
              <a:spcBef>
                <a:spcPct val="5000"/>
              </a:spcBef>
            </a:pPr>
            <a:r>
              <a:rPr lang="en-US" altLang="en-US" sz="2600">
                <a:latin typeface="Arial" charset="0"/>
              </a:rPr>
              <a:t>Moore and Mealy machines are two types of FSMs that are equivalent.</a:t>
            </a:r>
          </a:p>
          <a:p>
            <a:pPr lvl="1">
              <a:spcBef>
                <a:spcPct val="5000"/>
              </a:spcBef>
            </a:pPr>
            <a:r>
              <a:rPr lang="en-US" altLang="en-US" sz="2400"/>
              <a:t>They differ only in how they express the outputs of the machine.</a:t>
            </a:r>
            <a:endParaRPr lang="en-US" altLang="en-US" sz="2200">
              <a:latin typeface="Arial" charset="0"/>
            </a:endParaRPr>
          </a:p>
          <a:p>
            <a:pPr>
              <a:spcBef>
                <a:spcPct val="5000"/>
              </a:spcBef>
            </a:pPr>
            <a:r>
              <a:rPr lang="en-US" altLang="en-US" sz="2600">
                <a:latin typeface="Arial" charset="0"/>
              </a:rPr>
              <a:t>Moore machines place outputs on each node, while Mealy machines present their outputs on the transitions. </a:t>
            </a:r>
          </a:p>
        </p:txBody>
      </p:sp>
      <p:sp>
        <p:nvSpPr>
          <p:cNvPr id="539655" name="Rectangle 7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3.6 Sequential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AAFD-4621-4756-84E9-52E8F383C86C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144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The behavior of a JK flop-flop is depicted below by a Moore machine (left) and a Mealy machine (right).</a:t>
            </a:r>
          </a:p>
        </p:txBody>
      </p:sp>
      <p:sp>
        <p:nvSpPr>
          <p:cNvPr id="541707" name="Rectangle 11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3.6 Sequential Circuits</a:t>
            </a:r>
          </a:p>
        </p:txBody>
      </p:sp>
      <p:pic>
        <p:nvPicPr>
          <p:cNvPr id="541708" name="Picture 12" descr="5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7924800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57D6-7614-49B8-A370-E8CB01103815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772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Although the behavior of Moore and Mealy machines is identical, their implementations differ.</a:t>
            </a:r>
          </a:p>
        </p:txBody>
      </p:sp>
      <p:pic>
        <p:nvPicPr>
          <p:cNvPr id="543751" name="Picture 7" descr="Fig_3-25_ECOA2E_p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9" r="5542" b="12271"/>
          <a:stretch>
            <a:fillRect/>
          </a:stretch>
        </p:blipFill>
        <p:spPr bwMode="auto">
          <a:xfrm>
            <a:off x="4800600" y="2209800"/>
            <a:ext cx="3429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3752" name="Picture 8" descr="Fig_3-27_ECOA2E_p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" t="9285" b="54642"/>
          <a:stretch>
            <a:fillRect/>
          </a:stretch>
        </p:blipFill>
        <p:spPr bwMode="auto">
          <a:xfrm>
            <a:off x="533400" y="3733800"/>
            <a:ext cx="76962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3753" name="Text Box 9"/>
          <p:cNvSpPr txBox="1">
            <a:spLocks noChangeArrowheads="1"/>
          </p:cNvSpPr>
          <p:nvPr/>
        </p:nvSpPr>
        <p:spPr bwMode="auto">
          <a:xfrm>
            <a:off x="684213" y="2128838"/>
            <a:ext cx="2895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2FED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en-US" sz="2600" b="0" baseline="0">
                <a:latin typeface="Arial" charset="0"/>
              </a:rPr>
              <a:t>This is our Moore machine.</a:t>
            </a:r>
            <a:endParaRPr lang="en-US" altLang="en-US" sz="2400" b="0" baseline="0">
              <a:latin typeface="Arial" charset="0"/>
            </a:endParaRPr>
          </a:p>
        </p:txBody>
      </p:sp>
      <p:sp>
        <p:nvSpPr>
          <p:cNvPr id="543755" name="Rectangle 11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3.6 Sequential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902C-DB34-4D92-9190-9C9DE4190567}" type="slidenum">
              <a:rPr lang="en-US" altLang="en-US"/>
              <a:pPr/>
              <a:t>69</a:t>
            </a:fld>
            <a:endParaRPr lang="en-US" altLang="en-US"/>
          </a:p>
        </p:txBody>
      </p:sp>
      <p:pic>
        <p:nvPicPr>
          <p:cNvPr id="545803" name="Picture 11" descr="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4225"/>
            <a:ext cx="8305800" cy="407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772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Although the behavior of Moore and Mealy machines is identical, their implementations differ.</a:t>
            </a:r>
          </a:p>
        </p:txBody>
      </p:sp>
      <p:sp>
        <p:nvSpPr>
          <p:cNvPr id="545798" name="Text Box 6"/>
          <p:cNvSpPr txBox="1">
            <a:spLocks noChangeArrowheads="1"/>
          </p:cNvSpPr>
          <p:nvPr/>
        </p:nvSpPr>
        <p:spPr bwMode="auto">
          <a:xfrm>
            <a:off x="685800" y="2057400"/>
            <a:ext cx="2895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2FED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en-US" sz="2600" b="0" baseline="0">
                <a:latin typeface="Arial" charset="0"/>
              </a:rPr>
              <a:t>This is our Mealy machine.</a:t>
            </a:r>
          </a:p>
        </p:txBody>
      </p:sp>
      <p:sp>
        <p:nvSpPr>
          <p:cNvPr id="545802" name="Rectangle 10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3.6 Sequential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F05B-CCBA-40F7-9FA7-BE2AB0187ED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876800" cy="547688"/>
          </a:xfrm>
        </p:spPr>
        <p:txBody>
          <a:bodyPr/>
          <a:lstStyle/>
          <a:p>
            <a:r>
              <a:rPr lang="en-US" altLang="en-US"/>
              <a:t>3.2 Boolean Algebra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2390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Boolean algebra is a mathematical system for the manipulation of variables that can have one of two values.</a:t>
            </a:r>
          </a:p>
          <a:p>
            <a:pPr lvl="1">
              <a:spcBef>
                <a:spcPct val="10000"/>
              </a:spcBef>
            </a:pPr>
            <a:r>
              <a:rPr lang="en-US" altLang="en-US" sz="2400"/>
              <a:t>In formal logic, these values are “true” and “false.”</a:t>
            </a:r>
          </a:p>
          <a:p>
            <a:pPr lvl="1">
              <a:spcBef>
                <a:spcPct val="10000"/>
              </a:spcBef>
            </a:pPr>
            <a:r>
              <a:rPr lang="en-US" altLang="en-US" sz="2400"/>
              <a:t>In digital systems, these values are “on” and “off,” 1 and 0, or “high” and “low.”</a:t>
            </a:r>
            <a:endParaRPr lang="en-US" altLang="en-US" sz="2200">
              <a:latin typeface="Arial" charset="0"/>
            </a:endParaRP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Boolean expressions are created by performing operations on Boolean variables.</a:t>
            </a:r>
          </a:p>
          <a:p>
            <a:pPr lvl="1">
              <a:spcBef>
                <a:spcPct val="10000"/>
              </a:spcBef>
            </a:pPr>
            <a:r>
              <a:rPr lang="en-US" altLang="en-US" sz="2400"/>
              <a:t>Common Boolean operators include AND, OR, and NOT.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4C2D-AC1D-4D91-B4B6-F3A5DA7DF2A5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3962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It is difficult to express the complexities of actual implementations using only Moore and Mealy machines.</a:t>
            </a:r>
          </a:p>
          <a:p>
            <a:pPr lvl="1">
              <a:spcBef>
                <a:spcPct val="10000"/>
              </a:spcBef>
            </a:pPr>
            <a:r>
              <a:rPr lang="en-US" altLang="en-US" sz="2200">
                <a:latin typeface="Arial" charset="0"/>
              </a:rPr>
              <a:t>For one thing, they do not address the intricacies of timing very well.</a:t>
            </a:r>
          </a:p>
          <a:p>
            <a:pPr lvl="1">
              <a:spcBef>
                <a:spcPct val="10000"/>
              </a:spcBef>
            </a:pPr>
            <a:r>
              <a:rPr lang="en-US" altLang="en-US" sz="2200">
                <a:latin typeface="Arial" charset="0"/>
              </a:rPr>
              <a:t>Secondly, it is often the case that an interaction of numerous signals is required to advance a machine from one state to the next.</a:t>
            </a:r>
          </a:p>
          <a:p>
            <a:pPr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For these reasons, Christopher Clare invented the algorithmic state machine (ASM).</a:t>
            </a:r>
          </a:p>
          <a:p>
            <a:pPr>
              <a:spcBef>
                <a:spcPct val="10000"/>
              </a:spcBef>
            </a:pPr>
            <a:endParaRPr lang="en-US" altLang="en-US" sz="2600">
              <a:latin typeface="Arial" charset="0"/>
            </a:endParaRPr>
          </a:p>
        </p:txBody>
      </p:sp>
      <p:sp>
        <p:nvSpPr>
          <p:cNvPr id="547847" name="Text Box 7"/>
          <p:cNvSpPr txBox="1">
            <a:spLocks noChangeArrowheads="1"/>
          </p:cNvSpPr>
          <p:nvPr/>
        </p:nvSpPr>
        <p:spPr bwMode="auto">
          <a:xfrm>
            <a:off x="1143000" y="5334000"/>
            <a:ext cx="6781800" cy="427038"/>
          </a:xfrm>
          <a:prstGeom prst="rect">
            <a:avLst/>
          </a:prstGeom>
          <a:solidFill>
            <a:srgbClr val="E4F4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en-US" sz="2200" baseline="0">
                <a:solidFill>
                  <a:srgbClr val="CC3300"/>
                </a:solidFill>
              </a:rPr>
              <a:t>The next slide illustrates the components of an ASM.   </a:t>
            </a:r>
            <a:endParaRPr lang="en-US" altLang="en-US" b="0" baseline="0"/>
          </a:p>
        </p:txBody>
      </p:sp>
      <p:sp>
        <p:nvSpPr>
          <p:cNvPr id="547849" name="Rectangle 9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3.6 Sequential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96EC-1A5E-4D5F-B5EA-28E4BA00F739}" type="slidenum">
              <a:rPr lang="en-US" altLang="en-US"/>
              <a:pPr/>
              <a:t>71</a:t>
            </a:fld>
            <a:endParaRPr lang="en-US" altLang="en-US"/>
          </a:p>
        </p:txBody>
      </p:sp>
      <p:pic>
        <p:nvPicPr>
          <p:cNvPr id="551943" name="Picture 1031" descr="Fig_3-28_ECOA2E_p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1"/>
          <a:stretch>
            <a:fillRect/>
          </a:stretch>
        </p:blipFill>
        <p:spPr bwMode="auto">
          <a:xfrm>
            <a:off x="1347788" y="990600"/>
            <a:ext cx="644842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1947" name="Rectangle 1035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3.6 Sequential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94A-3970-481E-BBF7-812F1BAF78DF}" type="slidenum">
              <a:rPr lang="en-US" altLang="en-US"/>
              <a:pPr/>
              <a:t>72</a:t>
            </a:fld>
            <a:endParaRPr lang="en-US" altLang="en-US"/>
          </a:p>
        </p:txBody>
      </p:sp>
      <p:pic>
        <p:nvPicPr>
          <p:cNvPr id="556037" name="Picture 1029" descr="Fig_3-29_ECOA2E_p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6" b="1695"/>
          <a:stretch>
            <a:fillRect/>
          </a:stretch>
        </p:blipFill>
        <p:spPr bwMode="auto">
          <a:xfrm>
            <a:off x="800100" y="1520825"/>
            <a:ext cx="7543800" cy="442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60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00100" y="987425"/>
            <a:ext cx="8077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This is an ASM for a microwave oven.</a:t>
            </a:r>
          </a:p>
        </p:txBody>
      </p:sp>
      <p:sp>
        <p:nvSpPr>
          <p:cNvPr id="556039" name="Rectangle 1031"/>
          <p:cNvSpPr>
            <a:spLocks noGrp="1" noChangeArrowheads="1"/>
          </p:cNvSpPr>
          <p:nvPr>
            <p:ph type="title"/>
          </p:nvPr>
        </p:nvSpPr>
        <p:spPr>
          <a:xfrm>
            <a:off x="1600200" y="214313"/>
            <a:ext cx="5943600" cy="547687"/>
          </a:xfrm>
          <a:noFill/>
          <a:ln/>
        </p:spPr>
        <p:txBody>
          <a:bodyPr/>
          <a:lstStyle/>
          <a:p>
            <a:r>
              <a:rPr lang="en-US" altLang="en-US"/>
              <a:t>3.6 Sequential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E29-F3D4-4398-B913-FC789D6F14B6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560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040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Sequential circuits are used anytime that we have a “stateful” application.</a:t>
            </a:r>
          </a:p>
          <a:p>
            <a:pPr lvl="1">
              <a:spcBef>
                <a:spcPct val="40000"/>
              </a:spcBef>
            </a:pPr>
            <a:r>
              <a:rPr lang="en-US" altLang="en-US" sz="2200">
                <a:latin typeface="Arial" charset="0"/>
              </a:rPr>
              <a:t>A stateful application is one where the next state of the machine depends on the current state of the machine and the input.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A stateful application requires both combinational and sequential logic.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The following slides provide several examples of circuits that fall into this category.</a:t>
            </a:r>
          </a:p>
        </p:txBody>
      </p:sp>
      <p:sp>
        <p:nvSpPr>
          <p:cNvPr id="560133" name="Text Box 5"/>
          <p:cNvSpPr txBox="1">
            <a:spLocks noChangeArrowheads="1"/>
          </p:cNvSpPr>
          <p:nvPr/>
        </p:nvSpPr>
        <p:spPr bwMode="auto">
          <a:xfrm>
            <a:off x="2857500" y="5486400"/>
            <a:ext cx="3429000" cy="457200"/>
          </a:xfrm>
          <a:prstGeom prst="rect">
            <a:avLst/>
          </a:prstGeom>
          <a:solidFill>
            <a:srgbClr val="E4F4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en-US" sz="2400" b="0" baseline="0">
                <a:solidFill>
                  <a:srgbClr val="CC3300"/>
                </a:solidFill>
              </a:rPr>
              <a:t>Can you think of others?   </a:t>
            </a:r>
            <a:endParaRPr lang="en-US" altLang="en-US" sz="2400" b="0" baseline="0"/>
          </a:p>
        </p:txBody>
      </p:sp>
      <p:sp>
        <p:nvSpPr>
          <p:cNvPr id="560135" name="Rectangle 7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3.6 Sequential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697A-0FF7-4BAE-9953-87AF97AA6282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4038600" cy="213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2400">
                <a:latin typeface="Arial" charset="0"/>
              </a:rPr>
              <a:t>This illustration shows a 4-bit register consisting of D flip-flops. You will usually see its block diagram (below) instead.</a:t>
            </a:r>
            <a:endParaRPr lang="en-US" altLang="en-US" sz="2600">
              <a:latin typeface="Arial" charset="0"/>
            </a:endParaRPr>
          </a:p>
        </p:txBody>
      </p:sp>
      <p:pic>
        <p:nvPicPr>
          <p:cNvPr id="503814" name="Picture 6" descr="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25" y="1487488"/>
            <a:ext cx="3482975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3815" name="Picture 7" descr="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3227388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3816" name="Text Box 8"/>
          <p:cNvSpPr txBox="1">
            <a:spLocks noChangeArrowheads="1"/>
          </p:cNvSpPr>
          <p:nvPr/>
        </p:nvSpPr>
        <p:spPr bwMode="auto">
          <a:xfrm>
            <a:off x="609600" y="5105400"/>
            <a:ext cx="3733800" cy="701675"/>
          </a:xfrm>
          <a:prstGeom prst="rect">
            <a:avLst/>
          </a:prstGeom>
          <a:solidFill>
            <a:srgbClr val="E4F4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en-US" baseline="0">
                <a:solidFill>
                  <a:srgbClr val="CC3300"/>
                </a:solidFill>
              </a:rPr>
              <a:t>A larger memory configuration is shown on the next slide.</a:t>
            </a:r>
            <a:endParaRPr lang="en-US" altLang="en-US" b="0" baseline="0"/>
          </a:p>
        </p:txBody>
      </p:sp>
      <p:sp>
        <p:nvSpPr>
          <p:cNvPr id="503818" name="Rectangle 10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3.6 Sequential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A564B-116F-4CBC-A6C5-67FD9197E7EC}" type="slidenum">
              <a:rPr lang="en-US" altLang="en-US"/>
              <a:pPr/>
              <a:t>75</a:t>
            </a:fld>
            <a:endParaRPr lang="en-US" altLang="en-US"/>
          </a:p>
        </p:txBody>
      </p:sp>
      <p:pic>
        <p:nvPicPr>
          <p:cNvPr id="578572" name="Picture 12" descr="EX3_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7" r="2768" b="1456"/>
          <a:stretch>
            <a:fillRect/>
          </a:stretch>
        </p:blipFill>
        <p:spPr bwMode="auto">
          <a:xfrm>
            <a:off x="685800" y="703263"/>
            <a:ext cx="7924800" cy="544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8574" name="Rectangle 14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3.6 Sequential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6B1E-06A4-4D38-A275-13E7FF13EA34}" type="slidenum">
              <a:rPr lang="en-US" altLang="en-US"/>
              <a:pPr/>
              <a:t>76</a:t>
            </a:fld>
            <a:endParaRPr lang="en-US" altLang="en-US"/>
          </a:p>
        </p:txBody>
      </p:sp>
      <p:pic>
        <p:nvPicPr>
          <p:cNvPr id="505862" name="Picture 6" descr="4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" b="5792"/>
          <a:stretch>
            <a:fillRect/>
          </a:stretch>
        </p:blipFill>
        <p:spPr bwMode="auto">
          <a:xfrm>
            <a:off x="4267200" y="1066800"/>
            <a:ext cx="42672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365760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2400">
                <a:latin typeface="Arial" charset="0"/>
              </a:rPr>
              <a:t>A binary counter is another example of a sequential circuit.</a:t>
            </a:r>
          </a:p>
          <a:p>
            <a:pPr>
              <a:spcBef>
                <a:spcPct val="10000"/>
              </a:spcBef>
            </a:pPr>
            <a:r>
              <a:rPr lang="en-US" altLang="en-US" sz="2400">
                <a:latin typeface="Arial" charset="0"/>
              </a:rPr>
              <a:t>The low-order bit is complemented at each clock pulse.</a:t>
            </a:r>
          </a:p>
          <a:p>
            <a:pPr>
              <a:spcBef>
                <a:spcPct val="10000"/>
              </a:spcBef>
            </a:pPr>
            <a:r>
              <a:rPr lang="en-US" altLang="en-US" sz="2400">
                <a:latin typeface="Arial" charset="0"/>
              </a:rPr>
              <a:t>Whenever it changes from 0 to 1, the next bit is complemented, and so on through the other flip-flops.</a:t>
            </a:r>
            <a:endParaRPr lang="en-US" altLang="en-US" sz="2600">
              <a:latin typeface="Arial" charset="0"/>
            </a:endParaRPr>
          </a:p>
        </p:txBody>
      </p:sp>
      <p:sp>
        <p:nvSpPr>
          <p:cNvPr id="505864" name="Rectangle 8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3.6 Sequential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D815-FA29-4908-A8FA-7796522180B2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>
                <a:latin typeface="Arial" charset="0"/>
              </a:rPr>
              <a:t>Convolutional coding and decoding requires sequential circuits.</a:t>
            </a:r>
          </a:p>
          <a:p>
            <a:r>
              <a:rPr lang="en-US" altLang="en-US" sz="2600">
                <a:latin typeface="Arial" charset="0"/>
              </a:rPr>
              <a:t>One important convolutional code is the (2,1) convolutional code that underlies the PRML code that is briefly described at the end of Chapter 2.</a:t>
            </a:r>
          </a:p>
          <a:p>
            <a:r>
              <a:rPr lang="en-US" altLang="en-US" sz="2600">
                <a:latin typeface="Arial" charset="0"/>
              </a:rPr>
              <a:t>A (2, 1) convolutional code is so named because two symbols are output for every one symbol input.</a:t>
            </a:r>
          </a:p>
          <a:p>
            <a:r>
              <a:rPr lang="en-US" altLang="en-US" sz="2600">
                <a:latin typeface="Arial" charset="0"/>
              </a:rPr>
              <a:t>A convolutional encoder for PRML with its characteristic table is shown on the next slide.</a:t>
            </a:r>
          </a:p>
        </p:txBody>
      </p:sp>
      <p:sp>
        <p:nvSpPr>
          <p:cNvPr id="562182" name="Rectangle 6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3.6 Sequential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7FB4-3C3F-4D49-A2B0-679680E84A96}" type="slidenum">
              <a:rPr lang="en-US" altLang="en-US"/>
              <a:pPr/>
              <a:t>78</a:t>
            </a:fld>
            <a:endParaRPr lang="en-US" altLang="en-US"/>
          </a:p>
        </p:txBody>
      </p:sp>
      <p:pic>
        <p:nvPicPr>
          <p:cNvPr id="564231" name="Picture 7" descr="CCS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696200" cy="19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4234" name="Picture 10" descr="Fig_3-33_ECOA2E_p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7" r="1257" b="4176"/>
          <a:stretch>
            <a:fillRect/>
          </a:stretch>
        </p:blipFill>
        <p:spPr bwMode="auto">
          <a:xfrm>
            <a:off x="381000" y="2971800"/>
            <a:ext cx="7848600" cy="301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4236" name="Rectangle 1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3.6 Sequential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33C6-F263-4D8C-8418-331CD9C043EB}" type="slidenum">
              <a:rPr lang="en-US" altLang="en-US"/>
              <a:pPr/>
              <a:t>79</a:t>
            </a:fld>
            <a:endParaRPr lang="en-US" altLang="en-US"/>
          </a:p>
        </p:txBody>
      </p:sp>
      <p:pic>
        <p:nvPicPr>
          <p:cNvPr id="566278" name="Picture 6" descr="Fig_3-35_ECOA2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16113"/>
            <a:ext cx="4419600" cy="379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6277" name="Picture 5" descr="C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76400"/>
            <a:ext cx="3971925" cy="301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6279" name="Text Box 7"/>
          <p:cNvSpPr txBox="1">
            <a:spLocks noChangeArrowheads="1"/>
          </p:cNvSpPr>
          <p:nvPr/>
        </p:nvSpPr>
        <p:spPr bwMode="auto">
          <a:xfrm>
            <a:off x="685800" y="914400"/>
            <a:ext cx="39624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2FED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en-US" sz="2600" b="0" baseline="0">
                <a:latin typeface="Arial" charset="0"/>
              </a:rPr>
              <a:t>This is the Mealy machine for our encoder.</a:t>
            </a:r>
          </a:p>
        </p:txBody>
      </p:sp>
      <p:sp>
        <p:nvSpPr>
          <p:cNvPr id="566282" name="Rectangle 10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3.6 Sequential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45C5-EE1B-4C49-926E-798600EDD8B8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399367" name="Picture 7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8"/>
          <a:stretch>
            <a:fillRect/>
          </a:stretch>
        </p:blipFill>
        <p:spPr bwMode="auto">
          <a:xfrm>
            <a:off x="6323013" y="914400"/>
            <a:ext cx="2211387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5486400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A Boolean operator can be completely described using a truth table.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The truth table for the Boolean operators AND and OR are shown at the right.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The AND operator is also known as a Boolean product.  The OR operator is the Boolean sum.</a:t>
            </a:r>
          </a:p>
        </p:txBody>
      </p:sp>
      <p:sp>
        <p:nvSpPr>
          <p:cNvPr id="399369" name="Rectangle 9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876800" cy="547688"/>
          </a:xfrm>
          <a:noFill/>
          <a:ln/>
        </p:spPr>
        <p:txBody>
          <a:bodyPr/>
          <a:lstStyle/>
          <a:p>
            <a:r>
              <a:rPr lang="en-US" altLang="en-US"/>
              <a:t>3.2 Boolean Algebra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5014-0032-429C-A762-BE428DDEEF9D}" type="slidenum">
              <a:rPr lang="en-US" altLang="en-US"/>
              <a:pPr/>
              <a:t>80</a:t>
            </a:fld>
            <a:endParaRPr lang="en-US" altLang="en-US"/>
          </a:p>
        </p:txBody>
      </p:sp>
      <p:pic>
        <p:nvPicPr>
          <p:cNvPr id="570373" name="Picture 5" descr="Fig_3-35_ECOA2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90600"/>
            <a:ext cx="4724400" cy="406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0372" name="Text Box 4"/>
          <p:cNvSpPr txBox="1">
            <a:spLocks noChangeArrowheads="1"/>
          </p:cNvSpPr>
          <p:nvPr/>
        </p:nvSpPr>
        <p:spPr bwMode="auto">
          <a:xfrm>
            <a:off x="1447800" y="5272088"/>
            <a:ext cx="7010400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300" baseline="0">
                <a:latin typeface="Courier New" pitchFamily="49" charset="0"/>
              </a:rPr>
              <a:t>F(1101 0010) = 11 01 01 00 10 11 11 10.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3962400" cy="388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400">
                <a:latin typeface="Arial" charset="0"/>
              </a:rPr>
              <a:t>The fact that there is a limited set of possible state transitions in the encoding process is crucial to the error correcting capabilities of PRML.</a:t>
            </a:r>
          </a:p>
          <a:p>
            <a:r>
              <a:rPr lang="en-US" altLang="en-US" sz="2400">
                <a:latin typeface="Arial" charset="0"/>
              </a:rPr>
              <a:t>You can see by our Mealy machine for encoding that:</a:t>
            </a:r>
          </a:p>
        </p:txBody>
      </p:sp>
      <p:sp>
        <p:nvSpPr>
          <p:cNvPr id="570375" name="Rectangle 7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3.6 Sequential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D0CD-6FB5-4EB8-9E11-96E8D98AD65C}" type="slidenum">
              <a:rPr lang="en-US" altLang="en-US"/>
              <a:pPr/>
              <a:t>81</a:t>
            </a:fld>
            <a:endParaRPr lang="en-US" altLang="en-US"/>
          </a:p>
        </p:txBody>
      </p:sp>
      <p:pic>
        <p:nvPicPr>
          <p:cNvPr id="572422" name="Picture 6" descr="Fig_3-35-d_ECOA2E_p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0"/>
          <a:stretch>
            <a:fillRect/>
          </a:stretch>
        </p:blipFill>
        <p:spPr bwMode="auto">
          <a:xfrm>
            <a:off x="4186238" y="1066800"/>
            <a:ext cx="4743450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2419" name="Text Box 3"/>
          <p:cNvSpPr txBox="1">
            <a:spLocks noChangeArrowheads="1"/>
          </p:cNvSpPr>
          <p:nvPr/>
        </p:nvSpPr>
        <p:spPr bwMode="auto">
          <a:xfrm>
            <a:off x="914400" y="5119688"/>
            <a:ext cx="7010400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300" baseline="0">
                <a:latin typeface="Courier New" pitchFamily="49" charset="0"/>
              </a:rPr>
              <a:t>F(11 01 01 00 10 11 11 10) = 1101 0010</a:t>
            </a:r>
          </a:p>
        </p:txBody>
      </p:sp>
      <p:sp>
        <p:nvSpPr>
          <p:cNvPr id="5724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886200" cy="3505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400">
                <a:latin typeface="Arial" charset="0"/>
              </a:rPr>
              <a:t>The decoding of our code is provided by inverting the inputs and outputs of the Mealy machine for the encoding process.</a:t>
            </a:r>
          </a:p>
          <a:p>
            <a:r>
              <a:rPr lang="en-US" altLang="en-US" sz="2400">
                <a:latin typeface="Arial" charset="0"/>
              </a:rPr>
              <a:t>You can see by our Mealy machine for decoding that:</a:t>
            </a:r>
          </a:p>
        </p:txBody>
      </p:sp>
      <p:sp>
        <p:nvSpPr>
          <p:cNvPr id="572424" name="Rectangle 8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3.6 Sequential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9DCF-5591-455A-9930-AC501AA2F7F3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574468" name="Text Box 4"/>
          <p:cNvSpPr txBox="1">
            <a:spLocks noChangeArrowheads="1"/>
          </p:cNvSpPr>
          <p:nvPr/>
        </p:nvSpPr>
        <p:spPr bwMode="auto">
          <a:xfrm>
            <a:off x="3657600" y="5257800"/>
            <a:ext cx="411480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300" baseline="0">
                <a:latin typeface="Courier New" pitchFamily="49" charset="0"/>
              </a:rPr>
              <a:t>F(00 10 11 11) = 1001</a:t>
            </a:r>
          </a:p>
        </p:txBody>
      </p:sp>
      <p:pic>
        <p:nvPicPr>
          <p:cNvPr id="574470" name="Picture 6" descr="Fig_3-37_ECOA2E_p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" t="9291" r="6055" b="1511"/>
          <a:stretch>
            <a:fillRect/>
          </a:stretch>
        </p:blipFill>
        <p:spPr bwMode="auto">
          <a:xfrm>
            <a:off x="3962400" y="1066800"/>
            <a:ext cx="49530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44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886200" cy="3962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400">
                <a:latin typeface="Arial" charset="0"/>
              </a:rPr>
              <a:t>Yet another way of looking at the decoding process is through a lattice diagram.</a:t>
            </a:r>
          </a:p>
          <a:p>
            <a:r>
              <a:rPr lang="en-US" altLang="en-US" sz="2400">
                <a:latin typeface="Arial" charset="0"/>
              </a:rPr>
              <a:t>Here we have plotted the state transitions based on the input (top) and showing the output at the bottom for the string 00 10 11 11.</a:t>
            </a:r>
          </a:p>
        </p:txBody>
      </p:sp>
      <p:sp>
        <p:nvSpPr>
          <p:cNvPr id="574472" name="Rectangle 8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3.6 Sequential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D520-8387-43D1-AC8E-18B5B7EFF16D}" type="slidenum">
              <a:rPr lang="en-US" altLang="en-US"/>
              <a:pPr/>
              <a:t>83</a:t>
            </a:fld>
            <a:endParaRPr lang="en-US" altLang="en-US"/>
          </a:p>
        </p:txBody>
      </p:sp>
      <p:pic>
        <p:nvPicPr>
          <p:cNvPr id="576521" name="Picture 9" descr="Fig_3-38_ECOA2E_p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19200"/>
            <a:ext cx="5110163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6515" name="Text Box 3"/>
          <p:cNvSpPr txBox="1">
            <a:spLocks noChangeArrowheads="1"/>
          </p:cNvSpPr>
          <p:nvPr/>
        </p:nvSpPr>
        <p:spPr bwMode="auto">
          <a:xfrm>
            <a:off x="4267200" y="5486400"/>
            <a:ext cx="411480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300" baseline="0">
                <a:latin typeface="Courier New" pitchFamily="49" charset="0"/>
              </a:rPr>
              <a:t>F(00 10 11 11) = 1001</a:t>
            </a:r>
          </a:p>
        </p:txBody>
      </p:sp>
      <p:sp>
        <p:nvSpPr>
          <p:cNvPr id="5765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36576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400">
                <a:latin typeface="Arial" charset="0"/>
              </a:rPr>
              <a:t>Suppose we receive the erroneous string: 10 10 11 11.</a:t>
            </a:r>
          </a:p>
          <a:p>
            <a:r>
              <a:rPr lang="en-US" altLang="en-US" sz="2400">
                <a:latin typeface="Arial" charset="0"/>
              </a:rPr>
              <a:t>Here we have plotted the accumulated errors  based on the allowable transitions.</a:t>
            </a:r>
          </a:p>
          <a:p>
            <a:r>
              <a:rPr lang="en-US" altLang="en-US" sz="2400">
                <a:latin typeface="Arial" charset="0"/>
              </a:rPr>
              <a:t>The path of least error outputs 1001, thus 1001 is the string of        maximum likelihood.</a:t>
            </a:r>
          </a:p>
        </p:txBody>
      </p:sp>
      <p:sp>
        <p:nvSpPr>
          <p:cNvPr id="576523" name="Rectangle 11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3.6 Sequential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Circuits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0EAA-3198-4E05-A84A-BD4DBB2C314C}" type="slidenum">
              <a:rPr lang="en-US" altLang="en-US" smtClean="0"/>
              <a:pPr/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7205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0F3-0419-4846-9C18-D8F38268A501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3.7 Designing Circuits</a:t>
            </a:r>
          </a:p>
        </p:txBody>
      </p:sp>
      <p:sp>
        <p:nvSpPr>
          <p:cNvPr id="5079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We have seen digital circuits from two points of view: digital analysis and digital synthesis.</a:t>
            </a:r>
            <a:endParaRPr lang="en-US" altLang="en-US" sz="2500">
              <a:latin typeface="Arial" charset="0"/>
            </a:endParaRPr>
          </a:p>
          <a:p>
            <a:pPr lvl="1">
              <a:spcBef>
                <a:spcPct val="10000"/>
              </a:spcBef>
            </a:pPr>
            <a:r>
              <a:rPr lang="en-US" altLang="en-US" sz="2400" i="1"/>
              <a:t>Digital analysis</a:t>
            </a:r>
            <a:r>
              <a:rPr lang="en-US" altLang="en-US" sz="2400"/>
              <a:t> explores the relationship between a circuits inputs and its outputs.</a:t>
            </a:r>
          </a:p>
          <a:p>
            <a:pPr lvl="1">
              <a:spcBef>
                <a:spcPct val="10000"/>
              </a:spcBef>
            </a:pPr>
            <a:r>
              <a:rPr lang="en-US" altLang="en-US" sz="2400" i="1"/>
              <a:t>Digital synthesis</a:t>
            </a:r>
            <a:r>
              <a:rPr lang="en-US" altLang="en-US" sz="2400"/>
              <a:t> creates logic diagrams using the values specified in a truth table.</a:t>
            </a:r>
          </a:p>
          <a:p>
            <a:pPr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Digital systems designers must also be mindful of the physical behaviors of circuits to include minute propagation delays that occur between the time when a circuit’s inputs are energized and when the output is accurate and stable.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6B68-023C-4564-81E0-E57BDA0CCC3A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5438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Digital designers rely on specialized software to create efficient circuits.</a:t>
            </a:r>
          </a:p>
          <a:p>
            <a:pPr lvl="1">
              <a:spcBef>
                <a:spcPct val="40000"/>
              </a:spcBef>
            </a:pPr>
            <a:r>
              <a:rPr lang="en-US" altLang="en-US" sz="2400"/>
              <a:t>Thus, software is an enabler for the construction of better hardware.</a:t>
            </a:r>
            <a:endParaRPr lang="en-US" altLang="en-US" sz="2200">
              <a:latin typeface="Arial" charset="0"/>
            </a:endParaRP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Of course, software is in reality a collection of algorithms that could just as well be implemented in hardware.</a:t>
            </a:r>
          </a:p>
          <a:p>
            <a:pPr lvl="1">
              <a:spcBef>
                <a:spcPct val="40000"/>
              </a:spcBef>
            </a:pPr>
            <a:r>
              <a:rPr lang="en-US" altLang="en-US" sz="2400"/>
              <a:t>Recall the Principle of Equivalence of Hardware and Software.</a:t>
            </a:r>
            <a:endParaRPr lang="en-US" altLang="en-US" sz="2200">
              <a:latin typeface="Arial" charset="0"/>
            </a:endParaRPr>
          </a:p>
        </p:txBody>
      </p:sp>
      <p:sp>
        <p:nvSpPr>
          <p:cNvPr id="509957" name="Rectangle 5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3.7 Designing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C761-25B1-4DE2-91EE-1EE76C53AB11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500">
                <a:latin typeface="Arial" charset="0"/>
              </a:rPr>
              <a:t>When we need to implement a simple, specialized algorithm and its execution speed must be as fast as possible, a hardware solution is often preferred.</a:t>
            </a:r>
          </a:p>
          <a:p>
            <a:pPr>
              <a:spcBef>
                <a:spcPct val="40000"/>
              </a:spcBef>
            </a:pPr>
            <a:r>
              <a:rPr lang="en-US" altLang="en-US" sz="2500">
                <a:latin typeface="Arial" charset="0"/>
              </a:rPr>
              <a:t>This is the idea behind </a:t>
            </a:r>
            <a:r>
              <a:rPr lang="en-US" altLang="en-US" sz="2500" i="1">
                <a:latin typeface="Arial" charset="0"/>
              </a:rPr>
              <a:t>embedded systems</a:t>
            </a:r>
            <a:r>
              <a:rPr lang="en-US" altLang="en-US" sz="2500">
                <a:latin typeface="Arial" charset="0"/>
              </a:rPr>
              <a:t>, which are small special-purpose computers that we find in many everyday things.</a:t>
            </a:r>
          </a:p>
          <a:p>
            <a:pPr>
              <a:spcBef>
                <a:spcPct val="40000"/>
              </a:spcBef>
            </a:pPr>
            <a:r>
              <a:rPr lang="en-US" altLang="en-US" sz="2500">
                <a:latin typeface="Arial" charset="0"/>
              </a:rPr>
              <a:t>Embedded systems require special programming that demands an understanding of the operation of digital circuits, the basics of which you have learned in this chapter.</a:t>
            </a:r>
            <a:endParaRPr lang="en-US" altLang="en-US" sz="2600">
              <a:latin typeface="Arial" charset="0"/>
            </a:endParaRPr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3.7 Designing Circuits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B573-4BA6-499E-AD11-DFB39678D153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219200"/>
            <a:ext cx="7848600" cy="426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Computers are implementations of Boolean logic.</a:t>
            </a:r>
          </a:p>
          <a:p>
            <a:pPr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Boolean functions are completely described by truth tables.</a:t>
            </a:r>
          </a:p>
          <a:p>
            <a:pPr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Logic gates are small circuits that implement Boolean operators. </a:t>
            </a:r>
          </a:p>
          <a:p>
            <a:pPr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The basic gates are AND, OR, and NOT.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The XOR gate is very useful in parity checkers and adders.</a:t>
            </a:r>
          </a:p>
          <a:p>
            <a:pPr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The “universal gates” are NOR, and NAND.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333500" y="381000"/>
            <a:ext cx="64770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Chapter 3 Conclusion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3488-E0E2-42F3-AB6C-E3558638A6FD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7620000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Computer circuits consist of combinational logic circuits and sequential logic circuits.</a:t>
            </a:r>
          </a:p>
          <a:p>
            <a:pPr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Combinational circuits produce outputs (almost) immediately when their inputs change.</a:t>
            </a:r>
          </a:p>
          <a:p>
            <a:pPr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Sequential circuits require clocks to control their changes of state.</a:t>
            </a:r>
          </a:p>
          <a:p>
            <a:pPr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The basic sequential circuit unit is the flip-flop: The behaviors of the SR, JK, and D flip-flops are the most important to know.</a:t>
            </a:r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title"/>
          </p:nvPr>
        </p:nvSpPr>
        <p:spPr>
          <a:xfrm>
            <a:off x="1333500" y="381000"/>
            <a:ext cx="64770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Chapter 3 Conclusion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78F4-7FA9-46A0-8042-373A809DBFEA}" type="slidenum">
              <a:rPr lang="en-US" altLang="en-US"/>
              <a:pPr/>
              <a:t>9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1411" name="Rectangle 1027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14400" y="1371600"/>
                <a:ext cx="4495800" cy="4038600"/>
              </a:xfrm>
              <a:noFill/>
              <a:extLst>
                <a:ext uri="{909E8E84-426E-40DD-AFC4-6F175D3DCCD1}">
                  <a14:hiddenFill>
                    <a:solidFill>
                      <a:srgbClr val="E4F5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ct val="40000"/>
                  </a:spcBef>
                </a:pPr>
                <a:r>
                  <a:rPr lang="en-US" altLang="en-US" sz="2600" dirty="0" smtClean="0">
                    <a:latin typeface="Arial" charset="0"/>
                  </a:rPr>
                  <a:t>The truth table for the Boolean NOT operator is shown at the right.</a:t>
                </a:r>
              </a:p>
              <a:p>
                <a:pPr>
                  <a:spcBef>
                    <a:spcPct val="40000"/>
                  </a:spcBef>
                </a:pPr>
                <a:r>
                  <a:rPr lang="en-US" altLang="en-US" sz="2600" dirty="0">
                    <a:latin typeface="Arial" charset="0"/>
                  </a:rPr>
                  <a:t>The NOT operation is most often designated by </a:t>
                </a:r>
                <a:r>
                  <a:rPr lang="en-US" altLang="en-US" sz="2600" dirty="0" smtClean="0">
                    <a:latin typeface="Arial" charset="0"/>
                  </a:rPr>
                  <a:t>a prime mark ( </a:t>
                </a:r>
                <a:r>
                  <a:rPr lang="en-US" alt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altLang="en-US" sz="2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r>
                  <a:rPr lang="en-US" altLang="en-US" sz="2600" dirty="0" smtClean="0">
                    <a:latin typeface="Arial" charset="0"/>
                  </a:rPr>
                  <a:t>). </a:t>
                </a:r>
                <a:r>
                  <a:rPr lang="en-US" altLang="en-US" sz="2600" dirty="0">
                    <a:latin typeface="Arial" charset="0"/>
                  </a:rPr>
                  <a:t>It is sometimes indicated by </a:t>
                </a:r>
                <a:r>
                  <a:rPr lang="en-US" altLang="en-US" sz="2600" dirty="0" smtClean="0">
                    <a:latin typeface="Arial" charset="0"/>
                  </a:rPr>
                  <a:t>an </a:t>
                </a:r>
                <a:r>
                  <a:rPr lang="en-US" altLang="en-US" sz="2600" dirty="0" err="1" smtClean="0">
                    <a:latin typeface="Arial" charset="0"/>
                  </a:rPr>
                  <a:t>overbar</a:t>
                </a:r>
                <a:r>
                  <a:rPr lang="en-US" altLang="en-US" sz="2600" dirty="0" smtClean="0">
                    <a:latin typeface="Arial" charset="0"/>
                  </a:rPr>
                  <a:t> </a:t>
                </a:r>
                <a:r>
                  <a:rPr lang="en-US" altLang="en-US" sz="2600" dirty="0">
                    <a:latin typeface="Arial" charset="0"/>
                  </a:rPr>
                  <a:t>(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6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600" b="1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altLang="en-US" sz="2600" dirty="0">
                    <a:latin typeface="Arial" charset="0"/>
                  </a:rPr>
                  <a:t>) or an “elbow” (</a:t>
                </a:r>
                <a:r>
                  <a:rPr lang="en-US" altLang="en-US" sz="3000" b="1" baseline="30000" dirty="0" smtClean="0">
                    <a:latin typeface="Arial" charset="0"/>
                    <a:sym typeface="Symbol" pitchFamily="18" charset="2"/>
                  </a:rPr>
                  <a:t></a:t>
                </a:r>
                <a:r>
                  <a:rPr lang="en-US" alt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altLang="en-US" sz="2600" dirty="0" smtClean="0">
                    <a:latin typeface="Arial" charset="0"/>
                  </a:rPr>
                  <a:t>).</a:t>
                </a:r>
                <a:endParaRPr lang="en-US" altLang="en-US" sz="2600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401411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4400" y="1371600"/>
                <a:ext cx="4495800" cy="4038600"/>
              </a:xfrm>
              <a:blipFill rotWithShape="1">
                <a:blip r:embed="rId4"/>
                <a:stretch>
                  <a:fillRect l="-2033" t="-1357" r="-433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E4F5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1417" name="Rectangle 1033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876800" cy="547688"/>
          </a:xfrm>
          <a:noFill/>
          <a:ln/>
        </p:spPr>
        <p:txBody>
          <a:bodyPr/>
          <a:lstStyle/>
          <a:p>
            <a:r>
              <a:rPr lang="en-US" altLang="en-US"/>
              <a:t>3.2 Boolean Algebra</a:t>
            </a:r>
          </a:p>
        </p:txBody>
      </p:sp>
      <p:pic>
        <p:nvPicPr>
          <p:cNvPr id="580608" name="Picture 10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057400"/>
            <a:ext cx="2362200" cy="271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98A8-253C-46B4-A07F-65CB74956107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620000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The behavior of sequential circuits can be expressed using characteristic tables or through various finite state machines.</a:t>
            </a:r>
          </a:p>
          <a:p>
            <a:pPr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Moore and Mealy machines are two finite state machines that model high-level circuit behavior.</a:t>
            </a:r>
          </a:p>
          <a:p>
            <a:pPr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Algorithmic state machines are better than Moore and Mealy machines at expressing timing and complex signal interactions.</a:t>
            </a:r>
          </a:p>
          <a:p>
            <a:pPr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Examples of sequential circuits include memory, counters, and Viterbi encoders and decoders.</a:t>
            </a:r>
          </a:p>
        </p:txBody>
      </p:sp>
      <p:sp>
        <p:nvSpPr>
          <p:cNvPr id="558085" name="Rectangle 5"/>
          <p:cNvSpPr>
            <a:spLocks noGrp="1" noChangeArrowheads="1"/>
          </p:cNvSpPr>
          <p:nvPr>
            <p:ph type="title"/>
          </p:nvPr>
        </p:nvSpPr>
        <p:spPr>
          <a:xfrm>
            <a:off x="1333500" y="381000"/>
            <a:ext cx="64770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Chapter 3 Conclusion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1B0BE-D751-4217-8842-7CE73F558B84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133600"/>
            <a:ext cx="7772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100" b="0">
                <a:solidFill>
                  <a:srgbClr val="666699"/>
                </a:solidFill>
              </a:rPr>
              <a:t>End of Chapter 3</a:t>
            </a:r>
            <a:endParaRPr lang="en-US" altLang="en-US" sz="2100" b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ECOA_Mstr.pot">
  <a:themeElements>
    <a:clrScheme name="ECOA_Mstr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OA_Mstr.pot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COA_Mstr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A_Mstr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Office\Templates\ECOA_Mstr.pot</Template>
  <TotalTime>5902</TotalTime>
  <Words>3962</Words>
  <Application>Microsoft Office PowerPoint</Application>
  <PresentationFormat>On-screen Show (4:3)</PresentationFormat>
  <Paragraphs>514</Paragraphs>
  <Slides>91</Slides>
  <Notes>82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7" baseType="lpstr">
      <vt:lpstr>Arial</vt:lpstr>
      <vt:lpstr>Cambria Math</vt:lpstr>
      <vt:lpstr>Courier New</vt:lpstr>
      <vt:lpstr>Symbol</vt:lpstr>
      <vt:lpstr>Times New Roman</vt:lpstr>
      <vt:lpstr>ECOA_Mstr.pot</vt:lpstr>
      <vt:lpstr>Chapter 3</vt:lpstr>
      <vt:lpstr>Chapter 3 Objectives</vt:lpstr>
      <vt:lpstr>Introduction</vt:lpstr>
      <vt:lpstr>3.1 Introduction</vt:lpstr>
      <vt:lpstr>3.1 Introduction</vt:lpstr>
      <vt:lpstr>Boolean Algebra</vt:lpstr>
      <vt:lpstr>3.2 Boolean Algebra</vt:lpstr>
      <vt:lpstr>3.2 Boolean Algebra</vt:lpstr>
      <vt:lpstr>3.2 Boolean Algebra</vt:lpstr>
      <vt:lpstr>3.2 Boolean Algebra</vt:lpstr>
      <vt:lpstr>3.2 Boolean Algebra</vt:lpstr>
      <vt:lpstr>3.2 Boolean Algebra</vt:lpstr>
      <vt:lpstr>3.2 Boolean Algebra</vt:lpstr>
      <vt:lpstr>3.2 Boolean Algebra</vt:lpstr>
      <vt:lpstr>3.2 Boolean Algebra</vt:lpstr>
      <vt:lpstr>3.2 Boolean Algebra</vt:lpstr>
      <vt:lpstr>3.2 Boolean Algebra</vt:lpstr>
      <vt:lpstr>3.2 Boolean Algebra</vt:lpstr>
      <vt:lpstr>3.2 Boolean Algebra</vt:lpstr>
      <vt:lpstr>3.2 Boolean Algebra</vt:lpstr>
      <vt:lpstr>3.2 Boolean Algebra</vt:lpstr>
      <vt:lpstr>3.2 Boolean Algebra</vt:lpstr>
      <vt:lpstr>3.2 Boolean Algebra</vt:lpstr>
      <vt:lpstr>Logic Gates</vt:lpstr>
      <vt:lpstr>3.3 Logic Gates</vt:lpstr>
      <vt:lpstr>3.3 Logic Gates</vt:lpstr>
      <vt:lpstr>3.3 Logic Gates</vt:lpstr>
      <vt:lpstr>3.3 Logic Gates</vt:lpstr>
      <vt:lpstr>3.3 Logic Gates</vt:lpstr>
      <vt:lpstr>3.3 Logic Gates</vt:lpstr>
      <vt:lpstr>Digital Components</vt:lpstr>
      <vt:lpstr>3.4 Digital Components</vt:lpstr>
      <vt:lpstr>3.4 Digital Components</vt:lpstr>
      <vt:lpstr>3.4 Digital Components</vt:lpstr>
      <vt:lpstr>3.4 Digital Components</vt:lpstr>
      <vt:lpstr>3.4 Digital Components</vt:lpstr>
      <vt:lpstr>3.4 Digital Components</vt:lpstr>
      <vt:lpstr>3.4 Digital Components</vt:lpstr>
      <vt:lpstr>3.4 Digital Components</vt:lpstr>
      <vt:lpstr>Combinational Circuits</vt:lpstr>
      <vt:lpstr>3.5 Combinational Circuits</vt:lpstr>
      <vt:lpstr>3.5 Combinational Circuits</vt:lpstr>
      <vt:lpstr>3.5 Combinational Circuits</vt:lpstr>
      <vt:lpstr>3.5 Combinational Circuits</vt:lpstr>
      <vt:lpstr>3.5 Combinational Circuits</vt:lpstr>
      <vt:lpstr>3.5 Combinational Circuits</vt:lpstr>
      <vt:lpstr>3.5 Combinational Circuits</vt:lpstr>
      <vt:lpstr>3.5 Combinational Circuits</vt:lpstr>
      <vt:lpstr>3.5 Combinational Circuits</vt:lpstr>
      <vt:lpstr>3.5 Combinational Circuits</vt:lpstr>
      <vt:lpstr>3.5 Combinational Circuits</vt:lpstr>
      <vt:lpstr>3.5 Combinational Circuits</vt:lpstr>
      <vt:lpstr>Sequential Circuits</vt:lpstr>
      <vt:lpstr>3.6 Sequential Circuits</vt:lpstr>
      <vt:lpstr>3.6 Sequential Circuits</vt:lpstr>
      <vt:lpstr>3.6 Sequential Circuits</vt:lpstr>
      <vt:lpstr>3.6 Sequential Circuits</vt:lpstr>
      <vt:lpstr>3.6 Sequential Circuits</vt:lpstr>
      <vt:lpstr>3.6 Sequential Circuits</vt:lpstr>
      <vt:lpstr>3.6 Sequential Circuits</vt:lpstr>
      <vt:lpstr>3.6 Sequential Circuits</vt:lpstr>
      <vt:lpstr>3.6 Sequential Circuits</vt:lpstr>
      <vt:lpstr>3.6 Sequential Circuits</vt:lpstr>
      <vt:lpstr>3.6 Sequential Circuits</vt:lpstr>
      <vt:lpstr>3.6 Sequential Circuits</vt:lpstr>
      <vt:lpstr>3.6 Sequential Circuits</vt:lpstr>
      <vt:lpstr>3.6 Sequential Circuits</vt:lpstr>
      <vt:lpstr>3.6 Sequential Circuits</vt:lpstr>
      <vt:lpstr>3.6 Sequential Circuits</vt:lpstr>
      <vt:lpstr>3.6 Sequential Circuits</vt:lpstr>
      <vt:lpstr>3.6 Sequential Circuits</vt:lpstr>
      <vt:lpstr>3.6 Sequential Circuits</vt:lpstr>
      <vt:lpstr>3.6 Sequential Circuits</vt:lpstr>
      <vt:lpstr>3.6 Sequential Circuits</vt:lpstr>
      <vt:lpstr>3.6 Sequential Circuits</vt:lpstr>
      <vt:lpstr>3.6 Sequential Circuits</vt:lpstr>
      <vt:lpstr>3.6 Sequential Circuits</vt:lpstr>
      <vt:lpstr>3.6 Sequential Circuits</vt:lpstr>
      <vt:lpstr>3.6 Sequential Circuits</vt:lpstr>
      <vt:lpstr>3.6 Sequential Circuits</vt:lpstr>
      <vt:lpstr>3.6 Sequential Circuits</vt:lpstr>
      <vt:lpstr>3.6 Sequential Circuits</vt:lpstr>
      <vt:lpstr>3.6 Sequential Circuits</vt:lpstr>
      <vt:lpstr>Designing Circuits</vt:lpstr>
      <vt:lpstr>3.7 Designing Circuits</vt:lpstr>
      <vt:lpstr>3.7 Designing Circuits</vt:lpstr>
      <vt:lpstr>3.7 Designing Circuits</vt:lpstr>
      <vt:lpstr>Chapter 3 Conclusion</vt:lpstr>
      <vt:lpstr>Chapter 3 Conclusion</vt:lpstr>
      <vt:lpstr>Chapter 3 Conclusion</vt:lpstr>
      <vt:lpstr>End of Chapter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Null &amp; Lobur</dc:creator>
  <cp:lastModifiedBy>Joe Paris</cp:lastModifiedBy>
  <cp:revision>307</cp:revision>
  <dcterms:created xsi:type="dcterms:W3CDTF">2002-11-19T23:57:00Z</dcterms:created>
  <dcterms:modified xsi:type="dcterms:W3CDTF">2015-09-29T05:10:09Z</dcterms:modified>
</cp:coreProperties>
</file>