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theme/themeOverride43.xml" ContentType="application/vnd.openxmlformats-officedocument.themeOverride+xml"/>
  <Override PartName="/ppt/notesSlides/notesSlide43.xml" ContentType="application/vnd.openxmlformats-officedocument.presentationml.notesSlide+xml"/>
  <Override PartName="/ppt/theme/themeOverride44.xml" ContentType="application/vnd.openxmlformats-officedocument.themeOverride+xml"/>
  <Override PartName="/ppt/notesSlides/notesSlide44.xml" ContentType="application/vnd.openxmlformats-officedocument.presentationml.notesSlide+xml"/>
  <Override PartName="/ppt/theme/themeOverride45.xml" ContentType="application/vnd.openxmlformats-officedocument.themeOverride+xml"/>
  <Override PartName="/ppt/notesSlides/notesSlide45.xml" ContentType="application/vnd.openxmlformats-officedocument.presentationml.notesSlide+xml"/>
  <Override PartName="/ppt/theme/themeOverride46.xml" ContentType="application/vnd.openxmlformats-officedocument.themeOverride+xml"/>
  <Override PartName="/ppt/notesSlides/notesSlide46.xml" ContentType="application/vnd.openxmlformats-officedocument.presentationml.notesSlide+xml"/>
  <Override PartName="/ppt/theme/themeOverride47.xml" ContentType="application/vnd.openxmlformats-officedocument.themeOverride+xml"/>
  <Override PartName="/ppt/notesSlides/notesSlide47.xml" ContentType="application/vnd.openxmlformats-officedocument.presentationml.notesSlide+xml"/>
  <Override PartName="/ppt/theme/themeOverride48.xml" ContentType="application/vnd.openxmlformats-officedocument.themeOverride+xml"/>
  <Override PartName="/ppt/notesSlides/notesSlide48.xml" ContentType="application/vnd.openxmlformats-officedocument.presentationml.notesSlide+xml"/>
  <Override PartName="/ppt/theme/themeOverride49.xml" ContentType="application/vnd.openxmlformats-officedocument.themeOverride+xml"/>
  <Override PartName="/ppt/notesSlides/notesSlide49.xml" ContentType="application/vnd.openxmlformats-officedocument.presentationml.notesSlide+xml"/>
  <Override PartName="/ppt/theme/themeOverride50.xml" ContentType="application/vnd.openxmlformats-officedocument.themeOverride+xml"/>
  <Override PartName="/ppt/notesSlides/notesSlide50.xml" ContentType="application/vnd.openxmlformats-officedocument.presentationml.notesSlide+xml"/>
  <Override PartName="/ppt/theme/themeOverride51.xml" ContentType="application/vnd.openxmlformats-officedocument.themeOverride+xml"/>
  <Override PartName="/ppt/notesSlides/notesSlide51.xml" ContentType="application/vnd.openxmlformats-officedocument.presentationml.notesSlide+xml"/>
  <Override PartName="/ppt/theme/themeOverride52.xml" ContentType="application/vnd.openxmlformats-officedocument.themeOverride+xml"/>
  <Override PartName="/ppt/notesSlides/notesSlide52.xml" ContentType="application/vnd.openxmlformats-officedocument.presentationml.notesSlide+xml"/>
  <Override PartName="/ppt/theme/themeOverride53.xml" ContentType="application/vnd.openxmlformats-officedocument.themeOverride+xml"/>
  <Override PartName="/ppt/notesSlides/notesSlide53.xml" ContentType="application/vnd.openxmlformats-officedocument.presentationml.notesSlide+xml"/>
  <Override PartName="/ppt/theme/themeOverride54.xml" ContentType="application/vnd.openxmlformats-officedocument.themeOverride+xml"/>
  <Override PartName="/ppt/notesSlides/notesSlide54.xml" ContentType="application/vnd.openxmlformats-officedocument.presentationml.notesSlide+xml"/>
  <Override PartName="/ppt/theme/themeOverride55.xml" ContentType="application/vnd.openxmlformats-officedocument.themeOverride+xml"/>
  <Override PartName="/ppt/notesSlides/notesSlide55.xml" ContentType="application/vnd.openxmlformats-officedocument.presentationml.notesSlide+xml"/>
  <Override PartName="/ppt/theme/themeOverride56.xml" ContentType="application/vnd.openxmlformats-officedocument.themeOverride+xml"/>
  <Override PartName="/ppt/notesSlides/notesSlide56.xml" ContentType="application/vnd.openxmlformats-officedocument.presentationml.notesSlide+xml"/>
  <Override PartName="/ppt/theme/themeOverride57.xml" ContentType="application/vnd.openxmlformats-officedocument.themeOverride+xml"/>
  <Override PartName="/ppt/notesSlides/notesSlide57.xml" ContentType="application/vnd.openxmlformats-officedocument.presentationml.notesSlide+xml"/>
  <Override PartName="/ppt/theme/themeOverride58.xml" ContentType="application/vnd.openxmlformats-officedocument.themeOverride+xml"/>
  <Override PartName="/ppt/notesSlides/notesSlide58.xml" ContentType="application/vnd.openxmlformats-officedocument.presentationml.notesSlide+xml"/>
  <Override PartName="/ppt/theme/themeOverride59.xml" ContentType="application/vnd.openxmlformats-officedocument.themeOverride+xml"/>
  <Override PartName="/ppt/notesSlides/notesSlide59.xml" ContentType="application/vnd.openxmlformats-officedocument.presentationml.notesSlide+xml"/>
  <Override PartName="/ppt/theme/themeOverride60.xml" ContentType="application/vnd.openxmlformats-officedocument.themeOverride+xml"/>
  <Override PartName="/ppt/notesSlides/notesSlide60.xml" ContentType="application/vnd.openxmlformats-officedocument.presentationml.notesSlide+xml"/>
  <Override PartName="/ppt/theme/themeOverride61.xml" ContentType="application/vnd.openxmlformats-officedocument.themeOverride+xml"/>
  <Override PartName="/ppt/notesSlides/notesSlide61.xml" ContentType="application/vnd.openxmlformats-officedocument.presentationml.notesSlide+xml"/>
  <Override PartName="/ppt/theme/themeOverride62.xml" ContentType="application/vnd.openxmlformats-officedocument.themeOverride+xml"/>
  <Override PartName="/ppt/notesSlides/notesSlide62.xml" ContentType="application/vnd.openxmlformats-officedocument.presentationml.notesSlide+xml"/>
  <Override PartName="/ppt/theme/themeOverride63.xml" ContentType="application/vnd.openxmlformats-officedocument.themeOverride+xml"/>
  <Override PartName="/ppt/notesSlides/notesSlide63.xml" ContentType="application/vnd.openxmlformats-officedocument.presentationml.notesSlide+xml"/>
  <Override PartName="/ppt/theme/themeOverride64.xml" ContentType="application/vnd.openxmlformats-officedocument.themeOverride+xml"/>
  <Override PartName="/ppt/notesSlides/notesSlide64.xml" ContentType="application/vnd.openxmlformats-officedocument.presentationml.notesSlide+xml"/>
  <Override PartName="/ppt/theme/themeOverride65.xml" ContentType="application/vnd.openxmlformats-officedocument.themeOverride+xml"/>
  <Override PartName="/ppt/notesSlides/notesSlide65.xml" ContentType="application/vnd.openxmlformats-officedocument.presentationml.notesSlide+xml"/>
  <Override PartName="/ppt/theme/themeOverride66.xml" ContentType="application/vnd.openxmlformats-officedocument.themeOverride+xml"/>
  <Override PartName="/ppt/notesSlides/notesSlide66.xml" ContentType="application/vnd.openxmlformats-officedocument.presentationml.notesSlide+xml"/>
  <Override PartName="/ppt/theme/themeOverride67.xml" ContentType="application/vnd.openxmlformats-officedocument.themeOverride+xml"/>
  <Override PartName="/ppt/notesSlides/notesSlide67.xml" ContentType="application/vnd.openxmlformats-officedocument.presentationml.notesSlide+xml"/>
  <Override PartName="/ppt/theme/themeOverride68.xml" ContentType="application/vnd.openxmlformats-officedocument.themeOverride+xml"/>
  <Override PartName="/ppt/notesSlides/notesSlide68.xml" ContentType="application/vnd.openxmlformats-officedocument.presentationml.notesSlide+xml"/>
  <Override PartName="/ppt/theme/themeOverride69.xml" ContentType="application/vnd.openxmlformats-officedocument.themeOverride+xml"/>
  <Override PartName="/ppt/notesSlides/notesSlide69.xml" ContentType="application/vnd.openxmlformats-officedocument.presentationml.notesSlide+xml"/>
  <Override PartName="/ppt/theme/themeOverride70.xml" ContentType="application/vnd.openxmlformats-officedocument.themeOverride+xml"/>
  <Override PartName="/ppt/notesSlides/notesSlide70.xml" ContentType="application/vnd.openxmlformats-officedocument.presentationml.notesSlide+xml"/>
  <Override PartName="/ppt/theme/themeOverride71.xml" ContentType="application/vnd.openxmlformats-officedocument.themeOverride+xml"/>
  <Override PartName="/ppt/notesSlides/notesSlide71.xml" ContentType="application/vnd.openxmlformats-officedocument.presentationml.notesSlide+xml"/>
  <Override PartName="/ppt/theme/themeOverride72.xml" ContentType="application/vnd.openxmlformats-officedocument.themeOverride+xml"/>
  <Override PartName="/ppt/notesSlides/notesSlide72.xml" ContentType="application/vnd.openxmlformats-officedocument.presentationml.notesSlide+xml"/>
  <Override PartName="/ppt/theme/themeOverride73.xml" ContentType="application/vnd.openxmlformats-officedocument.themeOverride+xml"/>
  <Override PartName="/ppt/notesSlides/notesSlide73.xml" ContentType="application/vnd.openxmlformats-officedocument.presentationml.notesSlide+xml"/>
  <Override PartName="/ppt/theme/themeOverride74.xml" ContentType="application/vnd.openxmlformats-officedocument.themeOverride+xml"/>
  <Override PartName="/ppt/notesSlides/notesSlide74.xml" ContentType="application/vnd.openxmlformats-officedocument.presentationml.notesSlide+xml"/>
  <Override PartName="/ppt/theme/themeOverride75.xml" ContentType="application/vnd.openxmlformats-officedocument.themeOverride+xml"/>
  <Override PartName="/ppt/notesSlides/notesSlide75.xml" ContentType="application/vnd.openxmlformats-officedocument.presentationml.notesSlide+xml"/>
  <Override PartName="/ppt/theme/themeOverride76.xml" ContentType="application/vnd.openxmlformats-officedocument.themeOverride+xml"/>
  <Override PartName="/ppt/notesSlides/notesSlide76.xml" ContentType="application/vnd.openxmlformats-officedocument.presentationml.notesSlide+xml"/>
  <Override PartName="/ppt/theme/themeOverride77.xml" ContentType="application/vnd.openxmlformats-officedocument.themeOverride+xml"/>
  <Override PartName="/ppt/notesSlides/notesSlide77.xml" ContentType="application/vnd.openxmlformats-officedocument.presentationml.notesSlide+xml"/>
  <Override PartName="/ppt/theme/themeOverride78.xml" ContentType="application/vnd.openxmlformats-officedocument.themeOverride+xml"/>
  <Override PartName="/ppt/notesSlides/notesSlide78.xml" ContentType="application/vnd.openxmlformats-officedocument.presentationml.notesSlide+xml"/>
  <Override PartName="/ppt/theme/themeOverride79.xml" ContentType="application/vnd.openxmlformats-officedocument.themeOverride+xml"/>
  <Override PartName="/ppt/notesSlides/notesSlide79.xml" ContentType="application/vnd.openxmlformats-officedocument.presentationml.notesSlide+xml"/>
  <Override PartName="/ppt/theme/themeOverride80.xml" ContentType="application/vnd.openxmlformats-officedocument.themeOverride+xml"/>
  <Override PartName="/ppt/notesSlides/notesSlide80.xml" ContentType="application/vnd.openxmlformats-officedocument.presentationml.notesSlide+xml"/>
  <Override PartName="/ppt/theme/themeOverride81.xml" ContentType="application/vnd.openxmlformats-officedocument.themeOverride+xml"/>
  <Override PartName="/ppt/notesSlides/notesSlide81.xml" ContentType="application/vnd.openxmlformats-officedocument.presentationml.notesSlide+xml"/>
  <Override PartName="/ppt/theme/themeOverride82.xml" ContentType="application/vnd.openxmlformats-officedocument.themeOverride+xml"/>
  <Override PartName="/ppt/notesSlides/notesSlide82.xml" ContentType="application/vnd.openxmlformats-officedocument.presentationml.notesSlide+xml"/>
  <Override PartName="/ppt/theme/themeOverride83.xml" ContentType="application/vnd.openxmlformats-officedocument.themeOverride+xml"/>
  <Override PartName="/ppt/notesSlides/notesSlide83.xml" ContentType="application/vnd.openxmlformats-officedocument.presentationml.notesSlide+xml"/>
  <Override PartName="/ppt/theme/themeOverride84.xml" ContentType="application/vnd.openxmlformats-officedocument.themeOverride+xml"/>
  <Override PartName="/ppt/notesSlides/notesSlide84.xml" ContentType="application/vnd.openxmlformats-officedocument.presentationml.notesSlide+xml"/>
  <Override PartName="/ppt/theme/themeOverride85.xml" ContentType="application/vnd.openxmlformats-officedocument.themeOverr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9"/>
  </p:notesMasterIdLst>
  <p:sldIdLst>
    <p:sldId id="258" r:id="rId2"/>
    <p:sldId id="256" r:id="rId3"/>
    <p:sldId id="259" r:id="rId4"/>
    <p:sldId id="497" r:id="rId5"/>
    <p:sldId id="494" r:id="rId6"/>
    <p:sldId id="495" r:id="rId7"/>
    <p:sldId id="498" r:id="rId8"/>
    <p:sldId id="499" r:id="rId9"/>
    <p:sldId id="490" r:id="rId10"/>
    <p:sldId id="496" r:id="rId11"/>
    <p:sldId id="500" r:id="rId12"/>
    <p:sldId id="501" r:id="rId13"/>
    <p:sldId id="502" r:id="rId14"/>
    <p:sldId id="503" r:id="rId15"/>
    <p:sldId id="504" r:id="rId16"/>
    <p:sldId id="505" r:id="rId17"/>
    <p:sldId id="570" r:id="rId18"/>
    <p:sldId id="571" r:id="rId19"/>
    <p:sldId id="506" r:id="rId20"/>
    <p:sldId id="578" r:id="rId21"/>
    <p:sldId id="507" r:id="rId22"/>
    <p:sldId id="579" r:id="rId23"/>
    <p:sldId id="508"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52" r:id="rId40"/>
    <p:sldId id="555" r:id="rId41"/>
    <p:sldId id="554" r:id="rId42"/>
    <p:sldId id="556" r:id="rId43"/>
    <p:sldId id="557" r:id="rId44"/>
    <p:sldId id="524" r:id="rId45"/>
    <p:sldId id="525" r:id="rId46"/>
    <p:sldId id="526" r:id="rId47"/>
    <p:sldId id="527" r:id="rId48"/>
    <p:sldId id="528" r:id="rId49"/>
    <p:sldId id="529" r:id="rId50"/>
    <p:sldId id="530" r:id="rId51"/>
    <p:sldId id="531" r:id="rId52"/>
    <p:sldId id="572" r:id="rId53"/>
    <p:sldId id="532" r:id="rId54"/>
    <p:sldId id="533" r:id="rId55"/>
    <p:sldId id="534" r:id="rId56"/>
    <p:sldId id="535" r:id="rId57"/>
    <p:sldId id="536" r:id="rId58"/>
    <p:sldId id="550" r:id="rId59"/>
    <p:sldId id="551" r:id="rId60"/>
    <p:sldId id="558" r:id="rId61"/>
    <p:sldId id="559" r:id="rId62"/>
    <p:sldId id="560" r:id="rId63"/>
    <p:sldId id="561" r:id="rId64"/>
    <p:sldId id="562" r:id="rId65"/>
    <p:sldId id="548" r:id="rId66"/>
    <p:sldId id="563" r:id="rId67"/>
    <p:sldId id="573" r:id="rId68"/>
    <p:sldId id="549" r:id="rId69"/>
    <p:sldId id="575" r:id="rId70"/>
    <p:sldId id="574" r:id="rId71"/>
    <p:sldId id="564" r:id="rId72"/>
    <p:sldId id="538" r:id="rId73"/>
    <p:sldId id="565" r:id="rId74"/>
    <p:sldId id="566" r:id="rId75"/>
    <p:sldId id="576" r:id="rId76"/>
    <p:sldId id="577" r:id="rId77"/>
    <p:sldId id="569" r:id="rId78"/>
    <p:sldId id="539" r:id="rId79"/>
    <p:sldId id="540" r:id="rId80"/>
    <p:sldId id="541" r:id="rId81"/>
    <p:sldId id="542" r:id="rId82"/>
    <p:sldId id="543" r:id="rId83"/>
    <p:sldId id="544" r:id="rId84"/>
    <p:sldId id="545" r:id="rId85"/>
    <p:sldId id="546" r:id="rId86"/>
    <p:sldId id="493" r:id="rId87"/>
    <p:sldId id="547" r:id="rId88"/>
  </p:sldIdLst>
  <p:sldSz cx="9144000" cy="6858000" type="screen4x3"/>
  <p:notesSz cx="6858000" cy="9144000"/>
  <p:defaultTextStyle>
    <a:defPPr>
      <a:defRPr lang="en-US"/>
    </a:defPPr>
    <a:lvl1pPr algn="l" rtl="0" eaLnBrk="0" fontAlgn="base" hangingPunct="0">
      <a:spcBef>
        <a:spcPct val="15000"/>
      </a:spcBef>
      <a:spcAft>
        <a:spcPct val="0"/>
      </a:spcAft>
      <a:buChar char="•"/>
      <a:defRPr sz="2400" kern="1200">
        <a:solidFill>
          <a:schemeClr val="tx1"/>
        </a:solidFill>
        <a:latin typeface="Arial" charset="0"/>
        <a:ea typeface="+mn-ea"/>
        <a:cs typeface="+mn-cs"/>
      </a:defRPr>
    </a:lvl1pPr>
    <a:lvl2pPr marL="457200" algn="l" rtl="0" eaLnBrk="0" fontAlgn="base" hangingPunct="0">
      <a:spcBef>
        <a:spcPct val="15000"/>
      </a:spcBef>
      <a:spcAft>
        <a:spcPct val="0"/>
      </a:spcAft>
      <a:buChar char="•"/>
      <a:defRPr sz="2400" kern="1200">
        <a:solidFill>
          <a:schemeClr val="tx1"/>
        </a:solidFill>
        <a:latin typeface="Arial" charset="0"/>
        <a:ea typeface="+mn-ea"/>
        <a:cs typeface="+mn-cs"/>
      </a:defRPr>
    </a:lvl2pPr>
    <a:lvl3pPr marL="914400" algn="l" rtl="0" eaLnBrk="0" fontAlgn="base" hangingPunct="0">
      <a:spcBef>
        <a:spcPct val="15000"/>
      </a:spcBef>
      <a:spcAft>
        <a:spcPct val="0"/>
      </a:spcAft>
      <a:buChar char="•"/>
      <a:defRPr sz="2400" kern="1200">
        <a:solidFill>
          <a:schemeClr val="tx1"/>
        </a:solidFill>
        <a:latin typeface="Arial" charset="0"/>
        <a:ea typeface="+mn-ea"/>
        <a:cs typeface="+mn-cs"/>
      </a:defRPr>
    </a:lvl3pPr>
    <a:lvl4pPr marL="1371600" algn="l" rtl="0" eaLnBrk="0" fontAlgn="base" hangingPunct="0">
      <a:spcBef>
        <a:spcPct val="15000"/>
      </a:spcBef>
      <a:spcAft>
        <a:spcPct val="0"/>
      </a:spcAft>
      <a:buChar char="•"/>
      <a:defRPr sz="2400" kern="1200">
        <a:solidFill>
          <a:schemeClr val="tx1"/>
        </a:solidFill>
        <a:latin typeface="Arial" charset="0"/>
        <a:ea typeface="+mn-ea"/>
        <a:cs typeface="+mn-cs"/>
      </a:defRPr>
    </a:lvl4pPr>
    <a:lvl5pPr marL="1828800" algn="l" rtl="0" eaLnBrk="0" fontAlgn="base" hangingPunct="0">
      <a:spcBef>
        <a:spcPct val="15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B9C0F5"/>
    <a:srgbClr val="99CCFF"/>
    <a:srgbClr val="FFFF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8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322"/>
    </p:cViewPr>
  </p:sorterViewPr>
  <p:notesViewPr>
    <p:cSldViewPr>
      <p:cViewPr varScale="1">
        <p:scale>
          <a:sx n="36" d="100"/>
          <a:sy n="36" d="100"/>
        </p:scale>
        <p:origin x="-133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200">
                <a:latin typeface="Times New Roman"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pitchFamily="18" charset="0"/>
              </a:defRPr>
            </a:lvl1pPr>
          </a:lstStyle>
          <a:p>
            <a:endParaRPr lang="en-US" alt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FontTx/>
              <a:buNone/>
              <a:defRPr sz="1200">
                <a:latin typeface="Times New Roman"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pitchFamily="18" charset="0"/>
              </a:defRPr>
            </a:lvl1pPr>
          </a:lstStyle>
          <a:p>
            <a:fld id="{B02C8291-02C6-43C4-8ECF-058BD5728221}" type="slidenum">
              <a:rPr lang="en-US" altLang="en-US"/>
              <a:pPr/>
              <a:t>‹#›</a:t>
            </a:fld>
            <a:endParaRPr lang="en-US" altLang="en-US"/>
          </a:p>
        </p:txBody>
      </p:sp>
    </p:spTree>
    <p:extLst>
      <p:ext uri="{BB962C8B-B14F-4D97-AF65-F5344CB8AC3E}">
        <p14:creationId xmlns:p14="http://schemas.microsoft.com/office/powerpoint/2010/main" val="1360489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BBCC4-2BCB-4E6D-8E6B-6909E35A5FA4}" type="slidenum">
              <a:rPr lang="en-US" altLang="en-US"/>
              <a:pPr/>
              <a:t>3</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690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EB306-BAFD-476F-AC2D-BBD9D088724C}" type="slidenum">
              <a:rPr lang="en-US" altLang="en-US"/>
              <a:pPr/>
              <a:t>12</a:t>
            </a:fld>
            <a:endParaRPr lang="en-US" alt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851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D1F9A-9368-4250-A1B0-02844152AB91}" type="slidenum">
              <a:rPr lang="en-US" altLang="en-US"/>
              <a:pPr/>
              <a:t>13</a:t>
            </a:fld>
            <a:endParaRPr lang="en-US" alt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0737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F8944-481B-466D-83CB-FA77C5A634A3}" type="slidenum">
              <a:rPr lang="en-US" altLang="en-US"/>
              <a:pPr/>
              <a:t>14</a:t>
            </a:fld>
            <a:endParaRPr lang="en-US" alt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539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25FD5-FBB8-41E7-9F10-3D54FF0DA24E}" type="slidenum">
              <a:rPr lang="en-US" altLang="en-US"/>
              <a:pPr/>
              <a:t>15</a:t>
            </a:fld>
            <a:endParaRPr lang="en-US" alt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30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72CDB-85B9-4E70-A608-D9A74752A13F}" type="slidenum">
              <a:rPr lang="en-US" altLang="en-US"/>
              <a:pPr/>
              <a:t>16</a:t>
            </a:fld>
            <a:endParaRPr lang="en-US" alt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2803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C7711-9BA2-410E-89B9-877AF28E6F0C}" type="slidenum">
              <a:rPr lang="en-US" altLang="en-US"/>
              <a:pPr/>
              <a:t>17</a:t>
            </a:fld>
            <a:endParaRPr lang="en-US" alt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990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625A40-7437-45D9-9779-3E0F70E7936C}" type="slidenum">
              <a:rPr lang="en-US" altLang="en-US"/>
              <a:pPr/>
              <a:t>18</a:t>
            </a:fld>
            <a:endParaRPr lang="en-US" alt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131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DF23B-4B94-4681-8698-FD94F8DD0334}" type="slidenum">
              <a:rPr lang="en-US" altLang="en-US"/>
              <a:pPr/>
              <a:t>19</a:t>
            </a:fld>
            <a:endParaRPr lang="en-US" alt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9619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DF23B-4B94-4681-8698-FD94F8DD0334}" type="slidenum">
              <a:rPr lang="en-US" altLang="en-US"/>
              <a:pPr/>
              <a:t>20</a:t>
            </a:fld>
            <a:endParaRPr lang="en-US" alt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3876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5A3EB-4340-4470-9B00-53AD7CA3265B}" type="slidenum">
              <a:rPr lang="en-US" altLang="en-US"/>
              <a:pPr/>
              <a:t>21</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176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BD17C-E5B9-4589-9AA9-63A9F4B0123F}" type="slidenum">
              <a:rPr lang="en-US" altLang="en-US"/>
              <a:pPr/>
              <a:t>4</a:t>
            </a:fld>
            <a:endParaRPr lang="en-US" alt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9953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5A3EB-4340-4470-9B00-53AD7CA3265B}" type="slidenum">
              <a:rPr lang="en-US" altLang="en-US"/>
              <a:pPr/>
              <a:t>22</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4829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4A592-F1F4-41B4-B09C-6464AF107055}" type="slidenum">
              <a:rPr lang="en-US" altLang="en-US"/>
              <a:pPr/>
              <a:t>23</a:t>
            </a:fld>
            <a:endParaRPr lang="en-US" alt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1630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1FD0B-DE79-468F-9024-414C521E1A12}" type="slidenum">
              <a:rPr lang="en-US" altLang="en-US"/>
              <a:pPr/>
              <a:t>24</a:t>
            </a:fld>
            <a:endParaRPr lang="en-US" alt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3234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23C1A-F2CA-4209-B83E-52B71E10216D}" type="slidenum">
              <a:rPr lang="en-US" altLang="en-US"/>
              <a:pPr/>
              <a:t>25</a:t>
            </a:fld>
            <a:endParaRPr lang="en-US" alt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2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E3CD9-1DDB-484E-9F43-B2B04B4EAC5B}" type="slidenum">
              <a:rPr lang="en-US" altLang="en-US"/>
              <a:pPr/>
              <a:t>26</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3238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64E28-4817-4329-9150-B22F3B4548F2}" type="slidenum">
              <a:rPr lang="en-US" altLang="en-US"/>
              <a:pPr/>
              <a:t>27</a:t>
            </a:fld>
            <a:endParaRPr lang="en-US" alt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770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72F23-139B-41F3-82DC-79DB29F1BA46}" type="slidenum">
              <a:rPr lang="en-US" altLang="en-US"/>
              <a:pPr/>
              <a:t>28</a:t>
            </a:fld>
            <a:endParaRPr lang="en-US" alt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8822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AF190-FFA6-45AC-9DD3-004C6CCD00BC}" type="slidenum">
              <a:rPr lang="en-US" altLang="en-US"/>
              <a:pPr/>
              <a:t>29</a:t>
            </a:fld>
            <a:endParaRPr lang="en-US" alt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4575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F965C-57C2-4635-868F-A32FE17E3CD5}" type="slidenum">
              <a:rPr lang="en-US" altLang="en-US"/>
              <a:pPr/>
              <a:t>30</a:t>
            </a:fld>
            <a:endParaRPr lang="en-US" alt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3766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A1B13-D763-41F0-9B0F-53A861BFB573}" type="slidenum">
              <a:rPr lang="en-US" altLang="en-US"/>
              <a:pPr/>
              <a:t>31</a:t>
            </a:fld>
            <a:endParaRPr lang="en-US" alt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524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11654-77D8-4144-B59C-0A77A3CAA37F}" type="slidenum">
              <a:rPr lang="en-US" altLang="en-US"/>
              <a:pPr/>
              <a:t>5</a:t>
            </a:fld>
            <a:endParaRPr lang="en-US" alt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5329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54D9F-E6EB-44D8-AC90-4DEFA93ABA48}" type="slidenum">
              <a:rPr lang="en-US" altLang="en-US"/>
              <a:pPr/>
              <a:t>32</a:t>
            </a:fld>
            <a:endParaRPr lang="en-US" alt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7447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2C109-62A0-4030-B6E6-252E6729113E}" type="slidenum">
              <a:rPr lang="en-US" altLang="en-US"/>
              <a:pPr/>
              <a:t>33</a:t>
            </a:fld>
            <a:endParaRPr lang="en-US" alt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28500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1EF49-EBA4-46FF-9A54-316ABA34DAC8}" type="slidenum">
              <a:rPr lang="en-US" altLang="en-US"/>
              <a:pPr/>
              <a:t>34</a:t>
            </a:fld>
            <a:endParaRPr lang="en-US" alt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6476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ADE121-BD57-4DE3-BE3A-1E0548861BC4}" type="slidenum">
              <a:rPr lang="en-US" altLang="en-US"/>
              <a:pPr/>
              <a:t>35</a:t>
            </a:fld>
            <a:endParaRPr lang="en-US" alt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2673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736DC-79E2-4E28-8CFA-675951DBE8A0}" type="slidenum">
              <a:rPr lang="en-US" altLang="en-US"/>
              <a:pPr/>
              <a:t>36</a:t>
            </a:fld>
            <a:endParaRPr lang="en-US" alt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3039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A6FA8-C068-4F76-B9D3-60E9D28B73BD}" type="slidenum">
              <a:rPr lang="en-US" altLang="en-US"/>
              <a:pPr/>
              <a:t>37</a:t>
            </a:fld>
            <a:endParaRPr lang="en-US" alt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5642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419D3-B5DE-4CF9-ACB9-72E10A1C5F13}" type="slidenum">
              <a:rPr lang="en-US" altLang="en-US"/>
              <a:pPr/>
              <a:t>38</a:t>
            </a:fld>
            <a:endParaRPr lang="en-US" alt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328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2A067-2B80-4667-A884-0656E71DA26D}" type="slidenum">
              <a:rPr lang="en-US" altLang="en-US"/>
              <a:pPr/>
              <a:t>39</a:t>
            </a:fld>
            <a:endParaRPr lang="en-US" alt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9380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83303-E29F-4847-89BC-46F1AFC6B401}" type="slidenum">
              <a:rPr lang="en-US" altLang="en-US"/>
              <a:pPr/>
              <a:t>40</a:t>
            </a:fld>
            <a:endParaRPr lang="en-US" altLang="en-U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5453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36FE4-55F4-45D9-8426-BA070A128000}" type="slidenum">
              <a:rPr lang="en-US" altLang="en-US"/>
              <a:pPr/>
              <a:t>41</a:t>
            </a:fld>
            <a:endParaRPr lang="en-US" alt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44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FC57C-2C94-43B2-AB84-3AB83B2C748B}" type="slidenum">
              <a:rPr lang="en-US" altLang="en-US"/>
              <a:pPr/>
              <a:t>6</a:t>
            </a:fld>
            <a:endParaRPr lang="en-US" altLang="en-US"/>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9532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345F6-0ECB-476C-9DAE-C486519B253F}" type="slidenum">
              <a:rPr lang="en-US" altLang="en-US"/>
              <a:pPr/>
              <a:t>42</a:t>
            </a:fld>
            <a:endParaRPr lang="en-US" altLang="en-U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3905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172F0-2139-48F2-AF27-CA62272A75D0}" type="slidenum">
              <a:rPr lang="en-US" altLang="en-US"/>
              <a:pPr/>
              <a:t>43</a:t>
            </a:fld>
            <a:endParaRPr lang="en-US" altLang="en-US"/>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42560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D90B6D-BB95-4D87-90CE-EF051D22D689}" type="slidenum">
              <a:rPr lang="en-US" altLang="en-US"/>
              <a:pPr/>
              <a:t>44</a:t>
            </a:fld>
            <a:endParaRPr lang="en-US" alt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2864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7968B-3F1F-4353-BB7B-BE5B71842FAF}" type="slidenum">
              <a:rPr lang="en-US" altLang="en-US"/>
              <a:pPr/>
              <a:t>45</a:t>
            </a:fld>
            <a:endParaRPr lang="en-US" alt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96732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B6FB7-A7B6-460A-8099-E12375EF20B4}" type="slidenum">
              <a:rPr lang="en-US" altLang="en-US"/>
              <a:pPr/>
              <a:t>46</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11591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7EB81-7DD8-4ACA-B941-A7DC84D255EA}" type="slidenum">
              <a:rPr lang="en-US" altLang="en-US"/>
              <a:pPr/>
              <a:t>47</a:t>
            </a:fld>
            <a:endParaRPr lang="en-US" alt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3090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6AF6C-B431-4FE5-819E-B6F0675A71A6}" type="slidenum">
              <a:rPr lang="en-US" altLang="en-US"/>
              <a:pPr/>
              <a:t>48</a:t>
            </a:fld>
            <a:endParaRPr lang="en-US" altLang="en-U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36280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E8146-970E-42AF-8DAD-52BFB6B7430D}" type="slidenum">
              <a:rPr lang="en-US" altLang="en-US"/>
              <a:pPr/>
              <a:t>49</a:t>
            </a:fld>
            <a:endParaRPr lang="en-US" altLang="en-U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7085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246C8-DE38-40CB-93C7-CC6BE5813F2F}" type="slidenum">
              <a:rPr lang="en-US" altLang="en-US"/>
              <a:pPr/>
              <a:t>50</a:t>
            </a:fld>
            <a:endParaRPr lang="en-US" alt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132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35DEC-C54C-42AB-AD7C-FD6253ABBA79}" type="slidenum">
              <a:rPr lang="en-US" altLang="en-US"/>
              <a:pPr/>
              <a:t>51</a:t>
            </a:fld>
            <a:endParaRPr lang="en-US" alt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927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C16F7-614C-4AA3-AB2F-EEC21EA9D304}" type="slidenum">
              <a:rPr lang="en-US" altLang="en-US"/>
              <a:pPr/>
              <a:t>7</a:t>
            </a:fld>
            <a:endParaRPr lang="en-US" alt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46148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99567-8A8E-424D-A4E6-17C77C8D9FE2}" type="slidenum">
              <a:rPr lang="en-US" altLang="en-US"/>
              <a:pPr/>
              <a:t>52</a:t>
            </a:fld>
            <a:endParaRPr lang="en-US" alt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1715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CC97D-F6D8-4E38-8C4E-72BC4A43A827}" type="slidenum">
              <a:rPr lang="en-US" altLang="en-US"/>
              <a:pPr/>
              <a:t>53</a:t>
            </a:fld>
            <a:endParaRPr lang="en-US" alt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40011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275A6-57B1-42E2-8C55-50FBB4C32AC0}" type="slidenum">
              <a:rPr lang="en-US" altLang="en-US"/>
              <a:pPr/>
              <a:t>54</a:t>
            </a:fld>
            <a:endParaRPr lang="en-US" altLang="en-US"/>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69437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2D4C1-D73E-4099-BA58-1E5A5D4BDDE6}" type="slidenum">
              <a:rPr lang="en-US" altLang="en-US"/>
              <a:pPr/>
              <a:t>55</a:t>
            </a:fld>
            <a:endParaRPr lang="en-US" alt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28050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C6AD7-52EE-4EE7-AB95-FCCFFFA31FEC}" type="slidenum">
              <a:rPr lang="en-US" altLang="en-US"/>
              <a:pPr/>
              <a:t>56</a:t>
            </a:fld>
            <a:endParaRPr lang="en-US" alt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49278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6B83E-C276-4958-ABBE-58B9024C4ACC}" type="slidenum">
              <a:rPr lang="en-US" altLang="en-US"/>
              <a:pPr/>
              <a:t>57</a:t>
            </a:fld>
            <a:endParaRPr lang="en-US" altLang="en-US"/>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5790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468FA-0F86-469D-88D7-5DCB792F2CA9}" type="slidenum">
              <a:rPr lang="en-US" altLang="en-US"/>
              <a:pPr/>
              <a:t>58</a:t>
            </a:fld>
            <a:endParaRPr lang="en-US" altLang="en-U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5043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AC072-B5A9-47DA-9AC9-292649FEA7F4}" type="slidenum">
              <a:rPr lang="en-US" altLang="en-US"/>
              <a:pPr/>
              <a:t>59</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76483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CABA8-ADEC-4E0B-9B76-5FF02CDF1D0D}" type="slidenum">
              <a:rPr lang="en-US" altLang="en-US"/>
              <a:pPr/>
              <a:t>60</a:t>
            </a:fld>
            <a:endParaRPr lang="en-US" altLang="en-US"/>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50681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54AD1-0524-4AD8-A702-CB0125C68F7B}" type="slidenum">
              <a:rPr lang="en-US" altLang="en-US"/>
              <a:pPr/>
              <a:t>61</a:t>
            </a:fld>
            <a:endParaRPr lang="en-US" altLang="en-US"/>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082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F6EFE-8BCD-4C4B-B71A-7A537E0346A3}" type="slidenum">
              <a:rPr lang="en-US" altLang="en-US"/>
              <a:pPr/>
              <a:t>8</a:t>
            </a:fld>
            <a:endParaRPr lang="en-US" alt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5459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6278B-3B32-4444-8CAB-3837B1AB7368}" type="slidenum">
              <a:rPr lang="en-US" altLang="en-US"/>
              <a:pPr/>
              <a:t>62</a:t>
            </a:fld>
            <a:endParaRPr lang="en-US" altLang="en-US"/>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8047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15EEC-1EEE-446B-84F9-581FB8AFB3F7}" type="slidenum">
              <a:rPr lang="en-US" altLang="en-US"/>
              <a:pPr/>
              <a:t>63</a:t>
            </a:fld>
            <a:endParaRPr lang="en-US" altLang="en-US"/>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71961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9D679-62FC-499D-83C8-B84139CD6FE7}" type="slidenum">
              <a:rPr lang="en-US" altLang="en-US"/>
              <a:pPr/>
              <a:t>64</a:t>
            </a:fld>
            <a:endParaRPr lang="en-US" altLang="en-US"/>
          </a:p>
        </p:txBody>
      </p:sp>
      <p:sp>
        <p:nvSpPr>
          <p:cNvPr id="681986" name="Rectangle 2"/>
          <p:cNvSpPr>
            <a:spLocks noGrp="1" noRot="1" noChangeAspect="1" noChangeArrowheads="1" noTextEdit="1"/>
          </p:cNvSpPr>
          <p:nvPr>
            <p:ph type="sldImg"/>
          </p:nvPr>
        </p:nvSpPr>
        <p:spPr>
          <a:ln/>
        </p:spPr>
      </p:sp>
      <p:sp>
        <p:nvSpPr>
          <p:cNvPr id="68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272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3439D-B699-4DD3-AF7F-1ECF621489C2}" type="slidenum">
              <a:rPr lang="en-US" altLang="en-US"/>
              <a:pPr/>
              <a:t>65</a:t>
            </a:fld>
            <a:endParaRPr lang="en-US" altLang="en-U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332948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D4969-F01B-409F-A6E5-5A3E01C3C141}" type="slidenum">
              <a:rPr lang="en-US" altLang="en-US"/>
              <a:pPr/>
              <a:t>66</a:t>
            </a:fld>
            <a:endParaRPr lang="en-US" altLang="en-US"/>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51131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489B2-D3FF-4CB3-9FF1-E27593D22BA6}" type="slidenum">
              <a:rPr lang="en-US" altLang="en-US"/>
              <a:pPr/>
              <a:t>67</a:t>
            </a:fld>
            <a:endParaRPr lang="en-US" alt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04856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23BCE7-B437-407A-932B-859FF4DF6A79}" type="slidenum">
              <a:rPr lang="en-US" altLang="en-US"/>
              <a:pPr/>
              <a:t>68</a:t>
            </a:fld>
            <a:endParaRPr lang="en-US" altLang="en-US"/>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2184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C264F-CD48-406C-97A3-0861840AE616}" type="slidenum">
              <a:rPr lang="en-US" altLang="en-US"/>
              <a:pPr/>
              <a:t>69</a:t>
            </a:fld>
            <a:endParaRPr lang="en-US" alt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82333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08F3F-AF82-4CF3-877A-F81D4B05E23E}" type="slidenum">
              <a:rPr lang="en-US" altLang="en-US"/>
              <a:pPr/>
              <a:t>70</a:t>
            </a:fld>
            <a:endParaRPr lang="en-US" alt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92677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88B18-F139-4709-97CF-AEE7EFAE6214}" type="slidenum">
              <a:rPr lang="en-US" altLang="en-US"/>
              <a:pPr/>
              <a:t>71</a:t>
            </a:fld>
            <a:endParaRPr lang="en-US" alt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8679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9A63B-1BE5-4751-B73A-4DE873919ABC}" type="slidenum">
              <a:rPr lang="en-US" altLang="en-US"/>
              <a:pPr/>
              <a:t>9</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89842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F247F-5DF4-42EE-92BC-B62362F14644}" type="slidenum">
              <a:rPr lang="en-US" altLang="en-US"/>
              <a:pPr/>
              <a:t>72</a:t>
            </a:fld>
            <a:endParaRPr lang="en-US" alt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68332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4B225-275F-4A64-B7C9-1BC8B6B14DAF}" type="slidenum">
              <a:rPr lang="en-US" altLang="en-US"/>
              <a:pPr/>
              <a:t>73</a:t>
            </a:fld>
            <a:endParaRPr lang="en-US" alt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37342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3611C-4E93-4D9E-9DE0-F872D50B706D}" type="slidenum">
              <a:rPr lang="en-US" altLang="en-US"/>
              <a:pPr/>
              <a:t>74</a:t>
            </a:fld>
            <a:endParaRPr lang="en-US" alt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253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0BC1C1-062F-4827-A1B3-DD106D1D0F0F}" type="slidenum">
              <a:rPr lang="en-US" altLang="en-US"/>
              <a:pPr/>
              <a:t>75</a:t>
            </a:fld>
            <a:endParaRPr lang="en-US" alt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45940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19A1D-28B5-4480-ADDF-468A282870DA}" type="slidenum">
              <a:rPr lang="en-US" altLang="en-US"/>
              <a:pPr/>
              <a:t>76</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53297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D6628-2ED1-475C-AB15-92E52F745DDF}" type="slidenum">
              <a:rPr lang="en-US" altLang="en-US"/>
              <a:pPr/>
              <a:t>77</a:t>
            </a:fld>
            <a:endParaRPr lang="en-US" alt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87558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91C5D-9581-495F-8477-BA8770838916}" type="slidenum">
              <a:rPr lang="en-US" altLang="en-US"/>
              <a:pPr/>
              <a:t>78</a:t>
            </a:fld>
            <a:endParaRPr lang="en-US" alt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96045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2B278-7F7B-47B9-A98B-D627A1B5BFF3}" type="slidenum">
              <a:rPr lang="en-US" altLang="en-US"/>
              <a:pPr/>
              <a:t>79</a:t>
            </a:fld>
            <a:endParaRPr lang="en-US" alt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36097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C4F7A-2EA3-4D5B-983E-477E246F11D1}" type="slidenum">
              <a:rPr lang="en-US" altLang="en-US"/>
              <a:pPr/>
              <a:t>80</a:t>
            </a:fld>
            <a:endParaRPr lang="en-US" altLang="en-U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63945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173A8-0C6A-4278-A02D-64D997EE05ED}" type="slidenum">
              <a:rPr lang="en-US" altLang="en-US"/>
              <a:pPr/>
              <a:t>81</a:t>
            </a:fld>
            <a:endParaRPr lang="en-US" altLang="en-U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29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C7A60-CE12-4306-A0AD-FBCF002D6CA7}" type="slidenum">
              <a:rPr lang="en-US" altLang="en-US"/>
              <a:pPr/>
              <a:t>10</a:t>
            </a:fld>
            <a:endParaRPr lang="en-US" altLang="en-US"/>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64759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36E5C-89DD-47CA-8796-E32E4292B57A}" type="slidenum">
              <a:rPr lang="en-US" altLang="en-US"/>
              <a:pPr/>
              <a:t>82</a:t>
            </a:fld>
            <a:endParaRPr lang="en-US" altLang="en-U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64985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E31C5-4120-4D30-8D9A-E15B845AF099}" type="slidenum">
              <a:rPr lang="en-US" altLang="en-US"/>
              <a:pPr/>
              <a:t>83</a:t>
            </a:fld>
            <a:endParaRPr lang="en-US" altLang="en-US"/>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760998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CDD55-4367-4F2E-9A47-7E5EB2CDA94C}" type="slidenum">
              <a:rPr lang="en-US" altLang="en-US"/>
              <a:pPr/>
              <a:t>84</a:t>
            </a:fld>
            <a:endParaRPr lang="en-US" alt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45849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0BF29-1B0A-4A58-8582-8C54F60846DC}" type="slidenum">
              <a:rPr lang="en-US" altLang="en-US"/>
              <a:pPr/>
              <a:t>85</a:t>
            </a:fld>
            <a:endParaRPr lang="en-US" altLang="en-U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10334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8B17A-BAB5-48C0-9510-A91D86FEEDED}" type="slidenum">
              <a:rPr lang="en-US" altLang="en-US"/>
              <a:pPr/>
              <a:t>86</a:t>
            </a:fld>
            <a:endParaRPr lang="en-US" alt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079759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32838-990B-4323-A9B3-C82DBB67A70F}" type="slidenum">
              <a:rPr lang="en-US" altLang="en-US"/>
              <a:pPr/>
              <a:t>87</a:t>
            </a:fld>
            <a:endParaRPr lang="en-US" alt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630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14F671-2471-4708-AE83-0D1B90FEFDA2}" type="slidenum">
              <a:rPr lang="en-US" altLang="en-US"/>
              <a:pPr/>
              <a:t>11</a:t>
            </a:fld>
            <a:endParaRPr lang="en-US" alt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027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7F8913D-3539-4455-B1B0-7095E7DD04C9}" type="slidenum">
              <a:rPr lang="en-US" altLang="en-US"/>
              <a:pPr/>
              <a:t>‹#›</a:t>
            </a:fld>
            <a:endParaRPr lang="en-US" altLang="en-US"/>
          </a:p>
        </p:txBody>
      </p:sp>
    </p:spTree>
    <p:extLst>
      <p:ext uri="{BB962C8B-B14F-4D97-AF65-F5344CB8AC3E}">
        <p14:creationId xmlns:p14="http://schemas.microsoft.com/office/powerpoint/2010/main" val="153629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75B3B7-F627-46C8-99B5-3A92404B43EF}" type="slidenum">
              <a:rPr lang="en-US" altLang="en-US"/>
              <a:pPr/>
              <a:t>‹#›</a:t>
            </a:fld>
            <a:endParaRPr lang="en-US" altLang="en-US"/>
          </a:p>
        </p:txBody>
      </p:sp>
    </p:spTree>
    <p:extLst>
      <p:ext uri="{BB962C8B-B14F-4D97-AF65-F5344CB8AC3E}">
        <p14:creationId xmlns:p14="http://schemas.microsoft.com/office/powerpoint/2010/main" val="206669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2DA8E98-AFBD-436E-8F02-B7CD7FCB0F1B}" type="slidenum">
              <a:rPr lang="en-US" altLang="en-US"/>
              <a:pPr/>
              <a:t>‹#›</a:t>
            </a:fld>
            <a:endParaRPr lang="en-US" altLang="en-US"/>
          </a:p>
        </p:txBody>
      </p:sp>
    </p:spTree>
    <p:extLst>
      <p:ext uri="{BB962C8B-B14F-4D97-AF65-F5344CB8AC3E}">
        <p14:creationId xmlns:p14="http://schemas.microsoft.com/office/powerpoint/2010/main" val="207864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EE62DAF-E7C2-4ED7-8F51-6332842F26BD}" type="slidenum">
              <a:rPr lang="en-US" altLang="en-US"/>
              <a:pPr/>
              <a:t>‹#›</a:t>
            </a:fld>
            <a:endParaRPr lang="en-US" altLang="en-US"/>
          </a:p>
        </p:txBody>
      </p:sp>
    </p:spTree>
    <p:extLst>
      <p:ext uri="{BB962C8B-B14F-4D97-AF65-F5344CB8AC3E}">
        <p14:creationId xmlns:p14="http://schemas.microsoft.com/office/powerpoint/2010/main" val="97844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A60EE5F-999A-40FC-814D-BADBA90E036B}" type="slidenum">
              <a:rPr lang="en-US" altLang="en-US"/>
              <a:pPr/>
              <a:t>‹#›</a:t>
            </a:fld>
            <a:endParaRPr lang="en-US" altLang="en-US"/>
          </a:p>
        </p:txBody>
      </p:sp>
    </p:spTree>
    <p:extLst>
      <p:ext uri="{BB962C8B-B14F-4D97-AF65-F5344CB8AC3E}">
        <p14:creationId xmlns:p14="http://schemas.microsoft.com/office/powerpoint/2010/main" val="136127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8D05E89-8EB2-45C7-9C88-F4B32871A2E6}" type="slidenum">
              <a:rPr lang="en-US" altLang="en-US"/>
              <a:pPr/>
              <a:t>‹#›</a:t>
            </a:fld>
            <a:endParaRPr lang="en-US" altLang="en-US"/>
          </a:p>
        </p:txBody>
      </p:sp>
    </p:spTree>
    <p:extLst>
      <p:ext uri="{BB962C8B-B14F-4D97-AF65-F5344CB8AC3E}">
        <p14:creationId xmlns:p14="http://schemas.microsoft.com/office/powerpoint/2010/main" val="201463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9CC8C5E0-B912-4C3A-A8F3-C06AB663B23A}" type="slidenum">
              <a:rPr lang="en-US" altLang="en-US"/>
              <a:pPr/>
              <a:t>‹#›</a:t>
            </a:fld>
            <a:endParaRPr lang="en-US" altLang="en-US"/>
          </a:p>
        </p:txBody>
      </p:sp>
    </p:spTree>
    <p:extLst>
      <p:ext uri="{BB962C8B-B14F-4D97-AF65-F5344CB8AC3E}">
        <p14:creationId xmlns:p14="http://schemas.microsoft.com/office/powerpoint/2010/main" val="131637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D4E7537-437B-4490-8D2F-D736528FC2DF}" type="slidenum">
              <a:rPr lang="en-US" altLang="en-US"/>
              <a:pPr/>
              <a:t>‹#›</a:t>
            </a:fld>
            <a:endParaRPr lang="en-US" altLang="en-US"/>
          </a:p>
        </p:txBody>
      </p:sp>
    </p:spTree>
    <p:extLst>
      <p:ext uri="{BB962C8B-B14F-4D97-AF65-F5344CB8AC3E}">
        <p14:creationId xmlns:p14="http://schemas.microsoft.com/office/powerpoint/2010/main" val="218508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AB94A44-C902-41DF-8FB6-925D562D7C17}" type="slidenum">
              <a:rPr lang="en-US" altLang="en-US"/>
              <a:pPr/>
              <a:t>‹#›</a:t>
            </a:fld>
            <a:endParaRPr lang="en-US" altLang="en-US"/>
          </a:p>
        </p:txBody>
      </p:sp>
    </p:spTree>
    <p:extLst>
      <p:ext uri="{BB962C8B-B14F-4D97-AF65-F5344CB8AC3E}">
        <p14:creationId xmlns:p14="http://schemas.microsoft.com/office/powerpoint/2010/main" val="275832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114D399-E0EE-498B-91DE-5099030593B8}" type="slidenum">
              <a:rPr lang="en-US" altLang="en-US"/>
              <a:pPr/>
              <a:t>‹#›</a:t>
            </a:fld>
            <a:endParaRPr lang="en-US" altLang="en-US"/>
          </a:p>
        </p:txBody>
      </p:sp>
    </p:spTree>
    <p:extLst>
      <p:ext uri="{BB962C8B-B14F-4D97-AF65-F5344CB8AC3E}">
        <p14:creationId xmlns:p14="http://schemas.microsoft.com/office/powerpoint/2010/main" val="285811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491AF38-10AF-4DF8-B3F4-CB0A99E9A6D2}" type="slidenum">
              <a:rPr lang="en-US" altLang="en-US"/>
              <a:pPr/>
              <a:t>‹#›</a:t>
            </a:fld>
            <a:endParaRPr lang="en-US" altLang="en-US"/>
          </a:p>
        </p:txBody>
      </p:sp>
    </p:spTree>
    <p:extLst>
      <p:ext uri="{BB962C8B-B14F-4D97-AF65-F5344CB8AC3E}">
        <p14:creationId xmlns:p14="http://schemas.microsoft.com/office/powerpoint/2010/main" val="159499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477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a:latin typeface="+mn-lt"/>
              </a:defRPr>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mn-lt"/>
              </a:defRPr>
            </a:lvl1pPr>
          </a:lstStyle>
          <a:p>
            <a:endParaRPr lang="en-US" alt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a:latin typeface="+mn-lt"/>
              </a:defRPr>
            </a:lvl1pPr>
          </a:lstStyle>
          <a:p>
            <a:fld id="{FA2C21B5-EBA7-425E-8261-BC161B8EE30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defRPr>
      </a:lvl2pPr>
      <a:lvl3pPr algn="ctr" rtl="0" eaLnBrk="0" fontAlgn="base" hangingPunct="0">
        <a:spcBef>
          <a:spcPct val="0"/>
        </a:spcBef>
        <a:spcAft>
          <a:spcPct val="0"/>
        </a:spcAft>
        <a:defRPr sz="3200" b="1">
          <a:solidFill>
            <a:schemeClr val="tx2"/>
          </a:solidFill>
          <a:latin typeface="Arial" charset="0"/>
        </a:defRPr>
      </a:lvl3pPr>
      <a:lvl4pPr algn="ctr" rtl="0" eaLnBrk="0" fontAlgn="base" hangingPunct="0">
        <a:spcBef>
          <a:spcPct val="0"/>
        </a:spcBef>
        <a:spcAft>
          <a:spcPct val="0"/>
        </a:spcAft>
        <a:defRPr sz="3200" b="1">
          <a:solidFill>
            <a:schemeClr val="tx2"/>
          </a:solidFill>
          <a:latin typeface="Arial" charset="0"/>
        </a:defRPr>
      </a:lvl4pPr>
      <a:lvl5pPr algn="ctr" rtl="0" eaLnBrk="0" fontAlgn="base" hangingPunct="0">
        <a:spcBef>
          <a:spcPct val="0"/>
        </a:spcBef>
        <a:spcAft>
          <a:spcPct val="0"/>
        </a:spcAft>
        <a:defRPr sz="3200" b="1">
          <a:solidFill>
            <a:schemeClr val="tx2"/>
          </a:solidFill>
          <a:latin typeface="Arial" charset="0"/>
        </a:defRPr>
      </a:lvl5pPr>
      <a:lvl6pPr marL="457200" algn="ctr" rtl="0" eaLnBrk="0" fontAlgn="base" hangingPunct="0">
        <a:spcBef>
          <a:spcPct val="0"/>
        </a:spcBef>
        <a:spcAft>
          <a:spcPct val="0"/>
        </a:spcAft>
        <a:defRPr sz="3200" b="1">
          <a:solidFill>
            <a:schemeClr val="tx2"/>
          </a:solidFill>
          <a:latin typeface="Arial" charset="0"/>
        </a:defRPr>
      </a:lvl6pPr>
      <a:lvl7pPr marL="914400" algn="ctr" rtl="0" eaLnBrk="0" fontAlgn="base" hangingPunct="0">
        <a:spcBef>
          <a:spcPct val="0"/>
        </a:spcBef>
        <a:spcAft>
          <a:spcPct val="0"/>
        </a:spcAft>
        <a:defRPr sz="3200" b="1">
          <a:solidFill>
            <a:schemeClr val="tx2"/>
          </a:solidFill>
          <a:latin typeface="Arial" charset="0"/>
        </a:defRPr>
      </a:lvl7pPr>
      <a:lvl8pPr marL="1371600" algn="ctr" rtl="0" eaLnBrk="0" fontAlgn="base" hangingPunct="0">
        <a:spcBef>
          <a:spcPct val="0"/>
        </a:spcBef>
        <a:spcAft>
          <a:spcPct val="0"/>
        </a:spcAft>
        <a:defRPr sz="3200" b="1">
          <a:solidFill>
            <a:schemeClr val="tx2"/>
          </a:solidFill>
          <a:latin typeface="Arial" charset="0"/>
        </a:defRPr>
      </a:lvl8pPr>
      <a:lvl9pPr marL="1828800" algn="ct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8.pn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7.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8.xml"/><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1.gi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4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8.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6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6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openxmlformats.org/officeDocument/2006/relationships/image" Target="../media/image31.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openxmlformats.org/officeDocument/2006/relationships/image" Target="../media/image32.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openxmlformats.org/officeDocument/2006/relationships/image" Target="../media/image3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6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openxmlformats.org/officeDocument/2006/relationships/image" Target="../media/image37.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openxmlformats.org/officeDocument/2006/relationships/image" Target="../media/image38.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openxmlformats.org/officeDocument/2006/relationships/image" Target="../media/image38.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hemeOverride" Target="../theme/themeOverride7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hemeOverride" Target="../theme/themeOverride7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4.gi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hemeOverride" Target="../theme/themeOverride7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hemeOverride" Target="../theme/themeOverride7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hemeOverride" Target="../theme/themeOverride8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hemeOverride" Target="../theme/themeOverride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hemeOverride" Target="../theme/themeOverride8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hemeOverride" Target="../theme/themeOverride8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hemeOverride" Target="../theme/themeOverride8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hemeOverride" Target="../theme/themeOverride8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1" name="Rectangle 1027"/>
          <p:cNvSpPr>
            <a:spLocks noGrp="1" noChangeArrowheads="1"/>
          </p:cNvSpPr>
          <p:nvPr>
            <p:ph type="ctrTitle"/>
          </p:nvPr>
        </p:nvSpPr>
        <p:spPr>
          <a:xfrm>
            <a:off x="228600" y="2667000"/>
            <a:ext cx="3810000" cy="838200"/>
          </a:xfrm>
        </p:spPr>
        <p:txBody>
          <a:bodyPr/>
          <a:lstStyle/>
          <a:p>
            <a:pPr algn="l"/>
            <a:r>
              <a:rPr lang="en-US" altLang="en-US" sz="3600" dirty="0">
                <a:solidFill>
                  <a:schemeClr val="tx1"/>
                </a:solidFill>
              </a:rPr>
              <a:t>Chapter 4</a:t>
            </a:r>
            <a:endParaRPr lang="en-US" altLang="en-US" sz="3600" dirty="0"/>
          </a:p>
        </p:txBody>
      </p:sp>
      <p:sp>
        <p:nvSpPr>
          <p:cNvPr id="7172" name="Rectangle 1028"/>
          <p:cNvSpPr>
            <a:spLocks noGrp="1" noChangeArrowheads="1"/>
          </p:cNvSpPr>
          <p:nvPr>
            <p:ph type="subTitle" idx="1"/>
          </p:nvPr>
        </p:nvSpPr>
        <p:spPr>
          <a:xfrm>
            <a:off x="76200" y="3657600"/>
            <a:ext cx="6172200" cy="1371600"/>
          </a:xfrm>
        </p:spPr>
        <p:txBody>
          <a:bodyPr/>
          <a:lstStyle/>
          <a:p>
            <a:pPr algn="l"/>
            <a:r>
              <a:rPr lang="en-US" altLang="en-US" sz="2800" b="1" dirty="0">
                <a:latin typeface="Arial" charset="0"/>
              </a:rPr>
              <a:t>MARIE: An Introduction </a:t>
            </a:r>
            <a:endParaRPr lang="en-US" altLang="en-US" sz="2800" b="1" dirty="0" smtClean="0">
              <a:latin typeface="Arial" charset="0"/>
            </a:endParaRPr>
          </a:p>
          <a:p>
            <a:pPr algn="l"/>
            <a:r>
              <a:rPr lang="en-US" altLang="en-US" sz="2800" b="1" dirty="0" smtClean="0">
                <a:latin typeface="Arial" charset="0"/>
              </a:rPr>
              <a:t>to </a:t>
            </a:r>
            <a:r>
              <a:rPr lang="en-US" altLang="en-US" sz="2800" b="1" dirty="0">
                <a:latin typeface="Arial" charset="0"/>
              </a:rPr>
              <a:t>a Simple Computer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9E055D-71B7-4220-AD9E-56A41910D747}" type="slidenum">
              <a:rPr lang="en-US" altLang="en-US"/>
              <a:pPr/>
              <a:t>10</a:t>
            </a:fld>
            <a:endParaRPr lang="en-US" altLang="en-US"/>
          </a:p>
        </p:txBody>
      </p:sp>
      <p:sp>
        <p:nvSpPr>
          <p:cNvPr id="541701" name="Rectangle 5"/>
          <p:cNvSpPr>
            <a:spLocks noChangeArrowheads="1"/>
          </p:cNvSpPr>
          <p:nvPr/>
        </p:nvSpPr>
        <p:spPr bwMode="auto">
          <a:xfrm>
            <a:off x="4038600" y="2819400"/>
            <a:ext cx="4724400" cy="27432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defRPr sz="3200">
                <a:solidFill>
                  <a:schemeClr val="tx1"/>
                </a:solidFill>
                <a:latin typeface="Times New Roman" pitchFamily="18" charset="0"/>
              </a:defRPr>
            </a:lvl1pPr>
            <a:lvl2pPr marL="6286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a:spcBef>
                <a:spcPct val="10000"/>
              </a:spcBef>
            </a:pPr>
            <a:r>
              <a:rPr lang="en-US" altLang="en-US" sz="2200" b="1" dirty="0"/>
              <a:t>Distributed using self-detection:</a:t>
            </a:r>
            <a:r>
              <a:rPr lang="en-US" altLang="en-US" sz="2200" dirty="0"/>
              <a:t> Devices decide which gets the bus among themselves.</a:t>
            </a:r>
          </a:p>
          <a:p>
            <a:pPr lvl="1">
              <a:spcBef>
                <a:spcPct val="10000"/>
              </a:spcBef>
            </a:pPr>
            <a:r>
              <a:rPr lang="en-US" altLang="en-US" sz="2200" b="1" dirty="0"/>
              <a:t>Distributed using collision-detection:</a:t>
            </a:r>
            <a:r>
              <a:rPr lang="en-US" altLang="en-US" sz="2200" dirty="0"/>
              <a:t> Any device can try to use the bus.  If its data collides with the data of another device,    it tries again.</a:t>
            </a:r>
          </a:p>
        </p:txBody>
      </p:sp>
      <p:sp>
        <p:nvSpPr>
          <p:cNvPr id="541702" name="Rectangle 6"/>
          <p:cNvSpPr>
            <a:spLocks noChangeArrowheads="1"/>
          </p:cNvSpPr>
          <p:nvPr/>
        </p:nvSpPr>
        <p:spPr bwMode="auto">
          <a:xfrm>
            <a:off x="457200" y="2819400"/>
            <a:ext cx="3962400" cy="24384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20000"/>
              </a:spcBef>
              <a:defRPr sz="3200">
                <a:solidFill>
                  <a:schemeClr val="tx1"/>
                </a:solidFill>
                <a:latin typeface="Times New Roman" pitchFamily="18" charset="0"/>
              </a:defRPr>
            </a:lvl1pPr>
            <a:lvl2pPr marL="6286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a:spcBef>
                <a:spcPct val="10000"/>
              </a:spcBef>
            </a:pPr>
            <a:r>
              <a:rPr lang="en-US" altLang="en-US" sz="2200" b="1" dirty="0"/>
              <a:t>Daisy chain:</a:t>
            </a:r>
            <a:r>
              <a:rPr lang="en-US" altLang="en-US" sz="2200" dirty="0"/>
              <a:t> Permissions are passed from the highest-priority device to the lowest.</a:t>
            </a:r>
          </a:p>
          <a:p>
            <a:pPr lvl="1">
              <a:spcBef>
                <a:spcPct val="10000"/>
              </a:spcBef>
            </a:pPr>
            <a:r>
              <a:rPr lang="en-US" altLang="en-US" sz="2200" b="1" dirty="0"/>
              <a:t>Centralized parallel:</a:t>
            </a:r>
            <a:r>
              <a:rPr lang="en-US" altLang="en-US" sz="2200" dirty="0"/>
              <a:t> Each device is directly connected to an arbitration circuit.</a:t>
            </a:r>
          </a:p>
        </p:txBody>
      </p:sp>
      <p:sp>
        <p:nvSpPr>
          <p:cNvPr id="541703" name="Rectangle 7"/>
          <p:cNvSpPr>
            <a:spLocks noChangeArrowheads="1"/>
          </p:cNvSpPr>
          <p:nvPr/>
        </p:nvSpPr>
        <p:spPr bwMode="auto">
          <a:xfrm>
            <a:off x="609600" y="1066800"/>
            <a:ext cx="7543800" cy="43434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0000"/>
              </a:spcBef>
            </a:pPr>
            <a:r>
              <a:rPr lang="en-US" altLang="en-US" sz="2500">
                <a:latin typeface="Arial" charset="0"/>
              </a:rPr>
              <a:t>In a master-slave configuration, where more than one device can be the bus master, concurrent bus master requests must be arbitrated.</a:t>
            </a:r>
          </a:p>
          <a:p>
            <a:pPr>
              <a:spcBef>
                <a:spcPct val="10000"/>
              </a:spcBef>
            </a:pPr>
            <a:r>
              <a:rPr lang="en-US" altLang="en-US" sz="2500">
                <a:latin typeface="Arial" charset="0"/>
              </a:rPr>
              <a:t>Four categories of bus arbitration are:</a:t>
            </a:r>
          </a:p>
        </p:txBody>
      </p:sp>
      <p:sp>
        <p:nvSpPr>
          <p:cNvPr id="541707" name="Rectangle 11"/>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F2D1ED-678B-473B-861A-9507834A36DD}" type="slidenum">
              <a:rPr lang="en-US" altLang="en-US"/>
              <a:pPr/>
              <a:t>11</a:t>
            </a:fld>
            <a:endParaRPr lang="en-US" altLang="en-US"/>
          </a:p>
        </p:txBody>
      </p:sp>
      <p:sp>
        <p:nvSpPr>
          <p:cNvPr id="550914" name="Rectangle 2"/>
          <p:cNvSpPr>
            <a:spLocks noGrp="1" noChangeArrowheads="1"/>
          </p:cNvSpPr>
          <p:nvPr>
            <p:ph type="title"/>
          </p:nvPr>
        </p:nvSpPr>
        <p:spPr>
          <a:xfrm>
            <a:off x="2286000" y="304800"/>
            <a:ext cx="4572000" cy="547688"/>
          </a:xfrm>
        </p:spPr>
        <p:txBody>
          <a:bodyPr/>
          <a:lstStyle/>
          <a:p>
            <a:r>
              <a:rPr lang="en-US" altLang="en-US">
                <a:solidFill>
                  <a:schemeClr val="tx1"/>
                </a:solidFill>
              </a:rPr>
              <a:t>4.4 Clocks</a:t>
            </a:r>
          </a:p>
        </p:txBody>
      </p:sp>
      <p:sp>
        <p:nvSpPr>
          <p:cNvPr id="550915" name="Rectangle 3"/>
          <p:cNvSpPr>
            <a:spLocks noGrp="1" noChangeArrowheads="1"/>
          </p:cNvSpPr>
          <p:nvPr>
            <p:ph type="body" idx="1"/>
          </p:nvPr>
        </p:nvSpPr>
        <p:spPr>
          <a:xfrm>
            <a:off x="381000" y="1143000"/>
            <a:ext cx="8382000" cy="4267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Every computer contains at least one clock that synchronizes the activities of its components.</a:t>
            </a:r>
          </a:p>
          <a:p>
            <a:pPr>
              <a:spcBef>
                <a:spcPct val="30000"/>
              </a:spcBef>
            </a:pPr>
            <a:r>
              <a:rPr lang="en-US" altLang="en-US" sz="2600">
                <a:latin typeface="Arial" charset="0"/>
              </a:rPr>
              <a:t>A fixed number of clock cycles are required to carry out each data movement or computational operation</a:t>
            </a:r>
            <a:r>
              <a:rPr lang="en-US" altLang="en-US" sz="2800"/>
              <a:t>.</a:t>
            </a:r>
            <a:endParaRPr lang="en-US" altLang="en-US" sz="2600">
              <a:latin typeface="Arial" charset="0"/>
            </a:endParaRPr>
          </a:p>
          <a:p>
            <a:pPr>
              <a:spcBef>
                <a:spcPct val="30000"/>
              </a:spcBef>
            </a:pPr>
            <a:r>
              <a:rPr lang="en-US" altLang="en-US" sz="2600">
                <a:latin typeface="Arial" charset="0"/>
              </a:rPr>
              <a:t>The clock frequency, measured in megahertz or gigahertz, determines the speed with which all operations are carried out.</a:t>
            </a:r>
          </a:p>
          <a:p>
            <a:pPr>
              <a:spcBef>
                <a:spcPct val="30000"/>
              </a:spcBef>
            </a:pPr>
            <a:r>
              <a:rPr lang="en-US" altLang="en-US" sz="2600">
                <a:latin typeface="Arial" charset="0"/>
              </a:rPr>
              <a:t>Clock cycle time is the reciprocal of clock frequency.</a:t>
            </a:r>
          </a:p>
          <a:p>
            <a:pPr lvl="1">
              <a:spcBef>
                <a:spcPct val="30000"/>
              </a:spcBef>
            </a:pPr>
            <a:r>
              <a:rPr lang="en-US" altLang="en-US" sz="2400"/>
              <a:t>An 800 MHz clock has a cycle time of 1.25 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C0F0CF-F303-4C11-8444-6DA28971C570}" type="slidenum">
              <a:rPr lang="en-US" altLang="en-US"/>
              <a:pPr/>
              <a:t>12</a:t>
            </a:fld>
            <a:endParaRPr lang="en-US" altLang="en-US"/>
          </a:p>
        </p:txBody>
      </p:sp>
      <p:sp>
        <p:nvSpPr>
          <p:cNvPr id="552963" name="Rectangle 3"/>
          <p:cNvSpPr>
            <a:spLocks noGrp="1" noChangeArrowheads="1"/>
          </p:cNvSpPr>
          <p:nvPr>
            <p:ph type="body" idx="1"/>
          </p:nvPr>
        </p:nvSpPr>
        <p:spPr>
          <a:xfrm>
            <a:off x="381000" y="1066800"/>
            <a:ext cx="8382000" cy="4114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Clock speed should not be confused with CPU performance.</a:t>
            </a:r>
            <a:endParaRPr lang="en-US" altLang="en-US" sz="2500">
              <a:latin typeface="Arial" charset="0"/>
            </a:endParaRPr>
          </a:p>
          <a:p>
            <a:pPr>
              <a:spcBef>
                <a:spcPct val="10000"/>
              </a:spcBef>
            </a:pPr>
            <a:r>
              <a:rPr lang="en-US" altLang="en-US" sz="2600">
                <a:latin typeface="Arial" charset="0"/>
              </a:rPr>
              <a:t>The CPU time required to run a program is given by the general performance equation</a:t>
            </a:r>
            <a:r>
              <a:rPr lang="en-US" altLang="en-US" sz="2600"/>
              <a:t>:</a:t>
            </a:r>
            <a:endParaRPr lang="en-US" altLang="en-US" sz="2500">
              <a:latin typeface="Arial" charset="0"/>
            </a:endParaRPr>
          </a:p>
          <a:p>
            <a:pPr>
              <a:spcBef>
                <a:spcPct val="10000"/>
              </a:spcBef>
            </a:pPr>
            <a:endParaRPr lang="en-US" altLang="en-US" sz="2500">
              <a:latin typeface="Arial" charset="0"/>
            </a:endParaRPr>
          </a:p>
          <a:p>
            <a:pPr>
              <a:spcBef>
                <a:spcPct val="10000"/>
              </a:spcBef>
            </a:pPr>
            <a:endParaRPr lang="en-US" altLang="en-US" sz="2500">
              <a:latin typeface="Arial" charset="0"/>
            </a:endParaRPr>
          </a:p>
          <a:p>
            <a:pPr lvl="1">
              <a:spcBef>
                <a:spcPct val="10000"/>
              </a:spcBef>
            </a:pPr>
            <a:r>
              <a:rPr lang="en-US" altLang="en-US" sz="2400"/>
              <a:t>We see that we can improve CPU throughput when we reduce the number of instructions in a program, reduce the number of cycles per instruction, or reduce the number of nanoseconds per clock cycle.</a:t>
            </a:r>
          </a:p>
        </p:txBody>
      </p:sp>
      <p:sp>
        <p:nvSpPr>
          <p:cNvPr id="552964" name="Text Box 4"/>
          <p:cNvSpPr txBox="1">
            <a:spLocks noChangeArrowheads="1"/>
          </p:cNvSpPr>
          <p:nvPr/>
        </p:nvSpPr>
        <p:spPr bwMode="auto">
          <a:xfrm>
            <a:off x="914400" y="5486400"/>
            <a:ext cx="73152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We will return to this important equation in later chapters.</a:t>
            </a:r>
            <a:endParaRPr lang="en-US" altLang="en-US" sz="2000">
              <a:latin typeface="Times New Roman" pitchFamily="18" charset="0"/>
            </a:endParaRPr>
          </a:p>
        </p:txBody>
      </p:sp>
      <p:sp>
        <p:nvSpPr>
          <p:cNvPr id="552970" name="Rectangle 10"/>
          <p:cNvSpPr>
            <a:spLocks noGrp="1" noChangeArrowheads="1"/>
          </p:cNvSpPr>
          <p:nvPr>
            <p:ph type="title"/>
          </p:nvPr>
        </p:nvSpPr>
        <p:spPr>
          <a:xfrm>
            <a:off x="2286000" y="304800"/>
            <a:ext cx="4572000" cy="547688"/>
          </a:xfrm>
          <a:noFill/>
          <a:ln/>
        </p:spPr>
        <p:txBody>
          <a:bodyPr/>
          <a:lstStyle/>
          <a:p>
            <a:r>
              <a:rPr lang="en-US" altLang="en-US">
                <a:solidFill>
                  <a:schemeClr val="tx1"/>
                </a:solidFill>
              </a:rPr>
              <a:t>4.4 Clocks</a:t>
            </a:r>
          </a:p>
        </p:txBody>
      </p:sp>
      <p:pic>
        <p:nvPicPr>
          <p:cNvPr id="55297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2743200"/>
            <a:ext cx="87820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0F9045-7D46-4372-B1D7-036DCC851295}" type="slidenum">
              <a:rPr lang="en-US" altLang="en-US"/>
              <a:pPr/>
              <a:t>13</a:t>
            </a:fld>
            <a:endParaRPr lang="en-US" altLang="en-US"/>
          </a:p>
        </p:txBody>
      </p:sp>
      <p:sp>
        <p:nvSpPr>
          <p:cNvPr id="555010" name="Rectangle 2"/>
          <p:cNvSpPr>
            <a:spLocks noGrp="1" noChangeArrowheads="1"/>
          </p:cNvSpPr>
          <p:nvPr>
            <p:ph type="title"/>
          </p:nvPr>
        </p:nvSpPr>
        <p:spPr>
          <a:xfrm>
            <a:off x="1143000" y="382588"/>
            <a:ext cx="6934200" cy="547687"/>
          </a:xfrm>
        </p:spPr>
        <p:txBody>
          <a:bodyPr/>
          <a:lstStyle/>
          <a:p>
            <a:r>
              <a:rPr lang="en-US" altLang="en-US">
                <a:solidFill>
                  <a:schemeClr val="tx1"/>
                </a:solidFill>
              </a:rPr>
              <a:t>4.5 The Input/Output Subsystem</a:t>
            </a:r>
          </a:p>
        </p:txBody>
      </p:sp>
      <p:sp>
        <p:nvSpPr>
          <p:cNvPr id="555011" name="Rectangle 3"/>
          <p:cNvSpPr>
            <a:spLocks noGrp="1" noChangeArrowheads="1"/>
          </p:cNvSpPr>
          <p:nvPr>
            <p:ph type="body" idx="1"/>
          </p:nvPr>
        </p:nvSpPr>
        <p:spPr>
          <a:xfrm>
            <a:off x="381000" y="1219200"/>
            <a:ext cx="8382000" cy="38100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A computer communicates with the outside world through its input/output (I/O) subsystem.</a:t>
            </a:r>
          </a:p>
          <a:p>
            <a:r>
              <a:rPr lang="en-US" altLang="en-US" sz="2600">
                <a:latin typeface="Arial" charset="0"/>
              </a:rPr>
              <a:t>I/O devices connect to the CPU through various interfaces.</a:t>
            </a:r>
          </a:p>
          <a:p>
            <a:r>
              <a:rPr lang="en-US" altLang="en-US" sz="2600">
                <a:latin typeface="Arial" charset="0"/>
              </a:rPr>
              <a:t>I/O can be memory-mapped-- where the I/O device behaves like main memory from the CPU’s point of view.</a:t>
            </a:r>
          </a:p>
          <a:p>
            <a:r>
              <a:rPr lang="en-US" altLang="en-US" sz="2600">
                <a:latin typeface="Arial" charset="0"/>
              </a:rPr>
              <a:t>Or I/O can be instruction-based, where the CPU has a specialized I/O instruction set</a:t>
            </a:r>
            <a:r>
              <a:rPr lang="en-US" altLang="en-US" sz="2600"/>
              <a:t>.</a:t>
            </a:r>
            <a:endParaRPr lang="en-US" altLang="en-US" sz="2800"/>
          </a:p>
        </p:txBody>
      </p:sp>
      <p:sp>
        <p:nvSpPr>
          <p:cNvPr id="555012" name="Text Box 4"/>
          <p:cNvSpPr txBox="1">
            <a:spLocks noChangeArrowheads="1"/>
          </p:cNvSpPr>
          <p:nvPr/>
        </p:nvSpPr>
        <p:spPr bwMode="auto">
          <a:xfrm>
            <a:off x="2286000" y="5486400"/>
            <a:ext cx="45720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We study I/O in detail in chapter 7.</a:t>
            </a:r>
            <a:endParaRPr lang="en-US" altLang="en-US" sz="2000">
              <a:latin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6414A3-1080-4039-B9EB-C60EFF9AA74F}" type="slidenum">
              <a:rPr lang="en-US" altLang="en-US"/>
              <a:pPr/>
              <a:t>14</a:t>
            </a:fld>
            <a:endParaRPr lang="en-US" altLang="en-US"/>
          </a:p>
        </p:txBody>
      </p:sp>
      <p:sp>
        <p:nvSpPr>
          <p:cNvPr id="557058" name="Rectangle 2"/>
          <p:cNvSpPr>
            <a:spLocks noGrp="1" noChangeArrowheads="1"/>
          </p:cNvSpPr>
          <p:nvPr>
            <p:ph type="title"/>
          </p:nvPr>
        </p:nvSpPr>
        <p:spPr>
          <a:xfrm>
            <a:off x="1600200" y="304800"/>
            <a:ext cx="5943600" cy="547688"/>
          </a:xfrm>
        </p:spPr>
        <p:txBody>
          <a:bodyPr/>
          <a:lstStyle/>
          <a:p>
            <a:r>
              <a:rPr lang="en-US" altLang="en-US">
                <a:solidFill>
                  <a:schemeClr val="tx1"/>
                </a:solidFill>
              </a:rPr>
              <a:t>4.6 Memory Organization</a:t>
            </a:r>
          </a:p>
        </p:txBody>
      </p:sp>
      <p:sp>
        <p:nvSpPr>
          <p:cNvPr id="557059" name="Rectangle 3"/>
          <p:cNvSpPr>
            <a:spLocks noGrp="1" noChangeArrowheads="1"/>
          </p:cNvSpPr>
          <p:nvPr>
            <p:ph type="body" idx="1"/>
          </p:nvPr>
        </p:nvSpPr>
        <p:spPr>
          <a:xfrm>
            <a:off x="381000" y="1066800"/>
            <a:ext cx="8458200" cy="4495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Computer memory consists of a linear array of addressable storage cells that are similar to registers.</a:t>
            </a:r>
          </a:p>
          <a:p>
            <a:r>
              <a:rPr lang="en-US" altLang="en-US" sz="2600">
                <a:latin typeface="Arial" charset="0"/>
              </a:rPr>
              <a:t>Memory can be byte-addressable, or word-addressable, where a word typically consists of two or more bytes.</a:t>
            </a:r>
          </a:p>
          <a:p>
            <a:r>
              <a:rPr lang="en-US" altLang="en-US" sz="2600">
                <a:latin typeface="Arial" charset="0"/>
              </a:rPr>
              <a:t>Memory is constructed of RAM chips, often referred to in terms of length </a:t>
            </a:r>
            <a:r>
              <a:rPr lang="en-US" altLang="en-US" sz="2600" b="1">
                <a:latin typeface="Arial" charset="0"/>
                <a:sym typeface="Symbol" pitchFamily="18" charset="2"/>
              </a:rPr>
              <a:t></a:t>
            </a:r>
            <a:r>
              <a:rPr lang="en-US" altLang="en-US" sz="2600">
                <a:latin typeface="Arial" charset="0"/>
              </a:rPr>
              <a:t> width.</a:t>
            </a:r>
          </a:p>
          <a:p>
            <a:r>
              <a:rPr lang="en-US" altLang="en-US" sz="2600">
                <a:latin typeface="Arial" charset="0"/>
              </a:rPr>
              <a:t>If the memory word size of the machine is 16 bits, then a 4M </a:t>
            </a:r>
            <a:r>
              <a:rPr lang="en-US" altLang="en-US" sz="2600" b="1">
                <a:latin typeface="Arial" charset="0"/>
                <a:sym typeface="Symbol" pitchFamily="18" charset="2"/>
              </a:rPr>
              <a:t></a:t>
            </a:r>
            <a:r>
              <a:rPr lang="en-US" altLang="en-US" sz="2600">
                <a:latin typeface="Arial" charset="0"/>
              </a:rPr>
              <a:t> 16 RAM chip gives us 4 megabytes of 16-bit memory locations.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7707E8-5621-419C-A60C-F441C5988068}" type="slidenum">
              <a:rPr lang="en-US" altLang="en-US"/>
              <a:pPr/>
              <a:t>15</a:t>
            </a:fld>
            <a:endParaRPr lang="en-US" altLang="en-US"/>
          </a:p>
        </p:txBody>
      </p:sp>
      <p:sp>
        <p:nvSpPr>
          <p:cNvPr id="559107" name="Rectangle 3"/>
          <p:cNvSpPr>
            <a:spLocks noGrp="1" noChangeArrowheads="1"/>
          </p:cNvSpPr>
          <p:nvPr>
            <p:ph type="body" idx="1"/>
          </p:nvPr>
        </p:nvSpPr>
        <p:spPr>
          <a:xfrm>
            <a:off x="381000" y="1066800"/>
            <a:ext cx="83058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How does the computer access a memory location corresponds to a particular address?</a:t>
            </a:r>
          </a:p>
          <a:p>
            <a:pPr>
              <a:spcBef>
                <a:spcPct val="10000"/>
              </a:spcBef>
            </a:pPr>
            <a:r>
              <a:rPr lang="en-US" altLang="en-US" sz="2600" dirty="0">
                <a:latin typeface="Arial" charset="0"/>
              </a:rPr>
              <a:t>We observe that 4M can be expressed as 2</a:t>
            </a:r>
            <a:r>
              <a:rPr lang="en-US" altLang="en-US" sz="2800" baseline="30000" dirty="0">
                <a:latin typeface="Arial" charset="0"/>
              </a:rPr>
              <a:t> 2</a:t>
            </a:r>
            <a:r>
              <a:rPr lang="en-US" altLang="en-US" sz="2600" dirty="0">
                <a:latin typeface="Arial" charset="0"/>
              </a:rPr>
              <a:t> </a:t>
            </a:r>
            <a:r>
              <a:rPr lang="en-US" altLang="en-US" sz="2600" b="1" dirty="0">
                <a:latin typeface="Arial" charset="0"/>
                <a:sym typeface="Symbol" pitchFamily="18" charset="2"/>
              </a:rPr>
              <a:t> </a:t>
            </a:r>
            <a:r>
              <a:rPr lang="en-US" altLang="en-US" sz="2600" dirty="0">
                <a:latin typeface="Arial" charset="0"/>
              </a:rPr>
              <a:t>2 </a:t>
            </a:r>
            <a:r>
              <a:rPr lang="en-US" altLang="en-US" sz="2800" baseline="30000" dirty="0">
                <a:latin typeface="Arial" charset="0"/>
              </a:rPr>
              <a:t>20</a:t>
            </a:r>
            <a:r>
              <a:rPr lang="en-US" altLang="en-US" sz="2600" dirty="0">
                <a:latin typeface="Arial" charset="0"/>
              </a:rPr>
              <a:t> = 2 </a:t>
            </a:r>
            <a:r>
              <a:rPr lang="en-US" altLang="en-US" sz="2800" baseline="30000" dirty="0">
                <a:latin typeface="Arial" charset="0"/>
              </a:rPr>
              <a:t>22</a:t>
            </a:r>
            <a:r>
              <a:rPr lang="en-US" altLang="en-US" sz="2600" dirty="0">
                <a:latin typeface="Arial" charset="0"/>
              </a:rPr>
              <a:t> words.</a:t>
            </a:r>
          </a:p>
          <a:p>
            <a:pPr>
              <a:spcBef>
                <a:spcPct val="10000"/>
              </a:spcBef>
            </a:pPr>
            <a:r>
              <a:rPr lang="en-US" altLang="en-US" sz="2600" dirty="0">
                <a:latin typeface="Arial" charset="0"/>
              </a:rPr>
              <a:t>The memory locations for this memory are numbered 0 through 2 </a:t>
            </a:r>
            <a:r>
              <a:rPr lang="en-US" altLang="en-US" sz="2800" baseline="30000" dirty="0">
                <a:latin typeface="Arial" charset="0"/>
              </a:rPr>
              <a:t>22</a:t>
            </a:r>
            <a:r>
              <a:rPr lang="en-US" altLang="en-US" sz="2600" dirty="0">
                <a:latin typeface="Arial" charset="0"/>
              </a:rPr>
              <a:t> -1.</a:t>
            </a:r>
          </a:p>
          <a:p>
            <a:pPr>
              <a:spcBef>
                <a:spcPct val="10000"/>
              </a:spcBef>
            </a:pPr>
            <a:r>
              <a:rPr lang="en-US" altLang="en-US" sz="2600" dirty="0">
                <a:latin typeface="Arial" charset="0"/>
              </a:rPr>
              <a:t>Thus, the memory bus of this system requires at least 22 address lines.</a:t>
            </a:r>
          </a:p>
          <a:p>
            <a:pPr lvl="1">
              <a:spcBef>
                <a:spcPct val="10000"/>
              </a:spcBef>
            </a:pPr>
            <a:r>
              <a:rPr lang="en-US" altLang="en-US" sz="2400" dirty="0"/>
              <a:t>The address lines “count” from 0 to 2</a:t>
            </a:r>
            <a:r>
              <a:rPr lang="en-US" altLang="en-US" sz="2400" baseline="30000" dirty="0"/>
              <a:t>22</a:t>
            </a:r>
            <a:r>
              <a:rPr lang="en-US" altLang="en-US" sz="2400" dirty="0"/>
              <a:t> - 1 in binary. Each line is either “on” or “off” indicating the location of the desired memory element.</a:t>
            </a:r>
            <a:endParaRPr lang="en-US" altLang="en-US" sz="2200" dirty="0">
              <a:latin typeface="Arial" charset="0"/>
            </a:endParaRPr>
          </a:p>
        </p:txBody>
      </p:sp>
      <p:sp>
        <p:nvSpPr>
          <p:cNvPr id="559113" name="Rectangle 9"/>
          <p:cNvSpPr>
            <a:spLocks noGrp="1" noChangeArrowheads="1"/>
          </p:cNvSpPr>
          <p:nvPr>
            <p:ph type="title"/>
          </p:nvPr>
        </p:nvSpPr>
        <p:spPr>
          <a:xfrm>
            <a:off x="1600200" y="304800"/>
            <a:ext cx="5943600" cy="547688"/>
          </a:xfrm>
          <a:noFill/>
          <a:ln/>
        </p:spPr>
        <p:txBody>
          <a:bodyPr/>
          <a:lstStyle/>
          <a:p>
            <a:r>
              <a:rPr lang="en-US" altLang="en-US">
                <a:solidFill>
                  <a:schemeClr val="tx1"/>
                </a:solidFill>
              </a:rPr>
              <a:t>4.6 Memory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5156A5-D8C0-48CE-849F-5626DC4E5BEC}" type="slidenum">
              <a:rPr lang="en-US" altLang="en-US"/>
              <a:pPr/>
              <a:t>16</a:t>
            </a:fld>
            <a:endParaRPr lang="en-US" altLang="en-US"/>
          </a:p>
        </p:txBody>
      </p:sp>
      <p:sp>
        <p:nvSpPr>
          <p:cNvPr id="561155" name="Rectangle 3"/>
          <p:cNvSpPr>
            <a:spLocks noGrp="1" noChangeArrowheads="1"/>
          </p:cNvSpPr>
          <p:nvPr>
            <p:ph type="body" idx="1"/>
          </p:nvPr>
        </p:nvSpPr>
        <p:spPr>
          <a:xfrm>
            <a:off x="381000" y="1066800"/>
            <a:ext cx="8305800" cy="4267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Physical memory usually consists of more than one RAM chip.</a:t>
            </a:r>
          </a:p>
          <a:p>
            <a:pPr>
              <a:spcBef>
                <a:spcPct val="10000"/>
              </a:spcBef>
            </a:pPr>
            <a:r>
              <a:rPr lang="en-US" altLang="en-US" sz="2600">
                <a:latin typeface="Arial" charset="0"/>
              </a:rPr>
              <a:t>Access is more efficient when memory is organized into banks of chips with the addresses interleaved across the chips</a:t>
            </a:r>
          </a:p>
          <a:p>
            <a:pPr>
              <a:spcBef>
                <a:spcPct val="10000"/>
              </a:spcBef>
            </a:pPr>
            <a:r>
              <a:rPr lang="en-US" altLang="en-US" sz="2600">
                <a:latin typeface="Arial" charset="0"/>
              </a:rPr>
              <a:t>With low-order interleaving, the low order bits of the address specify which memory bank contains the address of interest.</a:t>
            </a:r>
          </a:p>
          <a:p>
            <a:pPr>
              <a:spcBef>
                <a:spcPct val="10000"/>
              </a:spcBef>
            </a:pPr>
            <a:r>
              <a:rPr lang="en-US" altLang="en-US" sz="2600">
                <a:latin typeface="Arial" charset="0"/>
              </a:rPr>
              <a:t>Accordingly, in high-order interleaving, the high order address bits specify the memory bank.</a:t>
            </a:r>
          </a:p>
        </p:txBody>
      </p:sp>
      <p:sp>
        <p:nvSpPr>
          <p:cNvPr id="561156" name="Text Box 4"/>
          <p:cNvSpPr txBox="1">
            <a:spLocks noChangeArrowheads="1"/>
          </p:cNvSpPr>
          <p:nvPr/>
        </p:nvSpPr>
        <p:spPr bwMode="auto">
          <a:xfrm>
            <a:off x="1905000" y="5636876"/>
            <a:ext cx="5562600" cy="430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Tx/>
              <a:buNone/>
            </a:pPr>
            <a:r>
              <a:rPr lang="en-US" altLang="en-US" sz="2200" b="1" dirty="0">
                <a:solidFill>
                  <a:srgbClr val="CC3300"/>
                </a:solidFill>
                <a:latin typeface="Times New Roman" pitchFamily="18" charset="0"/>
              </a:rPr>
              <a:t>The next </a:t>
            </a:r>
            <a:r>
              <a:rPr lang="en-US" altLang="en-US" sz="2200" b="1" dirty="0" smtClean="0">
                <a:solidFill>
                  <a:srgbClr val="CC3300"/>
                </a:solidFill>
                <a:latin typeface="Times New Roman" pitchFamily="18" charset="0"/>
              </a:rPr>
              <a:t>two slides illustrate </a:t>
            </a:r>
            <a:r>
              <a:rPr lang="en-US" altLang="en-US" sz="2200" b="1" dirty="0">
                <a:solidFill>
                  <a:srgbClr val="CC3300"/>
                </a:solidFill>
                <a:latin typeface="Times New Roman" pitchFamily="18" charset="0"/>
              </a:rPr>
              <a:t>these two ideas.</a:t>
            </a:r>
            <a:endParaRPr lang="en-US" altLang="en-US" sz="2000" dirty="0">
              <a:latin typeface="Times New Roman" pitchFamily="18" charset="0"/>
            </a:endParaRPr>
          </a:p>
        </p:txBody>
      </p:sp>
      <p:sp>
        <p:nvSpPr>
          <p:cNvPr id="561160" name="Rectangle 8"/>
          <p:cNvSpPr>
            <a:spLocks noGrp="1" noChangeArrowheads="1"/>
          </p:cNvSpPr>
          <p:nvPr>
            <p:ph type="title"/>
          </p:nvPr>
        </p:nvSpPr>
        <p:spPr>
          <a:xfrm>
            <a:off x="1600200" y="304800"/>
            <a:ext cx="5943600" cy="547688"/>
          </a:xfrm>
          <a:noFill/>
          <a:ln/>
        </p:spPr>
        <p:txBody>
          <a:bodyPr/>
          <a:lstStyle/>
          <a:p>
            <a:r>
              <a:rPr lang="en-US" altLang="en-US">
                <a:solidFill>
                  <a:schemeClr val="tx1"/>
                </a:solidFill>
              </a:rPr>
              <a:t>4.6 Memory Organization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A301672-B735-4BF1-84C9-0A9C6CB4C7B4}" type="slidenum">
              <a:rPr lang="en-US" altLang="en-US"/>
              <a:pPr/>
              <a:t>17</a:t>
            </a:fld>
            <a:endParaRPr lang="en-US" altLang="en-US"/>
          </a:p>
        </p:txBody>
      </p:sp>
      <p:sp>
        <p:nvSpPr>
          <p:cNvPr id="697351" name="Rectangle 7"/>
          <p:cNvSpPr>
            <a:spLocks noChangeArrowheads="1"/>
          </p:cNvSpPr>
          <p:nvPr/>
        </p:nvSpPr>
        <p:spPr bwMode="auto">
          <a:xfrm>
            <a:off x="5715000" y="1600200"/>
            <a:ext cx="3200400" cy="403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7348" name="Rectangle 4"/>
          <p:cNvSpPr>
            <a:spLocks noGrp="1" noChangeArrowheads="1"/>
          </p:cNvSpPr>
          <p:nvPr>
            <p:ph type="title"/>
          </p:nvPr>
        </p:nvSpPr>
        <p:spPr>
          <a:xfrm>
            <a:off x="1600200" y="214313"/>
            <a:ext cx="5943600" cy="547687"/>
          </a:xfrm>
          <a:noFill/>
          <a:ln/>
        </p:spPr>
        <p:txBody>
          <a:bodyPr/>
          <a:lstStyle/>
          <a:p>
            <a:r>
              <a:rPr lang="en-US" altLang="en-US">
                <a:solidFill>
                  <a:schemeClr val="tx1"/>
                </a:solidFill>
              </a:rPr>
              <a:t>4.6 Memory Organization</a:t>
            </a:r>
          </a:p>
        </p:txBody>
      </p:sp>
      <p:sp>
        <p:nvSpPr>
          <p:cNvPr id="697349" name="Rectangle 5"/>
          <p:cNvSpPr>
            <a:spLocks noGrp="1" noChangeArrowheads="1"/>
          </p:cNvSpPr>
          <p:nvPr>
            <p:ph type="body" idx="1"/>
          </p:nvPr>
        </p:nvSpPr>
        <p:spPr>
          <a:xfrm>
            <a:off x="457200" y="1066800"/>
            <a:ext cx="8382000" cy="1066800"/>
          </a:xfrm>
        </p:spPr>
        <p:txBody>
          <a:bodyPr/>
          <a:lstStyle/>
          <a:p>
            <a:r>
              <a:rPr lang="en-US" altLang="en-US" sz="2600">
                <a:latin typeface="Arial" charset="0"/>
              </a:rPr>
              <a:t>Example: Suppose we have a memory consisting of 16 2K x 8 bit chips.</a:t>
            </a:r>
          </a:p>
        </p:txBody>
      </p:sp>
      <p:pic>
        <p:nvPicPr>
          <p:cNvPr id="697350" name="Picture 6" descr="00068_CH04_FIG0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1852613"/>
            <a:ext cx="2725737" cy="3633787"/>
          </a:xfrm>
          <a:prstGeom prst="rect">
            <a:avLst/>
          </a:prstGeom>
          <a:noFill/>
          <a:extLst>
            <a:ext uri="{909E8E84-426E-40DD-AFC4-6F175D3DCCD1}">
              <a14:hiddenFill xmlns:a14="http://schemas.microsoft.com/office/drawing/2010/main">
                <a:solidFill>
                  <a:srgbClr val="FFFFFF"/>
                </a:solidFill>
              </a14:hiddenFill>
            </a:ext>
          </a:extLst>
        </p:spPr>
      </p:pic>
      <p:sp>
        <p:nvSpPr>
          <p:cNvPr id="697353" name="Text Box 9"/>
          <p:cNvSpPr txBox="1">
            <a:spLocks noChangeArrowheads="1"/>
          </p:cNvSpPr>
          <p:nvPr/>
        </p:nvSpPr>
        <p:spPr bwMode="auto">
          <a:xfrm>
            <a:off x="685800" y="2062163"/>
            <a:ext cx="5181600" cy="284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defTabSz="403225">
              <a:spcBef>
                <a:spcPct val="0"/>
              </a:spcBef>
              <a:defRPr sz="2400">
                <a:solidFill>
                  <a:schemeClr val="tx1"/>
                </a:solidFill>
                <a:latin typeface="Times New Roman" pitchFamily="18" charset="0"/>
              </a:defRPr>
            </a:lvl1pPr>
            <a:lvl2pPr marL="517525" indent="-176213" defTabSz="403225">
              <a:spcBef>
                <a:spcPct val="0"/>
              </a:spcBef>
              <a:defRPr sz="2400">
                <a:solidFill>
                  <a:schemeClr val="tx1"/>
                </a:solidFill>
                <a:latin typeface="Times New Roman" pitchFamily="18" charset="0"/>
              </a:defRPr>
            </a:lvl2pPr>
            <a:lvl3pPr defTabSz="403225">
              <a:spcBef>
                <a:spcPct val="0"/>
              </a:spcBef>
              <a:defRPr sz="2400">
                <a:solidFill>
                  <a:schemeClr val="tx1"/>
                </a:solidFill>
                <a:latin typeface="Times New Roman" pitchFamily="18" charset="0"/>
              </a:defRPr>
            </a:lvl3pPr>
            <a:lvl4pPr defTabSz="403225">
              <a:spcBef>
                <a:spcPct val="0"/>
              </a:spcBef>
              <a:defRPr sz="2400">
                <a:solidFill>
                  <a:schemeClr val="tx1"/>
                </a:solidFill>
                <a:latin typeface="Times New Roman" pitchFamily="18" charset="0"/>
              </a:defRPr>
            </a:lvl4pPr>
            <a:lvl5pPr defTabSz="403225">
              <a:spcBef>
                <a:spcPct val="0"/>
              </a:spcBef>
              <a:defRPr sz="2400">
                <a:solidFill>
                  <a:schemeClr val="tx1"/>
                </a:solidFill>
                <a:latin typeface="Times New Roman" pitchFamily="18" charset="0"/>
              </a:defRPr>
            </a:lvl5pPr>
            <a:lvl6pPr defTabSz="403225" eaLnBrk="0" fontAlgn="base" hangingPunct="0">
              <a:spcBef>
                <a:spcPct val="0"/>
              </a:spcBef>
              <a:spcAft>
                <a:spcPct val="0"/>
              </a:spcAft>
              <a:defRPr sz="2400">
                <a:solidFill>
                  <a:schemeClr val="tx1"/>
                </a:solidFill>
                <a:latin typeface="Times New Roman" pitchFamily="18" charset="0"/>
              </a:defRPr>
            </a:lvl6pPr>
            <a:lvl7pPr defTabSz="403225" eaLnBrk="0" fontAlgn="base" hangingPunct="0">
              <a:spcBef>
                <a:spcPct val="0"/>
              </a:spcBef>
              <a:spcAft>
                <a:spcPct val="0"/>
              </a:spcAft>
              <a:defRPr sz="2400">
                <a:solidFill>
                  <a:schemeClr val="tx1"/>
                </a:solidFill>
                <a:latin typeface="Times New Roman" pitchFamily="18" charset="0"/>
              </a:defRPr>
            </a:lvl7pPr>
            <a:lvl8pPr defTabSz="403225" eaLnBrk="0" fontAlgn="base" hangingPunct="0">
              <a:spcBef>
                <a:spcPct val="0"/>
              </a:spcBef>
              <a:spcAft>
                <a:spcPct val="0"/>
              </a:spcAft>
              <a:defRPr sz="2400">
                <a:solidFill>
                  <a:schemeClr val="tx1"/>
                </a:solidFill>
                <a:latin typeface="Times New Roman" pitchFamily="18" charset="0"/>
              </a:defRPr>
            </a:lvl8pPr>
            <a:lvl9pPr defTabSz="403225" eaLnBrk="0" fontAlgn="base" hangingPunct="0">
              <a:spcBef>
                <a:spcPct val="0"/>
              </a:spcBef>
              <a:spcAft>
                <a:spcPct val="0"/>
              </a:spcAft>
              <a:defRPr sz="2400">
                <a:solidFill>
                  <a:schemeClr val="tx1"/>
                </a:solidFill>
                <a:latin typeface="Times New Roman" pitchFamily="18" charset="0"/>
              </a:defRPr>
            </a:lvl9pPr>
          </a:lstStyle>
          <a:p>
            <a:pPr marL="457200" lvl="1" indent="-346075">
              <a:spcBef>
                <a:spcPct val="15000"/>
              </a:spcBef>
              <a:buFont typeface="Times New Roman" pitchFamily="18" charset="0"/>
              <a:buChar char="–"/>
            </a:pPr>
            <a:r>
              <a:rPr lang="en-US" altLang="en-US" dirty="0" smtClean="0">
                <a:latin typeface="Arial" charset="0"/>
              </a:rPr>
              <a:t>Memory </a:t>
            </a:r>
            <a:r>
              <a:rPr lang="en-US" altLang="en-US" dirty="0">
                <a:latin typeface="Arial" charset="0"/>
              </a:rPr>
              <a:t>is 32K = 2</a:t>
            </a:r>
            <a:r>
              <a:rPr lang="en-US" altLang="en-US" baseline="30000" dirty="0">
                <a:latin typeface="Arial" charset="0"/>
              </a:rPr>
              <a:t>5</a:t>
            </a:r>
            <a:r>
              <a:rPr lang="en-US" altLang="en-US" dirty="0">
                <a:latin typeface="Arial" charset="0"/>
              </a:rPr>
              <a:t> </a:t>
            </a:r>
            <a:r>
              <a:rPr lang="en-US" altLang="en-US" dirty="0">
                <a:latin typeface="Arial" charset="0"/>
                <a:sym typeface="Symbol" pitchFamily="18" charset="2"/>
              </a:rPr>
              <a:t></a:t>
            </a:r>
            <a:r>
              <a:rPr lang="en-US" altLang="en-US" dirty="0">
                <a:latin typeface="Arial" charset="0"/>
              </a:rPr>
              <a:t> 2</a:t>
            </a:r>
            <a:r>
              <a:rPr lang="en-US" altLang="en-US" baseline="30000" dirty="0">
                <a:latin typeface="Arial" charset="0"/>
              </a:rPr>
              <a:t>10</a:t>
            </a:r>
            <a:r>
              <a:rPr lang="en-US" altLang="en-US" dirty="0">
                <a:latin typeface="Arial" charset="0"/>
              </a:rPr>
              <a:t> = 2</a:t>
            </a:r>
            <a:r>
              <a:rPr lang="en-US" altLang="en-US" baseline="30000" dirty="0">
                <a:latin typeface="Arial" charset="0"/>
              </a:rPr>
              <a:t>15</a:t>
            </a:r>
          </a:p>
          <a:p>
            <a:pPr marL="457200" lvl="1" indent="-346075">
              <a:spcBef>
                <a:spcPct val="15000"/>
              </a:spcBef>
              <a:buFont typeface="Times New Roman" pitchFamily="18" charset="0"/>
              <a:buChar char="–"/>
            </a:pPr>
            <a:r>
              <a:rPr lang="en-US" altLang="en-US" dirty="0" smtClean="0">
                <a:latin typeface="Arial" charset="0"/>
              </a:rPr>
              <a:t>15 </a:t>
            </a:r>
            <a:r>
              <a:rPr lang="en-US" altLang="en-US" dirty="0">
                <a:latin typeface="Arial" charset="0"/>
              </a:rPr>
              <a:t>bits are needed for each address.</a:t>
            </a:r>
          </a:p>
          <a:p>
            <a:pPr marL="457200" lvl="1" indent="-346075">
              <a:spcBef>
                <a:spcPct val="15000"/>
              </a:spcBef>
              <a:buFont typeface="Times New Roman" pitchFamily="18" charset="0"/>
              <a:buChar char="–"/>
            </a:pPr>
            <a:r>
              <a:rPr lang="en-US" altLang="en-US" dirty="0" smtClean="0">
                <a:latin typeface="Arial" charset="0"/>
              </a:rPr>
              <a:t>We </a:t>
            </a:r>
            <a:r>
              <a:rPr lang="en-US" altLang="en-US" dirty="0">
                <a:latin typeface="Arial" charset="0"/>
              </a:rPr>
              <a:t>need 4 bits to select the chip, and 11 bits for the offset into the chip that selects the byte.</a:t>
            </a:r>
          </a:p>
          <a:p>
            <a:pPr>
              <a:spcBef>
                <a:spcPct val="15000"/>
              </a:spcBef>
              <a:buFont typeface="Times New Roman" pitchFamily="18" charset="0"/>
              <a:buChar char="–"/>
            </a:pPr>
            <a:endParaRPr lang="en-US" altLang="en-US" dirty="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01BB479-9927-4170-AE7D-43C9A50E40E5}" type="slidenum">
              <a:rPr lang="en-US" altLang="en-US"/>
              <a:pPr/>
              <a:t>18</a:t>
            </a:fld>
            <a:endParaRPr lang="en-US" altLang="en-US"/>
          </a:p>
        </p:txBody>
      </p:sp>
      <p:sp>
        <p:nvSpPr>
          <p:cNvPr id="699394" name="Rectangle 2"/>
          <p:cNvSpPr>
            <a:spLocks noChangeArrowheads="1"/>
          </p:cNvSpPr>
          <p:nvPr/>
        </p:nvSpPr>
        <p:spPr bwMode="auto">
          <a:xfrm>
            <a:off x="5715000" y="1600200"/>
            <a:ext cx="3200400" cy="403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9395" name="Rectangle 3"/>
          <p:cNvSpPr>
            <a:spLocks noGrp="1" noChangeArrowheads="1"/>
          </p:cNvSpPr>
          <p:nvPr>
            <p:ph type="title"/>
          </p:nvPr>
        </p:nvSpPr>
        <p:spPr>
          <a:xfrm>
            <a:off x="1600200" y="214313"/>
            <a:ext cx="5943600" cy="547687"/>
          </a:xfrm>
          <a:noFill/>
          <a:ln/>
        </p:spPr>
        <p:txBody>
          <a:bodyPr/>
          <a:lstStyle/>
          <a:p>
            <a:r>
              <a:rPr lang="en-US" altLang="en-US">
                <a:solidFill>
                  <a:schemeClr val="tx1"/>
                </a:solidFill>
              </a:rPr>
              <a:t>4.6 Memory Organization</a:t>
            </a:r>
          </a:p>
        </p:txBody>
      </p:sp>
      <p:sp>
        <p:nvSpPr>
          <p:cNvPr id="699396" name="Rectangle 4"/>
          <p:cNvSpPr>
            <a:spLocks noGrp="1" noChangeArrowheads="1"/>
          </p:cNvSpPr>
          <p:nvPr>
            <p:ph type="body" idx="1"/>
          </p:nvPr>
        </p:nvSpPr>
        <p:spPr>
          <a:xfrm>
            <a:off x="533400" y="838200"/>
            <a:ext cx="5486400" cy="1600200"/>
          </a:xfrm>
        </p:spPr>
        <p:txBody>
          <a:bodyPr/>
          <a:lstStyle/>
          <a:p>
            <a:r>
              <a:rPr lang="en-US" altLang="en-US" sz="2200">
                <a:latin typeface="Arial" charset="0"/>
              </a:rPr>
              <a:t>In high-order interleaving the high-order 4 bits select the chip.</a:t>
            </a:r>
          </a:p>
          <a:p>
            <a:r>
              <a:rPr lang="en-US" altLang="en-US" sz="2200">
                <a:latin typeface="Arial" charset="0"/>
              </a:rPr>
              <a:t>In low-order interleaving the low-order  4 bits select the chip.</a:t>
            </a:r>
          </a:p>
        </p:txBody>
      </p:sp>
      <p:pic>
        <p:nvPicPr>
          <p:cNvPr id="699397" name="Picture 5" descr="00068_CH04_FIG0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1852613"/>
            <a:ext cx="2725737" cy="3633787"/>
          </a:xfrm>
          <a:prstGeom prst="rect">
            <a:avLst/>
          </a:prstGeom>
          <a:noFill/>
          <a:extLst>
            <a:ext uri="{909E8E84-426E-40DD-AFC4-6F175D3DCCD1}">
              <a14:hiddenFill xmlns:a14="http://schemas.microsoft.com/office/drawing/2010/main">
                <a:solidFill>
                  <a:srgbClr val="FFFFFF"/>
                </a:solidFill>
              </a14:hiddenFill>
            </a:ext>
          </a:extLst>
        </p:spPr>
      </p:pic>
      <p:pic>
        <p:nvPicPr>
          <p:cNvPr id="699401" name="Picture 9" descr="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422525"/>
            <a:ext cx="3810000" cy="359727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651BDE4-FAF6-4AD6-B1DE-5BBCEB0CAA50}" type="slidenum">
              <a:rPr lang="en-US" altLang="en-US"/>
              <a:pPr/>
              <a:t>19</a:t>
            </a:fld>
            <a:endParaRPr lang="en-US" altLang="en-US"/>
          </a:p>
        </p:txBody>
      </p:sp>
      <p:sp>
        <p:nvSpPr>
          <p:cNvPr id="563216" name="Rectangle 16"/>
          <p:cNvSpPr>
            <a:spLocks noGrp="1" noChangeArrowheads="1"/>
          </p:cNvSpPr>
          <p:nvPr>
            <p:ph type="title"/>
          </p:nvPr>
        </p:nvSpPr>
        <p:spPr>
          <a:xfrm>
            <a:off x="1600200" y="304800"/>
            <a:ext cx="5943600" cy="547688"/>
          </a:xfrm>
          <a:noFill/>
          <a:ln/>
        </p:spPr>
        <p:txBody>
          <a:bodyPr/>
          <a:lstStyle/>
          <a:p>
            <a:r>
              <a:rPr lang="en-US" altLang="en-US">
                <a:solidFill>
                  <a:schemeClr val="tx1"/>
                </a:solidFill>
              </a:rPr>
              <a:t>4.6 Memory Organization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905690"/>
            <a:ext cx="7186612" cy="531313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E67808-2A85-44A4-81B6-0A4EDBBAB333}" type="slidenum">
              <a:rPr lang="en-US" altLang="en-US"/>
              <a:pPr/>
              <a:t>2</a:t>
            </a:fld>
            <a:endParaRPr lang="en-US" altLang="en-US"/>
          </a:p>
        </p:txBody>
      </p:sp>
      <p:sp>
        <p:nvSpPr>
          <p:cNvPr id="2050" name="Rectangle 2"/>
          <p:cNvSpPr>
            <a:spLocks noGrp="1" noChangeArrowheads="1"/>
          </p:cNvSpPr>
          <p:nvPr>
            <p:ph type="title"/>
          </p:nvPr>
        </p:nvSpPr>
        <p:spPr>
          <a:xfrm>
            <a:off x="1676400" y="381000"/>
            <a:ext cx="5715000" cy="547688"/>
          </a:xfrm>
        </p:spPr>
        <p:txBody>
          <a:bodyPr/>
          <a:lstStyle/>
          <a:p>
            <a:r>
              <a:rPr lang="en-US" altLang="en-US">
                <a:solidFill>
                  <a:schemeClr val="tx1"/>
                </a:solidFill>
              </a:rPr>
              <a:t>Chapter 4 Objectives</a:t>
            </a:r>
          </a:p>
        </p:txBody>
      </p:sp>
      <p:sp>
        <p:nvSpPr>
          <p:cNvPr id="2052" name="Rectangle 4"/>
          <p:cNvSpPr>
            <a:spLocks noGrp="1" noChangeArrowheads="1"/>
          </p:cNvSpPr>
          <p:nvPr>
            <p:ph type="body" idx="1"/>
          </p:nvPr>
        </p:nvSpPr>
        <p:spPr>
          <a:xfrm>
            <a:off x="533400" y="1447800"/>
            <a:ext cx="8001000" cy="4267200"/>
          </a:xfrm>
          <a:noFill/>
          <a:ln/>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sz="2600">
                <a:latin typeface="Arial" charset="0"/>
              </a:rPr>
              <a:t>Learn the components common to every modern computer system.</a:t>
            </a:r>
          </a:p>
          <a:p>
            <a:pPr>
              <a:lnSpc>
                <a:spcPct val="120000"/>
              </a:lnSpc>
            </a:pPr>
            <a:r>
              <a:rPr lang="en-US" altLang="en-US" sz="2600">
                <a:latin typeface="Arial" charset="0"/>
              </a:rPr>
              <a:t>Be able to explain how each component contributes to program execution.</a:t>
            </a:r>
          </a:p>
          <a:p>
            <a:pPr>
              <a:lnSpc>
                <a:spcPct val="120000"/>
              </a:lnSpc>
            </a:pPr>
            <a:r>
              <a:rPr lang="en-US" altLang="en-US" sz="2600">
                <a:latin typeface="Arial" charset="0"/>
              </a:rPr>
              <a:t>Understand a simple architecture invented to illuminate these basic concepts, and how it relates to some real architectures.</a:t>
            </a:r>
          </a:p>
          <a:p>
            <a:pPr>
              <a:lnSpc>
                <a:spcPct val="120000"/>
              </a:lnSpc>
            </a:pPr>
            <a:r>
              <a:rPr lang="en-US" altLang="en-US" sz="2600">
                <a:latin typeface="Arial" charset="0"/>
              </a:rPr>
              <a:t>Know how the program assembly process works.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651BDE4-FAF6-4AD6-B1DE-5BBCEB0CAA50}" type="slidenum">
              <a:rPr lang="en-US" altLang="en-US"/>
              <a:pPr/>
              <a:t>20</a:t>
            </a:fld>
            <a:endParaRPr lang="en-US" altLang="en-US"/>
          </a:p>
        </p:txBody>
      </p:sp>
      <p:sp>
        <p:nvSpPr>
          <p:cNvPr id="563216" name="Rectangle 16"/>
          <p:cNvSpPr>
            <a:spLocks noGrp="1" noChangeArrowheads="1"/>
          </p:cNvSpPr>
          <p:nvPr>
            <p:ph type="title"/>
          </p:nvPr>
        </p:nvSpPr>
        <p:spPr>
          <a:xfrm>
            <a:off x="1600200" y="304800"/>
            <a:ext cx="5943600" cy="547688"/>
          </a:xfrm>
          <a:noFill/>
          <a:ln/>
        </p:spPr>
        <p:txBody>
          <a:bodyPr/>
          <a:lstStyle/>
          <a:p>
            <a:r>
              <a:rPr lang="en-US" altLang="en-US" dirty="0">
                <a:solidFill>
                  <a:schemeClr val="tx1"/>
                </a:solidFill>
              </a:rPr>
              <a:t>4.6 Memory Organization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76299"/>
            <a:ext cx="7343775" cy="5304937"/>
          </a:xfrm>
          <a:prstGeom prst="rect">
            <a:avLst/>
          </a:prstGeom>
        </p:spPr>
      </p:pic>
    </p:spTree>
    <p:extLst>
      <p:ext uri="{BB962C8B-B14F-4D97-AF65-F5344CB8AC3E}">
        <p14:creationId xmlns:p14="http://schemas.microsoft.com/office/powerpoint/2010/main" val="29093689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9DFE97-73DF-4044-8E95-BC96C50443D5}" type="slidenum">
              <a:rPr lang="en-US" altLang="en-US"/>
              <a:pPr/>
              <a:t>21</a:t>
            </a:fld>
            <a:endParaRPr lang="en-US" altLang="en-US"/>
          </a:p>
        </p:txBody>
      </p:sp>
      <p:sp>
        <p:nvSpPr>
          <p:cNvPr id="565250" name="Rectangle 2"/>
          <p:cNvSpPr>
            <a:spLocks noGrp="1" noChangeArrowheads="1"/>
          </p:cNvSpPr>
          <p:nvPr>
            <p:ph type="title"/>
          </p:nvPr>
        </p:nvSpPr>
        <p:spPr>
          <a:xfrm>
            <a:off x="1524000" y="304800"/>
            <a:ext cx="5257800" cy="547688"/>
          </a:xfrm>
        </p:spPr>
        <p:txBody>
          <a:bodyPr/>
          <a:lstStyle/>
          <a:p>
            <a:r>
              <a:rPr lang="en-US" altLang="en-US" dirty="0">
                <a:solidFill>
                  <a:schemeClr val="tx1"/>
                </a:solidFill>
              </a:rPr>
              <a:t>4.6 Memory Organization</a:t>
            </a:r>
          </a:p>
        </p:txBody>
      </p:sp>
      <p:sp>
        <p:nvSpPr>
          <p:cNvPr id="565251" name="Rectangle 3"/>
          <p:cNvSpPr>
            <a:spLocks noGrp="1" noChangeArrowheads="1"/>
          </p:cNvSpPr>
          <p:nvPr>
            <p:ph type="body" idx="1"/>
          </p:nvPr>
        </p:nvSpPr>
        <p:spPr>
          <a:xfrm>
            <a:off x="381000" y="990600"/>
            <a:ext cx="8305800" cy="4572000"/>
          </a:xfrm>
          <a:noFill/>
          <a:extLst>
            <a:ext uri="{909E8E84-426E-40DD-AFC4-6F175D3DCCD1}">
              <a14:hiddenFill xmlns:a14="http://schemas.microsoft.com/office/drawing/2010/main">
                <a:solidFill>
                  <a:srgbClr val="E4F5FF"/>
                </a:solidFill>
              </a14:hiddenFill>
            </a:ext>
          </a:extLst>
        </p:spPr>
        <p:txBody>
          <a:bodyPr/>
          <a:lstStyle/>
          <a:p>
            <a:pPr>
              <a:spcBef>
                <a:spcPts val="1200"/>
              </a:spcBef>
            </a:pPr>
            <a:r>
              <a:rPr lang="en-US" altLang="en-US" sz="2600" dirty="0" smtClean="0">
                <a:latin typeface="Arial" charset="0"/>
              </a:rPr>
              <a:t>EXAMPLE </a:t>
            </a:r>
            <a:r>
              <a:rPr lang="en-US" altLang="en-US" sz="2600" dirty="0">
                <a:latin typeface="Arial" charset="0"/>
              </a:rPr>
              <a:t>4.1 Suppose we have a 128-word memory that is 8-way </a:t>
            </a:r>
            <a:r>
              <a:rPr lang="en-US" altLang="en-US" sz="2600" dirty="0" smtClean="0">
                <a:latin typeface="Arial" charset="0"/>
              </a:rPr>
              <a:t>low-order interleaved</a:t>
            </a:r>
          </a:p>
          <a:p>
            <a:pPr lvl="1">
              <a:spcBef>
                <a:spcPts val="1200"/>
              </a:spcBef>
            </a:pPr>
            <a:r>
              <a:rPr lang="en-US" altLang="en-US" dirty="0" smtClean="0"/>
              <a:t>which </a:t>
            </a:r>
            <a:r>
              <a:rPr lang="en-US" altLang="en-US" dirty="0"/>
              <a:t>means it uses 8 memory banks; 8 </a:t>
            </a:r>
            <a:r>
              <a:rPr lang="en-US" altLang="en-US" dirty="0" smtClean="0"/>
              <a:t>= 2</a:t>
            </a:r>
            <a:r>
              <a:rPr lang="en-US" altLang="en-US" sz="3600" baseline="30000" dirty="0" smtClean="0"/>
              <a:t>3</a:t>
            </a:r>
            <a:r>
              <a:rPr lang="en-US" altLang="en-US" dirty="0" smtClean="0"/>
              <a:t> </a:t>
            </a:r>
          </a:p>
          <a:p>
            <a:pPr>
              <a:spcBef>
                <a:spcPts val="1200"/>
              </a:spcBef>
            </a:pPr>
            <a:r>
              <a:rPr lang="en-US" altLang="en-US" sz="2600" dirty="0" smtClean="0">
                <a:latin typeface="Arial" charset="0"/>
              </a:rPr>
              <a:t>So </a:t>
            </a:r>
            <a:r>
              <a:rPr lang="en-US" altLang="en-US" sz="2600" dirty="0">
                <a:latin typeface="Arial" charset="0"/>
              </a:rPr>
              <a:t>we use the low-order 3 bits </a:t>
            </a:r>
            <a:r>
              <a:rPr lang="en-US" altLang="en-US" sz="2600" dirty="0" smtClean="0">
                <a:latin typeface="Arial" charset="0"/>
              </a:rPr>
              <a:t>to identify </a:t>
            </a:r>
            <a:r>
              <a:rPr lang="en-US" altLang="en-US" sz="2600" dirty="0">
                <a:latin typeface="Arial" charset="0"/>
              </a:rPr>
              <a:t>the bank. </a:t>
            </a:r>
            <a:endParaRPr lang="en-US" altLang="en-US" sz="2600" dirty="0" smtClean="0">
              <a:latin typeface="Arial" charset="0"/>
            </a:endParaRPr>
          </a:p>
          <a:p>
            <a:pPr>
              <a:spcBef>
                <a:spcPts val="1200"/>
              </a:spcBef>
            </a:pPr>
            <a:r>
              <a:rPr lang="en-US" altLang="en-US" sz="2600" dirty="0" smtClean="0">
                <a:latin typeface="Arial" charset="0"/>
              </a:rPr>
              <a:t>Because </a:t>
            </a:r>
            <a:r>
              <a:rPr lang="en-US" altLang="en-US" sz="2600" dirty="0">
                <a:latin typeface="Arial" charset="0"/>
              </a:rPr>
              <a:t>we have 128 words, we need 7 bits for each </a:t>
            </a:r>
            <a:r>
              <a:rPr lang="en-US" altLang="en-US" sz="2600" dirty="0" smtClean="0">
                <a:latin typeface="Arial" charset="0"/>
              </a:rPr>
              <a:t>address (128 = 2 </a:t>
            </a:r>
            <a:r>
              <a:rPr lang="en-US" altLang="en-US" baseline="30000" dirty="0">
                <a:latin typeface="Arial" charset="0"/>
              </a:rPr>
              <a:t>7</a:t>
            </a:r>
            <a:r>
              <a:rPr lang="en-US" altLang="en-US" sz="2600" dirty="0">
                <a:latin typeface="Arial" charset="0"/>
              </a:rPr>
              <a:t> ).</a:t>
            </a:r>
            <a:endParaRPr lang="en-US" altLang="en-US" sz="2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4067173"/>
            <a:ext cx="6826013" cy="15716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9DFE97-73DF-4044-8E95-BC96C50443D5}" type="slidenum">
              <a:rPr lang="en-US" altLang="en-US"/>
              <a:pPr/>
              <a:t>22</a:t>
            </a:fld>
            <a:endParaRPr lang="en-US" altLang="en-US"/>
          </a:p>
        </p:txBody>
      </p:sp>
      <p:sp>
        <p:nvSpPr>
          <p:cNvPr id="565250" name="Rectangle 2"/>
          <p:cNvSpPr>
            <a:spLocks noGrp="1" noChangeArrowheads="1"/>
          </p:cNvSpPr>
          <p:nvPr>
            <p:ph type="title"/>
          </p:nvPr>
        </p:nvSpPr>
        <p:spPr>
          <a:xfrm>
            <a:off x="2514600" y="304800"/>
            <a:ext cx="4191000" cy="547688"/>
          </a:xfrm>
        </p:spPr>
        <p:txBody>
          <a:bodyPr/>
          <a:lstStyle/>
          <a:p>
            <a:r>
              <a:rPr lang="en-US" altLang="en-US">
                <a:solidFill>
                  <a:schemeClr val="tx1"/>
                </a:solidFill>
              </a:rPr>
              <a:t>4.7 Interrupts</a:t>
            </a:r>
          </a:p>
        </p:txBody>
      </p:sp>
      <p:sp>
        <p:nvSpPr>
          <p:cNvPr id="565251" name="Rectangle 3"/>
          <p:cNvSpPr>
            <a:spLocks noGrp="1" noChangeArrowheads="1"/>
          </p:cNvSpPr>
          <p:nvPr>
            <p:ph type="body" idx="1"/>
          </p:nvPr>
        </p:nvSpPr>
        <p:spPr>
          <a:xfrm>
            <a:off x="381000" y="990600"/>
            <a:ext cx="83058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The normal execution of a program is altered when an event of higher-priority occurs. The CPU is alerted to such an event through an interrupt.</a:t>
            </a:r>
          </a:p>
          <a:p>
            <a:pPr>
              <a:spcBef>
                <a:spcPct val="10000"/>
              </a:spcBef>
            </a:pPr>
            <a:r>
              <a:rPr lang="en-US" altLang="en-US" sz="2600" dirty="0">
                <a:latin typeface="Arial" charset="0"/>
              </a:rPr>
              <a:t>Interrupts can be triggered by I/O requests, arithmetic errors (such as division by zero), or when an invalid instruction is encountered.</a:t>
            </a:r>
          </a:p>
          <a:p>
            <a:pPr>
              <a:spcBef>
                <a:spcPct val="10000"/>
              </a:spcBef>
            </a:pPr>
            <a:r>
              <a:rPr lang="en-US" altLang="en-US" sz="2600" dirty="0">
                <a:latin typeface="Arial" charset="0"/>
              </a:rPr>
              <a:t>Each interrupt is associated with a procedure that directs the actions of the CPU when an interrupt occurs. </a:t>
            </a:r>
          </a:p>
          <a:p>
            <a:pPr lvl="1">
              <a:spcBef>
                <a:spcPct val="10000"/>
              </a:spcBef>
            </a:pPr>
            <a:r>
              <a:rPr lang="en-US" altLang="en-US" sz="2400" dirty="0" err="1"/>
              <a:t>Nonmaskable</a:t>
            </a:r>
            <a:r>
              <a:rPr lang="en-US" altLang="en-US" sz="2400" dirty="0"/>
              <a:t> interrupts are high-priority interrupts that cannot be ignored.</a:t>
            </a:r>
          </a:p>
        </p:txBody>
      </p:sp>
    </p:spTree>
    <p:extLst>
      <p:ext uri="{BB962C8B-B14F-4D97-AF65-F5344CB8AC3E}">
        <p14:creationId xmlns:p14="http://schemas.microsoft.com/office/powerpoint/2010/main" val="3668288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661F4A-F9B5-4259-8747-EB3FFBFD85E2}" type="slidenum">
              <a:rPr lang="en-US" altLang="en-US"/>
              <a:pPr/>
              <a:t>23</a:t>
            </a:fld>
            <a:endParaRPr lang="en-US" altLang="en-US"/>
          </a:p>
        </p:txBody>
      </p:sp>
      <p:sp>
        <p:nvSpPr>
          <p:cNvPr id="568322" name="Rectangle 2"/>
          <p:cNvSpPr>
            <a:spLocks noGrp="1" noChangeArrowheads="1"/>
          </p:cNvSpPr>
          <p:nvPr>
            <p:ph type="title"/>
          </p:nvPr>
        </p:nvSpPr>
        <p:spPr>
          <a:xfrm>
            <a:off x="2514600" y="382588"/>
            <a:ext cx="4191000" cy="547687"/>
          </a:xfrm>
        </p:spPr>
        <p:txBody>
          <a:bodyPr/>
          <a:lstStyle/>
          <a:p>
            <a:r>
              <a:rPr lang="en-US" altLang="en-US">
                <a:solidFill>
                  <a:schemeClr val="tx1"/>
                </a:solidFill>
              </a:rPr>
              <a:t>4.8 MARIE</a:t>
            </a:r>
          </a:p>
        </p:txBody>
      </p:sp>
      <p:sp>
        <p:nvSpPr>
          <p:cNvPr id="568323" name="Rectangle 3"/>
          <p:cNvSpPr>
            <a:spLocks noGrp="1" noChangeArrowheads="1"/>
          </p:cNvSpPr>
          <p:nvPr>
            <p:ph type="body" idx="1"/>
          </p:nvPr>
        </p:nvSpPr>
        <p:spPr>
          <a:xfrm>
            <a:off x="381000" y="1143000"/>
            <a:ext cx="83058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We can now bring together many of the ideas that we have discussed to this point using a very simple model computer.</a:t>
            </a:r>
          </a:p>
          <a:p>
            <a:pPr>
              <a:spcBef>
                <a:spcPct val="10000"/>
              </a:spcBef>
            </a:pPr>
            <a:r>
              <a:rPr lang="en-US" altLang="en-US" sz="2600">
                <a:latin typeface="Arial" charset="0"/>
              </a:rPr>
              <a:t>Our model computer, the Machine Architecture that is Really Intuitive and Easy, MARIE, was designed for the singular purpose of illustrating basic computer system concepts.</a:t>
            </a:r>
          </a:p>
          <a:p>
            <a:pPr>
              <a:spcBef>
                <a:spcPct val="10000"/>
              </a:spcBef>
            </a:pPr>
            <a:r>
              <a:rPr lang="en-US" altLang="en-US" sz="2600">
                <a:latin typeface="Arial" charset="0"/>
              </a:rPr>
              <a:t>While this system is too simple to do anything useful in the real world, a deep understanding of its functions will enable you to comprehend system architectures that are much more complex.</a:t>
            </a:r>
            <a:endParaRPr lang="en-US" altLang="en-US" sz="28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72A6CB8-7D1F-465D-A704-C7B926EAADFE}" type="slidenum">
              <a:rPr lang="en-US" altLang="en-US"/>
              <a:pPr/>
              <a:t>24</a:t>
            </a:fld>
            <a:endParaRPr lang="en-US" altLang="en-US"/>
          </a:p>
        </p:txBody>
      </p:sp>
      <p:sp>
        <p:nvSpPr>
          <p:cNvPr id="570371" name="Rectangle 3"/>
          <p:cNvSpPr>
            <a:spLocks noGrp="1" noChangeArrowheads="1"/>
          </p:cNvSpPr>
          <p:nvPr>
            <p:ph type="body" idx="1"/>
          </p:nvPr>
        </p:nvSpPr>
        <p:spPr>
          <a:xfrm>
            <a:off x="381000" y="1143000"/>
            <a:ext cx="8305800" cy="4495800"/>
          </a:xfrm>
          <a:noFill/>
          <a:extLst>
            <a:ext uri="{909E8E84-426E-40DD-AFC4-6F175D3DCCD1}">
              <a14:hiddenFill xmlns:a14="http://schemas.microsoft.com/office/drawing/2010/main">
                <a:solidFill>
                  <a:srgbClr val="E4F5FF"/>
                </a:solidFill>
              </a14:hiddenFill>
            </a:ext>
          </a:extLst>
        </p:spPr>
        <p:txBody>
          <a:bodyPr/>
          <a:lstStyle/>
          <a:p>
            <a:pPr marL="0" indent="0">
              <a:spcBef>
                <a:spcPct val="10000"/>
              </a:spcBef>
              <a:buFontTx/>
              <a:buNone/>
            </a:pPr>
            <a:r>
              <a:rPr lang="en-US" altLang="en-US" sz="2800">
                <a:latin typeface="Arial" charset="0"/>
              </a:rPr>
              <a:t>The MARIE architecture has the following characteristics:</a:t>
            </a:r>
            <a:endParaRPr lang="en-US" altLang="en-US" sz="2600">
              <a:latin typeface="Arial" charset="0"/>
            </a:endParaRPr>
          </a:p>
          <a:p>
            <a:pPr lvl="1">
              <a:spcBef>
                <a:spcPct val="10000"/>
              </a:spcBef>
              <a:buFontTx/>
              <a:buChar char="•"/>
            </a:pPr>
            <a:r>
              <a:rPr lang="en-US" altLang="en-US" sz="2400">
                <a:latin typeface="Arial" charset="0"/>
              </a:rPr>
              <a:t>Binary, two's complement data representation.</a:t>
            </a:r>
          </a:p>
          <a:p>
            <a:pPr lvl="1">
              <a:spcBef>
                <a:spcPct val="10000"/>
              </a:spcBef>
              <a:buFontTx/>
              <a:buChar char="•"/>
            </a:pPr>
            <a:r>
              <a:rPr lang="en-US" altLang="en-US" sz="2400">
                <a:latin typeface="Arial" charset="0"/>
              </a:rPr>
              <a:t>Stored program, fixed word length data and instructions.</a:t>
            </a:r>
          </a:p>
          <a:p>
            <a:pPr lvl="1">
              <a:spcBef>
                <a:spcPct val="10000"/>
              </a:spcBef>
              <a:buFontTx/>
              <a:buChar char="•"/>
            </a:pPr>
            <a:r>
              <a:rPr lang="en-US" altLang="en-US" sz="2400">
                <a:latin typeface="Arial" charset="0"/>
              </a:rPr>
              <a:t>4K words of word-addressable main memory.</a:t>
            </a:r>
          </a:p>
          <a:p>
            <a:pPr lvl="1">
              <a:spcBef>
                <a:spcPct val="10000"/>
              </a:spcBef>
              <a:buFontTx/>
              <a:buChar char="•"/>
            </a:pPr>
            <a:r>
              <a:rPr lang="en-US" altLang="en-US" sz="2400">
                <a:latin typeface="Arial" charset="0"/>
              </a:rPr>
              <a:t>16-bit data words.</a:t>
            </a:r>
          </a:p>
          <a:p>
            <a:pPr lvl="1">
              <a:spcBef>
                <a:spcPct val="10000"/>
              </a:spcBef>
              <a:buFontTx/>
              <a:buChar char="•"/>
            </a:pPr>
            <a:r>
              <a:rPr lang="en-US" altLang="en-US" sz="2400">
                <a:latin typeface="Arial" charset="0"/>
              </a:rPr>
              <a:t>16-bit instructions, 4 for the opcode and 12 for the address.</a:t>
            </a:r>
          </a:p>
          <a:p>
            <a:pPr lvl="1">
              <a:spcBef>
                <a:spcPct val="10000"/>
              </a:spcBef>
              <a:buFontTx/>
              <a:buChar char="•"/>
            </a:pPr>
            <a:r>
              <a:rPr lang="en-US" altLang="en-US" sz="2400">
                <a:latin typeface="Arial" charset="0"/>
              </a:rPr>
              <a:t>A 16-bit arithmetic logic unit (ALU).</a:t>
            </a:r>
          </a:p>
          <a:p>
            <a:pPr lvl="1">
              <a:spcBef>
                <a:spcPct val="10000"/>
              </a:spcBef>
              <a:buFontTx/>
              <a:buChar char="•"/>
            </a:pPr>
            <a:r>
              <a:rPr lang="en-US" altLang="en-US" sz="2400">
                <a:latin typeface="Arial" charset="0"/>
              </a:rPr>
              <a:t>Seven registers for control and data movement.</a:t>
            </a:r>
            <a:endParaRPr lang="en-US" altLang="en-US" sz="2400"/>
          </a:p>
        </p:txBody>
      </p:sp>
      <p:sp>
        <p:nvSpPr>
          <p:cNvPr id="570373"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4B01BC1-774D-4C97-9C63-02D66CA28319}" type="slidenum">
              <a:rPr lang="en-US" altLang="en-US"/>
              <a:pPr/>
              <a:t>25</a:t>
            </a:fld>
            <a:endParaRPr lang="en-US" altLang="en-US"/>
          </a:p>
        </p:txBody>
      </p:sp>
      <p:sp>
        <p:nvSpPr>
          <p:cNvPr id="572419" name="Rectangle 3"/>
          <p:cNvSpPr>
            <a:spLocks noGrp="1" noChangeArrowheads="1"/>
          </p:cNvSpPr>
          <p:nvPr>
            <p:ph type="body" idx="1"/>
          </p:nvPr>
        </p:nvSpPr>
        <p:spPr>
          <a:xfrm>
            <a:off x="381000" y="1143000"/>
            <a:ext cx="8305800" cy="4495800"/>
          </a:xfrm>
          <a:noFill/>
          <a:extLst>
            <a:ext uri="{909E8E84-426E-40DD-AFC4-6F175D3DCCD1}">
              <a14:hiddenFill xmlns:a14="http://schemas.microsoft.com/office/drawing/2010/main">
                <a:solidFill>
                  <a:srgbClr val="E4F5FF"/>
                </a:solidFill>
              </a14:hiddenFill>
            </a:ext>
          </a:extLst>
        </p:spPr>
        <p:txBody>
          <a:bodyPr/>
          <a:lstStyle/>
          <a:p>
            <a:pPr>
              <a:spcBef>
                <a:spcPct val="10000"/>
              </a:spcBef>
              <a:buFontTx/>
              <a:buNone/>
            </a:pPr>
            <a:r>
              <a:rPr lang="en-US" altLang="en-US" sz="2800">
                <a:latin typeface="Arial" charset="0"/>
              </a:rPr>
              <a:t>MARIE’s seven registers are:</a:t>
            </a:r>
            <a:endParaRPr lang="en-US" altLang="en-US" sz="2600">
              <a:latin typeface="Arial" charset="0"/>
            </a:endParaRPr>
          </a:p>
          <a:p>
            <a:pPr lvl="1">
              <a:spcBef>
                <a:spcPct val="40000"/>
              </a:spcBef>
              <a:buFontTx/>
              <a:buChar char="•"/>
            </a:pPr>
            <a:r>
              <a:rPr lang="en-US" altLang="en-US" sz="2400">
                <a:latin typeface="Arial" charset="0"/>
              </a:rPr>
              <a:t>Accumulator, AC, a 16-bit register that holds a conditional operator (e.g., "less than") or one operand of a two-operand instruction.</a:t>
            </a:r>
          </a:p>
          <a:p>
            <a:pPr lvl="1">
              <a:spcBef>
                <a:spcPct val="40000"/>
              </a:spcBef>
              <a:buFontTx/>
              <a:buChar char="•"/>
            </a:pPr>
            <a:r>
              <a:rPr lang="en-US" altLang="en-US" sz="2400">
                <a:latin typeface="Arial" charset="0"/>
              </a:rPr>
              <a:t>Memory address register, MAR, a 12-bit register that holds the memory address of an instruction or the operand of an instruction.  </a:t>
            </a:r>
          </a:p>
          <a:p>
            <a:pPr lvl="1">
              <a:spcBef>
                <a:spcPct val="40000"/>
              </a:spcBef>
              <a:buFontTx/>
              <a:buChar char="•"/>
            </a:pPr>
            <a:r>
              <a:rPr lang="en-US" altLang="en-US" sz="2400">
                <a:latin typeface="Arial" charset="0"/>
              </a:rPr>
              <a:t>Memory buffer register, MBR, a 16-bit register that holds the data after its retrieval from, or before its placement in memory.</a:t>
            </a:r>
          </a:p>
        </p:txBody>
      </p:sp>
      <p:sp>
        <p:nvSpPr>
          <p:cNvPr id="572421"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76FE6F-378D-4003-8398-9B93F739869E}" type="slidenum">
              <a:rPr lang="en-US" altLang="en-US"/>
              <a:pPr/>
              <a:t>26</a:t>
            </a:fld>
            <a:endParaRPr lang="en-US" altLang="en-US"/>
          </a:p>
        </p:txBody>
      </p:sp>
      <p:sp>
        <p:nvSpPr>
          <p:cNvPr id="574467" name="Rectangle 3"/>
          <p:cNvSpPr>
            <a:spLocks noGrp="1" noChangeArrowheads="1"/>
          </p:cNvSpPr>
          <p:nvPr>
            <p:ph type="body" idx="1"/>
          </p:nvPr>
        </p:nvSpPr>
        <p:spPr>
          <a:xfrm>
            <a:off x="381000" y="1143000"/>
            <a:ext cx="83058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buFontTx/>
              <a:buNone/>
            </a:pPr>
            <a:r>
              <a:rPr lang="en-US" altLang="en-US" sz="2800">
                <a:latin typeface="Arial" charset="0"/>
              </a:rPr>
              <a:t>MARIE’s seven registers are:</a:t>
            </a:r>
            <a:endParaRPr lang="en-US" altLang="en-US" sz="2600">
              <a:latin typeface="Arial" charset="0"/>
            </a:endParaRPr>
          </a:p>
          <a:p>
            <a:pPr lvl="1">
              <a:spcBef>
                <a:spcPct val="40000"/>
              </a:spcBef>
              <a:buFontTx/>
              <a:buChar char="•"/>
            </a:pPr>
            <a:r>
              <a:rPr lang="en-US" altLang="en-US" sz="2400">
                <a:latin typeface="Arial" charset="0"/>
              </a:rPr>
              <a:t>Program counter, PC, a 12-bit register that holds the address of the next program instruction to be executed.</a:t>
            </a:r>
          </a:p>
          <a:p>
            <a:pPr lvl="1">
              <a:spcBef>
                <a:spcPct val="40000"/>
              </a:spcBef>
              <a:buFontTx/>
              <a:buChar char="•"/>
            </a:pPr>
            <a:r>
              <a:rPr lang="en-US" altLang="en-US" sz="2400">
                <a:latin typeface="Arial" charset="0"/>
              </a:rPr>
              <a:t>Instruction register, IR, which holds an instruction immediately preceding its execution.</a:t>
            </a:r>
          </a:p>
          <a:p>
            <a:pPr lvl="1">
              <a:spcBef>
                <a:spcPct val="40000"/>
              </a:spcBef>
              <a:buFontTx/>
              <a:buChar char="•"/>
            </a:pPr>
            <a:r>
              <a:rPr lang="en-US" altLang="en-US" sz="2400">
                <a:latin typeface="Arial" charset="0"/>
              </a:rPr>
              <a:t>Input register, InREG, an 8-bit register that holds data read from an input device.</a:t>
            </a:r>
          </a:p>
          <a:p>
            <a:pPr lvl="1">
              <a:spcBef>
                <a:spcPct val="40000"/>
              </a:spcBef>
              <a:buFontTx/>
              <a:buChar char="•"/>
            </a:pPr>
            <a:r>
              <a:rPr lang="en-US" altLang="en-US" sz="2400">
                <a:latin typeface="Arial" charset="0"/>
              </a:rPr>
              <a:t>Output register, OutREG, an 8-bit register, that holds data that is ready for the output device.</a:t>
            </a:r>
          </a:p>
        </p:txBody>
      </p:sp>
      <p:sp>
        <p:nvSpPr>
          <p:cNvPr id="574469"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2F2524-5691-40CC-A079-E0EE2DED6213}" type="slidenum">
              <a:rPr lang="en-US" altLang="en-US"/>
              <a:pPr/>
              <a:t>27</a:t>
            </a:fld>
            <a:endParaRPr lang="en-US" altLang="en-US"/>
          </a:p>
        </p:txBody>
      </p:sp>
      <p:sp>
        <p:nvSpPr>
          <p:cNvPr id="576519" name="Rectangle 7"/>
          <p:cNvSpPr>
            <a:spLocks noChangeArrowheads="1"/>
          </p:cNvSpPr>
          <p:nvPr/>
        </p:nvSpPr>
        <p:spPr bwMode="auto">
          <a:xfrm>
            <a:off x="914400" y="1676400"/>
            <a:ext cx="7391400" cy="426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6515" name="Rectangle 3"/>
          <p:cNvSpPr>
            <a:spLocks noGrp="1" noChangeArrowheads="1"/>
          </p:cNvSpPr>
          <p:nvPr>
            <p:ph type="body" idx="1"/>
          </p:nvPr>
        </p:nvSpPr>
        <p:spPr>
          <a:xfrm>
            <a:off x="381000" y="1143000"/>
            <a:ext cx="8305800" cy="685800"/>
          </a:xfrm>
          <a:noFill/>
          <a:extLst>
            <a:ext uri="{909E8E84-426E-40DD-AFC4-6F175D3DCCD1}">
              <a14:hiddenFill xmlns:a14="http://schemas.microsoft.com/office/drawing/2010/main">
                <a:solidFill>
                  <a:srgbClr val="E4F5FF"/>
                </a:solidFill>
              </a14:hiddenFill>
            </a:ext>
          </a:extLst>
        </p:spPr>
        <p:txBody>
          <a:bodyPr/>
          <a:lstStyle/>
          <a:p>
            <a:pPr>
              <a:spcBef>
                <a:spcPct val="40000"/>
              </a:spcBef>
              <a:buFontTx/>
              <a:buNone/>
            </a:pPr>
            <a:r>
              <a:rPr lang="en-US" altLang="en-US" sz="2600">
                <a:latin typeface="Arial" charset="0"/>
              </a:rPr>
              <a:t>This is the MARIE architecture shown graphically.</a:t>
            </a:r>
            <a:endParaRPr lang="en-US" altLang="en-US" sz="2800">
              <a:latin typeface="Arial" charset="0"/>
            </a:endParaRPr>
          </a:p>
        </p:txBody>
      </p:sp>
      <p:pic>
        <p:nvPicPr>
          <p:cNvPr id="576516" name="Picture 4" descr="MarchY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1743075"/>
            <a:ext cx="7181850" cy="4048125"/>
          </a:xfrm>
          <a:prstGeom prst="rect">
            <a:avLst/>
          </a:prstGeom>
          <a:noFill/>
          <a:extLst>
            <a:ext uri="{909E8E84-426E-40DD-AFC4-6F175D3DCCD1}">
              <a14:hiddenFill xmlns:a14="http://schemas.microsoft.com/office/drawing/2010/main">
                <a:solidFill>
                  <a:srgbClr val="FFFFFF"/>
                </a:solidFill>
              </a14:hiddenFill>
            </a:ext>
          </a:extLst>
        </p:spPr>
      </p:pic>
      <p:sp>
        <p:nvSpPr>
          <p:cNvPr id="576518" name="Rectangle 6"/>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F64DFA-D314-432E-B85F-65AC73F60F23}" type="slidenum">
              <a:rPr lang="en-US" altLang="en-US"/>
              <a:pPr/>
              <a:t>28</a:t>
            </a:fld>
            <a:endParaRPr lang="en-US" altLang="en-US"/>
          </a:p>
        </p:txBody>
      </p:sp>
      <p:sp>
        <p:nvSpPr>
          <p:cNvPr id="578563" name="Rectangle 3"/>
          <p:cNvSpPr>
            <a:spLocks noGrp="1" noChangeArrowheads="1"/>
          </p:cNvSpPr>
          <p:nvPr>
            <p:ph type="body" idx="1"/>
          </p:nvPr>
        </p:nvSpPr>
        <p:spPr>
          <a:xfrm>
            <a:off x="381000" y="1219200"/>
            <a:ext cx="83058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registers are interconnected, and connected with main memory through a common data bus.</a:t>
            </a:r>
          </a:p>
          <a:p>
            <a:pPr>
              <a:spcBef>
                <a:spcPct val="10000"/>
              </a:spcBef>
            </a:pPr>
            <a:r>
              <a:rPr lang="en-US" altLang="en-US" sz="2600">
                <a:latin typeface="Arial" charset="0"/>
              </a:rPr>
              <a:t>Each device on the bus is identified by a unique number that is set on the control lines whenever that device is required to carry out an operation.</a:t>
            </a:r>
          </a:p>
          <a:p>
            <a:pPr>
              <a:spcBef>
                <a:spcPct val="10000"/>
              </a:spcBef>
            </a:pPr>
            <a:r>
              <a:rPr lang="en-US" altLang="en-US" sz="2600">
                <a:latin typeface="Arial" charset="0"/>
              </a:rPr>
              <a:t>Separate connections are also provided between the accumulator and the memory buffer register, and the ALU and the accumulator and memory buffer register.</a:t>
            </a:r>
          </a:p>
          <a:p>
            <a:pPr>
              <a:spcBef>
                <a:spcPct val="10000"/>
              </a:spcBef>
            </a:pPr>
            <a:r>
              <a:rPr lang="en-US" altLang="en-US" sz="2600">
                <a:latin typeface="Arial" charset="0"/>
              </a:rPr>
              <a:t>This permits data transfer between these devices without use of the main data bus.</a:t>
            </a:r>
            <a:endParaRPr lang="en-US" altLang="en-US" sz="2800"/>
          </a:p>
        </p:txBody>
      </p:sp>
      <p:sp>
        <p:nvSpPr>
          <p:cNvPr id="578565"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9A641F-165D-48EB-97CB-8CCE8F1E66AE}" type="slidenum">
              <a:rPr lang="en-US" altLang="en-US"/>
              <a:pPr/>
              <a:t>29</a:t>
            </a:fld>
            <a:endParaRPr lang="en-US" altLang="en-US"/>
          </a:p>
        </p:txBody>
      </p:sp>
      <p:sp>
        <p:nvSpPr>
          <p:cNvPr id="580611" name="Rectangle 3"/>
          <p:cNvSpPr>
            <a:spLocks noGrp="1" noChangeArrowheads="1"/>
          </p:cNvSpPr>
          <p:nvPr>
            <p:ph type="body" idx="1"/>
          </p:nvPr>
        </p:nvSpPr>
        <p:spPr>
          <a:xfrm>
            <a:off x="533400" y="2438400"/>
            <a:ext cx="3962400" cy="1143000"/>
          </a:xfrm>
          <a:noFill/>
          <a:extLst>
            <a:ext uri="{909E8E84-426E-40DD-AFC4-6F175D3DCCD1}">
              <a14:hiddenFill xmlns:a14="http://schemas.microsoft.com/office/drawing/2010/main">
                <a:solidFill>
                  <a:srgbClr val="E4F5FF"/>
                </a:solidFill>
              </a14:hiddenFill>
            </a:ext>
          </a:extLst>
        </p:spPr>
        <p:txBody>
          <a:bodyPr/>
          <a:lstStyle/>
          <a:p>
            <a:pPr marL="52388" indent="-52388">
              <a:spcBef>
                <a:spcPct val="40000"/>
              </a:spcBef>
              <a:buFontTx/>
              <a:buNone/>
            </a:pPr>
            <a:r>
              <a:rPr lang="en-US" altLang="en-US" sz="2600">
                <a:latin typeface="Arial" charset="0"/>
              </a:rPr>
              <a:t>This is the MARIE data path shown graphically.</a:t>
            </a:r>
            <a:endParaRPr lang="en-US" altLang="en-US" sz="2800">
              <a:latin typeface="Arial" charset="0"/>
            </a:endParaRPr>
          </a:p>
        </p:txBody>
      </p:sp>
      <p:pic>
        <p:nvPicPr>
          <p:cNvPr id="580613" name="Picture 5" descr="DatapathYL"/>
          <p:cNvPicPr>
            <a:picLocks noChangeAspect="1" noChangeArrowheads="1"/>
          </p:cNvPicPr>
          <p:nvPr/>
        </p:nvPicPr>
        <p:blipFill>
          <a:blip r:embed="rId4">
            <a:extLst>
              <a:ext uri="{28A0092B-C50C-407E-A947-70E740481C1C}">
                <a14:useLocalDpi xmlns:a14="http://schemas.microsoft.com/office/drawing/2010/main" val="0"/>
              </a:ext>
            </a:extLst>
          </a:blip>
          <a:srcRect t="1434" b="2422"/>
          <a:stretch>
            <a:fillRect/>
          </a:stretch>
        </p:blipFill>
        <p:spPr bwMode="auto">
          <a:xfrm>
            <a:off x="4191000" y="914400"/>
            <a:ext cx="3592513" cy="5410200"/>
          </a:xfrm>
          <a:prstGeom prst="rect">
            <a:avLst/>
          </a:prstGeom>
          <a:noFill/>
          <a:extLst>
            <a:ext uri="{909E8E84-426E-40DD-AFC4-6F175D3DCCD1}">
              <a14:hiddenFill xmlns:a14="http://schemas.microsoft.com/office/drawing/2010/main">
                <a:solidFill>
                  <a:srgbClr val="FFFFFF"/>
                </a:solidFill>
              </a14:hiddenFill>
            </a:ext>
          </a:extLst>
        </p:spPr>
      </p:pic>
      <p:sp>
        <p:nvSpPr>
          <p:cNvPr id="580615" name="Rectangle 7"/>
          <p:cNvSpPr>
            <a:spLocks noGrp="1" noChangeArrowheads="1"/>
          </p:cNvSpPr>
          <p:nvPr>
            <p:ph type="title"/>
          </p:nvPr>
        </p:nvSpPr>
        <p:spPr>
          <a:xfrm>
            <a:off x="2514600" y="304800"/>
            <a:ext cx="4191000" cy="547688"/>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84FE30-0C1C-429B-B67D-B54B97502556}" type="slidenum">
              <a:rPr lang="en-US" altLang="en-US"/>
              <a:pPr/>
              <a:t>3</a:t>
            </a:fld>
            <a:endParaRPr lang="en-US" altLang="en-US"/>
          </a:p>
        </p:txBody>
      </p:sp>
      <p:sp>
        <p:nvSpPr>
          <p:cNvPr id="8194" name="Rectangle 2"/>
          <p:cNvSpPr>
            <a:spLocks noGrp="1" noChangeArrowheads="1"/>
          </p:cNvSpPr>
          <p:nvPr>
            <p:ph type="title"/>
          </p:nvPr>
        </p:nvSpPr>
        <p:spPr>
          <a:xfrm>
            <a:off x="2743200" y="304800"/>
            <a:ext cx="3657600" cy="547688"/>
          </a:xfrm>
        </p:spPr>
        <p:txBody>
          <a:bodyPr/>
          <a:lstStyle/>
          <a:p>
            <a:r>
              <a:rPr lang="en-US" altLang="en-US">
                <a:solidFill>
                  <a:schemeClr val="tx1"/>
                </a:solidFill>
              </a:rPr>
              <a:t>4.1 Introduction</a:t>
            </a:r>
          </a:p>
        </p:txBody>
      </p:sp>
      <p:sp>
        <p:nvSpPr>
          <p:cNvPr id="8195" name="Rectangle 3"/>
          <p:cNvSpPr>
            <a:spLocks noGrp="1" noChangeArrowheads="1"/>
          </p:cNvSpPr>
          <p:nvPr>
            <p:ph type="body" idx="1"/>
          </p:nvPr>
        </p:nvSpPr>
        <p:spPr>
          <a:xfrm>
            <a:off x="685800" y="11430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Chapter 1 presented a general overview of computer systems</a:t>
            </a:r>
            <a:r>
              <a:rPr lang="en-US" altLang="en-US" sz="2800"/>
              <a:t>.</a:t>
            </a:r>
          </a:p>
          <a:p>
            <a:pPr>
              <a:spcBef>
                <a:spcPct val="10000"/>
              </a:spcBef>
            </a:pPr>
            <a:r>
              <a:rPr lang="en-US" altLang="en-US" sz="2600">
                <a:latin typeface="Arial" charset="0"/>
              </a:rPr>
              <a:t>In Chapter 2, we discussed how data is stored and manipulated by various computer system components.</a:t>
            </a:r>
          </a:p>
          <a:p>
            <a:pPr>
              <a:spcBef>
                <a:spcPct val="10000"/>
              </a:spcBef>
            </a:pPr>
            <a:r>
              <a:rPr lang="en-US" altLang="en-US" sz="2600">
                <a:latin typeface="Arial" charset="0"/>
              </a:rPr>
              <a:t>Chapter 3 described the fundamental components of digital circuits.</a:t>
            </a:r>
          </a:p>
          <a:p>
            <a:pPr>
              <a:spcBef>
                <a:spcPct val="10000"/>
              </a:spcBef>
            </a:pPr>
            <a:r>
              <a:rPr lang="en-US" altLang="en-US" sz="2600">
                <a:latin typeface="Arial" charset="0"/>
              </a:rPr>
              <a:t>Having this background, we can now understand how computer components work, and how they fit together to create useful computer systems.</a:t>
            </a:r>
            <a:endParaRPr lang="en-US" altLang="en-US" sz="28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66D7635-513A-4AC7-837D-4058093BE80F}" type="slidenum">
              <a:rPr lang="en-US" altLang="en-US"/>
              <a:pPr/>
              <a:t>30</a:t>
            </a:fld>
            <a:endParaRPr lang="en-US" altLang="en-US"/>
          </a:p>
        </p:txBody>
      </p:sp>
      <p:sp>
        <p:nvSpPr>
          <p:cNvPr id="582659" name="Rectangle 3"/>
          <p:cNvSpPr>
            <a:spLocks noGrp="1" noChangeArrowheads="1"/>
          </p:cNvSpPr>
          <p:nvPr>
            <p:ph type="body" idx="1"/>
          </p:nvPr>
        </p:nvSpPr>
        <p:spPr>
          <a:xfrm>
            <a:off x="381000" y="1219200"/>
            <a:ext cx="83820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A computer’s instruction set architecture (ISA) specifies the format of its instructions and the primitive operations that the machine can perform.</a:t>
            </a:r>
          </a:p>
          <a:p>
            <a:r>
              <a:rPr lang="en-US" altLang="en-US" sz="2600">
                <a:latin typeface="Arial" charset="0"/>
              </a:rPr>
              <a:t>The ISA is an interface between a computer’s hardware and its software.</a:t>
            </a:r>
          </a:p>
          <a:p>
            <a:r>
              <a:rPr lang="en-US" altLang="en-US" sz="2600">
                <a:latin typeface="Arial" charset="0"/>
              </a:rPr>
              <a:t>Some ISAs include hundreds of different instructions for processing data and controlling program execution.</a:t>
            </a:r>
          </a:p>
          <a:p>
            <a:r>
              <a:rPr lang="en-US" altLang="en-US" sz="2600">
                <a:latin typeface="Arial" charset="0"/>
              </a:rPr>
              <a:t>The MARIE ISA consists of only thirteen instructions.</a:t>
            </a:r>
            <a:endParaRPr lang="en-US" altLang="en-US" sz="2800"/>
          </a:p>
        </p:txBody>
      </p:sp>
      <p:sp>
        <p:nvSpPr>
          <p:cNvPr id="582661" name="Rectangle 5"/>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992FF4-457D-4D07-8489-8B60F2FCEEF7}" type="slidenum">
              <a:rPr lang="en-US" altLang="en-US"/>
              <a:pPr/>
              <a:t>31</a:t>
            </a:fld>
            <a:endParaRPr lang="en-US" altLang="en-US"/>
          </a:p>
        </p:txBody>
      </p:sp>
      <p:sp>
        <p:nvSpPr>
          <p:cNvPr id="584707" name="Rectangle 3"/>
          <p:cNvSpPr>
            <a:spLocks noGrp="1" noChangeArrowheads="1"/>
          </p:cNvSpPr>
          <p:nvPr>
            <p:ph type="body" idx="1"/>
          </p:nvPr>
        </p:nvSpPr>
        <p:spPr>
          <a:xfrm>
            <a:off x="381000" y="1219200"/>
            <a:ext cx="8077200" cy="2514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This is the format </a:t>
            </a:r>
          </a:p>
          <a:p>
            <a:pPr>
              <a:spcBef>
                <a:spcPct val="10000"/>
              </a:spcBef>
              <a:buFontTx/>
              <a:buNone/>
            </a:pPr>
            <a:r>
              <a:rPr lang="en-US" altLang="en-US" sz="2600">
                <a:latin typeface="Arial" charset="0"/>
              </a:rPr>
              <a:t>	of a MARIE instruction:</a:t>
            </a:r>
          </a:p>
          <a:p>
            <a:pPr>
              <a:spcBef>
                <a:spcPct val="10000"/>
              </a:spcBef>
            </a:pPr>
            <a:endParaRPr lang="en-US" altLang="en-US" sz="2600">
              <a:latin typeface="Arial" charset="0"/>
            </a:endParaRPr>
          </a:p>
          <a:p>
            <a:pPr>
              <a:spcBef>
                <a:spcPct val="10000"/>
              </a:spcBef>
            </a:pPr>
            <a:r>
              <a:rPr lang="en-US" altLang="en-US" sz="2600">
                <a:latin typeface="Arial" charset="0"/>
              </a:rPr>
              <a:t>The fundamental MARIE instructions are:</a:t>
            </a:r>
            <a:endParaRPr lang="en-US" altLang="en-US" sz="2800"/>
          </a:p>
        </p:txBody>
      </p:sp>
      <p:pic>
        <p:nvPicPr>
          <p:cNvPr id="584709" name="Picture 5" descr="T4-2"/>
          <p:cNvPicPr>
            <a:picLocks noChangeAspect="1" noChangeArrowheads="1"/>
          </p:cNvPicPr>
          <p:nvPr/>
        </p:nvPicPr>
        <p:blipFill>
          <a:blip r:embed="rId4">
            <a:extLst>
              <a:ext uri="{28A0092B-C50C-407E-A947-70E740481C1C}">
                <a14:useLocalDpi xmlns:a14="http://schemas.microsoft.com/office/drawing/2010/main" val="0"/>
              </a:ext>
            </a:extLst>
          </a:blip>
          <a:srcRect l="790" t="2374" r="1945" b="5045"/>
          <a:stretch>
            <a:fillRect/>
          </a:stretch>
        </p:blipFill>
        <p:spPr bwMode="auto">
          <a:xfrm>
            <a:off x="685800" y="3048000"/>
            <a:ext cx="76200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584710" name="Picture 6" descr="Ins_fmtYL"/>
          <p:cNvPicPr>
            <a:picLocks noChangeAspect="1" noChangeArrowheads="1"/>
          </p:cNvPicPr>
          <p:nvPr/>
        </p:nvPicPr>
        <p:blipFill>
          <a:blip r:embed="rId5">
            <a:extLst>
              <a:ext uri="{28A0092B-C50C-407E-A947-70E740481C1C}">
                <a14:useLocalDpi xmlns:a14="http://schemas.microsoft.com/office/drawing/2010/main" val="0"/>
              </a:ext>
            </a:extLst>
          </a:blip>
          <a:srcRect t="5266" b="12152"/>
          <a:stretch>
            <a:fillRect/>
          </a:stretch>
        </p:blipFill>
        <p:spPr bwMode="auto">
          <a:xfrm>
            <a:off x="4648200" y="1220788"/>
            <a:ext cx="4159250" cy="1271587"/>
          </a:xfrm>
          <a:prstGeom prst="rect">
            <a:avLst/>
          </a:prstGeom>
          <a:noFill/>
          <a:extLst>
            <a:ext uri="{909E8E84-426E-40DD-AFC4-6F175D3DCCD1}">
              <a14:hiddenFill xmlns:a14="http://schemas.microsoft.com/office/drawing/2010/main">
                <a:solidFill>
                  <a:srgbClr val="FFFFFF"/>
                </a:solidFill>
              </a14:hiddenFill>
            </a:ext>
          </a:extLst>
        </p:spPr>
      </p:pic>
      <p:sp>
        <p:nvSpPr>
          <p:cNvPr id="584712" name="Rectangle 8"/>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0FFA8D-55E0-48F0-BE74-F4F7890BA510}" type="slidenum">
              <a:rPr lang="en-US" altLang="en-US"/>
              <a:pPr/>
              <a:t>32</a:t>
            </a:fld>
            <a:endParaRPr lang="en-US" altLang="en-US"/>
          </a:p>
        </p:txBody>
      </p:sp>
      <p:sp>
        <p:nvSpPr>
          <p:cNvPr id="586755" name="Rectangle 3"/>
          <p:cNvSpPr>
            <a:spLocks noGrp="1" noChangeArrowheads="1"/>
          </p:cNvSpPr>
          <p:nvPr>
            <p:ph type="body" idx="1"/>
          </p:nvPr>
        </p:nvSpPr>
        <p:spPr>
          <a:xfrm>
            <a:off x="381000" y="1219200"/>
            <a:ext cx="83820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This is a bit pattern for a </a:t>
            </a:r>
            <a:r>
              <a:rPr lang="en-US" altLang="en-US" sz="2600" b="1">
                <a:latin typeface="Courier New" pitchFamily="49" charset="0"/>
              </a:rPr>
              <a:t>LOAD</a:t>
            </a:r>
            <a:r>
              <a:rPr lang="en-US" altLang="en-US" sz="2600">
                <a:latin typeface="Arial" charset="0"/>
              </a:rPr>
              <a:t> instruction as it would appear in the IR:</a:t>
            </a:r>
          </a:p>
          <a:p>
            <a:endParaRPr lang="en-US" altLang="en-US" sz="2600">
              <a:latin typeface="Arial" charset="0"/>
            </a:endParaRPr>
          </a:p>
          <a:p>
            <a:endParaRPr lang="en-US" altLang="en-US" sz="2600">
              <a:latin typeface="Arial" charset="0"/>
            </a:endParaRPr>
          </a:p>
          <a:p>
            <a:endParaRPr lang="en-US" altLang="en-US" sz="2600">
              <a:latin typeface="Arial" charset="0"/>
            </a:endParaRPr>
          </a:p>
          <a:p>
            <a:endParaRPr lang="en-US" altLang="en-US" sz="2600">
              <a:latin typeface="Arial" charset="0"/>
            </a:endParaRPr>
          </a:p>
          <a:p>
            <a:r>
              <a:rPr lang="en-US" altLang="en-US" sz="2600">
                <a:latin typeface="Arial" charset="0"/>
              </a:rPr>
              <a:t>We see that the opcode is 1 and the address from which to load the data is 3.</a:t>
            </a:r>
            <a:endParaRPr lang="en-US" altLang="en-US" sz="2800"/>
          </a:p>
        </p:txBody>
      </p:sp>
      <p:pic>
        <p:nvPicPr>
          <p:cNvPr id="586756" name="Picture 4" descr="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09800"/>
            <a:ext cx="5457825" cy="1651000"/>
          </a:xfrm>
          <a:prstGeom prst="rect">
            <a:avLst/>
          </a:prstGeom>
          <a:noFill/>
          <a:extLst>
            <a:ext uri="{909E8E84-426E-40DD-AFC4-6F175D3DCCD1}">
              <a14:hiddenFill xmlns:a14="http://schemas.microsoft.com/office/drawing/2010/main">
                <a:solidFill>
                  <a:srgbClr val="FFFFFF"/>
                </a:solidFill>
              </a14:hiddenFill>
            </a:ext>
          </a:extLst>
        </p:spPr>
      </p:pic>
      <p:sp>
        <p:nvSpPr>
          <p:cNvPr id="586759" name="Rectangle 7"/>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7FA541-D941-4C6F-B361-029FF127BB12}" type="slidenum">
              <a:rPr lang="en-US" altLang="en-US"/>
              <a:pPr/>
              <a:t>33</a:t>
            </a:fld>
            <a:endParaRPr lang="en-US" altLang="en-US"/>
          </a:p>
        </p:txBody>
      </p:sp>
      <p:pic>
        <p:nvPicPr>
          <p:cNvPr id="588805" name="Picture 5" descr="Sc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2133600"/>
            <a:ext cx="5429250" cy="1660525"/>
          </a:xfrm>
          <a:prstGeom prst="rect">
            <a:avLst/>
          </a:prstGeom>
          <a:noFill/>
          <a:extLst>
            <a:ext uri="{909E8E84-426E-40DD-AFC4-6F175D3DCCD1}">
              <a14:hiddenFill xmlns:a14="http://schemas.microsoft.com/office/drawing/2010/main">
                <a:solidFill>
                  <a:srgbClr val="FFFFFF"/>
                </a:solidFill>
              </a14:hiddenFill>
            </a:ext>
          </a:extLst>
        </p:spPr>
      </p:pic>
      <p:sp>
        <p:nvSpPr>
          <p:cNvPr id="588803" name="Rectangle 3"/>
          <p:cNvSpPr>
            <a:spLocks noGrp="1" noChangeArrowheads="1"/>
          </p:cNvSpPr>
          <p:nvPr>
            <p:ph type="body" idx="1"/>
          </p:nvPr>
        </p:nvSpPr>
        <p:spPr>
          <a:xfrm>
            <a:off x="381000" y="1143000"/>
            <a:ext cx="8382000" cy="4114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This is a bit pattern for a </a:t>
            </a:r>
            <a:r>
              <a:rPr lang="en-US" altLang="en-US" sz="2600" b="1">
                <a:latin typeface="Courier New" pitchFamily="49" charset="0"/>
              </a:rPr>
              <a:t>SKIPCOND</a:t>
            </a:r>
            <a:r>
              <a:rPr lang="en-US" altLang="en-US" sz="2600">
                <a:latin typeface="Arial" charset="0"/>
              </a:rPr>
              <a:t> instruction as it would appear in the IR:</a:t>
            </a:r>
          </a:p>
          <a:p>
            <a:endParaRPr lang="en-US" altLang="en-US" sz="2600">
              <a:latin typeface="Arial" charset="0"/>
            </a:endParaRPr>
          </a:p>
          <a:p>
            <a:endParaRPr lang="en-US" altLang="en-US" sz="2600">
              <a:latin typeface="Arial" charset="0"/>
            </a:endParaRPr>
          </a:p>
          <a:p>
            <a:endParaRPr lang="en-US" altLang="en-US" sz="2600">
              <a:latin typeface="Arial" charset="0"/>
            </a:endParaRPr>
          </a:p>
          <a:p>
            <a:endParaRPr lang="en-US" altLang="en-US" sz="2600">
              <a:latin typeface="Arial" charset="0"/>
            </a:endParaRPr>
          </a:p>
          <a:p>
            <a:r>
              <a:rPr lang="en-US" altLang="en-US" sz="2600">
                <a:latin typeface="Arial" charset="0"/>
              </a:rPr>
              <a:t>We see that the opcode is 8 and bits 11 and 10 are 10, meaning that the next instruction will be skipped if the value in the AC is greater than zero.</a:t>
            </a:r>
            <a:endParaRPr lang="en-US" altLang="en-US" sz="2800"/>
          </a:p>
        </p:txBody>
      </p:sp>
      <p:sp>
        <p:nvSpPr>
          <p:cNvPr id="588806" name="Text Box 6"/>
          <p:cNvSpPr txBox="1">
            <a:spLocks noChangeArrowheads="1"/>
          </p:cNvSpPr>
          <p:nvPr/>
        </p:nvSpPr>
        <p:spPr bwMode="auto">
          <a:xfrm>
            <a:off x="838200" y="5440363"/>
            <a:ext cx="7315200"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What is the hexadecimal representation of this instruction?</a:t>
            </a:r>
            <a:endParaRPr lang="en-US" altLang="en-US" sz="2000">
              <a:latin typeface="Times New Roman" pitchFamily="18" charset="0"/>
            </a:endParaRPr>
          </a:p>
        </p:txBody>
      </p:sp>
      <p:sp>
        <p:nvSpPr>
          <p:cNvPr id="588808" name="Rectangle 8"/>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9FF3B2-15FC-4D6F-A629-48564E010FC9}" type="slidenum">
              <a:rPr lang="en-US" altLang="en-US"/>
              <a:pPr/>
              <a:t>34</a:t>
            </a:fld>
            <a:endParaRPr lang="en-US" altLang="en-US"/>
          </a:p>
        </p:txBody>
      </p:sp>
      <p:sp>
        <p:nvSpPr>
          <p:cNvPr id="590852" name="Rectangle 4"/>
          <p:cNvSpPr>
            <a:spLocks noGrp="1" noChangeArrowheads="1"/>
          </p:cNvSpPr>
          <p:nvPr>
            <p:ph type="body" idx="1"/>
          </p:nvPr>
        </p:nvSpPr>
        <p:spPr>
          <a:xfrm>
            <a:off x="381000" y="1143000"/>
            <a:ext cx="8458200" cy="45720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Each of our instructions actually consists of a sequence of smaller instructions called </a:t>
            </a:r>
            <a:r>
              <a:rPr lang="en-US" altLang="en-US" sz="2600" i="1">
                <a:latin typeface="Arial" charset="0"/>
              </a:rPr>
              <a:t>microoperations</a:t>
            </a:r>
            <a:r>
              <a:rPr lang="en-US" altLang="en-US" sz="2600">
                <a:latin typeface="Arial" charset="0"/>
              </a:rPr>
              <a:t>.</a:t>
            </a:r>
          </a:p>
          <a:p>
            <a:r>
              <a:rPr lang="en-US" altLang="en-US" sz="2600">
                <a:latin typeface="Arial" charset="0"/>
              </a:rPr>
              <a:t>The exact sequence of microoperations that are carried out by an instruction can be specified using </a:t>
            </a:r>
            <a:r>
              <a:rPr lang="en-US" altLang="en-US" sz="2600" i="1">
                <a:latin typeface="Arial" charset="0"/>
              </a:rPr>
              <a:t>register transfer language (RTL).</a:t>
            </a:r>
          </a:p>
          <a:p>
            <a:r>
              <a:rPr lang="en-US" altLang="en-US" sz="2600">
                <a:latin typeface="Arial" charset="0"/>
              </a:rPr>
              <a:t>In the MARIE RTL, we use the notation M[X] to indicate the actual data value stored in memory location X, and </a:t>
            </a:r>
            <a:r>
              <a:rPr lang="en-US" altLang="en-US" sz="2600" b="1">
                <a:latin typeface="Courier New" pitchFamily="49" charset="0"/>
                <a:sym typeface="Symbol" pitchFamily="18" charset="2"/>
              </a:rPr>
              <a:t></a:t>
            </a:r>
            <a:r>
              <a:rPr lang="en-US" altLang="en-US" sz="2600">
                <a:latin typeface="Arial" charset="0"/>
              </a:rPr>
              <a:t> to indicate the transfer of bytes to a register or memory location.</a:t>
            </a:r>
          </a:p>
        </p:txBody>
      </p:sp>
      <p:sp>
        <p:nvSpPr>
          <p:cNvPr id="590856" name="Rectangle 8"/>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92F2A6-D4C1-4A3D-A710-A09D4E4E7597}" type="slidenum">
              <a:rPr lang="en-US" altLang="en-US"/>
              <a:pPr/>
              <a:t>35</a:t>
            </a:fld>
            <a:endParaRPr lang="en-US" altLang="en-US"/>
          </a:p>
        </p:txBody>
      </p:sp>
      <p:sp>
        <p:nvSpPr>
          <p:cNvPr id="592899" name="Rectangle 3"/>
          <p:cNvSpPr>
            <a:spLocks noGrp="1" noChangeArrowheads="1"/>
          </p:cNvSpPr>
          <p:nvPr>
            <p:ph type="body" idx="1"/>
          </p:nvPr>
        </p:nvSpPr>
        <p:spPr>
          <a:xfrm>
            <a:off x="381000" y="1219200"/>
            <a:ext cx="8382000" cy="3962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RTL for the </a:t>
            </a:r>
            <a:r>
              <a:rPr lang="en-US" altLang="en-US" sz="2600" b="1">
                <a:latin typeface="Courier New" pitchFamily="49" charset="0"/>
              </a:rPr>
              <a:t>LOAD</a:t>
            </a:r>
            <a:r>
              <a:rPr lang="en-US" altLang="en-US" sz="2600">
                <a:latin typeface="Arial" charset="0"/>
              </a:rPr>
              <a:t> instruction is:</a:t>
            </a: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r>
              <a:rPr lang="en-US" altLang="en-US" sz="2600">
                <a:latin typeface="Arial" charset="0"/>
              </a:rPr>
              <a:t>Similarly, the RTL for the </a:t>
            </a:r>
            <a:r>
              <a:rPr lang="en-US" altLang="en-US" sz="2600" b="1">
                <a:latin typeface="Courier New" pitchFamily="49" charset="0"/>
              </a:rPr>
              <a:t>ADD</a:t>
            </a:r>
            <a:r>
              <a:rPr lang="en-US" altLang="en-US" sz="2600">
                <a:latin typeface="Arial" charset="0"/>
              </a:rPr>
              <a:t> instruction is:</a:t>
            </a:r>
          </a:p>
          <a:p>
            <a:pPr>
              <a:spcBef>
                <a:spcPct val="30000"/>
              </a:spcBef>
            </a:pPr>
            <a:endParaRPr lang="en-US" altLang="en-US" sz="2600">
              <a:latin typeface="Arial" charset="0"/>
            </a:endParaRPr>
          </a:p>
          <a:p>
            <a:pPr>
              <a:spcBef>
                <a:spcPct val="30000"/>
              </a:spcBef>
            </a:pPr>
            <a:endParaRPr lang="en-US" altLang="en-US" sz="2600">
              <a:latin typeface="Arial" charset="0"/>
            </a:endParaRPr>
          </a:p>
        </p:txBody>
      </p:sp>
      <p:sp>
        <p:nvSpPr>
          <p:cNvPr id="592900" name="Text Box 4"/>
          <p:cNvSpPr txBox="1">
            <a:spLocks noChangeArrowheads="1"/>
          </p:cNvSpPr>
          <p:nvPr/>
        </p:nvSpPr>
        <p:spPr bwMode="auto">
          <a:xfrm>
            <a:off x="1676400" y="3962400"/>
            <a:ext cx="3429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AC + MBR</a:t>
            </a:r>
          </a:p>
        </p:txBody>
      </p:sp>
      <p:sp>
        <p:nvSpPr>
          <p:cNvPr id="592901" name="Text Box 5"/>
          <p:cNvSpPr txBox="1">
            <a:spLocks noChangeArrowheads="1"/>
          </p:cNvSpPr>
          <p:nvPr/>
        </p:nvSpPr>
        <p:spPr bwMode="auto">
          <a:xfrm>
            <a:off x="1676400" y="1779588"/>
            <a:ext cx="5105400"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 </a:t>
            </a:r>
          </a:p>
          <a:p>
            <a:pPr>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MBR</a:t>
            </a:r>
          </a:p>
        </p:txBody>
      </p:sp>
      <p:sp>
        <p:nvSpPr>
          <p:cNvPr id="592903" name="Rectangle 7"/>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BDA8D2-4C79-40F5-B91D-48AAF49F0956}" type="slidenum">
              <a:rPr lang="en-US" altLang="en-US"/>
              <a:pPr/>
              <a:t>36</a:t>
            </a:fld>
            <a:endParaRPr lang="en-US" altLang="en-US"/>
          </a:p>
        </p:txBody>
      </p:sp>
      <p:sp>
        <p:nvSpPr>
          <p:cNvPr id="594947" name="Rectangle 3"/>
          <p:cNvSpPr>
            <a:spLocks noGrp="1" noChangeArrowheads="1"/>
          </p:cNvSpPr>
          <p:nvPr>
            <p:ph type="body" idx="1"/>
          </p:nvPr>
        </p:nvSpPr>
        <p:spPr>
          <a:xfrm>
            <a:off x="381000" y="1143000"/>
            <a:ext cx="8382000" cy="1752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Recall that </a:t>
            </a:r>
            <a:r>
              <a:rPr lang="en-US" altLang="en-US" sz="2600" b="1">
                <a:latin typeface="Courier New" pitchFamily="49" charset="0"/>
              </a:rPr>
              <a:t>SKIPCOND</a:t>
            </a:r>
            <a:r>
              <a:rPr lang="en-US" altLang="en-US" sz="2600">
                <a:latin typeface="Arial" charset="0"/>
              </a:rPr>
              <a:t> skips the next instruction according to the value of the AC.</a:t>
            </a:r>
          </a:p>
          <a:p>
            <a:pPr>
              <a:spcBef>
                <a:spcPct val="10000"/>
              </a:spcBef>
            </a:pPr>
            <a:r>
              <a:rPr lang="en-US" altLang="en-US" sz="2600">
                <a:latin typeface="Arial" charset="0"/>
              </a:rPr>
              <a:t>The RTL for the this instruction is the most complex in our instruction set:</a:t>
            </a:r>
          </a:p>
        </p:txBody>
      </p:sp>
      <p:sp>
        <p:nvSpPr>
          <p:cNvPr id="594949" name="Text Box 5"/>
          <p:cNvSpPr txBox="1">
            <a:spLocks noChangeArrowheads="1"/>
          </p:cNvSpPr>
          <p:nvPr/>
        </p:nvSpPr>
        <p:spPr bwMode="auto">
          <a:xfrm>
            <a:off x="1447800" y="2955925"/>
            <a:ext cx="6019800"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b="1" dirty="0">
                <a:latin typeface="Courier New" pitchFamily="49" charset="0"/>
              </a:rPr>
              <a:t>If IR[11 - 10] = 00 then</a:t>
            </a:r>
          </a:p>
          <a:p>
            <a:pPr>
              <a:buFontTx/>
              <a:buNone/>
            </a:pPr>
            <a:r>
              <a:rPr lang="en-US" altLang="en-US" b="1" dirty="0">
                <a:latin typeface="Courier New" pitchFamily="49" charset="0"/>
              </a:rPr>
              <a:t>	If AC &lt; 0 then PC </a:t>
            </a:r>
            <a:r>
              <a:rPr lang="en-US" altLang="en-US" b="1" dirty="0">
                <a:latin typeface="Courier New" pitchFamily="49" charset="0"/>
                <a:sym typeface="Symbol" pitchFamily="18" charset="2"/>
              </a:rPr>
              <a:t></a:t>
            </a:r>
            <a:r>
              <a:rPr lang="en-US" altLang="en-US" b="1" dirty="0">
                <a:latin typeface="Courier New" pitchFamily="49" charset="0"/>
              </a:rPr>
              <a:t> PC + 1</a:t>
            </a:r>
          </a:p>
          <a:p>
            <a:pPr>
              <a:buFontTx/>
              <a:buNone/>
            </a:pPr>
            <a:r>
              <a:rPr lang="en-US" altLang="en-US" b="1" dirty="0">
                <a:latin typeface="Courier New" pitchFamily="49" charset="0"/>
              </a:rPr>
              <a:t>else If IR[11 - 10] = 01 then</a:t>
            </a:r>
          </a:p>
          <a:p>
            <a:pPr>
              <a:buFontTx/>
              <a:buNone/>
            </a:pPr>
            <a:r>
              <a:rPr lang="en-US" altLang="en-US" b="1" dirty="0">
                <a:latin typeface="Courier New" pitchFamily="49" charset="0"/>
              </a:rPr>
              <a:t>	If AC = 0 then PC </a:t>
            </a:r>
            <a:r>
              <a:rPr lang="en-US" altLang="en-US" b="1" dirty="0">
                <a:latin typeface="Courier New" pitchFamily="49" charset="0"/>
                <a:sym typeface="Symbol" pitchFamily="18" charset="2"/>
              </a:rPr>
              <a:t></a:t>
            </a:r>
            <a:r>
              <a:rPr lang="en-US" altLang="en-US" b="1" dirty="0">
                <a:latin typeface="Courier New" pitchFamily="49" charset="0"/>
              </a:rPr>
              <a:t> PC + 1</a:t>
            </a:r>
          </a:p>
          <a:p>
            <a:pPr>
              <a:buFontTx/>
              <a:buNone/>
            </a:pPr>
            <a:r>
              <a:rPr lang="en-US" altLang="en-US" b="1">
                <a:latin typeface="Courier New" pitchFamily="49" charset="0"/>
              </a:rPr>
              <a:t>else If IR[11 - 10] = </a:t>
            </a:r>
            <a:r>
              <a:rPr lang="en-US" altLang="en-US" b="1" smtClean="0">
                <a:latin typeface="Courier New" pitchFamily="49" charset="0"/>
              </a:rPr>
              <a:t>10 </a:t>
            </a:r>
            <a:r>
              <a:rPr lang="en-US" altLang="en-US" b="1">
                <a:latin typeface="Courier New" pitchFamily="49" charset="0"/>
              </a:rPr>
              <a:t>then</a:t>
            </a:r>
          </a:p>
          <a:p>
            <a:pPr>
              <a:buFontTx/>
              <a:buNone/>
            </a:pPr>
            <a:r>
              <a:rPr lang="en-US" altLang="en-US" b="1" dirty="0">
                <a:latin typeface="Courier New" pitchFamily="49" charset="0"/>
              </a:rPr>
              <a:t>	If AC &gt; 0 then PC </a:t>
            </a:r>
            <a:r>
              <a:rPr lang="en-US" altLang="en-US" b="1" dirty="0">
                <a:latin typeface="Courier New" pitchFamily="49" charset="0"/>
                <a:sym typeface="Symbol" pitchFamily="18" charset="2"/>
              </a:rPr>
              <a:t></a:t>
            </a:r>
            <a:r>
              <a:rPr lang="en-US" altLang="en-US" b="1" dirty="0">
                <a:latin typeface="Courier New" pitchFamily="49" charset="0"/>
              </a:rPr>
              <a:t> PC + 1</a:t>
            </a:r>
          </a:p>
        </p:txBody>
      </p:sp>
      <p:sp>
        <p:nvSpPr>
          <p:cNvPr id="594951" name="Rectangle 7"/>
          <p:cNvSpPr>
            <a:spLocks noGrp="1" noChangeArrowheads="1"/>
          </p:cNvSpPr>
          <p:nvPr>
            <p:ph type="title"/>
          </p:nvPr>
        </p:nvSpPr>
        <p:spPr>
          <a:xfrm>
            <a:off x="2514600" y="382588"/>
            <a:ext cx="4191000" cy="547687"/>
          </a:xfrm>
          <a:noFill/>
          <a:ln/>
        </p:spPr>
        <p:txBody>
          <a:bodyPr/>
          <a:lstStyle/>
          <a:p>
            <a:r>
              <a:rPr lang="en-US" altLang="en-US"/>
              <a:t>4.8 MARIE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956C91-1515-4E58-ABA1-94BB972B8FEC}" type="slidenum">
              <a:rPr lang="en-US" altLang="en-US"/>
              <a:pPr/>
              <a:t>37</a:t>
            </a:fld>
            <a:endParaRPr lang="en-US" altLang="en-US"/>
          </a:p>
        </p:txBody>
      </p:sp>
      <p:sp>
        <p:nvSpPr>
          <p:cNvPr id="596994" name="Rectangle 2"/>
          <p:cNvSpPr>
            <a:spLocks noGrp="1" noChangeArrowheads="1"/>
          </p:cNvSpPr>
          <p:nvPr>
            <p:ph type="title"/>
          </p:nvPr>
        </p:nvSpPr>
        <p:spPr>
          <a:xfrm>
            <a:off x="1600200" y="381000"/>
            <a:ext cx="5943600" cy="547688"/>
          </a:xfrm>
        </p:spPr>
        <p:txBody>
          <a:bodyPr/>
          <a:lstStyle/>
          <a:p>
            <a:r>
              <a:rPr lang="en-US" altLang="en-US">
                <a:solidFill>
                  <a:schemeClr val="tx1"/>
                </a:solidFill>
              </a:rPr>
              <a:t>4.9 Instruction Processing</a:t>
            </a:r>
          </a:p>
        </p:txBody>
      </p:sp>
      <p:sp>
        <p:nvSpPr>
          <p:cNvPr id="596995" name="Rectangle 3"/>
          <p:cNvSpPr>
            <a:spLocks noGrp="1" noChangeArrowheads="1"/>
          </p:cNvSpPr>
          <p:nvPr>
            <p:ph type="body" idx="1"/>
          </p:nvPr>
        </p:nvSpPr>
        <p:spPr>
          <a:xfrm>
            <a:off x="381000" y="1143000"/>
            <a:ext cx="8382000" cy="4038600"/>
          </a:xfrm>
          <a:noFill/>
          <a:extLst>
            <a:ext uri="{909E8E84-426E-40DD-AFC4-6F175D3DCCD1}">
              <a14:hiddenFill xmlns:a14="http://schemas.microsoft.com/office/drawing/2010/main">
                <a:solidFill>
                  <a:srgbClr val="E4F5FF"/>
                </a:solidFill>
              </a14:hiddenFill>
            </a:ext>
          </a:extLst>
        </p:spPr>
        <p:txBody>
          <a:bodyPr/>
          <a:lstStyle/>
          <a:p>
            <a:pPr>
              <a:spcBef>
                <a:spcPct val="15000"/>
              </a:spcBef>
            </a:pPr>
            <a:r>
              <a:rPr lang="en-US" altLang="en-US" sz="2600">
                <a:latin typeface="Arial" charset="0"/>
              </a:rPr>
              <a:t>The </a:t>
            </a:r>
            <a:r>
              <a:rPr lang="en-US" altLang="en-US" sz="2600" i="1">
                <a:latin typeface="Arial" charset="0"/>
              </a:rPr>
              <a:t>fetch-decode-execute cycle</a:t>
            </a:r>
            <a:r>
              <a:rPr lang="en-US" altLang="en-US" sz="2600">
                <a:latin typeface="Arial" charset="0"/>
              </a:rPr>
              <a:t> is the series of steps that a computer carries out when it runs a program.</a:t>
            </a:r>
          </a:p>
          <a:p>
            <a:pPr>
              <a:spcBef>
                <a:spcPct val="15000"/>
              </a:spcBef>
            </a:pPr>
            <a:r>
              <a:rPr lang="en-US" altLang="en-US" sz="2600">
                <a:latin typeface="Arial" charset="0"/>
              </a:rPr>
              <a:t>We first have to </a:t>
            </a:r>
            <a:r>
              <a:rPr lang="en-US" altLang="en-US" sz="2600" i="1">
                <a:latin typeface="Arial" charset="0"/>
              </a:rPr>
              <a:t>fetch</a:t>
            </a:r>
            <a:r>
              <a:rPr lang="en-US" altLang="en-US" sz="2600">
                <a:latin typeface="Arial" charset="0"/>
              </a:rPr>
              <a:t> an instruction from memory, and place it into the IR.</a:t>
            </a:r>
          </a:p>
          <a:p>
            <a:pPr>
              <a:spcBef>
                <a:spcPct val="15000"/>
              </a:spcBef>
            </a:pPr>
            <a:r>
              <a:rPr lang="en-US" altLang="en-US" sz="2600">
                <a:latin typeface="Arial" charset="0"/>
              </a:rPr>
              <a:t>Once in the IR, it is </a:t>
            </a:r>
            <a:r>
              <a:rPr lang="en-US" altLang="en-US" sz="2600" i="1">
                <a:latin typeface="Arial" charset="0"/>
              </a:rPr>
              <a:t>decoded </a:t>
            </a:r>
            <a:r>
              <a:rPr lang="en-US" altLang="en-US" sz="2600">
                <a:latin typeface="Arial" charset="0"/>
              </a:rPr>
              <a:t>to determine what needs to be done next.</a:t>
            </a:r>
          </a:p>
          <a:p>
            <a:pPr>
              <a:spcBef>
                <a:spcPct val="15000"/>
              </a:spcBef>
            </a:pPr>
            <a:r>
              <a:rPr lang="en-US" altLang="en-US" sz="2600">
                <a:latin typeface="Arial" charset="0"/>
              </a:rPr>
              <a:t>If a memory value (operand) is involved in the operation, it is retrieved and placed into the MBR.</a:t>
            </a:r>
          </a:p>
          <a:p>
            <a:pPr>
              <a:spcBef>
                <a:spcPct val="15000"/>
              </a:spcBef>
            </a:pPr>
            <a:r>
              <a:rPr lang="en-US" altLang="en-US" sz="2600">
                <a:latin typeface="Arial" charset="0"/>
              </a:rPr>
              <a:t>With everything in place, the instruction is </a:t>
            </a:r>
            <a:r>
              <a:rPr lang="en-US" altLang="en-US" sz="2600" i="1">
                <a:latin typeface="Arial" charset="0"/>
              </a:rPr>
              <a:t>executed</a:t>
            </a:r>
            <a:r>
              <a:rPr lang="en-US" altLang="en-US" sz="2600">
                <a:latin typeface="Arial" charset="0"/>
              </a:rPr>
              <a:t>.</a:t>
            </a:r>
          </a:p>
        </p:txBody>
      </p:sp>
      <p:sp>
        <p:nvSpPr>
          <p:cNvPr id="596997" name="Text Box 5"/>
          <p:cNvSpPr txBox="1">
            <a:spLocks noChangeArrowheads="1"/>
          </p:cNvSpPr>
          <p:nvPr/>
        </p:nvSpPr>
        <p:spPr bwMode="auto">
          <a:xfrm>
            <a:off x="1600200" y="5410200"/>
            <a:ext cx="60198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flowchart of this process.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F07C91-FE18-4EF1-AE00-374EEB4C7C76}" type="slidenum">
              <a:rPr lang="en-US" altLang="en-US"/>
              <a:pPr/>
              <a:t>38</a:t>
            </a:fld>
            <a:endParaRPr lang="en-US" altLang="en-US"/>
          </a:p>
        </p:txBody>
      </p:sp>
      <p:pic>
        <p:nvPicPr>
          <p:cNvPr id="599046" name="Picture 6" descr="fdx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143000"/>
            <a:ext cx="6999287" cy="4918075"/>
          </a:xfrm>
          <a:prstGeom prst="rect">
            <a:avLst/>
          </a:prstGeom>
          <a:noFill/>
          <a:extLst>
            <a:ext uri="{909E8E84-426E-40DD-AFC4-6F175D3DCCD1}">
              <a14:hiddenFill xmlns:a14="http://schemas.microsoft.com/office/drawing/2010/main">
                <a:solidFill>
                  <a:srgbClr val="FFFFFF"/>
                </a:solidFill>
              </a14:hiddenFill>
            </a:ext>
          </a:extLst>
        </p:spPr>
      </p:pic>
      <p:sp>
        <p:nvSpPr>
          <p:cNvPr id="599049" name="Rectangle 9"/>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414264-A0F2-4F72-9F3E-03B93F0792AD}" type="slidenum">
              <a:rPr lang="en-US" altLang="en-US"/>
              <a:pPr/>
              <a:t>39</a:t>
            </a:fld>
            <a:endParaRPr lang="en-US" altLang="en-US"/>
          </a:p>
        </p:txBody>
      </p:sp>
      <p:sp>
        <p:nvSpPr>
          <p:cNvPr id="658435" name="Rectangle 3"/>
          <p:cNvSpPr>
            <a:spLocks noGrp="1" noChangeArrowheads="1"/>
          </p:cNvSpPr>
          <p:nvPr>
            <p:ph type="body" idx="1"/>
          </p:nvPr>
        </p:nvSpPr>
        <p:spPr>
          <a:xfrm>
            <a:off x="609600" y="11430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All computers provide a way of interrupting the fetch-decode-execute cycle.</a:t>
            </a:r>
          </a:p>
          <a:p>
            <a:pPr>
              <a:spcBef>
                <a:spcPct val="30000"/>
              </a:spcBef>
            </a:pPr>
            <a:r>
              <a:rPr lang="en-US" altLang="en-US" sz="2600">
                <a:latin typeface="Arial" charset="0"/>
              </a:rPr>
              <a:t>Interrupts occur when:</a:t>
            </a:r>
          </a:p>
          <a:p>
            <a:pPr lvl="1">
              <a:spcBef>
                <a:spcPct val="30000"/>
              </a:spcBef>
            </a:pPr>
            <a:r>
              <a:rPr lang="en-US" altLang="en-US" sz="2400"/>
              <a:t>A user break (e.,g., Control+C) is issued</a:t>
            </a:r>
          </a:p>
          <a:p>
            <a:pPr lvl="1">
              <a:spcBef>
                <a:spcPct val="30000"/>
              </a:spcBef>
            </a:pPr>
            <a:r>
              <a:rPr lang="en-US" altLang="en-US" sz="2400"/>
              <a:t>I/O is requested by the user or a program</a:t>
            </a:r>
          </a:p>
          <a:p>
            <a:pPr lvl="1">
              <a:spcBef>
                <a:spcPct val="30000"/>
              </a:spcBef>
            </a:pPr>
            <a:r>
              <a:rPr lang="en-US" altLang="en-US" sz="2400"/>
              <a:t>A critical error occurs</a:t>
            </a:r>
          </a:p>
          <a:p>
            <a:pPr>
              <a:spcBef>
                <a:spcPct val="30000"/>
              </a:spcBef>
            </a:pPr>
            <a:r>
              <a:rPr lang="en-US" altLang="en-US" sz="2600">
                <a:latin typeface="Arial" charset="0"/>
              </a:rPr>
              <a:t>Interrupts can be caused by hardware or software.</a:t>
            </a:r>
          </a:p>
          <a:p>
            <a:pPr lvl="1">
              <a:spcBef>
                <a:spcPct val="30000"/>
              </a:spcBef>
            </a:pPr>
            <a:r>
              <a:rPr lang="en-US" altLang="en-US" sz="2400"/>
              <a:t>Software interrupts are also called </a:t>
            </a:r>
            <a:r>
              <a:rPr lang="en-US" altLang="en-US" sz="2400" i="1"/>
              <a:t>traps</a:t>
            </a:r>
            <a:r>
              <a:rPr lang="en-US" altLang="en-US" sz="2400"/>
              <a:t>.</a:t>
            </a:r>
          </a:p>
        </p:txBody>
      </p:sp>
      <p:sp>
        <p:nvSpPr>
          <p:cNvPr id="658438" name="Rectangle 6"/>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CDBD7D-449B-4B70-9476-54D05364F11C}" type="slidenum">
              <a:rPr lang="en-US" altLang="en-US"/>
              <a:pPr/>
              <a:t>4</a:t>
            </a:fld>
            <a:endParaRPr lang="en-US" altLang="en-US"/>
          </a:p>
        </p:txBody>
      </p:sp>
      <p:sp>
        <p:nvSpPr>
          <p:cNvPr id="544770" name="Rectangle 1026"/>
          <p:cNvSpPr>
            <a:spLocks noGrp="1" noChangeArrowheads="1"/>
          </p:cNvSpPr>
          <p:nvPr>
            <p:ph type="title"/>
          </p:nvPr>
        </p:nvSpPr>
        <p:spPr>
          <a:xfrm>
            <a:off x="2362200" y="304800"/>
            <a:ext cx="4419600" cy="547688"/>
          </a:xfrm>
        </p:spPr>
        <p:txBody>
          <a:bodyPr/>
          <a:lstStyle/>
          <a:p>
            <a:r>
              <a:rPr lang="en-US" altLang="en-US">
                <a:solidFill>
                  <a:schemeClr val="tx1"/>
                </a:solidFill>
              </a:rPr>
              <a:t>4.2 CPU Basics</a:t>
            </a:r>
          </a:p>
        </p:txBody>
      </p:sp>
      <p:sp>
        <p:nvSpPr>
          <p:cNvPr id="544771" name="Rectangle 1027"/>
          <p:cNvSpPr>
            <a:spLocks noGrp="1" noChangeArrowheads="1"/>
          </p:cNvSpPr>
          <p:nvPr>
            <p:ph type="body" idx="1"/>
          </p:nvPr>
        </p:nvSpPr>
        <p:spPr>
          <a:xfrm>
            <a:off x="533400" y="1143000"/>
            <a:ext cx="80772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The computer’s CPU fetches, decodes, and executes program instructions</a:t>
            </a:r>
            <a:r>
              <a:rPr lang="en-US" altLang="en-US" sz="2800"/>
              <a:t>.</a:t>
            </a:r>
          </a:p>
          <a:p>
            <a:pPr>
              <a:spcBef>
                <a:spcPct val="40000"/>
              </a:spcBef>
            </a:pPr>
            <a:r>
              <a:rPr lang="en-US" altLang="en-US" sz="2600">
                <a:latin typeface="Arial" charset="0"/>
              </a:rPr>
              <a:t>The two principal parts of the CPU are the </a:t>
            </a:r>
            <a:r>
              <a:rPr lang="en-US" altLang="en-US" sz="2600" i="1">
                <a:latin typeface="Arial" charset="0"/>
              </a:rPr>
              <a:t>datapath</a:t>
            </a:r>
            <a:r>
              <a:rPr lang="en-US" altLang="en-US" sz="2600">
                <a:latin typeface="Arial" charset="0"/>
              </a:rPr>
              <a:t> and the </a:t>
            </a:r>
            <a:r>
              <a:rPr lang="en-US" altLang="en-US" sz="2600" i="1">
                <a:latin typeface="Arial" charset="0"/>
              </a:rPr>
              <a:t>control unit</a:t>
            </a:r>
            <a:r>
              <a:rPr lang="en-US" altLang="en-US" sz="2600">
                <a:latin typeface="Arial" charset="0"/>
              </a:rPr>
              <a:t>.</a:t>
            </a:r>
          </a:p>
          <a:p>
            <a:pPr lvl="1">
              <a:spcBef>
                <a:spcPct val="40000"/>
              </a:spcBef>
            </a:pPr>
            <a:r>
              <a:rPr lang="en-US" altLang="en-US" sz="2400"/>
              <a:t>The datapath consists of an arithmetic-logic unit and storage units (registers) that are interconnected by a data bus that is also connected to main memory.  </a:t>
            </a:r>
          </a:p>
          <a:p>
            <a:pPr lvl="1">
              <a:spcBef>
                <a:spcPct val="40000"/>
              </a:spcBef>
            </a:pPr>
            <a:r>
              <a:rPr lang="en-US" altLang="en-US" sz="2400"/>
              <a:t>Various CPU components perform sequenced operations according to signals provided by its control unit.</a:t>
            </a:r>
            <a:endParaRPr lang="en-US" altLang="en-US" sz="24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39E66E-3ACE-47EC-9549-EAA18A59E28C}" type="slidenum">
              <a:rPr lang="en-US" altLang="en-US"/>
              <a:pPr/>
              <a:t>40</a:t>
            </a:fld>
            <a:endParaRPr lang="en-US" altLang="en-US"/>
          </a:p>
        </p:txBody>
      </p:sp>
      <p:sp>
        <p:nvSpPr>
          <p:cNvPr id="664579" name="Rectangle 1027"/>
          <p:cNvSpPr>
            <a:spLocks noGrp="1" noChangeArrowheads="1"/>
          </p:cNvSpPr>
          <p:nvPr>
            <p:ph type="body" idx="1"/>
          </p:nvPr>
        </p:nvSpPr>
        <p:spPr>
          <a:xfrm>
            <a:off x="381000" y="1143000"/>
            <a:ext cx="8382000" cy="1066800"/>
          </a:xfrm>
          <a:noFill/>
          <a:extLst>
            <a:ext uri="{909E8E84-426E-40DD-AFC4-6F175D3DCCD1}">
              <a14:hiddenFill xmlns:a14="http://schemas.microsoft.com/office/drawing/2010/main">
                <a:solidFill>
                  <a:srgbClr val="E4F5FF"/>
                </a:solidFill>
              </a14:hiddenFill>
            </a:ext>
          </a:extLst>
        </p:spPr>
        <p:txBody>
          <a:bodyPr/>
          <a:lstStyle/>
          <a:p>
            <a:pPr>
              <a:spcBef>
                <a:spcPct val="15000"/>
              </a:spcBef>
            </a:pPr>
            <a:r>
              <a:rPr lang="en-US" altLang="en-US" sz="2600">
                <a:latin typeface="Arial" charset="0"/>
              </a:rPr>
              <a:t>Interrupt processing involves adding another step to the fetch-decode-execute cycle as shown below.</a:t>
            </a:r>
          </a:p>
        </p:txBody>
      </p:sp>
      <p:pic>
        <p:nvPicPr>
          <p:cNvPr id="664583" name="Picture 1031" descr="4-12_ECOA2E_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5667375" cy="3568700"/>
          </a:xfrm>
          <a:prstGeom prst="rect">
            <a:avLst/>
          </a:prstGeom>
          <a:noFill/>
          <a:extLst>
            <a:ext uri="{909E8E84-426E-40DD-AFC4-6F175D3DCCD1}">
              <a14:hiddenFill xmlns:a14="http://schemas.microsoft.com/office/drawing/2010/main">
                <a:solidFill>
                  <a:srgbClr val="FFFFFF"/>
                </a:solidFill>
              </a14:hiddenFill>
            </a:ext>
          </a:extLst>
        </p:spPr>
      </p:pic>
      <p:sp>
        <p:nvSpPr>
          <p:cNvPr id="664584" name="Text Box 1032"/>
          <p:cNvSpPr txBox="1">
            <a:spLocks noChangeArrowheads="1"/>
          </p:cNvSpPr>
          <p:nvPr/>
        </p:nvSpPr>
        <p:spPr bwMode="auto">
          <a:xfrm>
            <a:off x="876300" y="5791200"/>
            <a:ext cx="73914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flowchart of “Process the interrupt.”</a:t>
            </a:r>
          </a:p>
        </p:txBody>
      </p:sp>
      <p:sp>
        <p:nvSpPr>
          <p:cNvPr id="664586" name="Rectangle 1034"/>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21D55E8-077E-49BD-B2D8-EF2D467A43FE}" type="slidenum">
              <a:rPr lang="en-US" altLang="en-US"/>
              <a:pPr/>
              <a:t>41</a:t>
            </a:fld>
            <a:endParaRPr lang="en-US" altLang="en-US"/>
          </a:p>
        </p:txBody>
      </p:sp>
      <p:pic>
        <p:nvPicPr>
          <p:cNvPr id="662538" name="Picture 1034" descr="Fig_4-13_ECOA2E_ppt"/>
          <p:cNvPicPr>
            <a:picLocks noChangeAspect="1" noChangeArrowheads="1"/>
          </p:cNvPicPr>
          <p:nvPr/>
        </p:nvPicPr>
        <p:blipFill>
          <a:blip r:embed="rId4">
            <a:extLst>
              <a:ext uri="{28A0092B-C50C-407E-A947-70E740481C1C}">
                <a14:useLocalDpi xmlns:a14="http://schemas.microsoft.com/office/drawing/2010/main" val="0"/>
              </a:ext>
            </a:extLst>
          </a:blip>
          <a:srcRect t="2940"/>
          <a:stretch>
            <a:fillRect/>
          </a:stretch>
        </p:blipFill>
        <p:spPr bwMode="auto">
          <a:xfrm>
            <a:off x="1404938" y="1066800"/>
            <a:ext cx="6443662" cy="5153025"/>
          </a:xfrm>
          <a:prstGeom prst="rect">
            <a:avLst/>
          </a:prstGeom>
          <a:noFill/>
          <a:extLst>
            <a:ext uri="{909E8E84-426E-40DD-AFC4-6F175D3DCCD1}">
              <a14:hiddenFill xmlns:a14="http://schemas.microsoft.com/office/drawing/2010/main">
                <a:solidFill>
                  <a:srgbClr val="FFFFFF"/>
                </a:solidFill>
              </a14:hiddenFill>
            </a:ext>
          </a:extLst>
        </p:spPr>
      </p:pic>
      <p:sp>
        <p:nvSpPr>
          <p:cNvPr id="662540" name="Rectangle 1036"/>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17CA7EE-3CE7-4DF0-884F-F525475519DC}" type="slidenum">
              <a:rPr lang="en-US" altLang="en-US"/>
              <a:pPr/>
              <a:t>42</a:t>
            </a:fld>
            <a:endParaRPr lang="en-US" altLang="en-US"/>
          </a:p>
        </p:txBody>
      </p:sp>
      <p:sp>
        <p:nvSpPr>
          <p:cNvPr id="668675" name="Rectangle 3"/>
          <p:cNvSpPr>
            <a:spLocks noGrp="1" noChangeArrowheads="1"/>
          </p:cNvSpPr>
          <p:nvPr>
            <p:ph type="body" idx="1"/>
          </p:nvPr>
        </p:nvSpPr>
        <p:spPr>
          <a:xfrm>
            <a:off x="685800" y="12192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For general-purpose systems, it is common to disable all interrupts during the time in which an interrupt is being processed.</a:t>
            </a:r>
          </a:p>
          <a:p>
            <a:pPr lvl="1">
              <a:spcBef>
                <a:spcPct val="30000"/>
              </a:spcBef>
            </a:pPr>
            <a:r>
              <a:rPr lang="en-US" altLang="en-US" sz="2400"/>
              <a:t>Typically, this is achieved by setting a bit in the flags register.</a:t>
            </a:r>
            <a:endParaRPr lang="en-US" altLang="en-US" sz="2200">
              <a:latin typeface="Arial" charset="0"/>
            </a:endParaRPr>
          </a:p>
          <a:p>
            <a:pPr>
              <a:spcBef>
                <a:spcPct val="30000"/>
              </a:spcBef>
            </a:pPr>
            <a:r>
              <a:rPr lang="en-US" altLang="en-US" sz="2600">
                <a:latin typeface="Arial" charset="0"/>
              </a:rPr>
              <a:t>Interrupts that are ignored in this case are called </a:t>
            </a:r>
            <a:r>
              <a:rPr lang="en-US" altLang="en-US" sz="2600" i="1">
                <a:latin typeface="Arial" charset="0"/>
              </a:rPr>
              <a:t>maskable</a:t>
            </a:r>
            <a:r>
              <a:rPr lang="en-US" altLang="en-US" sz="2600">
                <a:latin typeface="Arial" charset="0"/>
              </a:rPr>
              <a:t>.</a:t>
            </a:r>
          </a:p>
          <a:p>
            <a:pPr>
              <a:spcBef>
                <a:spcPct val="30000"/>
              </a:spcBef>
            </a:pPr>
            <a:r>
              <a:rPr lang="en-US" altLang="en-US" sz="2600" i="1">
                <a:latin typeface="Arial" charset="0"/>
              </a:rPr>
              <a:t>Nonmaskable</a:t>
            </a:r>
            <a:r>
              <a:rPr lang="en-US" altLang="en-US" sz="2600">
                <a:latin typeface="Arial" charset="0"/>
              </a:rPr>
              <a:t> interrupts are those interrupts that must be processed in order to keep the system in a stable condition.</a:t>
            </a:r>
          </a:p>
        </p:txBody>
      </p:sp>
      <p:sp>
        <p:nvSpPr>
          <p:cNvPr id="668677" name="Rectangle 5"/>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23826E-A1E3-4355-9097-9F9C2A382EBE}" type="slidenum">
              <a:rPr lang="en-US" altLang="en-US"/>
              <a:pPr/>
              <a:t>43</a:t>
            </a:fld>
            <a:endParaRPr lang="en-US" altLang="en-US"/>
          </a:p>
        </p:txBody>
      </p:sp>
      <p:sp>
        <p:nvSpPr>
          <p:cNvPr id="670723" name="Rectangle 1027"/>
          <p:cNvSpPr>
            <a:spLocks noGrp="1" noChangeArrowheads="1"/>
          </p:cNvSpPr>
          <p:nvPr>
            <p:ph type="body" idx="1"/>
          </p:nvPr>
        </p:nvSpPr>
        <p:spPr>
          <a:xfrm>
            <a:off x="609600" y="11430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Interrupts are very useful in processing I/O.</a:t>
            </a:r>
          </a:p>
          <a:p>
            <a:pPr>
              <a:spcBef>
                <a:spcPct val="30000"/>
              </a:spcBef>
            </a:pPr>
            <a:r>
              <a:rPr lang="en-US" altLang="en-US" sz="2600">
                <a:latin typeface="Arial" charset="0"/>
              </a:rPr>
              <a:t>However, interrupt-driven I/O is complicated, and is beyond the scope of our present discussion.</a:t>
            </a:r>
          </a:p>
          <a:p>
            <a:pPr lvl="1">
              <a:spcBef>
                <a:spcPct val="30000"/>
              </a:spcBef>
            </a:pPr>
            <a:r>
              <a:rPr lang="en-US" altLang="en-US" sz="2400"/>
              <a:t>We will look into this idea in greater detail in Chapter 7.</a:t>
            </a:r>
            <a:endParaRPr lang="en-US" altLang="en-US" sz="2200">
              <a:latin typeface="Arial" charset="0"/>
            </a:endParaRPr>
          </a:p>
          <a:p>
            <a:pPr>
              <a:spcBef>
                <a:spcPct val="30000"/>
              </a:spcBef>
            </a:pPr>
            <a:r>
              <a:rPr lang="en-US" altLang="en-US" sz="2600">
                <a:latin typeface="Arial" charset="0"/>
              </a:rPr>
              <a:t>MARIE, being the simplest of simple systems, uses a modified form of programmed I/O. </a:t>
            </a:r>
          </a:p>
          <a:p>
            <a:pPr>
              <a:spcBef>
                <a:spcPct val="30000"/>
              </a:spcBef>
            </a:pPr>
            <a:r>
              <a:rPr lang="en-US" altLang="en-US" sz="2600">
                <a:latin typeface="Arial" charset="0"/>
              </a:rPr>
              <a:t>All output is placed in an output register, OutREG, and the CPU polls the input register, InREG, until input is sensed, at which time the value is copied into the accumulator.</a:t>
            </a:r>
          </a:p>
        </p:txBody>
      </p:sp>
      <p:sp>
        <p:nvSpPr>
          <p:cNvPr id="670725" name="Rectangle 1029"/>
          <p:cNvSpPr>
            <a:spLocks noGrp="1" noChangeArrowheads="1"/>
          </p:cNvSpPr>
          <p:nvPr>
            <p:ph type="title"/>
          </p:nvPr>
        </p:nvSpPr>
        <p:spPr>
          <a:xfrm>
            <a:off x="1600200" y="381000"/>
            <a:ext cx="5943600" cy="547688"/>
          </a:xfrm>
          <a:noFill/>
          <a:ln/>
        </p:spPr>
        <p:txBody>
          <a:bodyPr/>
          <a:lstStyle/>
          <a:p>
            <a:r>
              <a:rPr lang="en-US" altLang="en-US"/>
              <a:t>4.9 Instruction Processing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AE7B4DC-F3AF-4848-8585-96488EC4DE78}" type="slidenum">
              <a:rPr lang="en-US" altLang="en-US"/>
              <a:pPr/>
              <a:t>44</a:t>
            </a:fld>
            <a:endParaRPr lang="en-US" altLang="en-US"/>
          </a:p>
        </p:txBody>
      </p:sp>
      <p:sp>
        <p:nvSpPr>
          <p:cNvPr id="601092" name="Rectangle 4"/>
          <p:cNvSpPr>
            <a:spLocks noGrp="1" noChangeArrowheads="1"/>
          </p:cNvSpPr>
          <p:nvPr>
            <p:ph type="body" idx="1"/>
          </p:nvPr>
        </p:nvSpPr>
        <p:spPr>
          <a:xfrm>
            <a:off x="381000" y="1066800"/>
            <a:ext cx="8382000" cy="16002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Consider the simple MARIE program given below.  We show a set of mnemonic instructions stored at addresses </a:t>
            </a:r>
            <a:r>
              <a:rPr lang="en-US" altLang="en-US" sz="2600" dirty="0" smtClean="0">
                <a:latin typeface="Arial" charset="0"/>
              </a:rPr>
              <a:t>0x100 – 0x106 </a:t>
            </a:r>
            <a:r>
              <a:rPr lang="en-US" altLang="en-US" sz="2600" dirty="0">
                <a:latin typeface="Arial" charset="0"/>
              </a:rPr>
              <a:t>(hex):</a:t>
            </a:r>
          </a:p>
        </p:txBody>
      </p:sp>
      <p:sp>
        <p:nvSpPr>
          <p:cNvPr id="601095" name="Rectangle 7"/>
          <p:cNvSpPr>
            <a:spLocks noGrp="1" noChangeArrowheads="1"/>
          </p:cNvSpPr>
          <p:nvPr>
            <p:ph type="title"/>
          </p:nvPr>
        </p:nvSpPr>
        <p:spPr>
          <a:xfrm>
            <a:off x="1600200" y="304800"/>
            <a:ext cx="5943600" cy="547688"/>
          </a:xfrm>
          <a:noFill/>
          <a:ln/>
        </p:spPr>
        <p:txBody>
          <a:bodyPr/>
          <a:lstStyle/>
          <a:p>
            <a:r>
              <a:rPr lang="en-US" altLang="en-US">
                <a:solidFill>
                  <a:schemeClr val="tx1"/>
                </a:solidFill>
              </a:rPr>
              <a:t>4.10 A Simple Program</a:t>
            </a:r>
          </a:p>
        </p:txBody>
      </p:sp>
      <p:pic>
        <p:nvPicPr>
          <p:cNvPr id="601096" name="Picture 8" descr="t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27288"/>
            <a:ext cx="7605713" cy="344011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465B62-88CD-4553-8D91-D58BA888BDFC}" type="slidenum">
              <a:rPr lang="en-US" altLang="en-US"/>
              <a:pPr/>
              <a:t>45</a:t>
            </a:fld>
            <a:endParaRPr lang="en-US" altLang="en-US"/>
          </a:p>
        </p:txBody>
      </p:sp>
      <p:sp>
        <p:nvSpPr>
          <p:cNvPr id="603138" name="Rectangle 2"/>
          <p:cNvSpPr>
            <a:spLocks noGrp="1" noChangeArrowheads="1"/>
          </p:cNvSpPr>
          <p:nvPr>
            <p:ph type="body" idx="1"/>
          </p:nvPr>
        </p:nvSpPr>
        <p:spPr>
          <a:xfrm>
            <a:off x="381000" y="1066800"/>
            <a:ext cx="8382000" cy="16002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Let’s look at what happens inside the computer when our program runs.</a:t>
            </a:r>
          </a:p>
          <a:p>
            <a:r>
              <a:rPr lang="en-US" altLang="en-US" sz="2600">
                <a:latin typeface="Arial" charset="0"/>
              </a:rPr>
              <a:t>This is the </a:t>
            </a:r>
            <a:r>
              <a:rPr lang="en-US" altLang="en-US" sz="2600" b="1">
                <a:latin typeface="Courier New" pitchFamily="49" charset="0"/>
              </a:rPr>
              <a:t>LOAD 104</a:t>
            </a:r>
            <a:r>
              <a:rPr lang="en-US" altLang="en-US" sz="2600">
                <a:latin typeface="Arial" charset="0"/>
              </a:rPr>
              <a:t> instruction:</a:t>
            </a:r>
          </a:p>
        </p:txBody>
      </p:sp>
      <p:pic>
        <p:nvPicPr>
          <p:cNvPr id="603141" name="Picture 5" descr="4-1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547938"/>
            <a:ext cx="8262937" cy="3090862"/>
          </a:xfrm>
          <a:prstGeom prst="rect">
            <a:avLst/>
          </a:prstGeom>
          <a:noFill/>
          <a:extLst>
            <a:ext uri="{909E8E84-426E-40DD-AFC4-6F175D3DCCD1}">
              <a14:hiddenFill xmlns:a14="http://schemas.microsoft.com/office/drawing/2010/main">
                <a:solidFill>
                  <a:srgbClr val="FFFFFF"/>
                </a:solidFill>
              </a14:hiddenFill>
            </a:ext>
          </a:extLst>
        </p:spPr>
      </p:pic>
      <p:sp>
        <p:nvSpPr>
          <p:cNvPr id="603145" name="Rectangle 9"/>
          <p:cNvSpPr>
            <a:spLocks noGrp="1" noChangeArrowheads="1"/>
          </p:cNvSpPr>
          <p:nvPr>
            <p:ph type="title"/>
          </p:nvPr>
        </p:nvSpPr>
        <p:spPr>
          <a:xfrm>
            <a:off x="1600200" y="304800"/>
            <a:ext cx="5943600" cy="547688"/>
          </a:xfrm>
          <a:noFill/>
          <a:ln/>
        </p:spPr>
        <p:txBody>
          <a:bodyPr/>
          <a:lstStyle/>
          <a:p>
            <a:r>
              <a:rPr lang="en-US" altLang="en-US"/>
              <a:t>4.10 A Simple Program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59D3BE-95C6-4655-8397-8127ED4DC894}" type="slidenum">
              <a:rPr lang="en-US" altLang="en-US"/>
              <a:pPr/>
              <a:t>46</a:t>
            </a:fld>
            <a:endParaRPr lang="en-US" altLang="en-US"/>
          </a:p>
        </p:txBody>
      </p:sp>
      <p:sp>
        <p:nvSpPr>
          <p:cNvPr id="605186" name="Rectangle 2"/>
          <p:cNvSpPr>
            <a:spLocks noGrp="1" noChangeArrowheads="1"/>
          </p:cNvSpPr>
          <p:nvPr>
            <p:ph type="body" idx="1"/>
          </p:nvPr>
        </p:nvSpPr>
        <p:spPr>
          <a:xfrm>
            <a:off x="381000" y="1143000"/>
            <a:ext cx="8382000" cy="685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Our second instruction is </a:t>
            </a:r>
            <a:r>
              <a:rPr lang="en-US" altLang="en-US" sz="2600" b="1">
                <a:latin typeface="Courier New" pitchFamily="49" charset="0"/>
              </a:rPr>
              <a:t>ADD 105</a:t>
            </a:r>
            <a:r>
              <a:rPr lang="en-US" altLang="en-US" sz="2600">
                <a:latin typeface="Arial" charset="0"/>
              </a:rPr>
              <a:t>:</a:t>
            </a:r>
          </a:p>
        </p:txBody>
      </p:sp>
      <p:pic>
        <p:nvPicPr>
          <p:cNvPr id="605189" name="Picture 5" descr="4-1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391525" cy="3287713"/>
          </a:xfrm>
          <a:prstGeom prst="rect">
            <a:avLst/>
          </a:prstGeom>
          <a:noFill/>
          <a:extLst>
            <a:ext uri="{909E8E84-426E-40DD-AFC4-6F175D3DCCD1}">
              <a14:hiddenFill xmlns:a14="http://schemas.microsoft.com/office/drawing/2010/main">
                <a:solidFill>
                  <a:srgbClr val="FFFFFF"/>
                </a:solidFill>
              </a14:hiddenFill>
            </a:ext>
          </a:extLst>
        </p:spPr>
      </p:pic>
      <p:sp>
        <p:nvSpPr>
          <p:cNvPr id="605193" name="Rectangle 9"/>
          <p:cNvSpPr>
            <a:spLocks noGrp="1" noChangeArrowheads="1"/>
          </p:cNvSpPr>
          <p:nvPr>
            <p:ph type="title"/>
          </p:nvPr>
        </p:nvSpPr>
        <p:spPr>
          <a:xfrm>
            <a:off x="1600200" y="304800"/>
            <a:ext cx="5943600" cy="547688"/>
          </a:xfrm>
          <a:noFill/>
          <a:ln/>
        </p:spPr>
        <p:txBody>
          <a:bodyPr/>
          <a:lstStyle/>
          <a:p>
            <a:r>
              <a:rPr lang="en-US" altLang="en-US"/>
              <a:t>4.10 A Simple Program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08C093A-DB44-4A6A-9621-B7DDFF7F08DB}" type="slidenum">
              <a:rPr lang="en-US" altLang="en-US"/>
              <a:pPr/>
              <a:t>47</a:t>
            </a:fld>
            <a:endParaRPr lang="en-US" altLang="en-US"/>
          </a:p>
        </p:txBody>
      </p:sp>
      <p:sp>
        <p:nvSpPr>
          <p:cNvPr id="607234" name="Rectangle 2"/>
          <p:cNvSpPr>
            <a:spLocks noGrp="1" noChangeArrowheads="1"/>
          </p:cNvSpPr>
          <p:nvPr>
            <p:ph type="title"/>
          </p:nvPr>
        </p:nvSpPr>
        <p:spPr>
          <a:xfrm>
            <a:off x="990600" y="304800"/>
            <a:ext cx="7162800" cy="547688"/>
          </a:xfrm>
        </p:spPr>
        <p:txBody>
          <a:bodyPr/>
          <a:lstStyle/>
          <a:p>
            <a:r>
              <a:rPr lang="en-US" altLang="en-US">
                <a:solidFill>
                  <a:schemeClr val="tx1"/>
                </a:solidFill>
              </a:rPr>
              <a:t>4.11 A Discussion on Assemblers</a:t>
            </a:r>
          </a:p>
        </p:txBody>
      </p:sp>
      <p:sp>
        <p:nvSpPr>
          <p:cNvPr id="607235" name="Rectangle 3"/>
          <p:cNvSpPr>
            <a:spLocks noGrp="1" noChangeArrowheads="1"/>
          </p:cNvSpPr>
          <p:nvPr>
            <p:ph type="body" idx="1"/>
          </p:nvPr>
        </p:nvSpPr>
        <p:spPr>
          <a:xfrm>
            <a:off x="457200" y="1066800"/>
            <a:ext cx="82296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Mnemonic instructions, such as </a:t>
            </a:r>
            <a:r>
              <a:rPr lang="en-US" altLang="en-US" sz="2600" b="1">
                <a:latin typeface="Courier New" pitchFamily="49" charset="0"/>
              </a:rPr>
              <a:t>LOAD 104</a:t>
            </a:r>
            <a:r>
              <a:rPr lang="en-US" altLang="en-US" sz="2600">
                <a:latin typeface="Arial" charset="0"/>
              </a:rPr>
              <a:t>, are easy for humans to write and understand.</a:t>
            </a:r>
          </a:p>
          <a:p>
            <a:r>
              <a:rPr lang="en-US" altLang="en-US" sz="2600">
                <a:latin typeface="Arial" charset="0"/>
              </a:rPr>
              <a:t>They are impossible for computers to understand.</a:t>
            </a:r>
            <a:endParaRPr lang="en-US" altLang="en-US" sz="2600" i="1">
              <a:latin typeface="Arial" charset="0"/>
            </a:endParaRPr>
          </a:p>
          <a:p>
            <a:r>
              <a:rPr lang="en-US" altLang="en-US" sz="2600" i="1">
                <a:latin typeface="Arial" charset="0"/>
              </a:rPr>
              <a:t>Assemblers</a:t>
            </a:r>
            <a:r>
              <a:rPr lang="en-US" altLang="en-US" sz="2600">
                <a:latin typeface="Arial" charset="0"/>
              </a:rPr>
              <a:t> translate instructions that are comprehensible to humans into the machine language that is comprehensible to computers</a:t>
            </a:r>
          </a:p>
          <a:p>
            <a:pPr lvl="1"/>
            <a:r>
              <a:rPr lang="en-US" altLang="en-US" sz="2400"/>
              <a:t>We note the distinction between an assembler and a compiler: In assembly language, there is a one-to-one correspondence between a mnemonic instruction and its machine code. With compilers, this is not usually the case.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7C42160-FBDC-4B4D-BCC5-BD039A7ECB98}" type="slidenum">
              <a:rPr lang="en-US" altLang="en-US"/>
              <a:pPr/>
              <a:t>48</a:t>
            </a:fld>
            <a:endParaRPr lang="en-US" altLang="en-US"/>
          </a:p>
        </p:txBody>
      </p:sp>
      <p:sp>
        <p:nvSpPr>
          <p:cNvPr id="609283" name="Rectangle 3"/>
          <p:cNvSpPr>
            <a:spLocks noGrp="1" noChangeArrowheads="1"/>
          </p:cNvSpPr>
          <p:nvPr>
            <p:ph type="body" idx="1"/>
          </p:nvPr>
        </p:nvSpPr>
        <p:spPr>
          <a:xfrm>
            <a:off x="495300" y="1143000"/>
            <a:ext cx="8153400" cy="3962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Assemblers create an </a:t>
            </a:r>
            <a:r>
              <a:rPr lang="en-US" altLang="en-US" sz="2600" i="1">
                <a:latin typeface="Arial" charset="0"/>
              </a:rPr>
              <a:t>object program file</a:t>
            </a:r>
            <a:r>
              <a:rPr lang="en-US" altLang="en-US" sz="2600">
                <a:latin typeface="Arial" charset="0"/>
              </a:rPr>
              <a:t> from mnemonic </a:t>
            </a:r>
            <a:r>
              <a:rPr lang="en-US" altLang="en-US" sz="2600" i="1">
                <a:latin typeface="Arial" charset="0"/>
              </a:rPr>
              <a:t>source code</a:t>
            </a:r>
            <a:r>
              <a:rPr lang="en-US" altLang="en-US" sz="2600">
                <a:latin typeface="Arial" charset="0"/>
              </a:rPr>
              <a:t> in two passes.</a:t>
            </a:r>
          </a:p>
          <a:p>
            <a:pPr>
              <a:spcBef>
                <a:spcPct val="40000"/>
              </a:spcBef>
            </a:pPr>
            <a:r>
              <a:rPr lang="en-US" altLang="en-US" sz="2600">
                <a:latin typeface="Arial" charset="0"/>
              </a:rPr>
              <a:t>During the first pass, the assembler assembles as much of the program as it can, while it builds a </a:t>
            </a:r>
            <a:r>
              <a:rPr lang="en-US" altLang="en-US" sz="2600" i="1">
                <a:latin typeface="Arial" charset="0"/>
              </a:rPr>
              <a:t>symbol table </a:t>
            </a:r>
            <a:r>
              <a:rPr lang="en-US" altLang="en-US" sz="2600">
                <a:latin typeface="Arial" charset="0"/>
              </a:rPr>
              <a:t>that contains memory references for all symbols in the program.</a:t>
            </a:r>
          </a:p>
          <a:p>
            <a:pPr>
              <a:spcBef>
                <a:spcPct val="40000"/>
              </a:spcBef>
            </a:pPr>
            <a:r>
              <a:rPr lang="en-US" altLang="en-US" sz="2600">
                <a:latin typeface="Arial" charset="0"/>
              </a:rPr>
              <a:t>During the second pass, the instructions are completed using the values from the symbol table.</a:t>
            </a:r>
          </a:p>
        </p:txBody>
      </p:sp>
      <p:sp>
        <p:nvSpPr>
          <p:cNvPr id="609287" name="Rectangle 7"/>
          <p:cNvSpPr>
            <a:spLocks noGrp="1" noChangeArrowheads="1"/>
          </p:cNvSpPr>
          <p:nvPr>
            <p:ph type="title"/>
          </p:nvPr>
        </p:nvSpPr>
        <p:spPr>
          <a:xfrm>
            <a:off x="990600" y="304800"/>
            <a:ext cx="7162800" cy="547688"/>
          </a:xfrm>
          <a:noFill/>
          <a:ln/>
        </p:spPr>
        <p:txBody>
          <a:bodyPr/>
          <a:lstStyle/>
          <a:p>
            <a:r>
              <a:rPr lang="en-US" altLang="en-US"/>
              <a:t>4.11 A Discussion on Assemblers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8019E49-E3F4-47B6-B389-A91D9BA96CD0}" type="slidenum">
              <a:rPr lang="en-US" altLang="en-US"/>
              <a:pPr/>
              <a:t>49</a:t>
            </a:fld>
            <a:endParaRPr lang="en-US" altLang="en-US"/>
          </a:p>
        </p:txBody>
      </p:sp>
      <p:sp>
        <p:nvSpPr>
          <p:cNvPr id="611331" name="Rectangle 3"/>
          <p:cNvSpPr>
            <a:spLocks noGrp="1" noChangeArrowheads="1"/>
          </p:cNvSpPr>
          <p:nvPr>
            <p:ph type="body" idx="1"/>
          </p:nvPr>
        </p:nvSpPr>
        <p:spPr>
          <a:xfrm>
            <a:off x="533400" y="990600"/>
            <a:ext cx="3733800" cy="4343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400">
                <a:latin typeface="Arial" charset="0"/>
              </a:rPr>
              <a:t>Consider our example program at the right.</a:t>
            </a:r>
            <a:r>
              <a:rPr lang="en-US" altLang="en-US" sz="2600">
                <a:latin typeface="Arial" charset="0"/>
              </a:rPr>
              <a:t> </a:t>
            </a:r>
          </a:p>
          <a:p>
            <a:pPr lvl="1">
              <a:spcBef>
                <a:spcPct val="40000"/>
              </a:spcBef>
            </a:pPr>
            <a:r>
              <a:rPr lang="en-US" altLang="en-US" sz="2000"/>
              <a:t>Note that we have included two directives </a:t>
            </a:r>
            <a:r>
              <a:rPr lang="en-US" altLang="en-US" sz="2000" b="1">
                <a:latin typeface="Courier New" pitchFamily="49" charset="0"/>
              </a:rPr>
              <a:t>HEX</a:t>
            </a:r>
            <a:r>
              <a:rPr lang="en-US" altLang="en-US" sz="2000"/>
              <a:t> and </a:t>
            </a:r>
            <a:r>
              <a:rPr lang="en-US" altLang="en-US" sz="2000" b="1">
                <a:latin typeface="Courier New" pitchFamily="49" charset="0"/>
              </a:rPr>
              <a:t>DEC</a:t>
            </a:r>
            <a:r>
              <a:rPr lang="en-US" altLang="en-US" sz="2000"/>
              <a:t> that specify the radix of the constants</a:t>
            </a:r>
            <a:r>
              <a:rPr lang="en-US" altLang="en-US" sz="2000">
                <a:latin typeface="Arial" charset="0"/>
              </a:rPr>
              <a:t>.</a:t>
            </a:r>
            <a:endParaRPr lang="en-US" altLang="en-US" sz="2200">
              <a:latin typeface="Arial" charset="0"/>
            </a:endParaRPr>
          </a:p>
          <a:p>
            <a:pPr>
              <a:spcBef>
                <a:spcPct val="40000"/>
              </a:spcBef>
            </a:pPr>
            <a:r>
              <a:rPr lang="en-US" altLang="en-US" sz="2400">
                <a:latin typeface="Arial" charset="0"/>
              </a:rPr>
              <a:t>The first pass, creates a symbol table and the partially-assembled instructions as shown.</a:t>
            </a:r>
            <a:endParaRPr lang="en-US" altLang="en-US" sz="2600">
              <a:latin typeface="Arial" charset="0"/>
            </a:endParaRPr>
          </a:p>
        </p:txBody>
      </p:sp>
      <p:pic>
        <p:nvPicPr>
          <p:cNvPr id="611333" name="Picture 5" descr="A-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67200"/>
            <a:ext cx="1709738"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1334" name="Picture 6" descr="A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038600"/>
            <a:ext cx="1700213" cy="1954213"/>
          </a:xfrm>
          <a:prstGeom prst="rect">
            <a:avLst/>
          </a:prstGeom>
          <a:noFill/>
          <a:extLst>
            <a:ext uri="{909E8E84-426E-40DD-AFC4-6F175D3DCCD1}">
              <a14:hiddenFill xmlns:a14="http://schemas.microsoft.com/office/drawing/2010/main">
                <a:solidFill>
                  <a:srgbClr val="FFFFFF"/>
                </a:solidFill>
              </a14:hiddenFill>
            </a:ext>
          </a:extLst>
        </p:spPr>
      </p:pic>
      <p:pic>
        <p:nvPicPr>
          <p:cNvPr id="611337" name="Picture 9" descr="t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914400"/>
            <a:ext cx="39624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11339" name="Rectangle 11"/>
          <p:cNvSpPr>
            <a:spLocks noGrp="1" noChangeArrowheads="1"/>
          </p:cNvSpPr>
          <p:nvPr>
            <p:ph type="title"/>
          </p:nvPr>
        </p:nvSpPr>
        <p:spPr>
          <a:xfrm>
            <a:off x="990600" y="304800"/>
            <a:ext cx="7162800" cy="547688"/>
          </a:xfrm>
          <a:noFill/>
          <a:ln/>
        </p:spPr>
        <p:txBody>
          <a:bodyPr/>
          <a:lstStyle/>
          <a:p>
            <a:r>
              <a:rPr lang="en-US" altLang="en-US"/>
              <a:t>4.11 A Discussion on Assemblers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4C66314-7020-4C7B-9D1F-68638718AB13}" type="slidenum">
              <a:rPr lang="en-US" altLang="en-US"/>
              <a:pPr/>
              <a:t>5</a:t>
            </a:fld>
            <a:endParaRPr lang="en-US" altLang="en-US"/>
          </a:p>
        </p:txBody>
      </p:sp>
      <p:sp>
        <p:nvSpPr>
          <p:cNvPr id="537603" name="Rectangle 3"/>
          <p:cNvSpPr>
            <a:spLocks noGrp="1" noChangeArrowheads="1"/>
          </p:cNvSpPr>
          <p:nvPr>
            <p:ph type="body" idx="1"/>
          </p:nvPr>
        </p:nvSpPr>
        <p:spPr>
          <a:xfrm>
            <a:off x="381000" y="1143000"/>
            <a:ext cx="83820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Registers hold data that can be readily accessed by the CPU.</a:t>
            </a:r>
          </a:p>
          <a:p>
            <a:r>
              <a:rPr lang="en-US" altLang="en-US" sz="2600">
                <a:latin typeface="Arial" charset="0"/>
              </a:rPr>
              <a:t>They can be implemented using D flip-flops</a:t>
            </a:r>
            <a:r>
              <a:rPr lang="en-US" altLang="en-US" sz="2800"/>
              <a:t>.</a:t>
            </a:r>
          </a:p>
          <a:p>
            <a:pPr lvl="1"/>
            <a:r>
              <a:rPr lang="en-US" altLang="en-US" sz="2400"/>
              <a:t>A 32-bit register requires 32 D flip-flops.</a:t>
            </a:r>
            <a:endParaRPr lang="en-US" altLang="en-US" sz="2200">
              <a:latin typeface="Arial" charset="0"/>
            </a:endParaRPr>
          </a:p>
          <a:p>
            <a:r>
              <a:rPr lang="en-US" altLang="en-US" sz="2600">
                <a:latin typeface="Arial" charset="0"/>
              </a:rPr>
              <a:t>The arithmetic-logic unit (ALU) carries out logical and arithmetic operations as directed by the control unit.</a:t>
            </a:r>
          </a:p>
          <a:p>
            <a:r>
              <a:rPr lang="en-US" altLang="en-US" sz="2600">
                <a:latin typeface="Arial" charset="0"/>
              </a:rPr>
              <a:t>The control unit determines which actions to carry out according to the values in a program counter register and a status register.</a:t>
            </a:r>
          </a:p>
        </p:txBody>
      </p:sp>
      <p:sp>
        <p:nvSpPr>
          <p:cNvPr id="537611" name="Rectangle 11"/>
          <p:cNvSpPr>
            <a:spLocks noGrp="1" noChangeArrowheads="1"/>
          </p:cNvSpPr>
          <p:nvPr>
            <p:ph type="title"/>
          </p:nvPr>
        </p:nvSpPr>
        <p:spPr>
          <a:xfrm>
            <a:off x="2362200" y="304800"/>
            <a:ext cx="4419600" cy="547688"/>
          </a:xfrm>
          <a:noFill/>
          <a:ln/>
        </p:spPr>
        <p:txBody>
          <a:bodyPr/>
          <a:lstStyle/>
          <a:p>
            <a:r>
              <a:rPr lang="en-US" altLang="en-US">
                <a:solidFill>
                  <a:schemeClr val="tx1"/>
                </a:solidFill>
              </a:rPr>
              <a:t>4.2 CPU Basics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A1F0E44-25FF-48E7-9A7C-4697D354B2BD}" type="slidenum">
              <a:rPr lang="en-US" altLang="en-US"/>
              <a:pPr/>
              <a:t>50</a:t>
            </a:fld>
            <a:endParaRPr lang="en-US" altLang="en-US"/>
          </a:p>
        </p:txBody>
      </p:sp>
      <p:sp>
        <p:nvSpPr>
          <p:cNvPr id="613379" name="Rectangle 3"/>
          <p:cNvSpPr>
            <a:spLocks noGrp="1" noChangeArrowheads="1"/>
          </p:cNvSpPr>
          <p:nvPr>
            <p:ph type="body" idx="1"/>
          </p:nvPr>
        </p:nvSpPr>
        <p:spPr>
          <a:xfrm>
            <a:off x="381000" y="1066800"/>
            <a:ext cx="4419600" cy="1219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After the second pass, the assembly is complete. </a:t>
            </a:r>
          </a:p>
        </p:txBody>
      </p:sp>
      <p:pic>
        <p:nvPicPr>
          <p:cNvPr id="613381" name="Picture 5" descr="A-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048000"/>
            <a:ext cx="1709738"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3384" name="Picture 8" descr="A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1763713" cy="3519488"/>
          </a:xfrm>
          <a:prstGeom prst="rect">
            <a:avLst/>
          </a:prstGeom>
          <a:noFill/>
          <a:extLst>
            <a:ext uri="{909E8E84-426E-40DD-AFC4-6F175D3DCCD1}">
              <a14:hiddenFill xmlns:a14="http://schemas.microsoft.com/office/drawing/2010/main">
                <a:solidFill>
                  <a:srgbClr val="FFFFFF"/>
                </a:solidFill>
              </a14:hiddenFill>
            </a:ext>
          </a:extLst>
        </p:spPr>
      </p:pic>
      <p:pic>
        <p:nvPicPr>
          <p:cNvPr id="613389" name="Picture 13" descr="t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447800"/>
            <a:ext cx="39624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13391" name="Rectangle 15"/>
          <p:cNvSpPr>
            <a:spLocks noGrp="1" noChangeArrowheads="1"/>
          </p:cNvSpPr>
          <p:nvPr>
            <p:ph type="title"/>
          </p:nvPr>
        </p:nvSpPr>
        <p:spPr>
          <a:xfrm>
            <a:off x="685800" y="228600"/>
            <a:ext cx="7772400" cy="685800"/>
          </a:xfrm>
          <a:noFill/>
          <a:ln/>
        </p:spPr>
        <p:txBody>
          <a:bodyPr/>
          <a:lstStyle/>
          <a:p>
            <a:r>
              <a:rPr lang="en-US" altLang="en-US"/>
              <a:t>4.11 A Discussion on Assemblers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28667FF-4A01-40D4-9D30-38729D4E94BF}" type="slidenum">
              <a:rPr lang="en-US" altLang="en-US"/>
              <a:pPr/>
              <a:t>51</a:t>
            </a:fld>
            <a:endParaRPr lang="en-US" altLang="en-US"/>
          </a:p>
        </p:txBody>
      </p:sp>
      <p:sp>
        <p:nvSpPr>
          <p:cNvPr id="615426" name="Rectangle 2"/>
          <p:cNvSpPr>
            <a:spLocks noGrp="1" noChangeArrowheads="1"/>
          </p:cNvSpPr>
          <p:nvPr>
            <p:ph type="title"/>
          </p:nvPr>
        </p:nvSpPr>
        <p:spPr>
          <a:xfrm>
            <a:off x="952500" y="304800"/>
            <a:ext cx="7239000" cy="547688"/>
          </a:xfrm>
        </p:spPr>
        <p:txBody>
          <a:bodyPr/>
          <a:lstStyle/>
          <a:p>
            <a:r>
              <a:rPr lang="en-US" altLang="en-US">
                <a:solidFill>
                  <a:schemeClr val="tx1"/>
                </a:solidFill>
              </a:rPr>
              <a:t>4.12 Extending Our Instruction Set</a:t>
            </a:r>
          </a:p>
        </p:txBody>
      </p:sp>
      <p:sp>
        <p:nvSpPr>
          <p:cNvPr id="615427" name="Rectangle 3"/>
          <p:cNvSpPr>
            <a:spLocks noGrp="1" noChangeArrowheads="1"/>
          </p:cNvSpPr>
          <p:nvPr>
            <p:ph type="body" idx="1"/>
          </p:nvPr>
        </p:nvSpPr>
        <p:spPr>
          <a:xfrm>
            <a:off x="609600" y="1143000"/>
            <a:ext cx="7924800" cy="4191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So far, all of the MARIE instructions that we have discussed use a </a:t>
            </a:r>
            <a:r>
              <a:rPr lang="en-US" altLang="en-US" sz="2600" i="1" dirty="0">
                <a:latin typeface="Arial" charset="0"/>
              </a:rPr>
              <a:t>direct addressing mode</a:t>
            </a:r>
            <a:r>
              <a:rPr lang="en-US" altLang="en-US" sz="2600" dirty="0">
                <a:latin typeface="Arial" charset="0"/>
              </a:rPr>
              <a:t>.</a:t>
            </a:r>
          </a:p>
          <a:p>
            <a:pPr>
              <a:spcBef>
                <a:spcPct val="40000"/>
              </a:spcBef>
            </a:pPr>
            <a:r>
              <a:rPr lang="en-US" altLang="en-US" sz="2600" dirty="0">
                <a:latin typeface="Arial" charset="0"/>
              </a:rPr>
              <a:t>This means that the address of the operand is explicitly stated in the instruction. </a:t>
            </a:r>
          </a:p>
          <a:p>
            <a:pPr>
              <a:spcBef>
                <a:spcPct val="40000"/>
              </a:spcBef>
            </a:pPr>
            <a:r>
              <a:rPr lang="en-US" altLang="en-US" sz="2600" dirty="0">
                <a:latin typeface="Arial" charset="0"/>
              </a:rPr>
              <a:t>It is often useful to employ a </a:t>
            </a:r>
            <a:r>
              <a:rPr lang="en-US" altLang="en-US" sz="2600" i="1" dirty="0">
                <a:latin typeface="Arial" charset="0"/>
              </a:rPr>
              <a:t>indirect addressing</a:t>
            </a:r>
            <a:r>
              <a:rPr lang="en-US" altLang="en-US" sz="2600" dirty="0">
                <a:latin typeface="Arial" charset="0"/>
              </a:rPr>
              <a:t>, where the address of the address of the operand is given in the instruction.</a:t>
            </a:r>
          </a:p>
          <a:p>
            <a:pPr lvl="1">
              <a:spcBef>
                <a:spcPct val="40000"/>
              </a:spcBef>
            </a:pPr>
            <a:r>
              <a:rPr lang="en-US" altLang="en-US" sz="2400" dirty="0"/>
              <a:t>If you have ever used pointers in a program, you are already familiar with indirect addressing.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9C48D6A-EA0E-4942-9076-9C3DDDC37FB2}" type="slidenum">
              <a:rPr lang="en-US" altLang="en-US"/>
              <a:pPr/>
              <a:t>52</a:t>
            </a:fld>
            <a:endParaRPr lang="en-US" altLang="en-US"/>
          </a:p>
        </p:txBody>
      </p:sp>
      <p:sp>
        <p:nvSpPr>
          <p:cNvPr id="701442" name="Rectangle 2"/>
          <p:cNvSpPr>
            <a:spLocks noGrp="1" noChangeArrowheads="1"/>
          </p:cNvSpPr>
          <p:nvPr>
            <p:ph type="body" idx="1"/>
          </p:nvPr>
        </p:nvSpPr>
        <p:spPr>
          <a:xfrm>
            <a:off x="533400" y="914400"/>
            <a:ext cx="8153400" cy="3200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have included three indirect addressing mode instructions in the MARIE instruction set. </a:t>
            </a:r>
          </a:p>
          <a:p>
            <a:pPr>
              <a:spcBef>
                <a:spcPct val="40000"/>
              </a:spcBef>
            </a:pPr>
            <a:r>
              <a:rPr lang="en-US" altLang="en-US" sz="2600">
                <a:latin typeface="Arial" charset="0"/>
              </a:rPr>
              <a:t>The first two are </a:t>
            </a:r>
            <a:r>
              <a:rPr lang="en-US" altLang="en-US" sz="2600" b="1">
                <a:latin typeface="Courier New" pitchFamily="49" charset="0"/>
              </a:rPr>
              <a:t>LOADI X</a:t>
            </a:r>
            <a:r>
              <a:rPr lang="en-US" altLang="en-US" sz="2600">
                <a:latin typeface="Arial" charset="0"/>
              </a:rPr>
              <a:t> and </a:t>
            </a:r>
            <a:r>
              <a:rPr lang="en-US" altLang="en-US" sz="2600" b="1">
                <a:latin typeface="Courier New" pitchFamily="49" charset="0"/>
              </a:rPr>
              <a:t>STOREI X</a:t>
            </a:r>
            <a:r>
              <a:rPr lang="en-US" altLang="en-US" sz="2600">
                <a:latin typeface="Arial" charset="0"/>
              </a:rPr>
              <a:t> where specifies the address of the operand to be loaded or stored. </a:t>
            </a:r>
          </a:p>
          <a:p>
            <a:pPr>
              <a:spcBef>
                <a:spcPct val="40000"/>
              </a:spcBef>
            </a:pPr>
            <a:r>
              <a:rPr lang="en-US" altLang="en-US" sz="2600">
                <a:latin typeface="Arial" charset="0"/>
              </a:rPr>
              <a:t>In RTL : </a:t>
            </a:r>
          </a:p>
        </p:txBody>
      </p:sp>
      <p:sp>
        <p:nvSpPr>
          <p:cNvPr id="701443" name="Text Box 3"/>
          <p:cNvSpPr txBox="1">
            <a:spLocks noChangeArrowheads="1"/>
          </p:cNvSpPr>
          <p:nvPr/>
        </p:nvSpPr>
        <p:spPr bwMode="auto">
          <a:xfrm>
            <a:off x="2514600" y="3267075"/>
            <a:ext cx="2819400" cy="2058988"/>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MBR </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MBR</a:t>
            </a:r>
            <a:endParaRPr lang="en-US" altLang="en-US" sz="3400" b="1" baseline="30000">
              <a:latin typeface="Courier New" pitchFamily="49" charset="0"/>
            </a:endParaRPr>
          </a:p>
        </p:txBody>
      </p:sp>
      <p:sp>
        <p:nvSpPr>
          <p:cNvPr id="701444" name="Rectangle 4"/>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
        <p:nvSpPr>
          <p:cNvPr id="701445" name="Text Box 5"/>
          <p:cNvSpPr txBox="1">
            <a:spLocks noChangeArrowheads="1"/>
          </p:cNvSpPr>
          <p:nvPr/>
        </p:nvSpPr>
        <p:spPr bwMode="auto">
          <a:xfrm>
            <a:off x="5791200" y="3267075"/>
            <a:ext cx="2743200" cy="2058988"/>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MBR </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AC</a:t>
            </a:r>
          </a:p>
          <a:p>
            <a:pPr>
              <a:spcBef>
                <a:spcPct val="5000"/>
              </a:spcBef>
              <a:buFontTx/>
              <a:buNone/>
            </a:pPr>
            <a:r>
              <a:rPr lang="en-US" altLang="en-US" b="1">
                <a:latin typeface="Courier New" pitchFamily="49" charset="0"/>
              </a:rPr>
              <a:t>M[MAR] </a:t>
            </a:r>
            <a:r>
              <a:rPr lang="en-US" altLang="en-US" b="1">
                <a:latin typeface="Courier New" pitchFamily="49" charset="0"/>
                <a:sym typeface="Symbol" pitchFamily="18" charset="2"/>
              </a:rPr>
              <a:t></a:t>
            </a:r>
            <a:r>
              <a:rPr lang="en-US" altLang="en-US" b="1">
                <a:latin typeface="Courier New" pitchFamily="49" charset="0"/>
              </a:rPr>
              <a:t> MBR </a:t>
            </a:r>
          </a:p>
        </p:txBody>
      </p:sp>
      <p:sp>
        <p:nvSpPr>
          <p:cNvPr id="701447" name="Text Box 7"/>
          <p:cNvSpPr txBox="1">
            <a:spLocks noChangeArrowheads="1"/>
          </p:cNvSpPr>
          <p:nvPr/>
        </p:nvSpPr>
        <p:spPr bwMode="auto">
          <a:xfrm>
            <a:off x="6248400" y="5486400"/>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b="1">
                <a:latin typeface="Courier New" pitchFamily="49" charset="0"/>
              </a:rPr>
              <a:t>STOREI X</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397444-A4AD-4229-80A5-5E85F9E1013A}" type="slidenum">
              <a:rPr lang="en-US" altLang="en-US"/>
              <a:pPr/>
              <a:t>53</a:t>
            </a:fld>
            <a:endParaRPr lang="en-US" altLang="en-US"/>
          </a:p>
        </p:txBody>
      </p:sp>
      <p:sp>
        <p:nvSpPr>
          <p:cNvPr id="617475" name="Rectangle 3"/>
          <p:cNvSpPr>
            <a:spLocks noGrp="1" noChangeArrowheads="1"/>
          </p:cNvSpPr>
          <p:nvPr>
            <p:ph type="body" idx="1"/>
          </p:nvPr>
        </p:nvSpPr>
        <p:spPr>
          <a:xfrm>
            <a:off x="533400" y="1143000"/>
            <a:ext cx="8153400" cy="1752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The </a:t>
            </a:r>
            <a:r>
              <a:rPr lang="en-US" altLang="en-US" sz="2600" b="1">
                <a:latin typeface="Courier New" pitchFamily="49" charset="0"/>
              </a:rPr>
              <a:t>ADDI</a:t>
            </a:r>
            <a:r>
              <a:rPr lang="en-US" altLang="en-US" sz="2600">
                <a:latin typeface="Arial" charset="0"/>
              </a:rPr>
              <a:t> instruction is a combination of </a:t>
            </a:r>
            <a:r>
              <a:rPr lang="en-US" altLang="en-US" sz="2600" b="1">
                <a:latin typeface="Courier New" pitchFamily="49" charset="0"/>
              </a:rPr>
              <a:t>LOADI X</a:t>
            </a:r>
            <a:r>
              <a:rPr lang="en-US" altLang="en-US" sz="2600">
                <a:latin typeface="Arial" charset="0"/>
              </a:rPr>
              <a:t> and </a:t>
            </a:r>
            <a:r>
              <a:rPr lang="en-US" altLang="en-US" sz="2600" b="1">
                <a:latin typeface="Courier New" pitchFamily="49" charset="0"/>
              </a:rPr>
              <a:t>ADD X</a:t>
            </a:r>
            <a:r>
              <a:rPr lang="en-US" altLang="en-US" sz="2600">
                <a:latin typeface="Arial" charset="0"/>
              </a:rPr>
              <a:t>:</a:t>
            </a:r>
          </a:p>
          <a:p>
            <a:pPr>
              <a:spcBef>
                <a:spcPct val="40000"/>
              </a:spcBef>
            </a:pPr>
            <a:r>
              <a:rPr lang="en-US" altLang="en-US" sz="2600">
                <a:latin typeface="Arial" charset="0"/>
              </a:rPr>
              <a:t>In RTL: </a:t>
            </a:r>
          </a:p>
        </p:txBody>
      </p:sp>
      <p:sp>
        <p:nvSpPr>
          <p:cNvPr id="617476" name="Text Box 4"/>
          <p:cNvSpPr txBox="1">
            <a:spLocks noChangeArrowheads="1"/>
          </p:cNvSpPr>
          <p:nvPr/>
        </p:nvSpPr>
        <p:spPr bwMode="auto">
          <a:xfrm>
            <a:off x="3200400" y="2398713"/>
            <a:ext cx="3429000" cy="2058987"/>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X</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MAR </a:t>
            </a:r>
            <a:r>
              <a:rPr lang="en-US" altLang="en-US" b="1">
                <a:latin typeface="Courier New" pitchFamily="49" charset="0"/>
                <a:sym typeface="Symbol" pitchFamily="18" charset="2"/>
              </a:rPr>
              <a:t></a:t>
            </a:r>
            <a:r>
              <a:rPr lang="en-US" altLang="en-US" b="1">
                <a:latin typeface="Courier New" pitchFamily="49" charset="0"/>
              </a:rPr>
              <a:t> MBR </a:t>
            </a:r>
          </a:p>
          <a:p>
            <a:pPr>
              <a:spcBef>
                <a:spcPct val="5000"/>
              </a:spcBef>
              <a:buFontTx/>
              <a:buNone/>
            </a:pPr>
            <a:r>
              <a:rPr lang="en-US" altLang="en-US" b="1">
                <a:latin typeface="Courier New" pitchFamily="49" charset="0"/>
              </a:rPr>
              <a:t>MBR </a:t>
            </a:r>
            <a:r>
              <a:rPr lang="en-US" altLang="en-US" b="1">
                <a:latin typeface="Courier New" pitchFamily="49" charset="0"/>
                <a:sym typeface="Symbol" pitchFamily="18" charset="2"/>
              </a:rPr>
              <a:t></a:t>
            </a:r>
            <a:r>
              <a:rPr lang="en-US" altLang="en-US" b="1">
                <a:latin typeface="Courier New" pitchFamily="49" charset="0"/>
              </a:rPr>
              <a:t> M[MAR]</a:t>
            </a:r>
          </a:p>
          <a:p>
            <a:pPr>
              <a:spcBef>
                <a:spcPct val="5000"/>
              </a:spcBef>
              <a:buFontTx/>
              <a:buNone/>
            </a:pPr>
            <a:r>
              <a:rPr lang="en-US" altLang="en-US" b="1">
                <a:latin typeface="Courier New" pitchFamily="49" charset="0"/>
              </a:rPr>
              <a:t>AC </a:t>
            </a:r>
            <a:r>
              <a:rPr lang="en-US" altLang="en-US" b="1">
                <a:latin typeface="Courier New" pitchFamily="49" charset="0"/>
                <a:sym typeface="Symbol" pitchFamily="18" charset="2"/>
              </a:rPr>
              <a:t></a:t>
            </a:r>
            <a:r>
              <a:rPr lang="en-US" altLang="en-US" b="1">
                <a:latin typeface="Courier New" pitchFamily="49" charset="0"/>
              </a:rPr>
              <a:t> AC + MBR</a:t>
            </a:r>
            <a:endParaRPr lang="en-US" altLang="en-US" sz="3400" b="1" baseline="30000">
              <a:latin typeface="Courier New" pitchFamily="49" charset="0"/>
            </a:endParaRPr>
          </a:p>
        </p:txBody>
      </p:sp>
      <p:sp>
        <p:nvSpPr>
          <p:cNvPr id="617482" name="Rectangle 10"/>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
        <p:nvSpPr>
          <p:cNvPr id="617483" name="Text Box 11"/>
          <p:cNvSpPr txBox="1">
            <a:spLocks noChangeArrowheads="1"/>
          </p:cNvSpPr>
          <p:nvPr/>
        </p:nvSpPr>
        <p:spPr bwMode="auto">
          <a:xfrm>
            <a:off x="4267200" y="4724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b="1">
                <a:latin typeface="Courier New" pitchFamily="49" charset="0"/>
              </a:rPr>
              <a:t>ADDI X</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B9AFA9-0332-4767-962C-0D42C97AAC99}" type="slidenum">
              <a:rPr lang="en-US" altLang="en-US"/>
              <a:pPr/>
              <a:t>54</a:t>
            </a:fld>
            <a:endParaRPr lang="en-US" altLang="en-US"/>
          </a:p>
        </p:txBody>
      </p:sp>
      <p:sp>
        <p:nvSpPr>
          <p:cNvPr id="619523" name="Rectangle 3"/>
          <p:cNvSpPr>
            <a:spLocks noGrp="1" noChangeArrowheads="1"/>
          </p:cNvSpPr>
          <p:nvPr>
            <p:ph type="body" idx="1"/>
          </p:nvPr>
        </p:nvSpPr>
        <p:spPr>
          <a:xfrm>
            <a:off x="533400" y="914400"/>
            <a:ext cx="8153400" cy="2514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Another helpful programming tool is the use of subroutines. </a:t>
            </a:r>
          </a:p>
          <a:p>
            <a:pPr>
              <a:spcBef>
                <a:spcPct val="40000"/>
              </a:spcBef>
            </a:pPr>
            <a:r>
              <a:rPr lang="en-US" altLang="en-US" sz="2600">
                <a:latin typeface="Arial" charset="0"/>
              </a:rPr>
              <a:t>The jump-and-store instruction, </a:t>
            </a:r>
            <a:r>
              <a:rPr lang="en-US" altLang="en-US" sz="2600" b="1">
                <a:latin typeface="Courier New" pitchFamily="49" charset="0"/>
              </a:rPr>
              <a:t>JNS</a:t>
            </a:r>
            <a:r>
              <a:rPr lang="en-US" altLang="en-US" sz="2600">
                <a:latin typeface="Arial" charset="0"/>
              </a:rPr>
              <a:t>, gives us limited subroutine functionality. The details of the </a:t>
            </a:r>
            <a:r>
              <a:rPr lang="en-US" altLang="en-US" sz="2600" b="1">
                <a:latin typeface="Courier New" pitchFamily="49" charset="0"/>
              </a:rPr>
              <a:t>JNS</a:t>
            </a:r>
            <a:r>
              <a:rPr lang="en-US" altLang="en-US" sz="2600">
                <a:latin typeface="Arial" charset="0"/>
              </a:rPr>
              <a:t> instruction are given by the following RTL: </a:t>
            </a:r>
          </a:p>
        </p:txBody>
      </p:sp>
      <p:sp>
        <p:nvSpPr>
          <p:cNvPr id="619524" name="Text Box 4"/>
          <p:cNvSpPr txBox="1">
            <a:spLocks noChangeArrowheads="1"/>
          </p:cNvSpPr>
          <p:nvPr/>
        </p:nvSpPr>
        <p:spPr bwMode="auto">
          <a:xfrm>
            <a:off x="2286000" y="3163888"/>
            <a:ext cx="3429000" cy="2713037"/>
          </a:xfrm>
          <a:prstGeom prst="rect">
            <a:avLst/>
          </a:prstGeom>
          <a:solidFill>
            <a:srgbClr val="FFFFEB"/>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0"/>
              </a:spcBef>
              <a:buFontTx/>
              <a:buNone/>
            </a:pPr>
            <a:r>
              <a:rPr lang="en-US" altLang="en-US" b="1" dirty="0">
                <a:latin typeface="Courier New" pitchFamily="49" charset="0"/>
              </a:rPr>
              <a:t>MBR </a:t>
            </a:r>
            <a:r>
              <a:rPr lang="en-US" altLang="en-US" b="1" dirty="0">
                <a:latin typeface="Courier New" pitchFamily="49" charset="0"/>
                <a:sym typeface="Symbol" pitchFamily="18" charset="2"/>
              </a:rPr>
              <a:t></a:t>
            </a:r>
            <a:r>
              <a:rPr lang="en-US" altLang="en-US" b="1" dirty="0">
                <a:latin typeface="Courier New" pitchFamily="49" charset="0"/>
              </a:rPr>
              <a:t> PC</a:t>
            </a:r>
          </a:p>
          <a:p>
            <a:pPr>
              <a:spcBef>
                <a:spcPct val="0"/>
              </a:spcBef>
              <a:buFontTx/>
              <a:buNone/>
            </a:pPr>
            <a:r>
              <a:rPr lang="en-US" altLang="en-US" b="1" dirty="0">
                <a:latin typeface="Courier New" pitchFamily="49" charset="0"/>
              </a:rPr>
              <a:t>MAR </a:t>
            </a:r>
            <a:r>
              <a:rPr lang="en-US" altLang="en-US" b="1" dirty="0">
                <a:latin typeface="Courier New" pitchFamily="49" charset="0"/>
                <a:sym typeface="Symbol" pitchFamily="18" charset="2"/>
              </a:rPr>
              <a:t></a:t>
            </a:r>
            <a:r>
              <a:rPr lang="en-US" altLang="en-US" b="1" dirty="0">
                <a:latin typeface="Courier New" pitchFamily="49" charset="0"/>
              </a:rPr>
              <a:t> X</a:t>
            </a:r>
          </a:p>
          <a:p>
            <a:pPr>
              <a:spcBef>
                <a:spcPct val="0"/>
              </a:spcBef>
              <a:buFontTx/>
              <a:buNone/>
            </a:pPr>
            <a:r>
              <a:rPr lang="en-US" altLang="en-US" b="1" dirty="0">
                <a:latin typeface="Courier New" pitchFamily="49" charset="0"/>
              </a:rPr>
              <a:t>M[MAR] </a:t>
            </a:r>
            <a:r>
              <a:rPr lang="en-US" altLang="en-US" b="1" dirty="0">
                <a:latin typeface="Courier New" pitchFamily="49" charset="0"/>
                <a:sym typeface="Symbol" pitchFamily="18" charset="2"/>
              </a:rPr>
              <a:t></a:t>
            </a:r>
            <a:r>
              <a:rPr lang="en-US" altLang="en-US" b="1" dirty="0">
                <a:latin typeface="Courier New" pitchFamily="49" charset="0"/>
              </a:rPr>
              <a:t> MBR</a:t>
            </a:r>
          </a:p>
          <a:p>
            <a:pPr>
              <a:spcBef>
                <a:spcPct val="0"/>
              </a:spcBef>
              <a:buFontTx/>
              <a:buNone/>
            </a:pPr>
            <a:r>
              <a:rPr lang="en-US" altLang="en-US" b="1" dirty="0">
                <a:latin typeface="Courier New" pitchFamily="49" charset="0"/>
              </a:rPr>
              <a:t>MBR </a:t>
            </a:r>
            <a:r>
              <a:rPr lang="en-US" altLang="en-US" b="1" dirty="0">
                <a:latin typeface="Courier New" pitchFamily="49" charset="0"/>
                <a:sym typeface="Symbol" pitchFamily="18" charset="2"/>
              </a:rPr>
              <a:t></a:t>
            </a:r>
            <a:r>
              <a:rPr lang="en-US" altLang="en-US" b="1" dirty="0">
                <a:latin typeface="Courier New" pitchFamily="49" charset="0"/>
              </a:rPr>
              <a:t> X </a:t>
            </a:r>
          </a:p>
          <a:p>
            <a:pPr>
              <a:spcBef>
                <a:spcPct val="0"/>
              </a:spcBef>
              <a:buFontTx/>
              <a:buNone/>
            </a:pPr>
            <a:r>
              <a:rPr lang="en-US" altLang="en-US" b="1" dirty="0">
                <a:latin typeface="Courier New" pitchFamily="49" charset="0"/>
              </a:rPr>
              <a:t>AC </a:t>
            </a:r>
            <a:r>
              <a:rPr lang="en-US" altLang="en-US" b="1" dirty="0">
                <a:latin typeface="Courier New" pitchFamily="49" charset="0"/>
                <a:sym typeface="Symbol" pitchFamily="18" charset="2"/>
              </a:rPr>
              <a:t></a:t>
            </a:r>
            <a:r>
              <a:rPr lang="en-US" altLang="en-US" b="1" dirty="0">
                <a:latin typeface="Courier New" pitchFamily="49" charset="0"/>
              </a:rPr>
              <a:t> 1 </a:t>
            </a:r>
          </a:p>
          <a:p>
            <a:pPr>
              <a:spcBef>
                <a:spcPct val="0"/>
              </a:spcBef>
              <a:buFontTx/>
              <a:buNone/>
            </a:pPr>
            <a:r>
              <a:rPr lang="en-US" altLang="en-US" b="1" dirty="0">
                <a:latin typeface="Courier New" pitchFamily="49" charset="0"/>
              </a:rPr>
              <a:t>AC </a:t>
            </a:r>
            <a:r>
              <a:rPr lang="en-US" altLang="en-US" b="1" dirty="0">
                <a:latin typeface="Courier New" pitchFamily="49" charset="0"/>
                <a:sym typeface="Symbol" pitchFamily="18" charset="2"/>
              </a:rPr>
              <a:t></a:t>
            </a:r>
            <a:r>
              <a:rPr lang="en-US" altLang="en-US" b="1" dirty="0">
                <a:latin typeface="Courier New" pitchFamily="49" charset="0"/>
              </a:rPr>
              <a:t> AC + MBR</a:t>
            </a:r>
          </a:p>
          <a:p>
            <a:pPr>
              <a:spcBef>
                <a:spcPct val="0"/>
              </a:spcBef>
              <a:buFontTx/>
              <a:buNone/>
            </a:pPr>
            <a:r>
              <a:rPr lang="en-US" altLang="en-US" b="1" smtClean="0">
                <a:latin typeface="Courier New" pitchFamily="49" charset="0"/>
              </a:rPr>
              <a:t>PC </a:t>
            </a:r>
            <a:r>
              <a:rPr lang="en-US" altLang="en-US" b="1">
                <a:latin typeface="Courier New" pitchFamily="49" charset="0"/>
                <a:sym typeface="Symbol" pitchFamily="18" charset="2"/>
              </a:rPr>
              <a:t></a:t>
            </a:r>
            <a:r>
              <a:rPr lang="en-US" altLang="en-US" b="1">
                <a:latin typeface="Courier New" pitchFamily="49" charset="0"/>
              </a:rPr>
              <a:t> </a:t>
            </a:r>
            <a:r>
              <a:rPr lang="en-US" altLang="en-US" b="1" smtClean="0">
                <a:latin typeface="Courier New" pitchFamily="49" charset="0"/>
              </a:rPr>
              <a:t>AC</a:t>
            </a:r>
            <a:endParaRPr lang="en-US" altLang="en-US" b="1" dirty="0">
              <a:latin typeface="Courier New" pitchFamily="49" charset="0"/>
            </a:endParaRPr>
          </a:p>
        </p:txBody>
      </p:sp>
      <p:sp>
        <p:nvSpPr>
          <p:cNvPr id="619525" name="Text Box 5"/>
          <p:cNvSpPr txBox="1">
            <a:spLocks noChangeArrowheads="1"/>
          </p:cNvSpPr>
          <p:nvPr/>
        </p:nvSpPr>
        <p:spPr bwMode="auto">
          <a:xfrm>
            <a:off x="6172200" y="3962400"/>
            <a:ext cx="24384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dirty="0">
                <a:solidFill>
                  <a:srgbClr val="CC3300"/>
                </a:solidFill>
                <a:latin typeface="Times New Roman" pitchFamily="18" charset="0"/>
              </a:rPr>
              <a:t>Does </a:t>
            </a:r>
            <a:r>
              <a:rPr lang="en-US" altLang="en-US" sz="2200" b="1" dirty="0">
                <a:solidFill>
                  <a:srgbClr val="CC3300"/>
                </a:solidFill>
                <a:latin typeface="Courier New" pitchFamily="49" charset="0"/>
              </a:rPr>
              <a:t>JNS</a:t>
            </a:r>
            <a:r>
              <a:rPr lang="en-US" altLang="en-US" sz="2200" b="1" dirty="0">
                <a:solidFill>
                  <a:srgbClr val="CC3300"/>
                </a:solidFill>
                <a:latin typeface="Times New Roman" pitchFamily="18" charset="0"/>
              </a:rPr>
              <a:t> permit recursive calls? </a:t>
            </a:r>
          </a:p>
        </p:txBody>
      </p:sp>
      <p:sp>
        <p:nvSpPr>
          <p:cNvPr id="619529" name="Rectangle 9"/>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B588FB-ED56-40CA-A88A-683A76FE4F83}" type="slidenum">
              <a:rPr lang="en-US" altLang="en-US"/>
              <a:pPr/>
              <a:t>55</a:t>
            </a:fld>
            <a:endParaRPr lang="en-US" altLang="en-US"/>
          </a:p>
        </p:txBody>
      </p:sp>
      <p:sp>
        <p:nvSpPr>
          <p:cNvPr id="621571" name="Rectangle 3"/>
          <p:cNvSpPr>
            <a:spLocks noGrp="1" noChangeArrowheads="1"/>
          </p:cNvSpPr>
          <p:nvPr>
            <p:ph type="body" idx="1"/>
          </p:nvPr>
        </p:nvSpPr>
        <p:spPr>
          <a:xfrm>
            <a:off x="381000" y="1447800"/>
            <a:ext cx="8229600" cy="4191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Our first new instruction is the </a:t>
            </a:r>
            <a:r>
              <a:rPr lang="en-US" altLang="en-US" sz="2600" b="1">
                <a:latin typeface="Courier New" pitchFamily="49" charset="0"/>
              </a:rPr>
              <a:t>CLEAR</a:t>
            </a:r>
            <a:r>
              <a:rPr lang="en-US" altLang="en-US" sz="2600">
                <a:latin typeface="Arial" charset="0"/>
              </a:rPr>
              <a:t> instruction.</a:t>
            </a:r>
          </a:p>
          <a:p>
            <a:pPr>
              <a:spcBef>
                <a:spcPct val="40000"/>
              </a:spcBef>
            </a:pPr>
            <a:r>
              <a:rPr lang="en-US" altLang="en-US" sz="2600">
                <a:latin typeface="Arial" charset="0"/>
              </a:rPr>
              <a:t>All it does is set the contents of the accumulator to all zeroes.</a:t>
            </a:r>
          </a:p>
          <a:p>
            <a:pPr>
              <a:spcBef>
                <a:spcPct val="40000"/>
              </a:spcBef>
            </a:pPr>
            <a:r>
              <a:rPr lang="en-US" altLang="en-US" sz="2600">
                <a:latin typeface="Arial" charset="0"/>
              </a:rPr>
              <a:t>This is the RTL for </a:t>
            </a:r>
            <a:r>
              <a:rPr lang="en-US" altLang="en-US" sz="2600" b="1">
                <a:latin typeface="Courier New" pitchFamily="49" charset="0"/>
              </a:rPr>
              <a:t>CLEAR</a:t>
            </a:r>
            <a:r>
              <a:rPr lang="en-US" altLang="en-US" sz="2600">
                <a:latin typeface="Arial" charset="0"/>
              </a:rPr>
              <a:t>:</a:t>
            </a:r>
          </a:p>
          <a:p>
            <a:endParaRPr lang="en-US" altLang="en-US" sz="2600">
              <a:latin typeface="Arial" charset="0"/>
            </a:endParaRPr>
          </a:p>
          <a:p>
            <a:endParaRPr lang="en-US" altLang="en-US" sz="2600">
              <a:latin typeface="Arial" charset="0"/>
            </a:endParaRPr>
          </a:p>
          <a:p>
            <a:r>
              <a:rPr lang="en-US" altLang="en-US" sz="2600">
                <a:latin typeface="Arial" charset="0"/>
              </a:rPr>
              <a:t>We put our new instructions to work in the program on the following slide.</a:t>
            </a:r>
          </a:p>
        </p:txBody>
      </p:sp>
      <p:sp>
        <p:nvSpPr>
          <p:cNvPr id="621572" name="Text Box 4"/>
          <p:cNvSpPr txBox="1">
            <a:spLocks noChangeArrowheads="1"/>
          </p:cNvSpPr>
          <p:nvPr/>
        </p:nvSpPr>
        <p:spPr bwMode="auto">
          <a:xfrm>
            <a:off x="2057400" y="3657600"/>
            <a:ext cx="20574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spcBef>
                <a:spcPct val="0"/>
              </a:spcBef>
              <a:buFontTx/>
              <a:buNone/>
            </a:pPr>
            <a:r>
              <a:rPr lang="en-US" altLang="en-US" sz="2600" b="1">
                <a:latin typeface="Courier New" pitchFamily="49" charset="0"/>
              </a:rPr>
              <a:t>AC </a:t>
            </a:r>
            <a:r>
              <a:rPr lang="en-US" altLang="en-US" sz="2600" b="1">
                <a:latin typeface="Courier New" pitchFamily="49" charset="0"/>
                <a:sym typeface="Symbol" pitchFamily="18" charset="2"/>
              </a:rPr>
              <a:t></a:t>
            </a:r>
            <a:r>
              <a:rPr lang="en-US" altLang="en-US" sz="2600" b="1">
                <a:latin typeface="Courier New" pitchFamily="49" charset="0"/>
              </a:rPr>
              <a:t> 0</a:t>
            </a:r>
          </a:p>
        </p:txBody>
      </p:sp>
      <p:sp>
        <p:nvSpPr>
          <p:cNvPr id="621576" name="Rectangle 8"/>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CF807B-931F-4265-8C71-D9E486F0CC45}" type="slidenum">
              <a:rPr lang="en-US" altLang="en-US"/>
              <a:pPr/>
              <a:t>56</a:t>
            </a:fld>
            <a:endParaRPr lang="en-US" altLang="en-US"/>
          </a:p>
        </p:txBody>
      </p:sp>
      <p:sp>
        <p:nvSpPr>
          <p:cNvPr id="623619" name="Rectangle 3"/>
          <p:cNvSpPr>
            <a:spLocks noGrp="1" noChangeArrowheads="1"/>
          </p:cNvSpPr>
          <p:nvPr>
            <p:ph type="body" idx="1"/>
          </p:nvPr>
        </p:nvSpPr>
        <p:spPr>
          <a:xfrm>
            <a:off x="762000" y="1219200"/>
            <a:ext cx="3505200" cy="3962400"/>
          </a:xfrm>
          <a:noFill/>
          <a:extLst>
            <a:ext uri="{909E8E84-426E-40DD-AFC4-6F175D3DCCD1}">
              <a14:hiddenFill xmlns:a14="http://schemas.microsoft.com/office/drawing/2010/main">
                <a:solidFill>
                  <a:srgbClr val="E4F5FF"/>
                </a:solidFill>
              </a14:hiddenFill>
            </a:ext>
          </a:extLst>
        </p:spPr>
        <p:txBody>
          <a:bodyPr/>
          <a:lstStyle/>
          <a:p>
            <a:pPr>
              <a:spcBef>
                <a:spcPct val="0"/>
              </a:spcBef>
              <a:buFontTx/>
              <a:buNone/>
              <a:tabLst>
                <a:tab pos="1481138" algn="l"/>
              </a:tabLst>
            </a:pPr>
            <a:r>
              <a:rPr lang="en-US" altLang="en-US" sz="1800" b="1">
                <a:latin typeface="Courier New" pitchFamily="49" charset="0"/>
              </a:rPr>
              <a:t>100 |	LOAD Addr	</a:t>
            </a:r>
          </a:p>
          <a:p>
            <a:pPr>
              <a:spcBef>
                <a:spcPct val="0"/>
              </a:spcBef>
              <a:buFontTx/>
              <a:buNone/>
              <a:tabLst>
                <a:tab pos="1481138" algn="l"/>
              </a:tabLst>
            </a:pPr>
            <a:r>
              <a:rPr lang="en-US" altLang="en-US" sz="1800" b="1">
                <a:latin typeface="Courier New" pitchFamily="49" charset="0"/>
              </a:rPr>
              <a:t>101 |	STORE Next</a:t>
            </a:r>
          </a:p>
          <a:p>
            <a:pPr>
              <a:spcBef>
                <a:spcPct val="0"/>
              </a:spcBef>
              <a:buFontTx/>
              <a:buNone/>
              <a:tabLst>
                <a:tab pos="1481138" algn="l"/>
              </a:tabLst>
            </a:pPr>
            <a:r>
              <a:rPr lang="en-US" altLang="en-US" sz="1800" b="1">
                <a:latin typeface="Courier New" pitchFamily="49" charset="0"/>
              </a:rPr>
              <a:t>102 |	LOAD Num	</a:t>
            </a:r>
          </a:p>
          <a:p>
            <a:pPr>
              <a:spcBef>
                <a:spcPct val="0"/>
              </a:spcBef>
              <a:buFontTx/>
              <a:buNone/>
              <a:tabLst>
                <a:tab pos="1481138" algn="l"/>
              </a:tabLst>
            </a:pPr>
            <a:r>
              <a:rPr lang="en-US" altLang="en-US" sz="1800" b="1">
                <a:latin typeface="Courier New" pitchFamily="49" charset="0"/>
              </a:rPr>
              <a:t>103 |	SUBT One        </a:t>
            </a:r>
          </a:p>
          <a:p>
            <a:pPr>
              <a:spcBef>
                <a:spcPct val="0"/>
              </a:spcBef>
              <a:buFontTx/>
              <a:buNone/>
              <a:tabLst>
                <a:tab pos="1481138" algn="l"/>
              </a:tabLst>
            </a:pPr>
            <a:r>
              <a:rPr lang="en-US" altLang="en-US" sz="1800" b="1">
                <a:latin typeface="Courier New" pitchFamily="49" charset="0"/>
              </a:rPr>
              <a:t>104 |	STORE Ctr	  </a:t>
            </a:r>
          </a:p>
          <a:p>
            <a:pPr>
              <a:spcBef>
                <a:spcPct val="0"/>
              </a:spcBef>
              <a:buFontTx/>
              <a:buNone/>
              <a:tabLst>
                <a:tab pos="1481138" algn="l"/>
              </a:tabLst>
            </a:pPr>
            <a:r>
              <a:rPr lang="en-US" altLang="en-US" sz="1800" b="1">
                <a:latin typeface="Courier New" pitchFamily="49" charset="0"/>
              </a:rPr>
              <a:t>105 |Loop  LOAD Sum  </a:t>
            </a:r>
          </a:p>
          <a:p>
            <a:pPr>
              <a:spcBef>
                <a:spcPct val="0"/>
              </a:spcBef>
              <a:buFontTx/>
              <a:buNone/>
              <a:tabLst>
                <a:tab pos="1481138" algn="l"/>
              </a:tabLst>
            </a:pPr>
            <a:r>
              <a:rPr lang="en-US" altLang="en-US" sz="1800" b="1">
                <a:latin typeface="Courier New" pitchFamily="49" charset="0"/>
              </a:rPr>
              <a:t>106 |	ADDI Next	</a:t>
            </a:r>
          </a:p>
          <a:p>
            <a:pPr>
              <a:spcBef>
                <a:spcPct val="0"/>
              </a:spcBef>
              <a:buFontTx/>
              <a:buNone/>
              <a:tabLst>
                <a:tab pos="1481138" algn="l"/>
              </a:tabLst>
            </a:pPr>
            <a:r>
              <a:rPr lang="en-US" altLang="en-US" sz="1800" b="1">
                <a:latin typeface="Courier New" pitchFamily="49" charset="0"/>
              </a:rPr>
              <a:t>107 |	STORE Sum       </a:t>
            </a:r>
          </a:p>
          <a:p>
            <a:pPr>
              <a:spcBef>
                <a:spcPct val="0"/>
              </a:spcBef>
              <a:buFontTx/>
              <a:buNone/>
              <a:tabLst>
                <a:tab pos="1481138" algn="l"/>
              </a:tabLst>
            </a:pPr>
            <a:r>
              <a:rPr lang="en-US" altLang="en-US" sz="1800" b="1">
                <a:latin typeface="Courier New" pitchFamily="49" charset="0"/>
              </a:rPr>
              <a:t>108 |	LOAD Next       </a:t>
            </a:r>
          </a:p>
          <a:p>
            <a:pPr>
              <a:spcBef>
                <a:spcPct val="0"/>
              </a:spcBef>
              <a:buFontTx/>
              <a:buNone/>
              <a:tabLst>
                <a:tab pos="1481138" algn="l"/>
              </a:tabLst>
            </a:pPr>
            <a:r>
              <a:rPr lang="en-US" altLang="en-US" sz="1800" b="1">
                <a:latin typeface="Courier New" pitchFamily="49" charset="0"/>
              </a:rPr>
              <a:t>109 |	ADD One	</a:t>
            </a:r>
          </a:p>
          <a:p>
            <a:pPr>
              <a:spcBef>
                <a:spcPct val="0"/>
              </a:spcBef>
              <a:buFontTx/>
              <a:buNone/>
              <a:tabLst>
                <a:tab pos="1481138" algn="l"/>
              </a:tabLst>
            </a:pPr>
            <a:r>
              <a:rPr lang="en-US" altLang="en-US" sz="1800" b="1">
                <a:latin typeface="Courier New" pitchFamily="49" charset="0"/>
              </a:rPr>
              <a:t>10A |	STORE Next      </a:t>
            </a:r>
          </a:p>
          <a:p>
            <a:pPr>
              <a:spcBef>
                <a:spcPct val="0"/>
              </a:spcBef>
              <a:buFontTx/>
              <a:buNone/>
              <a:tabLst>
                <a:tab pos="1481138" algn="l"/>
              </a:tabLst>
            </a:pPr>
            <a:r>
              <a:rPr lang="en-US" altLang="en-US" sz="1800" b="1">
                <a:latin typeface="Courier New" pitchFamily="49" charset="0"/>
              </a:rPr>
              <a:t>10B |	LOAD Ctr  </a:t>
            </a:r>
          </a:p>
          <a:p>
            <a:pPr>
              <a:spcBef>
                <a:spcPct val="0"/>
              </a:spcBef>
              <a:buFontTx/>
              <a:buNone/>
              <a:tabLst>
                <a:tab pos="1481138" algn="l"/>
              </a:tabLst>
            </a:pPr>
            <a:r>
              <a:rPr lang="en-US" altLang="en-US" sz="1800" b="1">
                <a:latin typeface="Courier New" pitchFamily="49" charset="0"/>
              </a:rPr>
              <a:t>10C |	SUBT One</a:t>
            </a:r>
          </a:p>
          <a:p>
            <a:pPr>
              <a:spcBef>
                <a:spcPct val="0"/>
              </a:spcBef>
              <a:buFontTx/>
              <a:buNone/>
              <a:tabLst>
                <a:tab pos="1481138" algn="l"/>
              </a:tabLst>
            </a:pPr>
            <a:r>
              <a:rPr lang="en-US" altLang="en-US" sz="1800" b="1">
                <a:latin typeface="Courier New" pitchFamily="49" charset="0"/>
              </a:rPr>
              <a:t>10D |	STORE Ctr</a:t>
            </a:r>
          </a:p>
        </p:txBody>
      </p:sp>
      <p:sp>
        <p:nvSpPr>
          <p:cNvPr id="623621" name="Rectangle 5"/>
          <p:cNvSpPr>
            <a:spLocks noChangeArrowheads="1"/>
          </p:cNvSpPr>
          <p:nvPr/>
        </p:nvSpPr>
        <p:spPr bwMode="auto">
          <a:xfrm>
            <a:off x="4648200" y="1219200"/>
            <a:ext cx="3505200" cy="38862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tabLst>
                <a:tab pos="1481138" algn="l"/>
              </a:tabLst>
              <a:defRPr sz="3200">
                <a:solidFill>
                  <a:schemeClr val="tx1"/>
                </a:solidFill>
                <a:latin typeface="Times New Roman" pitchFamily="18" charset="0"/>
              </a:defRPr>
            </a:lvl1pPr>
            <a:lvl2pPr marL="742950" indent="-285750">
              <a:spcBef>
                <a:spcPct val="20000"/>
              </a:spcBef>
              <a:buChar char="–"/>
              <a:tabLst>
                <a:tab pos="1481138" algn="l"/>
              </a:tabLst>
              <a:defRPr sz="2800">
                <a:solidFill>
                  <a:schemeClr val="tx1"/>
                </a:solidFill>
                <a:latin typeface="Times New Roman" pitchFamily="18" charset="0"/>
              </a:defRPr>
            </a:lvl2pPr>
            <a:lvl3pPr marL="1143000" indent="-228600">
              <a:spcBef>
                <a:spcPct val="20000"/>
              </a:spcBef>
              <a:tabLst>
                <a:tab pos="1481138" algn="l"/>
              </a:tabLst>
              <a:defRPr sz="2400">
                <a:solidFill>
                  <a:schemeClr val="tx1"/>
                </a:solidFill>
                <a:latin typeface="Times New Roman" pitchFamily="18" charset="0"/>
              </a:defRPr>
            </a:lvl3pPr>
            <a:lvl4pPr marL="1600200" indent="-228600">
              <a:spcBef>
                <a:spcPct val="20000"/>
              </a:spcBef>
              <a:buChar char="–"/>
              <a:tabLst>
                <a:tab pos="1481138" algn="l"/>
              </a:tabLst>
              <a:defRPr sz="2000">
                <a:solidFill>
                  <a:schemeClr val="tx1"/>
                </a:solidFill>
                <a:latin typeface="Times New Roman" pitchFamily="18" charset="0"/>
              </a:defRPr>
            </a:lvl4pPr>
            <a:lvl5pPr marL="2057400" indent="-228600">
              <a:spcBef>
                <a:spcPct val="20000"/>
              </a:spcBef>
              <a:buChar char="»"/>
              <a:tabLst>
                <a:tab pos="1481138" algn="l"/>
              </a:tabLst>
              <a:defRPr sz="2000">
                <a:solidFill>
                  <a:schemeClr val="tx1"/>
                </a:solidFill>
                <a:latin typeface="Times New Roman" pitchFamily="18" charset="0"/>
              </a:defRPr>
            </a:lvl5pPr>
            <a:lvl6pPr marL="25146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6pPr>
            <a:lvl7pPr marL="29718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7pPr>
            <a:lvl8pPr marL="34290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8pPr>
            <a:lvl9pPr marL="3886200" indent="-228600" eaLnBrk="0" fontAlgn="base" hangingPunct="0">
              <a:spcBef>
                <a:spcPct val="20000"/>
              </a:spcBef>
              <a:spcAft>
                <a:spcPct val="0"/>
              </a:spcAft>
              <a:buChar char="»"/>
              <a:tabLst>
                <a:tab pos="1481138" algn="l"/>
              </a:tabLst>
              <a:defRPr sz="2000">
                <a:solidFill>
                  <a:schemeClr val="tx1"/>
                </a:solidFill>
                <a:latin typeface="Times New Roman" pitchFamily="18" charset="0"/>
              </a:defRPr>
            </a:lvl9pPr>
          </a:lstStyle>
          <a:p>
            <a:pPr>
              <a:spcBef>
                <a:spcPct val="0"/>
              </a:spcBef>
              <a:buFontTx/>
              <a:buNone/>
            </a:pPr>
            <a:r>
              <a:rPr lang="en-US" altLang="en-US" sz="1800" b="1">
                <a:latin typeface="Courier New" pitchFamily="49" charset="0"/>
              </a:rPr>
              <a:t>10E |	SKIPCOND 000</a:t>
            </a:r>
          </a:p>
          <a:p>
            <a:pPr>
              <a:spcBef>
                <a:spcPct val="0"/>
              </a:spcBef>
              <a:buFontTx/>
              <a:buNone/>
            </a:pPr>
            <a:r>
              <a:rPr lang="en-US" altLang="en-US" sz="1800" b="1">
                <a:latin typeface="Courier New" pitchFamily="49" charset="0"/>
              </a:rPr>
              <a:t>10F |	JUMP Loop</a:t>
            </a:r>
          </a:p>
          <a:p>
            <a:pPr>
              <a:spcBef>
                <a:spcPct val="0"/>
              </a:spcBef>
              <a:buFontTx/>
              <a:buNone/>
            </a:pPr>
            <a:r>
              <a:rPr lang="en-US" altLang="en-US" sz="1800" b="1">
                <a:latin typeface="Courier New" pitchFamily="49" charset="0"/>
              </a:rPr>
              <a:t>110 |	HALT	</a:t>
            </a:r>
          </a:p>
          <a:p>
            <a:pPr>
              <a:spcBef>
                <a:spcPct val="0"/>
              </a:spcBef>
              <a:buFontTx/>
              <a:buNone/>
            </a:pPr>
            <a:r>
              <a:rPr lang="en-US" altLang="en-US" sz="1800" b="1">
                <a:latin typeface="Courier New" pitchFamily="49" charset="0"/>
              </a:rPr>
              <a:t>111 |Addr  HEX 117	</a:t>
            </a:r>
          </a:p>
          <a:p>
            <a:pPr>
              <a:spcBef>
                <a:spcPct val="0"/>
              </a:spcBef>
              <a:buFontTx/>
              <a:buNone/>
            </a:pPr>
            <a:r>
              <a:rPr lang="en-US" altLang="en-US" sz="1800" b="1">
                <a:latin typeface="Courier New" pitchFamily="49" charset="0"/>
              </a:rPr>
              <a:t>112 |Next  HEX 0	</a:t>
            </a:r>
          </a:p>
          <a:p>
            <a:pPr>
              <a:spcBef>
                <a:spcPct val="0"/>
              </a:spcBef>
              <a:buFontTx/>
              <a:buNone/>
            </a:pPr>
            <a:r>
              <a:rPr lang="en-US" altLang="en-US" sz="1800" b="1">
                <a:latin typeface="Courier New" pitchFamily="49" charset="0"/>
              </a:rPr>
              <a:t>113 |Num   DEC 5	</a:t>
            </a:r>
          </a:p>
          <a:p>
            <a:pPr>
              <a:spcBef>
                <a:spcPct val="0"/>
              </a:spcBef>
              <a:buFontTx/>
              <a:buNone/>
            </a:pPr>
            <a:r>
              <a:rPr lang="en-US" altLang="en-US" sz="1800" b="1">
                <a:latin typeface="Courier New" pitchFamily="49" charset="0"/>
              </a:rPr>
              <a:t>114 |Sum   DEC 0	</a:t>
            </a:r>
          </a:p>
          <a:p>
            <a:pPr>
              <a:spcBef>
                <a:spcPct val="0"/>
              </a:spcBef>
              <a:buFontTx/>
              <a:buNone/>
            </a:pPr>
            <a:r>
              <a:rPr lang="en-US" altLang="en-US" sz="1800" b="1">
                <a:latin typeface="Courier New" pitchFamily="49" charset="0"/>
              </a:rPr>
              <a:t>115 |Ctr   HEX 0</a:t>
            </a:r>
          </a:p>
          <a:p>
            <a:pPr>
              <a:spcBef>
                <a:spcPct val="0"/>
              </a:spcBef>
              <a:buFontTx/>
              <a:buNone/>
            </a:pPr>
            <a:r>
              <a:rPr lang="en-US" altLang="en-US" sz="1800" b="1">
                <a:latin typeface="Courier New" pitchFamily="49" charset="0"/>
              </a:rPr>
              <a:t>116 |One   DEC 1	</a:t>
            </a:r>
          </a:p>
          <a:p>
            <a:pPr>
              <a:spcBef>
                <a:spcPct val="0"/>
              </a:spcBef>
              <a:buFontTx/>
              <a:buNone/>
            </a:pPr>
            <a:r>
              <a:rPr lang="en-US" altLang="en-US" sz="1800" b="1">
                <a:latin typeface="Courier New" pitchFamily="49" charset="0"/>
              </a:rPr>
              <a:t>117 |	DEC 10	</a:t>
            </a:r>
          </a:p>
          <a:p>
            <a:pPr>
              <a:spcBef>
                <a:spcPct val="0"/>
              </a:spcBef>
              <a:buFontTx/>
              <a:buNone/>
            </a:pPr>
            <a:r>
              <a:rPr lang="en-US" altLang="en-US" sz="1800" b="1">
                <a:latin typeface="Courier New" pitchFamily="49" charset="0"/>
              </a:rPr>
              <a:t>118 |	DEC 15	</a:t>
            </a:r>
          </a:p>
          <a:p>
            <a:pPr>
              <a:spcBef>
                <a:spcPct val="0"/>
              </a:spcBef>
              <a:buFontTx/>
              <a:buNone/>
            </a:pPr>
            <a:r>
              <a:rPr lang="en-US" altLang="en-US" sz="1800" b="1">
                <a:latin typeface="Courier New" pitchFamily="49" charset="0"/>
              </a:rPr>
              <a:t>119 |	DEC 2	   </a:t>
            </a:r>
          </a:p>
          <a:p>
            <a:pPr>
              <a:spcBef>
                <a:spcPct val="0"/>
              </a:spcBef>
              <a:buFontTx/>
              <a:buNone/>
            </a:pPr>
            <a:r>
              <a:rPr lang="en-US" altLang="en-US" sz="1800" b="1">
                <a:latin typeface="Courier New" pitchFamily="49" charset="0"/>
              </a:rPr>
              <a:t>11A |	DEC 25	</a:t>
            </a:r>
          </a:p>
          <a:p>
            <a:pPr>
              <a:spcBef>
                <a:spcPct val="0"/>
              </a:spcBef>
              <a:buFontTx/>
              <a:buNone/>
            </a:pPr>
            <a:r>
              <a:rPr lang="en-US" altLang="en-US" sz="1800" b="1">
                <a:latin typeface="Courier New" pitchFamily="49" charset="0"/>
              </a:rPr>
              <a:t>11B |	DEC 30</a:t>
            </a:r>
          </a:p>
        </p:txBody>
      </p:sp>
      <p:sp>
        <p:nvSpPr>
          <p:cNvPr id="623622" name="Line 6"/>
          <p:cNvSpPr>
            <a:spLocks noChangeShapeType="1"/>
          </p:cNvSpPr>
          <p:nvPr/>
        </p:nvSpPr>
        <p:spPr bwMode="auto">
          <a:xfrm>
            <a:off x="4191000" y="1066800"/>
            <a:ext cx="0" cy="426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23626" name="Rectangle 10"/>
          <p:cNvSpPr>
            <a:spLocks noGrp="1" noChangeArrowheads="1"/>
          </p:cNvSpPr>
          <p:nvPr>
            <p:ph type="title"/>
          </p:nvPr>
        </p:nvSpPr>
        <p:spPr>
          <a:xfrm>
            <a:off x="952500" y="304800"/>
            <a:ext cx="7239000" cy="547688"/>
          </a:xfrm>
          <a:noFill/>
          <a:ln/>
        </p:spPr>
        <p:txBody>
          <a:bodyPr/>
          <a:lstStyle/>
          <a:p>
            <a:r>
              <a:rPr lang="en-US" altLang="en-US"/>
              <a:t>4.12 Extending Our Instruction Set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17D598-DD82-497B-8552-0E121E5D84F1}" type="slidenum">
              <a:rPr lang="en-US" altLang="en-US"/>
              <a:pPr/>
              <a:t>57</a:t>
            </a:fld>
            <a:endParaRPr lang="en-US" altLang="en-US"/>
          </a:p>
        </p:txBody>
      </p:sp>
      <p:sp>
        <p:nvSpPr>
          <p:cNvPr id="625666" name="Rectangle 2"/>
          <p:cNvSpPr>
            <a:spLocks noGrp="1" noChangeArrowheads="1"/>
          </p:cNvSpPr>
          <p:nvPr>
            <p:ph type="title"/>
          </p:nvPr>
        </p:nvSpPr>
        <p:spPr>
          <a:xfrm>
            <a:off x="1143000" y="304800"/>
            <a:ext cx="6934200" cy="547688"/>
          </a:xfrm>
        </p:spPr>
        <p:txBody>
          <a:bodyPr/>
          <a:lstStyle/>
          <a:p>
            <a:r>
              <a:rPr lang="en-US" altLang="en-US">
                <a:solidFill>
                  <a:schemeClr val="tx1"/>
                </a:solidFill>
              </a:rPr>
              <a:t>4.13 A Discussion on Decoding</a:t>
            </a:r>
          </a:p>
        </p:txBody>
      </p:sp>
      <p:sp>
        <p:nvSpPr>
          <p:cNvPr id="625667" name="Rectangle 3"/>
          <p:cNvSpPr>
            <a:spLocks noGrp="1" noChangeArrowheads="1"/>
          </p:cNvSpPr>
          <p:nvPr>
            <p:ph type="body" idx="1"/>
          </p:nvPr>
        </p:nvSpPr>
        <p:spPr>
          <a:xfrm>
            <a:off x="457200" y="990600"/>
            <a:ext cx="8229600" cy="4191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 computer’s control unit keeps things synchronized, making sure that bits flow to the correct components as the components are needed.</a:t>
            </a:r>
          </a:p>
          <a:p>
            <a:pPr>
              <a:spcBef>
                <a:spcPct val="10000"/>
              </a:spcBef>
            </a:pPr>
            <a:r>
              <a:rPr lang="en-US" altLang="en-US" sz="2600">
                <a:latin typeface="Arial" charset="0"/>
              </a:rPr>
              <a:t>There are two general ways in which a control unit can be implemented: </a:t>
            </a:r>
            <a:r>
              <a:rPr lang="en-US" altLang="en-US" sz="2600" i="1">
                <a:latin typeface="Arial" charset="0"/>
              </a:rPr>
              <a:t>hardwired control </a:t>
            </a:r>
            <a:r>
              <a:rPr lang="en-US" altLang="en-US" sz="2600">
                <a:latin typeface="Arial" charset="0"/>
              </a:rPr>
              <a:t>and</a:t>
            </a:r>
            <a:r>
              <a:rPr lang="en-US" altLang="en-US" sz="2600" i="1">
                <a:latin typeface="Arial" charset="0"/>
              </a:rPr>
              <a:t> microprogrammed control</a:t>
            </a:r>
            <a:r>
              <a:rPr lang="en-US" altLang="en-US" sz="2600">
                <a:latin typeface="Arial" charset="0"/>
              </a:rPr>
              <a:t>. </a:t>
            </a:r>
          </a:p>
          <a:p>
            <a:pPr lvl="1">
              <a:spcBef>
                <a:spcPct val="10000"/>
              </a:spcBef>
            </a:pPr>
            <a:r>
              <a:rPr lang="en-US" altLang="en-US" sz="2400"/>
              <a:t>With microprogrammed control, a small program is placed into read-only memory in the microcontroller.</a:t>
            </a:r>
          </a:p>
          <a:p>
            <a:pPr lvl="1">
              <a:spcBef>
                <a:spcPct val="10000"/>
              </a:spcBef>
            </a:pPr>
            <a:r>
              <a:rPr lang="en-US" altLang="en-US" sz="2400"/>
              <a:t>Hardwired controllers implement this program using digital logic components.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C5A104-BAF4-4B7B-85CD-26E8EB379416}" type="slidenum">
              <a:rPr lang="en-US" altLang="en-US"/>
              <a:pPr/>
              <a:t>58</a:t>
            </a:fld>
            <a:endParaRPr lang="en-US" altLang="en-US"/>
          </a:p>
        </p:txBody>
      </p:sp>
      <p:sp>
        <p:nvSpPr>
          <p:cNvPr id="654339" name="Rectangle 3"/>
          <p:cNvSpPr>
            <a:spLocks noGrp="1" noChangeArrowheads="1"/>
          </p:cNvSpPr>
          <p:nvPr>
            <p:ph type="body" idx="1"/>
          </p:nvPr>
        </p:nvSpPr>
        <p:spPr>
          <a:xfrm>
            <a:off x="304800" y="1066800"/>
            <a:ext cx="8458200" cy="4876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Your text provides a complete list of the register transfer language for each of MARIE’s instructions.</a:t>
            </a:r>
          </a:p>
          <a:p>
            <a:r>
              <a:rPr lang="en-US" altLang="en-US" sz="2600">
                <a:latin typeface="Arial" charset="0"/>
              </a:rPr>
              <a:t>The microoperations given by each RTL define the operation of MARIE’s control unit.</a:t>
            </a:r>
          </a:p>
          <a:p>
            <a:r>
              <a:rPr lang="en-US" altLang="en-US" sz="2600">
                <a:latin typeface="Arial" charset="0"/>
              </a:rPr>
              <a:t>Each microoperation consists of a distinctive signal pattern that is interpreted by the control unit and results in the execution of an instruction.</a:t>
            </a:r>
          </a:p>
          <a:p>
            <a:pPr lvl="1"/>
            <a:r>
              <a:rPr lang="en-US" altLang="en-US" sz="2400"/>
              <a:t>Recall, the RTL for the </a:t>
            </a:r>
            <a:r>
              <a:rPr lang="en-US" altLang="en-US" sz="2400" b="1">
                <a:latin typeface="Courier New" pitchFamily="49" charset="0"/>
              </a:rPr>
              <a:t>Add</a:t>
            </a:r>
            <a:r>
              <a:rPr lang="en-US" altLang="en-US" sz="2400"/>
              <a:t> instruction is:</a:t>
            </a:r>
            <a:endParaRPr lang="en-US" altLang="en-US" sz="2200">
              <a:latin typeface="Arial" charset="0"/>
            </a:endParaRPr>
          </a:p>
        </p:txBody>
      </p:sp>
      <p:sp>
        <p:nvSpPr>
          <p:cNvPr id="654340" name="Text Box 4"/>
          <p:cNvSpPr txBox="1">
            <a:spLocks noChangeArrowheads="1"/>
          </p:cNvSpPr>
          <p:nvPr/>
        </p:nvSpPr>
        <p:spPr bwMode="auto">
          <a:xfrm>
            <a:off x="3429000" y="4572000"/>
            <a:ext cx="3429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nchor="ctr">
            <a:spAutoFit/>
          </a:bodyPr>
          <a:lstStyle/>
          <a:p>
            <a:pPr>
              <a:buFontTx/>
              <a:buNone/>
            </a:pPr>
            <a:r>
              <a:rPr lang="en-US" altLang="en-US" sz="2200" b="1">
                <a:latin typeface="Courier New" pitchFamily="49" charset="0"/>
              </a:rPr>
              <a:t>MAR </a:t>
            </a:r>
            <a:r>
              <a:rPr lang="en-US" altLang="en-US" sz="2200" b="1">
                <a:latin typeface="Courier New" pitchFamily="49" charset="0"/>
                <a:sym typeface="Symbol" pitchFamily="18" charset="2"/>
              </a:rPr>
              <a:t></a:t>
            </a:r>
            <a:r>
              <a:rPr lang="en-US" altLang="en-US" sz="2200" b="1">
                <a:latin typeface="Courier New" pitchFamily="49" charset="0"/>
              </a:rPr>
              <a:t> X</a:t>
            </a:r>
          </a:p>
          <a:p>
            <a:pPr>
              <a:buFontTx/>
              <a:buNone/>
            </a:pPr>
            <a:r>
              <a:rPr lang="en-US" altLang="en-US" sz="2200" b="1">
                <a:latin typeface="Courier New" pitchFamily="49" charset="0"/>
              </a:rPr>
              <a:t>MBR </a:t>
            </a:r>
            <a:r>
              <a:rPr lang="en-US" altLang="en-US" sz="2200" b="1">
                <a:latin typeface="Courier New" pitchFamily="49" charset="0"/>
                <a:sym typeface="Symbol" pitchFamily="18" charset="2"/>
              </a:rPr>
              <a:t></a:t>
            </a:r>
            <a:r>
              <a:rPr lang="en-US" altLang="en-US" sz="2200" b="1">
                <a:latin typeface="Courier New" pitchFamily="49" charset="0"/>
              </a:rPr>
              <a:t> M[MAR]</a:t>
            </a:r>
          </a:p>
          <a:p>
            <a:pPr>
              <a:buFontTx/>
              <a:buNone/>
            </a:pPr>
            <a:r>
              <a:rPr lang="en-US" altLang="en-US" sz="2200" b="1">
                <a:latin typeface="Courier New" pitchFamily="49" charset="0"/>
              </a:rPr>
              <a:t>AC </a:t>
            </a:r>
            <a:r>
              <a:rPr lang="en-US" altLang="en-US" sz="2200" b="1">
                <a:latin typeface="Courier New" pitchFamily="49" charset="0"/>
                <a:sym typeface="Symbol" pitchFamily="18" charset="2"/>
              </a:rPr>
              <a:t></a:t>
            </a:r>
            <a:r>
              <a:rPr lang="en-US" altLang="en-US" sz="2200" b="1">
                <a:latin typeface="Courier New" pitchFamily="49" charset="0"/>
              </a:rPr>
              <a:t> AC + MBR</a:t>
            </a:r>
          </a:p>
        </p:txBody>
      </p:sp>
      <p:sp>
        <p:nvSpPr>
          <p:cNvPr id="654342" name="Rectangle 6"/>
          <p:cNvSpPr>
            <a:spLocks noGrp="1" noChangeArrowheads="1"/>
          </p:cNvSpPr>
          <p:nvPr>
            <p:ph type="title"/>
          </p:nvPr>
        </p:nvSpPr>
        <p:spPr>
          <a:xfrm>
            <a:off x="1143000" y="304800"/>
            <a:ext cx="6934200" cy="547688"/>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833EB0D-657A-40E0-A648-189BBC051F9B}" type="slidenum">
              <a:rPr lang="en-US" altLang="en-US"/>
              <a:pPr/>
              <a:t>59</a:t>
            </a:fld>
            <a:endParaRPr lang="en-US" altLang="en-US"/>
          </a:p>
        </p:txBody>
      </p:sp>
      <p:sp>
        <p:nvSpPr>
          <p:cNvPr id="656392" name="Rectangle 8"/>
          <p:cNvSpPr>
            <a:spLocks noChangeArrowheads="1"/>
          </p:cNvSpPr>
          <p:nvPr/>
        </p:nvSpPr>
        <p:spPr bwMode="auto">
          <a:xfrm>
            <a:off x="4953000" y="762000"/>
            <a:ext cx="3352800" cy="5562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6387" name="Rectangle 3"/>
          <p:cNvSpPr>
            <a:spLocks noGrp="1" noChangeArrowheads="1"/>
          </p:cNvSpPr>
          <p:nvPr>
            <p:ph type="body" idx="1"/>
          </p:nvPr>
        </p:nvSpPr>
        <p:spPr>
          <a:xfrm>
            <a:off x="609600" y="1143000"/>
            <a:ext cx="4191000" cy="3429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Each of MARIE’s registers and main memory have a unique address along the datapath.</a:t>
            </a:r>
          </a:p>
          <a:p>
            <a:pPr>
              <a:spcBef>
                <a:spcPct val="10000"/>
              </a:spcBef>
            </a:pPr>
            <a:r>
              <a:rPr lang="en-US" altLang="en-US" sz="2600">
                <a:latin typeface="Arial" charset="0"/>
              </a:rPr>
              <a:t>The addresses take the form of signals issued by the control unit.</a:t>
            </a:r>
          </a:p>
        </p:txBody>
      </p:sp>
      <p:pic>
        <p:nvPicPr>
          <p:cNvPr id="656388" name="Picture 4" descr="DatapathYL"/>
          <p:cNvPicPr>
            <a:picLocks noChangeAspect="1" noChangeArrowheads="1"/>
          </p:cNvPicPr>
          <p:nvPr/>
        </p:nvPicPr>
        <p:blipFill>
          <a:blip r:embed="rId4">
            <a:extLst>
              <a:ext uri="{28A0092B-C50C-407E-A947-70E740481C1C}">
                <a14:useLocalDpi xmlns:a14="http://schemas.microsoft.com/office/drawing/2010/main" val="0"/>
              </a:ext>
            </a:extLst>
          </a:blip>
          <a:srcRect l="4242" t="1434" r="6673" b="2422"/>
          <a:stretch>
            <a:fillRect/>
          </a:stretch>
        </p:blipFill>
        <p:spPr bwMode="auto">
          <a:xfrm>
            <a:off x="5029200" y="838200"/>
            <a:ext cx="3200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656389" name="Text Box 5"/>
          <p:cNvSpPr txBox="1">
            <a:spLocks noChangeArrowheads="1"/>
          </p:cNvSpPr>
          <p:nvPr/>
        </p:nvSpPr>
        <p:spPr bwMode="auto">
          <a:xfrm>
            <a:off x="914400" y="4724400"/>
            <a:ext cx="37338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How many signal lines does MARIE’s control unit need? </a:t>
            </a:r>
          </a:p>
        </p:txBody>
      </p:sp>
      <p:sp>
        <p:nvSpPr>
          <p:cNvPr id="656391" name="Rectangle 7"/>
          <p:cNvSpPr>
            <a:spLocks noGrp="1" noChangeArrowheads="1"/>
          </p:cNvSpPr>
          <p:nvPr>
            <p:ph type="title"/>
          </p:nvPr>
        </p:nvSpPr>
        <p:spPr>
          <a:xfrm>
            <a:off x="1143000" y="304800"/>
            <a:ext cx="6934200" cy="547688"/>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66722F-97A3-4601-9B6C-6C76BD48D116}" type="slidenum">
              <a:rPr lang="en-US" altLang="en-US"/>
              <a:pPr/>
              <a:t>6</a:t>
            </a:fld>
            <a:endParaRPr lang="en-US" altLang="en-US"/>
          </a:p>
        </p:txBody>
      </p:sp>
      <p:sp>
        <p:nvSpPr>
          <p:cNvPr id="539650" name="Rectangle 2"/>
          <p:cNvSpPr>
            <a:spLocks noGrp="1" noChangeArrowheads="1"/>
          </p:cNvSpPr>
          <p:nvPr>
            <p:ph type="title"/>
          </p:nvPr>
        </p:nvSpPr>
        <p:spPr>
          <a:xfrm>
            <a:off x="2362200" y="304800"/>
            <a:ext cx="4495800" cy="547688"/>
          </a:xfrm>
        </p:spPr>
        <p:txBody>
          <a:bodyPr/>
          <a:lstStyle/>
          <a:p>
            <a:r>
              <a:rPr lang="en-US" altLang="en-US">
                <a:solidFill>
                  <a:schemeClr val="tx1"/>
                </a:solidFill>
              </a:rPr>
              <a:t>4.3 The Bus</a:t>
            </a:r>
          </a:p>
        </p:txBody>
      </p:sp>
      <p:sp>
        <p:nvSpPr>
          <p:cNvPr id="539651" name="Rectangle 3"/>
          <p:cNvSpPr>
            <a:spLocks noGrp="1" noChangeArrowheads="1"/>
          </p:cNvSpPr>
          <p:nvPr>
            <p:ph type="body" idx="1"/>
          </p:nvPr>
        </p:nvSpPr>
        <p:spPr>
          <a:xfrm>
            <a:off x="381000" y="1066800"/>
            <a:ext cx="8382000" cy="2743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CPU shares data with other system components by way of a data bus.</a:t>
            </a:r>
          </a:p>
          <a:p>
            <a:pPr lvl="1">
              <a:spcBef>
                <a:spcPct val="10000"/>
              </a:spcBef>
            </a:pPr>
            <a:r>
              <a:rPr lang="en-US" altLang="en-US" sz="2400"/>
              <a:t>A bus is a set of wires that simultaneously convey a single bit along each line.</a:t>
            </a:r>
            <a:endParaRPr lang="en-US" altLang="en-US" sz="2200">
              <a:latin typeface="Arial" charset="0"/>
            </a:endParaRPr>
          </a:p>
          <a:p>
            <a:pPr>
              <a:spcBef>
                <a:spcPct val="10000"/>
              </a:spcBef>
            </a:pPr>
            <a:r>
              <a:rPr lang="en-US" altLang="en-US" sz="2600">
                <a:latin typeface="Arial" charset="0"/>
              </a:rPr>
              <a:t>Two types of buses are commonly found in computer systems: </a:t>
            </a:r>
            <a:r>
              <a:rPr lang="en-US" altLang="en-US" sz="2600" i="1">
                <a:latin typeface="Arial" charset="0"/>
              </a:rPr>
              <a:t>point-to-point</a:t>
            </a:r>
            <a:r>
              <a:rPr lang="en-US" altLang="en-US" sz="2600">
                <a:latin typeface="Arial" charset="0"/>
              </a:rPr>
              <a:t>, and </a:t>
            </a:r>
            <a:r>
              <a:rPr lang="en-US" altLang="en-US" sz="2600" i="1">
                <a:latin typeface="Arial" charset="0"/>
              </a:rPr>
              <a:t>multipoint</a:t>
            </a:r>
            <a:r>
              <a:rPr lang="en-US" altLang="en-US" sz="2600">
                <a:latin typeface="Arial" charset="0"/>
              </a:rPr>
              <a:t> buses.</a:t>
            </a:r>
            <a:endParaRPr lang="en-US" altLang="en-US" sz="2800">
              <a:latin typeface="Arial" charset="0"/>
            </a:endParaRPr>
          </a:p>
        </p:txBody>
      </p:sp>
      <p:sp>
        <p:nvSpPr>
          <p:cNvPr id="539653" name="Text Box 5"/>
          <p:cNvSpPr txBox="1">
            <a:spLocks noChangeArrowheads="1"/>
          </p:cNvSpPr>
          <p:nvPr/>
        </p:nvSpPr>
        <p:spPr bwMode="auto">
          <a:xfrm>
            <a:off x="685800" y="3962400"/>
            <a:ext cx="3581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FontTx/>
              <a:buNone/>
            </a:pPr>
            <a:r>
              <a:rPr lang="en-US" altLang="en-US" sz="2600"/>
              <a:t>These are point-to-point buses: </a:t>
            </a:r>
            <a:endParaRPr lang="en-US" altLang="en-US" sz="2000" baseline="30000">
              <a:latin typeface="Times New Roman" pitchFamily="18" charset="0"/>
            </a:endParaRPr>
          </a:p>
        </p:txBody>
      </p:sp>
      <p:pic>
        <p:nvPicPr>
          <p:cNvPr id="539655" name="Picture 7" descr="C:\wpdocs\Julie\ECOA3e\PPTs\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24263"/>
            <a:ext cx="5081588" cy="244633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DF5EF79-AAF3-4DDA-8196-AF9ACB1DA815}" type="slidenum">
              <a:rPr lang="en-US" altLang="en-US"/>
              <a:pPr/>
              <a:t>60</a:t>
            </a:fld>
            <a:endParaRPr lang="en-US" altLang="en-US"/>
          </a:p>
        </p:txBody>
      </p:sp>
      <p:sp>
        <p:nvSpPr>
          <p:cNvPr id="672771" name="Rectangle 3"/>
          <p:cNvSpPr>
            <a:spLocks noGrp="1" noChangeArrowheads="1"/>
          </p:cNvSpPr>
          <p:nvPr>
            <p:ph type="body" idx="1"/>
          </p:nvPr>
        </p:nvSpPr>
        <p:spPr>
          <a:xfrm>
            <a:off x="381000" y="990600"/>
            <a:ext cx="4343400" cy="3733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Let us define two sets of three signals.</a:t>
            </a:r>
          </a:p>
          <a:p>
            <a:pPr>
              <a:spcBef>
                <a:spcPct val="10000"/>
              </a:spcBef>
            </a:pPr>
            <a:r>
              <a:rPr lang="en-US" altLang="en-US" sz="2600">
                <a:latin typeface="Arial" charset="0"/>
              </a:rPr>
              <a:t>One set, P</a:t>
            </a:r>
            <a:r>
              <a:rPr lang="en-US" altLang="en-US" baseline="-10000">
                <a:latin typeface="Arial" charset="0"/>
              </a:rPr>
              <a:t>2</a:t>
            </a:r>
            <a:r>
              <a:rPr lang="en-US" altLang="en-US" sz="2600">
                <a:latin typeface="Arial" charset="0"/>
              </a:rPr>
              <a:t>, P</a:t>
            </a:r>
            <a:r>
              <a:rPr lang="en-US" altLang="en-US" baseline="-10000">
                <a:latin typeface="Arial" charset="0"/>
              </a:rPr>
              <a:t>1</a:t>
            </a:r>
            <a:r>
              <a:rPr lang="en-US" altLang="en-US" sz="2600">
                <a:latin typeface="Arial" charset="0"/>
              </a:rPr>
              <a:t>, P</a:t>
            </a:r>
            <a:r>
              <a:rPr lang="en-US" altLang="en-US" baseline="-10000">
                <a:latin typeface="Arial" charset="0"/>
              </a:rPr>
              <a:t>0</a:t>
            </a:r>
            <a:r>
              <a:rPr lang="en-US" altLang="en-US" sz="2600">
                <a:latin typeface="Arial" charset="0"/>
              </a:rPr>
              <a:t>, controls reading from memory or a register, and the other set consisting of P</a:t>
            </a:r>
            <a:r>
              <a:rPr lang="en-US" altLang="en-US" baseline="-10000">
                <a:latin typeface="Arial" charset="0"/>
              </a:rPr>
              <a:t>5</a:t>
            </a:r>
            <a:r>
              <a:rPr lang="en-US" altLang="en-US" sz="2600">
                <a:latin typeface="Arial" charset="0"/>
              </a:rPr>
              <a:t>, P</a:t>
            </a:r>
            <a:r>
              <a:rPr lang="en-US" altLang="en-US" baseline="-10000">
                <a:latin typeface="Arial" charset="0"/>
              </a:rPr>
              <a:t>4</a:t>
            </a:r>
            <a:r>
              <a:rPr lang="en-US" altLang="en-US" sz="2600">
                <a:latin typeface="Arial" charset="0"/>
              </a:rPr>
              <a:t>, P</a:t>
            </a:r>
            <a:r>
              <a:rPr lang="en-US" altLang="en-US" baseline="-10000">
                <a:latin typeface="Arial" charset="0"/>
              </a:rPr>
              <a:t>3</a:t>
            </a:r>
            <a:r>
              <a:rPr lang="en-US" altLang="en-US" sz="2600">
                <a:latin typeface="Arial" charset="0"/>
              </a:rPr>
              <a:t>, controls writing to memory or a register.</a:t>
            </a:r>
          </a:p>
        </p:txBody>
      </p:sp>
      <p:sp>
        <p:nvSpPr>
          <p:cNvPr id="672774" name="Text Box 6"/>
          <p:cNvSpPr txBox="1">
            <a:spLocks noChangeArrowheads="1"/>
          </p:cNvSpPr>
          <p:nvPr/>
        </p:nvSpPr>
        <p:spPr bwMode="auto">
          <a:xfrm>
            <a:off x="609600" y="4953000"/>
            <a:ext cx="38862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close up view of MARIE’s MBR.</a:t>
            </a:r>
          </a:p>
        </p:txBody>
      </p:sp>
      <p:sp>
        <p:nvSpPr>
          <p:cNvPr id="672775" name="Rectangle 7"/>
          <p:cNvSpPr>
            <a:spLocks noChangeArrowheads="1"/>
          </p:cNvSpPr>
          <p:nvPr/>
        </p:nvSpPr>
        <p:spPr bwMode="auto">
          <a:xfrm>
            <a:off x="4953000" y="762000"/>
            <a:ext cx="3352800" cy="5562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672776" name="Picture 8" descr="DatapathYL"/>
          <p:cNvPicPr>
            <a:picLocks noChangeAspect="1" noChangeArrowheads="1"/>
          </p:cNvPicPr>
          <p:nvPr/>
        </p:nvPicPr>
        <p:blipFill>
          <a:blip r:embed="rId4">
            <a:extLst>
              <a:ext uri="{28A0092B-C50C-407E-A947-70E740481C1C}">
                <a14:useLocalDpi xmlns:a14="http://schemas.microsoft.com/office/drawing/2010/main" val="0"/>
              </a:ext>
            </a:extLst>
          </a:blip>
          <a:srcRect l="4242" t="1434" r="6673" b="2422"/>
          <a:stretch>
            <a:fillRect/>
          </a:stretch>
        </p:blipFill>
        <p:spPr bwMode="auto">
          <a:xfrm>
            <a:off x="5029200" y="838200"/>
            <a:ext cx="3200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672780" name="Rectangle 12"/>
          <p:cNvSpPr>
            <a:spLocks noGrp="1" noChangeArrowheads="1"/>
          </p:cNvSpPr>
          <p:nvPr>
            <p:ph type="title"/>
          </p:nvPr>
        </p:nvSpPr>
        <p:spPr>
          <a:xfrm>
            <a:off x="1143000" y="304800"/>
            <a:ext cx="6934200" cy="547688"/>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5" y="623608"/>
            <a:ext cx="8522295" cy="5472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5"/>
          <p:cNvSpPr>
            <a:spLocks noGrp="1"/>
          </p:cNvSpPr>
          <p:nvPr>
            <p:ph type="sldNum" sz="quarter" idx="12"/>
          </p:nvPr>
        </p:nvSpPr>
        <p:spPr/>
        <p:txBody>
          <a:bodyPr/>
          <a:lstStyle/>
          <a:p>
            <a:fld id="{68D6A9A2-0AEF-49D3-A453-FF4B7E48DE39}" type="slidenum">
              <a:rPr lang="en-US" altLang="en-US"/>
              <a:pPr/>
              <a:t>61</a:t>
            </a:fld>
            <a:endParaRPr lang="en-US" altLang="en-US"/>
          </a:p>
        </p:txBody>
      </p:sp>
      <p:sp>
        <p:nvSpPr>
          <p:cNvPr id="674826" name="Rectangle 10"/>
          <p:cNvSpPr>
            <a:spLocks noGrp="1" noChangeArrowheads="1"/>
          </p:cNvSpPr>
          <p:nvPr>
            <p:ph type="title"/>
          </p:nvPr>
        </p:nvSpPr>
        <p:spPr>
          <a:xfrm>
            <a:off x="1143000" y="76200"/>
            <a:ext cx="6934200" cy="547688"/>
          </a:xfrm>
          <a:noFill/>
          <a:ln/>
        </p:spPr>
        <p:txBody>
          <a:bodyPr/>
          <a:lstStyle/>
          <a:p>
            <a:r>
              <a:rPr lang="en-US" altLang="en-US"/>
              <a:t>4.13 A Discussion on Decoding</a:t>
            </a:r>
          </a:p>
        </p:txBody>
      </p:sp>
      <p:sp>
        <p:nvSpPr>
          <p:cNvPr id="674821" name="Text Box 5"/>
          <p:cNvSpPr txBox="1">
            <a:spLocks noChangeArrowheads="1"/>
          </p:cNvSpPr>
          <p:nvPr/>
        </p:nvSpPr>
        <p:spPr bwMode="auto">
          <a:xfrm>
            <a:off x="2667000" y="4014536"/>
            <a:ext cx="640080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Tx/>
              <a:buNone/>
            </a:pPr>
            <a:r>
              <a:rPr lang="en-US" altLang="en-US" sz="2000" b="1" dirty="0">
                <a:solidFill>
                  <a:srgbClr val="CC3300"/>
                </a:solidFill>
                <a:latin typeface="Times New Roman" pitchFamily="18" charset="0"/>
              </a:rPr>
              <a:t>This register is enabled for reading when P0 and P1 are high, and </a:t>
            </a:r>
            <a:r>
              <a:rPr lang="en-US" altLang="en-US" sz="2000" b="1" dirty="0" smtClean="0">
                <a:solidFill>
                  <a:srgbClr val="CC3300"/>
                </a:solidFill>
                <a:latin typeface="Times New Roman" pitchFamily="18" charset="0"/>
              </a:rPr>
              <a:t>enabled </a:t>
            </a:r>
            <a:r>
              <a:rPr lang="en-US" altLang="en-US" sz="2000" b="1" dirty="0">
                <a:solidFill>
                  <a:srgbClr val="CC3300"/>
                </a:solidFill>
                <a:latin typeface="Times New Roman" pitchFamily="18" charset="0"/>
              </a:rPr>
              <a:t>for writing when P3 and P4 are high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B7BBFD-8E35-41C0-873E-1B31ADF94446}" type="slidenum">
              <a:rPr lang="en-US" altLang="en-US"/>
              <a:pPr/>
              <a:t>62</a:t>
            </a:fld>
            <a:endParaRPr lang="en-US" altLang="en-US"/>
          </a:p>
        </p:txBody>
      </p:sp>
      <p:sp>
        <p:nvSpPr>
          <p:cNvPr id="676867" name="Rectangle 3"/>
          <p:cNvSpPr>
            <a:spLocks noGrp="1" noChangeArrowheads="1"/>
          </p:cNvSpPr>
          <p:nvPr>
            <p:ph type="body" idx="1"/>
          </p:nvPr>
        </p:nvSpPr>
        <p:spPr>
          <a:xfrm>
            <a:off x="609600" y="838200"/>
            <a:ext cx="7924800" cy="1828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Careful inspection of MARIE’s RTL reveals that the ALU has only three operations: add, subtract, and clear.</a:t>
            </a:r>
          </a:p>
          <a:p>
            <a:pPr lvl="1">
              <a:spcBef>
                <a:spcPct val="10000"/>
              </a:spcBef>
              <a:spcAft>
                <a:spcPct val="30000"/>
              </a:spcAft>
            </a:pPr>
            <a:r>
              <a:rPr lang="en-US" altLang="en-US" sz="2200" dirty="0">
                <a:latin typeface="Arial" charset="0"/>
              </a:rPr>
              <a:t>We will also define a fourth “do nothing” state.</a:t>
            </a:r>
          </a:p>
        </p:txBody>
      </p:sp>
      <p:sp>
        <p:nvSpPr>
          <p:cNvPr id="676871" name="Rectangle 7"/>
          <p:cNvSpPr>
            <a:spLocks noGrp="1" noChangeArrowheads="1"/>
          </p:cNvSpPr>
          <p:nvPr>
            <p:ph type="title"/>
          </p:nvPr>
        </p:nvSpPr>
        <p:spPr>
          <a:xfrm>
            <a:off x="1143000" y="138113"/>
            <a:ext cx="6934200" cy="547687"/>
          </a:xfrm>
          <a:noFill/>
          <a:ln/>
        </p:spPr>
        <p:txBody>
          <a:bodyPr/>
          <a:lstStyle/>
          <a:p>
            <a:r>
              <a:rPr lang="en-US" altLang="en-US"/>
              <a:t>4.13 A Discussion on Decoding</a:t>
            </a:r>
          </a:p>
        </p:txBody>
      </p:sp>
      <p:sp>
        <p:nvSpPr>
          <p:cNvPr id="676872" name="Rectangle 8"/>
          <p:cNvSpPr>
            <a:spLocks noChangeArrowheads="1"/>
          </p:cNvSpPr>
          <p:nvPr/>
        </p:nvSpPr>
        <p:spPr bwMode="auto">
          <a:xfrm>
            <a:off x="228600" y="2514600"/>
            <a:ext cx="4953000" cy="35814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0000"/>
              </a:spcBef>
            </a:pPr>
            <a:r>
              <a:rPr lang="en-US" altLang="en-US" sz="2600" dirty="0">
                <a:latin typeface="Arial" charset="0"/>
              </a:rPr>
              <a:t>The entire set of MARIE’s control signals consists of:</a:t>
            </a:r>
          </a:p>
          <a:p>
            <a:pPr lvl="1">
              <a:spcBef>
                <a:spcPct val="10000"/>
              </a:spcBef>
            </a:pPr>
            <a:r>
              <a:rPr lang="en-US" altLang="en-US" sz="2400" dirty="0">
                <a:latin typeface="Arial" charset="0"/>
              </a:rPr>
              <a:t>Register controls: P</a:t>
            </a:r>
            <a:r>
              <a:rPr lang="en-US" altLang="en-US" sz="2400" baseline="-10000" dirty="0">
                <a:latin typeface="Arial" charset="0"/>
              </a:rPr>
              <a:t>0</a:t>
            </a:r>
            <a:r>
              <a:rPr lang="en-US" altLang="en-US" sz="2400" dirty="0">
                <a:latin typeface="Arial" charset="0"/>
              </a:rPr>
              <a:t> through </a:t>
            </a:r>
            <a:r>
              <a:rPr lang="en-US" altLang="en-US" sz="2400" dirty="0" smtClean="0">
                <a:latin typeface="Arial" charset="0"/>
              </a:rPr>
              <a:t>P</a:t>
            </a:r>
            <a:r>
              <a:rPr lang="en-US" altLang="en-US" sz="2400" baseline="-10000" dirty="0" smtClean="0">
                <a:latin typeface="Arial" charset="0"/>
              </a:rPr>
              <a:t>5, </a:t>
            </a:r>
            <a:r>
              <a:rPr lang="en-US" altLang="en-US" sz="2400" dirty="0" smtClean="0">
                <a:latin typeface="Arial" charset="0"/>
              </a:rPr>
              <a:t>M</a:t>
            </a:r>
            <a:r>
              <a:rPr lang="en-US" altLang="en-US" sz="2400" baseline="-10000" dirty="0" smtClean="0">
                <a:latin typeface="Arial" charset="0"/>
              </a:rPr>
              <a:t>R </a:t>
            </a:r>
            <a:r>
              <a:rPr lang="en-US" altLang="en-US" sz="2400" dirty="0">
                <a:latin typeface="Arial" charset="0"/>
              </a:rPr>
              <a:t>, and </a:t>
            </a:r>
            <a:r>
              <a:rPr lang="en-US" altLang="en-US" sz="2400" dirty="0" smtClean="0">
                <a:latin typeface="Arial" charset="0"/>
              </a:rPr>
              <a:t>M</a:t>
            </a:r>
            <a:r>
              <a:rPr lang="en-US" altLang="en-US" sz="2400" baseline="-10000" dirty="0" smtClean="0">
                <a:latin typeface="Arial" charset="0"/>
              </a:rPr>
              <a:t>W</a:t>
            </a:r>
            <a:r>
              <a:rPr lang="en-US" altLang="en-US" sz="2400" dirty="0" smtClean="0">
                <a:latin typeface="Arial" charset="0"/>
              </a:rPr>
              <a:t>.</a:t>
            </a:r>
            <a:endParaRPr lang="en-US" altLang="en-US" sz="2400" dirty="0">
              <a:latin typeface="Arial" charset="0"/>
            </a:endParaRPr>
          </a:p>
          <a:p>
            <a:pPr lvl="1">
              <a:spcBef>
                <a:spcPct val="10000"/>
              </a:spcBef>
            </a:pPr>
            <a:r>
              <a:rPr lang="en-US" altLang="en-US" sz="2400" dirty="0">
                <a:latin typeface="Arial" charset="0"/>
              </a:rPr>
              <a:t>ALU controls: A</a:t>
            </a:r>
            <a:r>
              <a:rPr lang="en-US" altLang="en-US" sz="2400" baseline="-10000" dirty="0">
                <a:latin typeface="Arial" charset="0"/>
              </a:rPr>
              <a:t>0</a:t>
            </a:r>
            <a:r>
              <a:rPr lang="en-US" altLang="en-US" sz="2400" dirty="0">
                <a:latin typeface="Arial" charset="0"/>
              </a:rPr>
              <a:t> through A</a:t>
            </a:r>
            <a:r>
              <a:rPr lang="en-US" altLang="en-US" sz="2400" baseline="-10000" dirty="0">
                <a:latin typeface="Arial" charset="0"/>
              </a:rPr>
              <a:t>3</a:t>
            </a:r>
            <a:r>
              <a:rPr lang="en-US" altLang="en-US" sz="2400" dirty="0">
                <a:latin typeface="Arial" charset="0"/>
              </a:rPr>
              <a:t> and </a:t>
            </a:r>
            <a:r>
              <a:rPr lang="en-US" altLang="en-US" sz="2400" dirty="0" smtClean="0">
                <a:latin typeface="Arial" charset="0"/>
              </a:rPr>
              <a:t>L</a:t>
            </a:r>
            <a:r>
              <a:rPr lang="en-US" altLang="en-US" sz="2400" baseline="-10000" dirty="0" smtClean="0">
                <a:latin typeface="Arial" charset="0"/>
              </a:rPr>
              <a:t>ALT </a:t>
            </a:r>
            <a:r>
              <a:rPr lang="en-US" altLang="en-US" sz="2400" dirty="0" smtClean="0">
                <a:latin typeface="Arial" charset="0"/>
              </a:rPr>
              <a:t>to control the ALU’s data source. </a:t>
            </a:r>
            <a:endParaRPr lang="en-US" altLang="en-US" sz="2400" dirty="0">
              <a:latin typeface="Arial" charset="0"/>
            </a:endParaRPr>
          </a:p>
          <a:p>
            <a:pPr lvl="1">
              <a:spcBef>
                <a:spcPct val="10000"/>
              </a:spcBef>
              <a:spcAft>
                <a:spcPct val="25000"/>
              </a:spcAft>
            </a:pPr>
            <a:r>
              <a:rPr lang="en-US" altLang="en-US" sz="2400" dirty="0">
                <a:latin typeface="Arial" charset="0"/>
              </a:rPr>
              <a:t>Timing: T</a:t>
            </a:r>
            <a:r>
              <a:rPr lang="en-US" altLang="en-US" sz="2400" baseline="-10000" dirty="0">
                <a:latin typeface="Arial" charset="0"/>
              </a:rPr>
              <a:t>0</a:t>
            </a:r>
            <a:r>
              <a:rPr lang="en-US" altLang="en-US" sz="2400" dirty="0">
                <a:latin typeface="Arial" charset="0"/>
              </a:rPr>
              <a:t> through T</a:t>
            </a:r>
            <a:r>
              <a:rPr lang="en-US" altLang="en-US" sz="2400" baseline="-10000" dirty="0">
                <a:latin typeface="Arial" charset="0"/>
              </a:rPr>
              <a:t>7</a:t>
            </a:r>
            <a:r>
              <a:rPr lang="en-US" altLang="en-US" sz="2400" dirty="0">
                <a:latin typeface="Arial" charset="0"/>
              </a:rPr>
              <a:t> and counter reset C</a:t>
            </a:r>
            <a:r>
              <a:rPr lang="en-US" altLang="en-US" sz="2400" baseline="-10000" dirty="0">
                <a:latin typeface="Arial" charset="0"/>
              </a:rPr>
              <a:t>r</a:t>
            </a:r>
            <a:r>
              <a:rPr lang="en-US" altLang="en-US" sz="2200" dirty="0">
                <a:latin typeface="Arial" charset="0"/>
              </a:rPr>
              <a:t> </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617694"/>
            <a:ext cx="38766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61E2AB-A100-495A-902B-EF74F3660C56}" type="slidenum">
              <a:rPr lang="en-US" altLang="en-US"/>
              <a:pPr/>
              <a:t>63</a:t>
            </a:fld>
            <a:endParaRPr lang="en-US" altLang="en-US"/>
          </a:p>
        </p:txBody>
      </p:sp>
      <p:sp>
        <p:nvSpPr>
          <p:cNvPr id="678915" name="Rectangle 3"/>
          <p:cNvSpPr>
            <a:spLocks noGrp="1" noChangeArrowheads="1"/>
          </p:cNvSpPr>
          <p:nvPr>
            <p:ph type="body" idx="1"/>
          </p:nvPr>
        </p:nvSpPr>
        <p:spPr>
          <a:xfrm>
            <a:off x="571500" y="914400"/>
            <a:ext cx="81915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charset="0"/>
              </a:rPr>
              <a:t>Consider MARIE’s Add instruction. Its RTL is:</a:t>
            </a:r>
          </a:p>
          <a:p>
            <a:pPr lvl="2">
              <a:spcBef>
                <a:spcPct val="10000"/>
              </a:spcBef>
              <a:buFontTx/>
              <a:buNone/>
            </a:pPr>
            <a:r>
              <a:rPr lang="en-US" altLang="en-US" b="1" dirty="0">
                <a:latin typeface="Courier New" pitchFamily="49" charset="0"/>
              </a:rPr>
              <a:t>MAR </a:t>
            </a:r>
            <a:r>
              <a:rPr lang="en-US" altLang="en-US" b="1" dirty="0">
                <a:latin typeface="Courier New" pitchFamily="49" charset="0"/>
                <a:sym typeface="Symbol" pitchFamily="18" charset="2"/>
              </a:rPr>
              <a:t></a:t>
            </a:r>
            <a:r>
              <a:rPr lang="en-US" altLang="en-US" b="1" dirty="0">
                <a:latin typeface="Courier New" pitchFamily="49" charset="0"/>
              </a:rPr>
              <a:t> X</a:t>
            </a:r>
          </a:p>
          <a:p>
            <a:pPr lvl="2">
              <a:spcBef>
                <a:spcPct val="10000"/>
              </a:spcBef>
              <a:buFontTx/>
              <a:buNone/>
            </a:pPr>
            <a:r>
              <a:rPr lang="en-US" altLang="en-US" b="1" dirty="0">
                <a:latin typeface="Courier New" pitchFamily="49" charset="0"/>
              </a:rPr>
              <a:t>MBR </a:t>
            </a:r>
            <a:r>
              <a:rPr lang="en-US" altLang="en-US" b="1" dirty="0">
                <a:latin typeface="Courier New" pitchFamily="49" charset="0"/>
                <a:sym typeface="Symbol" pitchFamily="18" charset="2"/>
              </a:rPr>
              <a:t></a:t>
            </a:r>
            <a:r>
              <a:rPr lang="en-US" altLang="en-US" b="1" dirty="0">
                <a:latin typeface="Courier New" pitchFamily="49" charset="0"/>
              </a:rPr>
              <a:t> M[MAR]</a:t>
            </a:r>
          </a:p>
          <a:p>
            <a:pPr lvl="2">
              <a:spcBef>
                <a:spcPct val="10000"/>
              </a:spcBef>
              <a:buFontTx/>
              <a:buNone/>
            </a:pPr>
            <a:r>
              <a:rPr lang="en-US" altLang="en-US" b="1" dirty="0">
                <a:latin typeface="Courier New" pitchFamily="49" charset="0"/>
              </a:rPr>
              <a:t>AC </a:t>
            </a:r>
            <a:r>
              <a:rPr lang="en-US" altLang="en-US" b="1" dirty="0">
                <a:latin typeface="Courier New" pitchFamily="49" charset="0"/>
                <a:sym typeface="Symbol" pitchFamily="18" charset="2"/>
              </a:rPr>
              <a:t></a:t>
            </a:r>
            <a:r>
              <a:rPr lang="en-US" altLang="en-US" b="1" dirty="0">
                <a:latin typeface="Courier New" pitchFamily="49" charset="0"/>
              </a:rPr>
              <a:t> AC + MBR</a:t>
            </a:r>
          </a:p>
          <a:p>
            <a:pPr>
              <a:spcBef>
                <a:spcPct val="10000"/>
              </a:spcBef>
            </a:pPr>
            <a:r>
              <a:rPr lang="en-US" altLang="en-US" sz="2600" dirty="0">
                <a:latin typeface="Arial" charset="0"/>
              </a:rPr>
              <a:t>After an Add instruction is fetched, the address, X, is in the rightmost 12 bits of the IR, which has a </a:t>
            </a:r>
            <a:r>
              <a:rPr lang="en-US" altLang="en-US" sz="2600" dirty="0" err="1">
                <a:latin typeface="Arial" charset="0"/>
              </a:rPr>
              <a:t>datapath</a:t>
            </a:r>
            <a:r>
              <a:rPr lang="en-US" altLang="en-US" sz="2600" dirty="0">
                <a:latin typeface="Arial" charset="0"/>
              </a:rPr>
              <a:t> address of 7.</a:t>
            </a:r>
          </a:p>
          <a:p>
            <a:pPr>
              <a:spcBef>
                <a:spcPct val="10000"/>
              </a:spcBef>
            </a:pPr>
            <a:r>
              <a:rPr lang="en-US" altLang="en-US" sz="2600" dirty="0">
                <a:latin typeface="Arial" charset="0"/>
              </a:rPr>
              <a:t>X is copied to the MAR, which has a </a:t>
            </a:r>
            <a:r>
              <a:rPr lang="en-US" altLang="en-US" sz="2600" dirty="0" err="1">
                <a:latin typeface="Arial" charset="0"/>
              </a:rPr>
              <a:t>datapath</a:t>
            </a:r>
            <a:r>
              <a:rPr lang="en-US" altLang="en-US" sz="2600" dirty="0">
                <a:latin typeface="Arial" charset="0"/>
              </a:rPr>
              <a:t> address of 1.</a:t>
            </a:r>
          </a:p>
          <a:p>
            <a:pPr>
              <a:spcBef>
                <a:spcPct val="10000"/>
              </a:spcBef>
            </a:pPr>
            <a:r>
              <a:rPr lang="en-US" altLang="en-US" sz="2600" dirty="0">
                <a:latin typeface="Arial" charset="0"/>
              </a:rPr>
              <a:t>Thus we need to raise signals </a:t>
            </a:r>
            <a:r>
              <a:rPr lang="en-US" altLang="en-US" sz="2600" dirty="0" smtClean="0">
                <a:latin typeface="Arial" charset="0"/>
              </a:rPr>
              <a:t>P</a:t>
            </a:r>
            <a:r>
              <a:rPr lang="en-US" altLang="en-US" baseline="-10000" dirty="0" smtClean="0">
                <a:latin typeface="Arial" charset="0"/>
              </a:rPr>
              <a:t>0</a:t>
            </a:r>
            <a:r>
              <a:rPr lang="en-US" altLang="en-US" sz="2600" dirty="0" smtClean="0">
                <a:latin typeface="Arial" charset="0"/>
              </a:rPr>
              <a:t>, </a:t>
            </a:r>
            <a:r>
              <a:rPr lang="en-US" altLang="en-US" sz="2600" dirty="0">
                <a:latin typeface="Arial" charset="0"/>
              </a:rPr>
              <a:t>P</a:t>
            </a:r>
            <a:r>
              <a:rPr lang="en-US" altLang="en-US" baseline="-10000" dirty="0">
                <a:latin typeface="Arial" charset="0"/>
              </a:rPr>
              <a:t>1</a:t>
            </a:r>
            <a:r>
              <a:rPr lang="en-US" altLang="en-US" sz="2600" dirty="0">
                <a:latin typeface="Arial" charset="0"/>
              </a:rPr>
              <a:t>, and </a:t>
            </a:r>
            <a:r>
              <a:rPr lang="en-US" altLang="en-US" sz="2600" dirty="0" smtClean="0">
                <a:latin typeface="Arial" charset="0"/>
              </a:rPr>
              <a:t>P</a:t>
            </a:r>
            <a:r>
              <a:rPr lang="en-US" altLang="en-US" baseline="-10000" dirty="0" smtClean="0">
                <a:latin typeface="Arial" charset="0"/>
              </a:rPr>
              <a:t>2</a:t>
            </a:r>
            <a:r>
              <a:rPr lang="en-US" altLang="en-US" sz="2600" dirty="0" smtClean="0">
                <a:latin typeface="Arial" charset="0"/>
              </a:rPr>
              <a:t> </a:t>
            </a:r>
            <a:r>
              <a:rPr lang="en-US" altLang="en-US" sz="2600" dirty="0">
                <a:latin typeface="Arial" charset="0"/>
              </a:rPr>
              <a:t>to read from the IR, and signal P</a:t>
            </a:r>
            <a:r>
              <a:rPr lang="en-US" altLang="en-US" baseline="-10000" dirty="0">
                <a:latin typeface="Arial" charset="0"/>
              </a:rPr>
              <a:t>3</a:t>
            </a:r>
            <a:r>
              <a:rPr lang="en-US" altLang="en-US" sz="2600" dirty="0">
                <a:latin typeface="Arial" charset="0"/>
              </a:rPr>
              <a:t> to write to the MAR.</a:t>
            </a:r>
          </a:p>
        </p:txBody>
      </p:sp>
      <p:sp>
        <p:nvSpPr>
          <p:cNvPr id="678917" name="Rectangle 5"/>
          <p:cNvSpPr>
            <a:spLocks noGrp="1" noChangeArrowheads="1"/>
          </p:cNvSpPr>
          <p:nvPr>
            <p:ph type="title"/>
          </p:nvPr>
        </p:nvSpPr>
        <p:spPr>
          <a:xfrm>
            <a:off x="1143000" y="138113"/>
            <a:ext cx="6934200" cy="547687"/>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CE6CDF5-B6B2-4AE8-B6C7-66B27BFC1A52}" type="slidenum">
              <a:rPr lang="en-US" altLang="en-US"/>
              <a:pPr/>
              <a:t>64</a:t>
            </a:fld>
            <a:endParaRPr lang="en-US" altLang="en-US"/>
          </a:p>
        </p:txBody>
      </p:sp>
      <p:sp>
        <p:nvSpPr>
          <p:cNvPr id="680963" name="Rectangle 3"/>
          <p:cNvSpPr>
            <a:spLocks noGrp="1" noChangeArrowheads="1"/>
          </p:cNvSpPr>
          <p:nvPr>
            <p:ph type="body" idx="1"/>
          </p:nvPr>
        </p:nvSpPr>
        <p:spPr>
          <a:xfrm>
            <a:off x="381000" y="990600"/>
            <a:ext cx="83820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tabLst>
                <a:tab pos="1481138" algn="l"/>
                <a:tab pos="2451100" algn="l"/>
                <a:tab pos="2857500" algn="l"/>
              </a:tabLst>
            </a:pPr>
            <a:r>
              <a:rPr lang="en-US" altLang="en-US" sz="2600" dirty="0">
                <a:latin typeface="Arial" charset="0"/>
              </a:rPr>
              <a:t>Here is the complete signal sequence for MARIE’s Add instruction:</a:t>
            </a:r>
          </a:p>
          <a:p>
            <a:pPr lvl="2">
              <a:spcBef>
                <a:spcPct val="10000"/>
              </a:spcBef>
              <a:buFontTx/>
              <a:buNone/>
              <a:tabLst>
                <a:tab pos="1481138" algn="l"/>
                <a:tab pos="2451100" algn="l"/>
                <a:tab pos="2857500" algn="l"/>
              </a:tabLst>
            </a:pPr>
            <a:r>
              <a:rPr lang="en-US" altLang="en-US" dirty="0">
                <a:latin typeface="Courier New" pitchFamily="49" charset="0"/>
              </a:rPr>
              <a:t>   </a:t>
            </a:r>
            <a:r>
              <a:rPr lang="en-US" altLang="en-US" b="1" dirty="0">
                <a:latin typeface="Courier New" pitchFamily="49" charset="0"/>
              </a:rPr>
              <a:t>P</a:t>
            </a:r>
            <a:r>
              <a:rPr lang="en-US" altLang="en-US" sz="2800" b="1" baseline="-16000" dirty="0">
                <a:latin typeface="Courier New" pitchFamily="49" charset="0"/>
              </a:rPr>
              <a:t>3 </a:t>
            </a:r>
            <a:r>
              <a:rPr lang="en-US" altLang="en-US" b="1" dirty="0">
                <a:latin typeface="Courier New" pitchFamily="49" charset="0"/>
              </a:rPr>
              <a:t>P</a:t>
            </a:r>
            <a:r>
              <a:rPr lang="en-US" altLang="en-US" sz="2800" b="1" baseline="-16000" dirty="0">
                <a:latin typeface="Courier New" pitchFamily="49" charset="0"/>
              </a:rPr>
              <a:t>2 </a:t>
            </a:r>
            <a:r>
              <a:rPr lang="en-US" altLang="en-US" b="1" dirty="0">
                <a:latin typeface="Courier New" pitchFamily="49" charset="0"/>
              </a:rPr>
              <a:t>P</a:t>
            </a:r>
            <a:r>
              <a:rPr lang="en-US" altLang="en-US" sz="2800" b="1" baseline="-16000" dirty="0">
                <a:latin typeface="Courier New" pitchFamily="49" charset="0"/>
              </a:rPr>
              <a:t>1	</a:t>
            </a:r>
            <a:r>
              <a:rPr lang="en-US" altLang="en-US" b="1" dirty="0">
                <a:latin typeface="Courier New" pitchFamily="49" charset="0"/>
              </a:rPr>
              <a:t>P</a:t>
            </a:r>
            <a:r>
              <a:rPr lang="en-US" altLang="en-US" sz="2800" b="1" baseline="-16000" dirty="0">
                <a:latin typeface="Courier New" pitchFamily="49" charset="0"/>
              </a:rPr>
              <a:t>0 </a:t>
            </a:r>
            <a:r>
              <a:rPr lang="en-US" altLang="en-US" b="1" dirty="0" smtClean="0">
                <a:latin typeface="Courier New" pitchFamily="49" charset="0"/>
              </a:rPr>
              <a:t>T</a:t>
            </a:r>
            <a:r>
              <a:rPr lang="en-US" altLang="en-US" sz="2800" b="1" baseline="-16000" dirty="0" smtClean="0">
                <a:latin typeface="Courier New" pitchFamily="49" charset="0"/>
              </a:rPr>
              <a:t>3  </a:t>
            </a:r>
            <a:r>
              <a:rPr lang="en-US" altLang="en-US" b="1" dirty="0" smtClean="0">
                <a:latin typeface="Courier New" pitchFamily="49" charset="0"/>
              </a:rPr>
              <a:t>: </a:t>
            </a:r>
            <a:r>
              <a:rPr lang="en-US" altLang="en-US" b="1" dirty="0">
                <a:latin typeface="Courier New" pitchFamily="49" charset="0"/>
              </a:rPr>
              <a:t>MAR </a:t>
            </a:r>
            <a:r>
              <a:rPr lang="en-US" altLang="en-US" b="1" dirty="0">
                <a:latin typeface="Courier New" pitchFamily="49" charset="0"/>
                <a:sym typeface="Symbol" pitchFamily="18" charset="2"/>
              </a:rPr>
              <a:t></a:t>
            </a:r>
            <a:r>
              <a:rPr lang="en-US" altLang="en-US" b="1" dirty="0">
                <a:latin typeface="Courier New" pitchFamily="49" charset="0"/>
              </a:rPr>
              <a:t> X</a:t>
            </a:r>
          </a:p>
          <a:p>
            <a:pPr lvl="2">
              <a:spcBef>
                <a:spcPct val="10000"/>
              </a:spcBef>
              <a:buFontTx/>
              <a:buNone/>
              <a:tabLst>
                <a:tab pos="1481138" algn="l"/>
                <a:tab pos="2451100" algn="l"/>
                <a:tab pos="2857500" algn="l"/>
              </a:tabLst>
            </a:pPr>
            <a:r>
              <a:rPr lang="en-US" altLang="en-US" b="1" dirty="0">
                <a:latin typeface="Courier New" pitchFamily="49" charset="0"/>
              </a:rPr>
              <a:t>		</a:t>
            </a:r>
            <a:r>
              <a:rPr lang="en-US" altLang="en-US" b="1" dirty="0" smtClean="0">
                <a:latin typeface="Courier New" pitchFamily="49" charset="0"/>
              </a:rPr>
              <a:t>P</a:t>
            </a:r>
            <a:r>
              <a:rPr lang="en-US" altLang="en-US" sz="2800" b="1" baseline="-16000" dirty="0" smtClean="0">
                <a:latin typeface="Courier New" pitchFamily="49" charset="0"/>
              </a:rPr>
              <a:t>4</a:t>
            </a:r>
            <a:r>
              <a:rPr lang="en-US" altLang="en-US" sz="2800" b="1" baseline="-16000" dirty="0">
                <a:latin typeface="Courier New" pitchFamily="49" charset="0"/>
              </a:rPr>
              <a:t> </a:t>
            </a:r>
            <a:r>
              <a:rPr lang="en-US" altLang="en-US" b="1" dirty="0" smtClean="0">
                <a:latin typeface="Courier New" pitchFamily="49" charset="0"/>
              </a:rPr>
              <a:t>P</a:t>
            </a:r>
            <a:r>
              <a:rPr lang="en-US" altLang="en-US" sz="2800" b="1" baseline="-16000" dirty="0" smtClean="0">
                <a:latin typeface="Courier New" pitchFamily="49" charset="0"/>
              </a:rPr>
              <a:t>3 </a:t>
            </a:r>
            <a:r>
              <a:rPr lang="en-US" altLang="en-US" b="1" dirty="0" smtClean="0">
                <a:latin typeface="Courier New" pitchFamily="49" charset="0"/>
              </a:rPr>
              <a:t>T</a:t>
            </a:r>
            <a:r>
              <a:rPr lang="en-US" altLang="en-US" sz="2800" b="1" baseline="-16000" dirty="0" smtClean="0">
                <a:latin typeface="Courier New" pitchFamily="49" charset="0"/>
              </a:rPr>
              <a:t>4 </a:t>
            </a:r>
            <a:r>
              <a:rPr lang="en-US" altLang="en-US" b="1" dirty="0" smtClean="0">
                <a:latin typeface="Courier New" pitchFamily="49" charset="0"/>
              </a:rPr>
              <a:t>M</a:t>
            </a:r>
            <a:r>
              <a:rPr lang="en-US" altLang="en-US" b="1" baseline="-16000" dirty="0" smtClean="0">
                <a:latin typeface="Courier New" pitchFamily="49" charset="0"/>
              </a:rPr>
              <a:t>R      </a:t>
            </a:r>
            <a:r>
              <a:rPr lang="en-US" altLang="en-US" b="1" dirty="0" smtClean="0">
                <a:latin typeface="Courier New" pitchFamily="49" charset="0"/>
              </a:rPr>
              <a:t>: </a:t>
            </a:r>
            <a:r>
              <a:rPr lang="en-US" altLang="en-US" b="1" dirty="0">
                <a:latin typeface="Courier New" pitchFamily="49" charset="0"/>
              </a:rPr>
              <a:t>MBR </a:t>
            </a:r>
            <a:r>
              <a:rPr lang="en-US" altLang="en-US" b="1" dirty="0">
                <a:latin typeface="Courier New" pitchFamily="49" charset="0"/>
                <a:sym typeface="Symbol" pitchFamily="18" charset="2"/>
              </a:rPr>
              <a:t></a:t>
            </a:r>
            <a:r>
              <a:rPr lang="en-US" altLang="en-US" b="1" dirty="0">
                <a:latin typeface="Courier New" pitchFamily="49" charset="0"/>
              </a:rPr>
              <a:t> M[MAR]</a:t>
            </a:r>
          </a:p>
          <a:p>
            <a:pPr lvl="2">
              <a:spcBef>
                <a:spcPct val="10000"/>
              </a:spcBef>
              <a:buFontTx/>
              <a:buNone/>
              <a:tabLst>
                <a:tab pos="1481138" algn="l"/>
                <a:tab pos="2451100" algn="l"/>
                <a:tab pos="2857500" algn="l"/>
              </a:tabLst>
            </a:pPr>
            <a:r>
              <a:rPr lang="en-US" altLang="en-US" b="1" dirty="0">
                <a:latin typeface="Courier New" pitchFamily="49" charset="0"/>
              </a:rPr>
              <a:t>		</a:t>
            </a:r>
            <a:r>
              <a:rPr lang="en-US" altLang="en-US" b="1" dirty="0" smtClean="0">
                <a:latin typeface="Courier New" pitchFamily="49" charset="0"/>
              </a:rPr>
              <a:t>C</a:t>
            </a:r>
            <a:r>
              <a:rPr lang="en-US" altLang="en-US" sz="2000" b="1" baseline="-16000" dirty="0" smtClean="0">
                <a:latin typeface="Courier New" pitchFamily="49" charset="0"/>
              </a:rPr>
              <a:t>r </a:t>
            </a:r>
            <a:r>
              <a:rPr lang="en-US" altLang="en-US" b="1" dirty="0" smtClean="0">
                <a:latin typeface="Courier New" pitchFamily="49" charset="0"/>
              </a:rPr>
              <a:t>A</a:t>
            </a:r>
            <a:r>
              <a:rPr lang="en-US" altLang="en-US" sz="2800" b="1" baseline="-16000" dirty="0" smtClean="0">
                <a:latin typeface="Courier New" pitchFamily="49" charset="0"/>
              </a:rPr>
              <a:t>0 </a:t>
            </a:r>
            <a:r>
              <a:rPr lang="en-US" altLang="en-US" b="1" dirty="0">
                <a:latin typeface="Courier New" pitchFamily="49" charset="0"/>
              </a:rPr>
              <a:t>P</a:t>
            </a:r>
            <a:r>
              <a:rPr lang="en-US" altLang="en-US" sz="2800" b="1" baseline="-16000" dirty="0">
                <a:latin typeface="Courier New" pitchFamily="49" charset="0"/>
              </a:rPr>
              <a:t>5 </a:t>
            </a:r>
            <a:r>
              <a:rPr lang="en-US" altLang="en-US" b="1" dirty="0" smtClean="0">
                <a:latin typeface="Courier New" pitchFamily="49" charset="0"/>
              </a:rPr>
              <a:t>T</a:t>
            </a:r>
            <a:r>
              <a:rPr lang="en-US" altLang="en-US" sz="2800" b="1" baseline="-16000" dirty="0" smtClean="0">
                <a:latin typeface="Courier New" pitchFamily="49" charset="0"/>
              </a:rPr>
              <a:t>5 </a:t>
            </a:r>
            <a:r>
              <a:rPr lang="en-US" altLang="en-US" b="1" dirty="0" smtClean="0">
                <a:latin typeface="Courier New" pitchFamily="49" charset="0"/>
              </a:rPr>
              <a:t>L</a:t>
            </a:r>
            <a:r>
              <a:rPr lang="en-US" altLang="en-US" b="1" baseline="-16000" dirty="0" smtClean="0">
                <a:latin typeface="Courier New" pitchFamily="49" charset="0"/>
              </a:rPr>
              <a:t>ALT </a:t>
            </a:r>
            <a:r>
              <a:rPr lang="en-US" altLang="en-US" b="1" dirty="0" smtClean="0">
                <a:latin typeface="Courier New" pitchFamily="49" charset="0"/>
              </a:rPr>
              <a:t>: </a:t>
            </a:r>
            <a:r>
              <a:rPr lang="en-US" altLang="en-US" b="1" dirty="0">
                <a:latin typeface="Courier New" pitchFamily="49" charset="0"/>
              </a:rPr>
              <a:t>AC </a:t>
            </a:r>
            <a:r>
              <a:rPr lang="en-US" altLang="en-US" b="1" dirty="0">
                <a:latin typeface="Courier New" pitchFamily="49" charset="0"/>
                <a:sym typeface="Symbol" pitchFamily="18" charset="2"/>
              </a:rPr>
              <a:t></a:t>
            </a:r>
            <a:r>
              <a:rPr lang="en-US" altLang="en-US" b="1" dirty="0">
                <a:latin typeface="Courier New" pitchFamily="49" charset="0"/>
              </a:rPr>
              <a:t> AC + MBR</a:t>
            </a:r>
          </a:p>
          <a:p>
            <a:pPr lvl="2">
              <a:spcBef>
                <a:spcPct val="10000"/>
              </a:spcBef>
              <a:buFontTx/>
              <a:buNone/>
              <a:tabLst>
                <a:tab pos="1481138" algn="l"/>
                <a:tab pos="2451100" algn="l"/>
                <a:tab pos="2857500" algn="l"/>
              </a:tabLst>
            </a:pPr>
            <a:r>
              <a:rPr lang="en-US" altLang="en-US" b="1" dirty="0">
                <a:latin typeface="Courier New" pitchFamily="49" charset="0"/>
              </a:rPr>
              <a:t>    		</a:t>
            </a:r>
            <a:r>
              <a:rPr lang="en-US" altLang="en-US" b="1" dirty="0" smtClean="0">
                <a:latin typeface="Courier New" pitchFamily="49" charset="0"/>
              </a:rPr>
              <a:t>		[</a:t>
            </a:r>
            <a:r>
              <a:rPr lang="en-US" altLang="en-US" b="1" dirty="0">
                <a:latin typeface="Courier New" pitchFamily="49" charset="0"/>
              </a:rPr>
              <a:t>Reset counter]</a:t>
            </a:r>
          </a:p>
          <a:p>
            <a:pPr>
              <a:tabLst>
                <a:tab pos="1481138" algn="l"/>
                <a:tab pos="2451100" algn="l"/>
                <a:tab pos="2857500" algn="l"/>
              </a:tabLst>
            </a:pPr>
            <a:r>
              <a:rPr lang="en-US" altLang="en-US" sz="2600" dirty="0">
                <a:latin typeface="Arial" charset="0"/>
              </a:rPr>
              <a:t>These signals are </a:t>
            </a:r>
            <a:r>
              <a:rPr lang="en-US" altLang="en-US" sz="2600" dirty="0" err="1">
                <a:latin typeface="Arial" charset="0"/>
              </a:rPr>
              <a:t>ANDed</a:t>
            </a:r>
            <a:r>
              <a:rPr lang="en-US" altLang="en-US" sz="2600" dirty="0">
                <a:latin typeface="Arial" charset="0"/>
              </a:rPr>
              <a:t> with combinational logic to bring about the desired machine behavior.</a:t>
            </a:r>
          </a:p>
          <a:p>
            <a:pPr>
              <a:spcBef>
                <a:spcPct val="10000"/>
              </a:spcBef>
              <a:tabLst>
                <a:tab pos="1481138" algn="l"/>
                <a:tab pos="2451100" algn="l"/>
                <a:tab pos="2857500" algn="l"/>
              </a:tabLst>
            </a:pPr>
            <a:r>
              <a:rPr lang="en-US" altLang="en-US" sz="2600" dirty="0">
                <a:latin typeface="Arial" charset="0"/>
              </a:rPr>
              <a:t>The next slide shows the timing diagram for this </a:t>
            </a:r>
            <a:r>
              <a:rPr lang="en-US" altLang="en-US" sz="2600" dirty="0" smtClean="0">
                <a:latin typeface="Arial" charset="0"/>
              </a:rPr>
              <a:t>instruction.</a:t>
            </a:r>
            <a:endParaRPr lang="en-US" altLang="en-US" sz="2600" dirty="0">
              <a:latin typeface="Arial" charset="0"/>
            </a:endParaRPr>
          </a:p>
        </p:txBody>
      </p:sp>
      <p:sp>
        <p:nvSpPr>
          <p:cNvPr id="680965" name="Rectangle 5"/>
          <p:cNvSpPr>
            <a:spLocks noGrp="1" noChangeArrowheads="1"/>
          </p:cNvSpPr>
          <p:nvPr>
            <p:ph type="title"/>
          </p:nvPr>
        </p:nvSpPr>
        <p:spPr>
          <a:xfrm>
            <a:off x="1143000" y="138113"/>
            <a:ext cx="6934200" cy="547687"/>
          </a:xfrm>
          <a:noFill/>
          <a:ln/>
        </p:spPr>
        <p:txBody>
          <a:bodyPr/>
          <a:lstStyle/>
          <a:p>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FAFAE59-7E3C-4DBC-84F4-B241A0B1F107}" type="slidenum">
              <a:rPr lang="en-US" altLang="en-US"/>
              <a:pPr/>
              <a:t>65</a:t>
            </a:fld>
            <a:endParaRPr lang="en-US" altLang="en-US"/>
          </a:p>
        </p:txBody>
      </p:sp>
      <p:sp>
        <p:nvSpPr>
          <p:cNvPr id="650246" name="Text Box 6"/>
          <p:cNvSpPr txBox="1">
            <a:spLocks noChangeArrowheads="1"/>
          </p:cNvSpPr>
          <p:nvPr/>
        </p:nvSpPr>
        <p:spPr bwMode="auto">
          <a:xfrm>
            <a:off x="533400" y="2658035"/>
            <a:ext cx="533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0"/>
              </a:spcBef>
              <a:tabLst>
                <a:tab pos="174625" algn="l"/>
                <a:tab pos="974725" algn="l"/>
                <a:tab pos="1716088" algn="l"/>
              </a:tabLst>
              <a:defRPr sz="2400">
                <a:solidFill>
                  <a:schemeClr val="tx1"/>
                </a:solidFill>
                <a:latin typeface="Times New Roman" pitchFamily="18" charset="0"/>
              </a:defRPr>
            </a:lvl1pPr>
            <a:lvl2pPr>
              <a:spcBef>
                <a:spcPct val="0"/>
              </a:spcBef>
              <a:tabLst>
                <a:tab pos="174625" algn="l"/>
                <a:tab pos="974725" algn="l"/>
                <a:tab pos="1716088" algn="l"/>
              </a:tabLst>
              <a:defRPr sz="2400">
                <a:solidFill>
                  <a:schemeClr val="tx1"/>
                </a:solidFill>
                <a:latin typeface="Times New Roman" pitchFamily="18" charset="0"/>
              </a:defRPr>
            </a:lvl2pPr>
            <a:lvl3pPr>
              <a:spcBef>
                <a:spcPct val="0"/>
              </a:spcBef>
              <a:tabLst>
                <a:tab pos="174625" algn="l"/>
                <a:tab pos="974725" algn="l"/>
                <a:tab pos="1716088" algn="l"/>
              </a:tabLst>
              <a:defRPr sz="2400">
                <a:solidFill>
                  <a:schemeClr val="tx1"/>
                </a:solidFill>
                <a:latin typeface="Times New Roman" pitchFamily="18" charset="0"/>
              </a:defRPr>
            </a:lvl3pPr>
            <a:lvl4pPr>
              <a:spcBef>
                <a:spcPct val="0"/>
              </a:spcBef>
              <a:tabLst>
                <a:tab pos="174625" algn="l"/>
                <a:tab pos="974725" algn="l"/>
                <a:tab pos="1716088" algn="l"/>
              </a:tabLst>
              <a:defRPr sz="2400">
                <a:solidFill>
                  <a:schemeClr val="tx1"/>
                </a:solidFill>
                <a:latin typeface="Times New Roman" pitchFamily="18" charset="0"/>
              </a:defRPr>
            </a:lvl4pPr>
            <a:lvl5pPr>
              <a:spcBef>
                <a:spcPct val="0"/>
              </a:spcBef>
              <a:tabLst>
                <a:tab pos="174625" algn="l"/>
                <a:tab pos="974725" algn="l"/>
                <a:tab pos="1716088" algn="l"/>
              </a:tabLst>
              <a:defRPr sz="2400">
                <a:solidFill>
                  <a:schemeClr val="tx1"/>
                </a:solidFill>
                <a:latin typeface="Times New Roman" pitchFamily="18" charset="0"/>
              </a:defRPr>
            </a:lvl5pPr>
            <a:lvl6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6pPr>
            <a:lvl7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7pPr>
            <a:lvl8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8pPr>
            <a:lvl9pPr eaLnBrk="0" fontAlgn="base" hangingPunct="0">
              <a:spcBef>
                <a:spcPct val="0"/>
              </a:spcBef>
              <a:spcAft>
                <a:spcPct val="0"/>
              </a:spcAft>
              <a:tabLst>
                <a:tab pos="174625" algn="l"/>
                <a:tab pos="974725" algn="l"/>
                <a:tab pos="1716088" algn="l"/>
              </a:tabLst>
              <a:defRPr sz="2400">
                <a:solidFill>
                  <a:schemeClr val="tx1"/>
                </a:solidFill>
                <a:latin typeface="Times New Roman" pitchFamily="18" charset="0"/>
              </a:defRPr>
            </a:lvl9pPr>
          </a:lstStyle>
          <a:p>
            <a:pPr marL="0" lvl="2">
              <a:spcBef>
                <a:spcPct val="10000"/>
              </a:spcBef>
              <a:buFontTx/>
              <a:buNone/>
              <a:tabLst/>
            </a:pPr>
            <a:r>
              <a:rPr lang="en-US" altLang="en-US" sz="2000" b="1" kern="0" dirty="0">
                <a:latin typeface="Courier New" pitchFamily="49" charset="0"/>
              </a:rPr>
              <a:t>P</a:t>
            </a:r>
            <a:r>
              <a:rPr lang="en-US" altLang="en-US" sz="2000" b="1" kern="0" baseline="-16000" dirty="0">
                <a:latin typeface="Courier New" pitchFamily="49" charset="0"/>
              </a:rPr>
              <a:t>3 </a:t>
            </a:r>
            <a:r>
              <a:rPr lang="en-US" altLang="en-US" sz="2000" b="1" kern="0" dirty="0">
                <a:latin typeface="Courier New" pitchFamily="49" charset="0"/>
              </a:rPr>
              <a:t>P</a:t>
            </a:r>
            <a:r>
              <a:rPr lang="en-US" altLang="en-US" sz="2000" b="1" kern="0" baseline="-16000" dirty="0">
                <a:latin typeface="Courier New" pitchFamily="49" charset="0"/>
              </a:rPr>
              <a:t>2 </a:t>
            </a:r>
            <a:r>
              <a:rPr lang="en-US" altLang="en-US" sz="2000" b="1" kern="0" dirty="0" smtClean="0">
                <a:latin typeface="Courier New" pitchFamily="49" charset="0"/>
              </a:rPr>
              <a:t>P</a:t>
            </a:r>
            <a:r>
              <a:rPr lang="en-US" altLang="en-US" sz="2000" b="1" kern="0" baseline="-16000" dirty="0" smtClean="0">
                <a:latin typeface="Courier New" pitchFamily="49" charset="0"/>
              </a:rPr>
              <a:t>1</a:t>
            </a:r>
            <a:r>
              <a:rPr lang="en-US" altLang="en-US" sz="2000" b="1" kern="0" dirty="0" smtClean="0">
                <a:latin typeface="Courier New" pitchFamily="49" charset="0"/>
              </a:rPr>
              <a:t> P</a:t>
            </a:r>
            <a:r>
              <a:rPr lang="en-US" altLang="en-US" sz="2000" b="1" kern="0" baseline="-16000" dirty="0" smtClean="0">
                <a:latin typeface="Courier New" pitchFamily="49" charset="0"/>
              </a:rPr>
              <a:t>0 </a:t>
            </a:r>
            <a:r>
              <a:rPr lang="en-US" altLang="en-US" sz="2000" b="1" kern="0" dirty="0">
                <a:latin typeface="Courier New" pitchFamily="49" charset="0"/>
              </a:rPr>
              <a:t>T</a:t>
            </a:r>
            <a:r>
              <a:rPr lang="en-US" altLang="en-US" sz="2000" b="1" kern="0" baseline="-16000" dirty="0">
                <a:latin typeface="Courier New" pitchFamily="49" charset="0"/>
              </a:rPr>
              <a:t>3  </a:t>
            </a:r>
            <a:r>
              <a:rPr lang="en-US" altLang="en-US" sz="2000" b="1" kern="0" dirty="0">
                <a:latin typeface="Courier New" pitchFamily="49" charset="0"/>
              </a:rPr>
              <a:t>: MAR </a:t>
            </a:r>
            <a:r>
              <a:rPr lang="en-US" altLang="en-US" sz="2000" b="1" kern="0" dirty="0">
                <a:latin typeface="Courier New" pitchFamily="49" charset="0"/>
                <a:sym typeface="Symbol" pitchFamily="18" charset="2"/>
              </a:rPr>
              <a:t></a:t>
            </a:r>
            <a:r>
              <a:rPr lang="en-US" altLang="en-US" sz="2000" b="1" kern="0" dirty="0">
                <a:latin typeface="Courier New" pitchFamily="49" charset="0"/>
              </a:rPr>
              <a:t> X</a:t>
            </a:r>
          </a:p>
          <a:p>
            <a:pPr marL="0" lvl="2">
              <a:spcBef>
                <a:spcPct val="10000"/>
              </a:spcBef>
              <a:buFontTx/>
              <a:buNone/>
              <a:tabLst/>
            </a:pPr>
            <a:r>
              <a:rPr lang="en-US" altLang="en-US" sz="2000" b="1" kern="0" dirty="0" smtClean="0">
                <a:latin typeface="Courier New" pitchFamily="49" charset="0"/>
              </a:rPr>
              <a:t>P</a:t>
            </a:r>
            <a:r>
              <a:rPr lang="en-US" altLang="en-US" sz="2000" b="1" kern="0" baseline="-16000" dirty="0" smtClean="0">
                <a:latin typeface="Courier New" pitchFamily="49" charset="0"/>
              </a:rPr>
              <a:t>4 </a:t>
            </a:r>
            <a:r>
              <a:rPr lang="en-US" altLang="en-US" sz="2000" b="1" kern="0" dirty="0">
                <a:latin typeface="Courier New" pitchFamily="49" charset="0"/>
              </a:rPr>
              <a:t>P</a:t>
            </a:r>
            <a:r>
              <a:rPr lang="en-US" altLang="en-US" sz="2000" b="1" kern="0" baseline="-16000" dirty="0">
                <a:latin typeface="Courier New" pitchFamily="49" charset="0"/>
              </a:rPr>
              <a:t>3 </a:t>
            </a:r>
            <a:r>
              <a:rPr lang="en-US" altLang="en-US" sz="2000" b="1" kern="0" dirty="0">
                <a:latin typeface="Courier New" pitchFamily="49" charset="0"/>
              </a:rPr>
              <a:t>T</a:t>
            </a:r>
            <a:r>
              <a:rPr lang="en-US" altLang="en-US" sz="2000" b="1" kern="0" baseline="-16000" dirty="0">
                <a:latin typeface="Courier New" pitchFamily="49" charset="0"/>
              </a:rPr>
              <a:t>4 </a:t>
            </a:r>
            <a:r>
              <a:rPr lang="en-US" altLang="en-US" sz="2000" b="1" kern="0" dirty="0">
                <a:latin typeface="Courier New" pitchFamily="49" charset="0"/>
              </a:rPr>
              <a:t>M</a:t>
            </a:r>
            <a:r>
              <a:rPr lang="en-US" altLang="en-US" sz="2000" b="1" kern="0" baseline="-16000" dirty="0">
                <a:latin typeface="Courier New" pitchFamily="49" charset="0"/>
              </a:rPr>
              <a:t>R      </a:t>
            </a:r>
            <a:r>
              <a:rPr lang="en-US" altLang="en-US" sz="2000" b="1" kern="0" dirty="0">
                <a:latin typeface="Courier New" pitchFamily="49" charset="0"/>
              </a:rPr>
              <a:t>: MBR </a:t>
            </a:r>
            <a:r>
              <a:rPr lang="en-US" altLang="en-US" sz="2000" b="1" kern="0" dirty="0">
                <a:latin typeface="Courier New" pitchFamily="49" charset="0"/>
                <a:sym typeface="Symbol" pitchFamily="18" charset="2"/>
              </a:rPr>
              <a:t></a:t>
            </a:r>
            <a:r>
              <a:rPr lang="en-US" altLang="en-US" sz="2000" b="1" kern="0" dirty="0">
                <a:latin typeface="Courier New" pitchFamily="49" charset="0"/>
              </a:rPr>
              <a:t> M[MAR]</a:t>
            </a:r>
          </a:p>
          <a:p>
            <a:pPr marL="0" lvl="2">
              <a:spcBef>
                <a:spcPct val="10000"/>
              </a:spcBef>
              <a:buFontTx/>
              <a:buNone/>
              <a:tabLst/>
            </a:pPr>
            <a:r>
              <a:rPr lang="en-US" altLang="en-US" sz="2000" b="1" kern="0" dirty="0" smtClean="0">
                <a:latin typeface="Courier New" pitchFamily="49" charset="0"/>
              </a:rPr>
              <a:t>C</a:t>
            </a:r>
            <a:r>
              <a:rPr lang="en-US" altLang="en-US" sz="1800" b="1" kern="0" baseline="-16000" dirty="0" smtClean="0">
                <a:latin typeface="Courier New" pitchFamily="49" charset="0"/>
              </a:rPr>
              <a:t>r </a:t>
            </a:r>
            <a:r>
              <a:rPr lang="en-US" altLang="en-US" sz="2000" b="1" kern="0" dirty="0">
                <a:latin typeface="Courier New" pitchFamily="49" charset="0"/>
              </a:rPr>
              <a:t>A</a:t>
            </a:r>
            <a:r>
              <a:rPr lang="en-US" altLang="en-US" sz="2000" b="1" kern="0" baseline="-16000" dirty="0">
                <a:latin typeface="Courier New" pitchFamily="49" charset="0"/>
              </a:rPr>
              <a:t>0 </a:t>
            </a:r>
            <a:r>
              <a:rPr lang="en-US" altLang="en-US" sz="2000" b="1" kern="0" dirty="0">
                <a:latin typeface="Courier New" pitchFamily="49" charset="0"/>
              </a:rPr>
              <a:t>P</a:t>
            </a:r>
            <a:r>
              <a:rPr lang="en-US" altLang="en-US" sz="2000" b="1" kern="0" baseline="-16000" dirty="0">
                <a:latin typeface="Courier New" pitchFamily="49" charset="0"/>
              </a:rPr>
              <a:t>5 </a:t>
            </a:r>
            <a:r>
              <a:rPr lang="en-US" altLang="en-US" sz="2000" b="1" kern="0" dirty="0">
                <a:latin typeface="Courier New" pitchFamily="49" charset="0"/>
              </a:rPr>
              <a:t>T</a:t>
            </a:r>
            <a:r>
              <a:rPr lang="en-US" altLang="en-US" sz="2000" b="1" kern="0" baseline="-16000" dirty="0">
                <a:latin typeface="Courier New" pitchFamily="49" charset="0"/>
              </a:rPr>
              <a:t>5 </a:t>
            </a:r>
            <a:r>
              <a:rPr lang="en-US" altLang="en-US" sz="2000" b="1" kern="0" dirty="0">
                <a:latin typeface="Courier New" pitchFamily="49" charset="0"/>
              </a:rPr>
              <a:t>L</a:t>
            </a:r>
            <a:r>
              <a:rPr lang="en-US" altLang="en-US" sz="2000" b="1" kern="0" baseline="-16000" dirty="0">
                <a:latin typeface="Courier New" pitchFamily="49" charset="0"/>
              </a:rPr>
              <a:t>ALT </a:t>
            </a:r>
            <a:r>
              <a:rPr lang="en-US" altLang="en-US" sz="2000" b="1" kern="0" dirty="0">
                <a:latin typeface="Courier New" pitchFamily="49" charset="0"/>
              </a:rPr>
              <a:t>: AC </a:t>
            </a:r>
            <a:r>
              <a:rPr lang="en-US" altLang="en-US" sz="2000" b="1" kern="0" dirty="0">
                <a:latin typeface="Courier New" pitchFamily="49" charset="0"/>
                <a:sym typeface="Symbol" pitchFamily="18" charset="2"/>
              </a:rPr>
              <a:t></a:t>
            </a:r>
            <a:r>
              <a:rPr lang="en-US" altLang="en-US" sz="2000" b="1" kern="0" dirty="0">
                <a:latin typeface="Courier New" pitchFamily="49" charset="0"/>
              </a:rPr>
              <a:t> AC + MBR</a:t>
            </a:r>
          </a:p>
          <a:p>
            <a:pPr marL="0" lvl="2">
              <a:spcBef>
                <a:spcPct val="10000"/>
              </a:spcBef>
              <a:buFontTx/>
              <a:buNone/>
              <a:tabLst/>
            </a:pPr>
            <a:r>
              <a:rPr lang="en-US" altLang="en-US" sz="2000" b="1" kern="0" dirty="0">
                <a:latin typeface="Courier New" pitchFamily="49" charset="0"/>
              </a:rPr>
              <a:t>    		</a:t>
            </a:r>
            <a:r>
              <a:rPr lang="en-US" altLang="en-US" sz="2000" b="1" kern="0" dirty="0" smtClean="0">
                <a:latin typeface="Courier New" pitchFamily="49" charset="0"/>
              </a:rPr>
              <a:t>  [</a:t>
            </a:r>
            <a:r>
              <a:rPr lang="en-US" altLang="en-US" sz="2000" b="1" kern="0" dirty="0">
                <a:latin typeface="Courier New" pitchFamily="49" charset="0"/>
              </a:rPr>
              <a:t>Reset counter]</a:t>
            </a:r>
          </a:p>
          <a:p>
            <a:pPr>
              <a:spcBef>
                <a:spcPct val="10000"/>
              </a:spcBef>
              <a:buFontTx/>
              <a:buNone/>
            </a:pPr>
            <a:endParaRPr lang="en-US" altLang="en-US" sz="2000" b="1" dirty="0">
              <a:latin typeface="Courier New" pitchFamily="49" charset="0"/>
            </a:endParaRPr>
          </a:p>
        </p:txBody>
      </p:sp>
      <p:sp>
        <p:nvSpPr>
          <p:cNvPr id="650250" name="Rectangle 10"/>
          <p:cNvSpPr>
            <a:spLocks noGrp="1" noChangeArrowheads="1"/>
          </p:cNvSpPr>
          <p:nvPr>
            <p:ph type="title"/>
          </p:nvPr>
        </p:nvSpPr>
        <p:spPr>
          <a:xfrm>
            <a:off x="533400" y="228600"/>
            <a:ext cx="4419600" cy="547688"/>
          </a:xfrm>
          <a:noFill/>
          <a:ln/>
        </p:spPr>
        <p:txBody>
          <a:bodyPr/>
          <a:lstStyle/>
          <a:p>
            <a:r>
              <a:rPr lang="en-US" altLang="en-US"/>
              <a:t>4.13 Decoding</a:t>
            </a:r>
          </a:p>
        </p:txBody>
      </p:sp>
      <p:sp>
        <p:nvSpPr>
          <p:cNvPr id="7" name="Rectangle 3"/>
          <p:cNvSpPr txBox="1">
            <a:spLocks noChangeArrowheads="1"/>
          </p:cNvSpPr>
          <p:nvPr/>
        </p:nvSpPr>
        <p:spPr bwMode="auto">
          <a:xfrm>
            <a:off x="228600" y="1066800"/>
            <a:ext cx="5334000" cy="1447800"/>
          </a:xfrm>
          <a:prstGeom prst="rect">
            <a:avLst/>
          </a:prstGeom>
          <a:noFill/>
          <a:ln>
            <a:noFill/>
          </a:ln>
          <a:effectLst/>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altLang="en-US" sz="2600" dirty="0">
                <a:latin typeface="Arial" charset="0"/>
              </a:rPr>
              <a:t>Notice the concurrent signal states during each machine cycle: C</a:t>
            </a:r>
            <a:r>
              <a:rPr lang="en-US" altLang="en-US" sz="2800" baseline="-10000" dirty="0">
                <a:latin typeface="Arial" charset="0"/>
              </a:rPr>
              <a:t>0</a:t>
            </a:r>
            <a:r>
              <a:rPr lang="en-US" altLang="en-US" sz="2600" dirty="0">
                <a:latin typeface="Arial" charset="0"/>
              </a:rPr>
              <a:t> through C</a:t>
            </a:r>
            <a:r>
              <a:rPr lang="en-US" altLang="en-US" sz="2800" baseline="-10000" dirty="0">
                <a:latin typeface="Arial" charset="0"/>
              </a:rPr>
              <a:t>3</a:t>
            </a:r>
            <a:r>
              <a:rPr lang="en-US" altLang="en-US" sz="2600" dirty="0" smtClean="0">
                <a:latin typeface="Arial" charset="0"/>
              </a:rPr>
              <a:t>.</a:t>
            </a:r>
            <a:endParaRPr lang="en-US" altLang="en-US" sz="2600" dirty="0">
              <a:latin typeface="Arial"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8600"/>
            <a:ext cx="1809750" cy="603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37B057-5D8B-4059-91D4-8D9B0D6C7A5E}" type="slidenum">
              <a:rPr lang="en-US" altLang="en-US"/>
              <a:pPr/>
              <a:t>66</a:t>
            </a:fld>
            <a:endParaRPr lang="en-US" altLang="en-US"/>
          </a:p>
        </p:txBody>
      </p:sp>
      <p:sp>
        <p:nvSpPr>
          <p:cNvPr id="683010" name="Rectangle 2"/>
          <p:cNvSpPr>
            <a:spLocks noGrp="1" noChangeArrowheads="1"/>
          </p:cNvSpPr>
          <p:nvPr>
            <p:ph type="title"/>
          </p:nvPr>
        </p:nvSpPr>
        <p:spPr>
          <a:xfrm>
            <a:off x="228600" y="382588"/>
            <a:ext cx="6934200" cy="547687"/>
          </a:xfrm>
        </p:spPr>
        <p:txBody>
          <a:bodyPr/>
          <a:lstStyle/>
          <a:p>
            <a:r>
              <a:rPr lang="en-US" altLang="en-US" sz="2100" b="0">
                <a:solidFill>
                  <a:srgbClr val="FFFFFF"/>
                </a:solidFill>
              </a:rPr>
              <a:t/>
            </a:r>
            <a:br>
              <a:rPr lang="en-US" altLang="en-US" sz="2100" b="0">
                <a:solidFill>
                  <a:srgbClr val="FFFFFF"/>
                </a:solidFill>
              </a:rPr>
            </a:br>
            <a:endParaRPr lang="en-US" altLang="en-US" sz="2100"/>
          </a:p>
        </p:txBody>
      </p:sp>
      <p:sp>
        <p:nvSpPr>
          <p:cNvPr id="683011" name="Rectangle 3"/>
          <p:cNvSpPr>
            <a:spLocks noGrp="1" noChangeArrowheads="1"/>
          </p:cNvSpPr>
          <p:nvPr>
            <p:ph type="body" idx="1"/>
          </p:nvPr>
        </p:nvSpPr>
        <p:spPr>
          <a:xfrm>
            <a:off x="609600" y="762000"/>
            <a:ext cx="7924800" cy="4724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note that the signal pattern just described is the same whether our machine used hardwired or microprogrammed control.</a:t>
            </a:r>
          </a:p>
          <a:p>
            <a:pPr>
              <a:spcBef>
                <a:spcPct val="40000"/>
              </a:spcBef>
            </a:pPr>
            <a:r>
              <a:rPr lang="en-US" altLang="en-US" sz="2600">
                <a:latin typeface="Arial" charset="0"/>
              </a:rPr>
              <a:t>In </a:t>
            </a:r>
            <a:r>
              <a:rPr lang="en-US" altLang="en-US" sz="2600" i="1">
                <a:latin typeface="Arial" charset="0"/>
              </a:rPr>
              <a:t>hardwired control</a:t>
            </a:r>
            <a:r>
              <a:rPr lang="en-US" altLang="en-US" sz="2600">
                <a:latin typeface="Arial" charset="0"/>
              </a:rPr>
              <a:t>, the bit pattern of machine instruction in the IR is decoded by combinational logic.</a:t>
            </a:r>
          </a:p>
          <a:p>
            <a:pPr>
              <a:spcBef>
                <a:spcPct val="40000"/>
              </a:spcBef>
            </a:pPr>
            <a:r>
              <a:rPr lang="en-US" altLang="en-US" sz="2600">
                <a:latin typeface="Arial" charset="0"/>
              </a:rPr>
              <a:t>The decoder output works with the control signals of the current system state to produce a new set of control signals.</a:t>
            </a:r>
          </a:p>
        </p:txBody>
      </p:sp>
      <p:sp>
        <p:nvSpPr>
          <p:cNvPr id="683013" name="Rectangle 5"/>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
        <p:nvSpPr>
          <p:cNvPr id="683015" name="Text Box 7"/>
          <p:cNvSpPr txBox="1">
            <a:spLocks noChangeArrowheads="1"/>
          </p:cNvSpPr>
          <p:nvPr/>
        </p:nvSpPr>
        <p:spPr bwMode="auto">
          <a:xfrm>
            <a:off x="2286000" y="4953000"/>
            <a:ext cx="50673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A block diagram of a hardwired control unit is shown on the following slide.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198934-EABD-4D03-8464-61EAB395DA11}" type="slidenum">
              <a:rPr lang="en-US" altLang="en-US"/>
              <a:pPr/>
              <a:t>67</a:t>
            </a:fld>
            <a:endParaRPr lang="en-US" altLang="en-US"/>
          </a:p>
        </p:txBody>
      </p:sp>
      <p:sp>
        <p:nvSpPr>
          <p:cNvPr id="703490" name="Rectangle 2"/>
          <p:cNvSpPr>
            <a:spLocks noGrp="1" noChangeArrowheads="1"/>
          </p:cNvSpPr>
          <p:nvPr>
            <p:ph type="title"/>
          </p:nvPr>
        </p:nvSpPr>
        <p:spPr>
          <a:xfrm>
            <a:off x="228600" y="382588"/>
            <a:ext cx="6934200" cy="547687"/>
          </a:xfrm>
        </p:spPr>
        <p:txBody>
          <a:bodyPr/>
          <a:lstStyle/>
          <a:p>
            <a:r>
              <a:rPr lang="en-US" altLang="en-US" sz="2100" b="0">
                <a:solidFill>
                  <a:srgbClr val="FFFFFF"/>
                </a:solidFill>
              </a:rPr>
              <a:t/>
            </a:r>
            <a:br>
              <a:rPr lang="en-US" altLang="en-US" sz="2100" b="0">
                <a:solidFill>
                  <a:srgbClr val="FFFFFF"/>
                </a:solidFill>
              </a:rPr>
            </a:br>
            <a:endParaRPr lang="en-US" altLang="en-US" sz="2100"/>
          </a:p>
        </p:txBody>
      </p:sp>
      <p:sp>
        <p:nvSpPr>
          <p:cNvPr id="703492" name="Rectangle 4"/>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03496" name="Picture 8" descr="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685800"/>
            <a:ext cx="7162800" cy="568642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A2A831-D5AD-4402-BA0B-047DDA9A9D4B}" type="slidenum">
              <a:rPr lang="en-US" altLang="en-US"/>
              <a:pPr/>
              <a:t>68</a:t>
            </a:fld>
            <a:endParaRPr lang="en-US" altLang="en-US"/>
          </a:p>
        </p:txBody>
      </p:sp>
      <p:sp>
        <p:nvSpPr>
          <p:cNvPr id="652296" name="Rectangle 8"/>
          <p:cNvSpPr>
            <a:spLocks noGrp="1" noChangeArrowheads="1"/>
          </p:cNvSpPr>
          <p:nvPr>
            <p:ph type="body" idx="1"/>
          </p:nvPr>
        </p:nvSpPr>
        <p:spPr>
          <a:xfrm>
            <a:off x="7162800" y="2743200"/>
            <a:ext cx="1600200" cy="1431925"/>
          </a:xfrm>
          <a:solidFill>
            <a:schemeClr val="bg1"/>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spAutoFit/>
          </a:bodyPr>
          <a:lstStyle/>
          <a:p>
            <a:pPr marL="0" indent="0">
              <a:spcBef>
                <a:spcPct val="15000"/>
              </a:spcBef>
              <a:buFontTx/>
              <a:buNone/>
            </a:pPr>
            <a:r>
              <a:rPr lang="en-US" altLang="en-US" sz="2200" b="1">
                <a:solidFill>
                  <a:srgbClr val="CC3300"/>
                </a:solidFill>
              </a:rPr>
              <a:t>MARIE's instruction decoder. (Partial.)</a:t>
            </a:r>
          </a:p>
        </p:txBody>
      </p:sp>
      <p:pic>
        <p:nvPicPr>
          <p:cNvPr id="652297" name="Picture 9" descr="00068_CH04_FIG04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14400"/>
            <a:ext cx="5715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52299" name="Rectangle 11"/>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88BB87-1E16-4C48-A186-EF00CBE76627}" type="slidenum">
              <a:rPr lang="en-US" altLang="en-US"/>
              <a:pPr/>
              <a:t>69</a:t>
            </a:fld>
            <a:endParaRPr lang="en-US" altLang="en-US"/>
          </a:p>
        </p:txBody>
      </p:sp>
      <p:sp>
        <p:nvSpPr>
          <p:cNvPr id="707588" name="Rectangle 4"/>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07589" name="Picture 5" descr="00068_CH04_FIG04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43000"/>
            <a:ext cx="6096000" cy="3382963"/>
          </a:xfrm>
          <a:prstGeom prst="rect">
            <a:avLst/>
          </a:prstGeom>
          <a:noFill/>
          <a:extLst>
            <a:ext uri="{909E8E84-426E-40DD-AFC4-6F175D3DCCD1}">
              <a14:hiddenFill xmlns:a14="http://schemas.microsoft.com/office/drawing/2010/main">
                <a:solidFill>
                  <a:srgbClr val="FFFFFF"/>
                </a:solidFill>
              </a14:hiddenFill>
            </a:ext>
          </a:extLst>
        </p:spPr>
      </p:pic>
      <p:sp>
        <p:nvSpPr>
          <p:cNvPr id="707586" name="Rectangle 2"/>
          <p:cNvSpPr>
            <a:spLocks noGrp="1" noChangeArrowheads="1"/>
          </p:cNvSpPr>
          <p:nvPr>
            <p:ph type="body" idx="1"/>
          </p:nvPr>
        </p:nvSpPr>
        <p:spPr>
          <a:xfrm>
            <a:off x="6629400" y="3887788"/>
            <a:ext cx="1600200" cy="1431925"/>
          </a:xfrm>
          <a:solidFill>
            <a:schemeClr val="bg1"/>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spAutoFit/>
          </a:bodyPr>
          <a:lstStyle/>
          <a:p>
            <a:pPr marL="0" indent="0">
              <a:spcBef>
                <a:spcPct val="15000"/>
              </a:spcBef>
              <a:buFontTx/>
              <a:buNone/>
            </a:pPr>
            <a:r>
              <a:rPr lang="en-US" altLang="en-US" sz="2200" b="1">
                <a:solidFill>
                  <a:srgbClr val="CC3300"/>
                </a:solidFill>
              </a:rPr>
              <a:t>A ring counter that counts from 0 to 5</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91994B-1E12-48A9-B6DB-42BFE30515F4}" type="slidenum">
              <a:rPr lang="en-US" altLang="en-US"/>
              <a:pPr/>
              <a:t>7</a:t>
            </a:fld>
            <a:endParaRPr lang="en-US" altLang="en-US"/>
          </a:p>
        </p:txBody>
      </p:sp>
      <p:sp>
        <p:nvSpPr>
          <p:cNvPr id="546818" name="Rectangle 2"/>
          <p:cNvSpPr>
            <a:spLocks noGrp="1" noChangeArrowheads="1"/>
          </p:cNvSpPr>
          <p:nvPr>
            <p:ph type="body" idx="1"/>
          </p:nvPr>
        </p:nvSpPr>
        <p:spPr>
          <a:xfrm>
            <a:off x="533400" y="1143000"/>
            <a:ext cx="8229600" cy="3505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Buses consist of data lines, control lines, and address lines.</a:t>
            </a:r>
            <a:endParaRPr lang="en-US" altLang="en-US" sz="2800"/>
          </a:p>
          <a:p>
            <a:pPr>
              <a:spcBef>
                <a:spcPct val="40000"/>
              </a:spcBef>
            </a:pPr>
            <a:r>
              <a:rPr lang="en-US" altLang="en-US" sz="2600">
                <a:latin typeface="Arial" charset="0"/>
              </a:rPr>
              <a:t>While the data lines convey bits from one device to another, control lines determine the direction of data flow, and when each device can access the bus.</a:t>
            </a:r>
          </a:p>
          <a:p>
            <a:pPr>
              <a:spcBef>
                <a:spcPct val="40000"/>
              </a:spcBef>
            </a:pPr>
            <a:r>
              <a:rPr lang="en-US" altLang="en-US" sz="2600">
                <a:latin typeface="Arial" charset="0"/>
              </a:rPr>
              <a:t>Address lines determine the location of the source or destination of the data.</a:t>
            </a:r>
          </a:p>
        </p:txBody>
      </p:sp>
      <p:sp>
        <p:nvSpPr>
          <p:cNvPr id="546821" name="Text Box 5"/>
          <p:cNvSpPr txBox="1">
            <a:spLocks noChangeArrowheads="1"/>
          </p:cNvSpPr>
          <p:nvPr/>
        </p:nvSpPr>
        <p:spPr bwMode="auto">
          <a:xfrm>
            <a:off x="1752600" y="5029200"/>
            <a:ext cx="60198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The next slide shows a model bus configuration. </a:t>
            </a:r>
            <a:endParaRPr lang="en-US" altLang="en-US" sz="2000">
              <a:latin typeface="Times New Roman" pitchFamily="18" charset="0"/>
            </a:endParaRPr>
          </a:p>
        </p:txBody>
      </p:sp>
      <p:sp>
        <p:nvSpPr>
          <p:cNvPr id="546825" name="Rectangle 9"/>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
            <a:ext cx="7086600" cy="6133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5"/>
          <p:cNvSpPr>
            <a:spLocks noGrp="1"/>
          </p:cNvSpPr>
          <p:nvPr>
            <p:ph type="sldNum" sz="quarter" idx="12"/>
          </p:nvPr>
        </p:nvSpPr>
        <p:spPr/>
        <p:txBody>
          <a:bodyPr/>
          <a:lstStyle/>
          <a:p>
            <a:fld id="{779FA1B8-09E6-46EE-8053-5BD9E7AE7AD4}" type="slidenum">
              <a:rPr lang="en-US" altLang="en-US"/>
              <a:pPr/>
              <a:t>70</a:t>
            </a:fld>
            <a:endParaRPr lang="en-US" altLang="en-US"/>
          </a:p>
        </p:txBody>
      </p:sp>
      <p:sp>
        <p:nvSpPr>
          <p:cNvPr id="705540" name="Rectangle 4"/>
          <p:cNvSpPr>
            <a:spLocks noGrp="1" noChangeArrowheads="1"/>
          </p:cNvSpPr>
          <p:nvPr>
            <p:ph type="body" idx="1"/>
          </p:nvPr>
        </p:nvSpPr>
        <p:spPr>
          <a:xfrm>
            <a:off x="6477000" y="2590800"/>
            <a:ext cx="1905000" cy="2101850"/>
          </a:xfrm>
          <a:solidFill>
            <a:schemeClr val="bg1"/>
          </a:solid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spAutoFit/>
          </a:bodyPr>
          <a:lstStyle/>
          <a:p>
            <a:pPr marL="0" indent="0">
              <a:spcBef>
                <a:spcPct val="15000"/>
              </a:spcBef>
              <a:buFontTx/>
              <a:buNone/>
            </a:pPr>
            <a:r>
              <a:rPr lang="en-US" altLang="en-US" sz="2200" b="1">
                <a:solidFill>
                  <a:srgbClr val="CC3300"/>
                </a:solidFill>
              </a:rPr>
              <a:t>This is the hardwired logic for MARIE’s </a:t>
            </a:r>
            <a:r>
              <a:rPr lang="en-US" altLang="en-US" sz="2200" b="1">
                <a:solidFill>
                  <a:srgbClr val="CC3300"/>
                </a:solidFill>
                <a:latin typeface="Courier New" pitchFamily="49" charset="0"/>
              </a:rPr>
              <a:t>Add = 0011</a:t>
            </a:r>
            <a:r>
              <a:rPr lang="en-US" altLang="en-US" sz="2200" b="1">
                <a:solidFill>
                  <a:srgbClr val="CC3300"/>
                </a:solidFill>
              </a:rPr>
              <a:t> instruction.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D89C20-849B-493B-8D03-58143DF30991}" type="slidenum">
              <a:rPr lang="en-US" altLang="en-US"/>
              <a:pPr/>
              <a:t>71</a:t>
            </a:fld>
            <a:endParaRPr lang="en-US" altLang="en-US"/>
          </a:p>
        </p:txBody>
      </p:sp>
      <p:sp>
        <p:nvSpPr>
          <p:cNvPr id="685059" name="Rectangle 3"/>
          <p:cNvSpPr>
            <a:spLocks noGrp="1" noChangeArrowheads="1"/>
          </p:cNvSpPr>
          <p:nvPr>
            <p:ph type="body" idx="1"/>
          </p:nvPr>
        </p:nvSpPr>
        <p:spPr>
          <a:xfrm>
            <a:off x="609600" y="1066800"/>
            <a:ext cx="7924800" cy="4572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In microprogrammed control, instruction microcode produces control signal changes.</a:t>
            </a:r>
          </a:p>
          <a:p>
            <a:pPr>
              <a:spcBef>
                <a:spcPct val="30000"/>
              </a:spcBef>
            </a:pPr>
            <a:r>
              <a:rPr lang="en-US" altLang="en-US" sz="2600">
                <a:latin typeface="Arial" charset="0"/>
              </a:rPr>
              <a:t>Machine instructions are the input for a microprogram that converts the 1s and 0s of an instruction into control signals.</a:t>
            </a:r>
          </a:p>
          <a:p>
            <a:pPr>
              <a:spcBef>
                <a:spcPct val="30000"/>
              </a:spcBef>
            </a:pPr>
            <a:r>
              <a:rPr lang="en-US" altLang="en-US" sz="2600">
                <a:latin typeface="Arial" charset="0"/>
              </a:rPr>
              <a:t>The microprogram is stored in firmware, which is also called the control store.</a:t>
            </a:r>
          </a:p>
          <a:p>
            <a:pPr>
              <a:spcBef>
                <a:spcPct val="30000"/>
              </a:spcBef>
            </a:pPr>
            <a:r>
              <a:rPr lang="en-US" altLang="en-US" sz="2600">
                <a:latin typeface="Arial" charset="0"/>
              </a:rPr>
              <a:t>A microcode instruction is retrieved during each clock cycle.</a:t>
            </a:r>
          </a:p>
        </p:txBody>
      </p:sp>
      <p:sp>
        <p:nvSpPr>
          <p:cNvPr id="685061" name="Rectangle 5"/>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982798-9E97-49F3-8029-FF3C37B5C06B}" type="slidenum">
              <a:rPr lang="en-US" altLang="en-US"/>
              <a:pPr/>
              <a:t>72</a:t>
            </a:fld>
            <a:endParaRPr lang="en-US" altLang="en-US"/>
          </a:p>
        </p:txBody>
      </p:sp>
      <p:pic>
        <p:nvPicPr>
          <p:cNvPr id="629765" name="Picture 5" descr="4-15"/>
          <p:cNvPicPr>
            <a:picLocks noChangeAspect="1" noChangeArrowheads="1"/>
          </p:cNvPicPr>
          <p:nvPr/>
        </p:nvPicPr>
        <p:blipFill>
          <a:blip r:embed="rId4">
            <a:extLst>
              <a:ext uri="{28A0092B-C50C-407E-A947-70E740481C1C}">
                <a14:useLocalDpi xmlns:a14="http://schemas.microsoft.com/office/drawing/2010/main" val="0"/>
              </a:ext>
            </a:extLst>
          </a:blip>
          <a:srcRect t="3404"/>
          <a:stretch>
            <a:fillRect/>
          </a:stretch>
        </p:blipFill>
        <p:spPr bwMode="auto">
          <a:xfrm>
            <a:off x="152400" y="1103313"/>
            <a:ext cx="8763000" cy="5130800"/>
          </a:xfrm>
          <a:prstGeom prst="rect">
            <a:avLst/>
          </a:prstGeom>
          <a:noFill/>
          <a:extLst>
            <a:ext uri="{909E8E84-426E-40DD-AFC4-6F175D3DCCD1}">
              <a14:hiddenFill xmlns:a14="http://schemas.microsoft.com/office/drawing/2010/main">
                <a:solidFill>
                  <a:srgbClr val="FFFFFF"/>
                </a:solidFill>
              </a14:hiddenFill>
            </a:ext>
          </a:extLst>
        </p:spPr>
      </p:pic>
      <p:sp>
        <p:nvSpPr>
          <p:cNvPr id="629763" name="Rectangle 3"/>
          <p:cNvSpPr>
            <a:spLocks noGrp="1" noChangeArrowheads="1"/>
          </p:cNvSpPr>
          <p:nvPr>
            <p:ph type="body" idx="1"/>
          </p:nvPr>
        </p:nvSpPr>
        <p:spPr>
          <a:xfrm>
            <a:off x="5029200" y="1219200"/>
            <a:ext cx="3962400" cy="1371600"/>
          </a:xfrm>
          <a:noFill/>
          <a:extLst>
            <a:ext uri="{909E8E84-426E-40DD-AFC4-6F175D3DCCD1}">
              <a14:hiddenFill xmlns:a14="http://schemas.microsoft.com/office/drawing/2010/main">
                <a:solidFill>
                  <a:srgbClr val="E4F5FF"/>
                </a:solidFill>
              </a14:hiddenFill>
            </a:ext>
          </a:extLst>
        </p:spPr>
        <p:txBody>
          <a:bodyPr/>
          <a:lstStyle/>
          <a:p>
            <a:pPr>
              <a:spcBef>
                <a:spcPct val="10000"/>
              </a:spcBef>
              <a:buFontTx/>
              <a:buNone/>
            </a:pPr>
            <a:r>
              <a:rPr lang="en-US" altLang="en-US" sz="2600">
                <a:latin typeface="Arial" charset="0"/>
              </a:rPr>
              <a:t>	This is how a generic microprogrammed control unit might look.</a:t>
            </a:r>
            <a:endParaRPr lang="en-US" altLang="en-US" sz="2400">
              <a:latin typeface="Arial" charset="0"/>
            </a:endParaRPr>
          </a:p>
        </p:txBody>
      </p:sp>
      <p:sp>
        <p:nvSpPr>
          <p:cNvPr id="629767" name="Rectangle 7"/>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ACB928-2AB7-4D30-A38A-E8BF2971377D}" type="slidenum">
              <a:rPr lang="en-US" altLang="en-US"/>
              <a:pPr/>
              <a:t>73</a:t>
            </a:fld>
            <a:endParaRPr lang="en-US" altLang="en-US"/>
          </a:p>
        </p:txBody>
      </p:sp>
      <p:sp>
        <p:nvSpPr>
          <p:cNvPr id="687107" name="Rectangle 3"/>
          <p:cNvSpPr>
            <a:spLocks noGrp="1" noChangeArrowheads="1"/>
          </p:cNvSpPr>
          <p:nvPr>
            <p:ph type="body" idx="1"/>
          </p:nvPr>
        </p:nvSpPr>
        <p:spPr>
          <a:xfrm>
            <a:off x="381000" y="914400"/>
            <a:ext cx="8458200" cy="4495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If MARIE were microprogrammed, the microinstruction format might look like this:</a:t>
            </a: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endParaRPr lang="en-US" altLang="en-US" sz="2600">
              <a:latin typeface="Arial" charset="0"/>
            </a:endParaRPr>
          </a:p>
          <a:p>
            <a:pPr>
              <a:spcBef>
                <a:spcPct val="10000"/>
              </a:spcBef>
            </a:pPr>
            <a:r>
              <a:rPr lang="en-US" altLang="en-US" sz="2600" b="1">
                <a:latin typeface="Courier New" pitchFamily="49" charset="0"/>
              </a:rPr>
              <a:t>MicroOp1</a:t>
            </a:r>
            <a:r>
              <a:rPr lang="en-US" altLang="en-US" sz="2600">
                <a:latin typeface="Arial" charset="0"/>
              </a:rPr>
              <a:t> and </a:t>
            </a:r>
            <a:r>
              <a:rPr lang="en-US" altLang="en-US" sz="2600" b="1">
                <a:latin typeface="Courier New" pitchFamily="49" charset="0"/>
              </a:rPr>
              <a:t>MicroOp2</a:t>
            </a:r>
            <a:r>
              <a:rPr lang="en-US" altLang="en-US" sz="2600">
                <a:latin typeface="Arial" charset="0"/>
              </a:rPr>
              <a:t> contain binary codes for each instruction. </a:t>
            </a:r>
            <a:r>
              <a:rPr lang="en-US" altLang="en-US" sz="2600" b="1">
                <a:latin typeface="Courier New" pitchFamily="49" charset="0"/>
              </a:rPr>
              <a:t>Jump</a:t>
            </a:r>
            <a:r>
              <a:rPr lang="en-US" altLang="en-US" sz="2600">
                <a:latin typeface="Arial" charset="0"/>
              </a:rPr>
              <a:t> is a single bit indicating that the value in the </a:t>
            </a:r>
            <a:r>
              <a:rPr lang="en-US" altLang="en-US" sz="2600" b="1">
                <a:latin typeface="Courier New" pitchFamily="49" charset="0"/>
              </a:rPr>
              <a:t>Dest</a:t>
            </a:r>
            <a:r>
              <a:rPr lang="en-US" altLang="en-US" sz="2600">
                <a:latin typeface="Arial" charset="0"/>
              </a:rPr>
              <a:t> field is a valid address and should be placed in the microsequencer.</a:t>
            </a:r>
            <a:endParaRPr lang="en-US" altLang="en-US" sz="2800"/>
          </a:p>
        </p:txBody>
      </p:sp>
      <p:pic>
        <p:nvPicPr>
          <p:cNvPr id="687111" name="Picture 7" descr="Fig_4-20_ECOA2E_ppt"/>
          <p:cNvPicPr>
            <a:picLocks noChangeAspect="1" noChangeArrowheads="1"/>
          </p:cNvPicPr>
          <p:nvPr/>
        </p:nvPicPr>
        <p:blipFill>
          <a:blip r:embed="rId4">
            <a:extLst>
              <a:ext uri="{28A0092B-C50C-407E-A947-70E740481C1C}">
                <a14:useLocalDpi xmlns:a14="http://schemas.microsoft.com/office/drawing/2010/main" val="0"/>
              </a:ext>
            </a:extLst>
          </a:blip>
          <a:srcRect b="3786"/>
          <a:stretch>
            <a:fillRect/>
          </a:stretch>
        </p:blipFill>
        <p:spPr bwMode="auto">
          <a:xfrm>
            <a:off x="990600" y="1981200"/>
            <a:ext cx="6553200" cy="1422400"/>
          </a:xfrm>
          <a:prstGeom prst="rect">
            <a:avLst/>
          </a:prstGeom>
          <a:noFill/>
          <a:extLst>
            <a:ext uri="{909E8E84-426E-40DD-AFC4-6F175D3DCCD1}">
              <a14:hiddenFill xmlns:a14="http://schemas.microsoft.com/office/drawing/2010/main">
                <a:solidFill>
                  <a:srgbClr val="FFFFFF"/>
                </a:solidFill>
              </a14:hiddenFill>
            </a:ext>
          </a:extLst>
        </p:spPr>
      </p:pic>
      <p:sp>
        <p:nvSpPr>
          <p:cNvPr id="687113" name="Rectangle 9"/>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B41A92-37E5-40EE-B1F7-A8EED56EE63C}" type="slidenum">
              <a:rPr lang="en-US" altLang="en-US"/>
              <a:pPr/>
              <a:t>74</a:t>
            </a:fld>
            <a:endParaRPr lang="en-US" altLang="en-US"/>
          </a:p>
        </p:txBody>
      </p:sp>
      <p:sp>
        <p:nvSpPr>
          <p:cNvPr id="689154" name="Rectangle 2"/>
          <p:cNvSpPr>
            <a:spLocks noGrp="1" noChangeArrowheads="1"/>
          </p:cNvSpPr>
          <p:nvPr>
            <p:ph type="body" idx="1"/>
          </p:nvPr>
        </p:nvSpPr>
        <p:spPr>
          <a:xfrm>
            <a:off x="342900" y="762000"/>
            <a:ext cx="8458200" cy="914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The table below contains MARIE’s microoperation codes along with the corresponding RTL:</a:t>
            </a:r>
            <a:endParaRPr lang="en-US" altLang="en-US" sz="2800"/>
          </a:p>
        </p:txBody>
      </p:sp>
      <p:sp>
        <p:nvSpPr>
          <p:cNvPr id="689163" name="Rectangle 11"/>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689165" name="Picture 13" descr="00068_CH04_TAB0409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743700" cy="395128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61F94F-D92D-45F3-AADC-0AB0A45D37DD}" type="slidenum">
              <a:rPr lang="en-US" altLang="en-US"/>
              <a:pPr/>
              <a:t>75</a:t>
            </a:fld>
            <a:endParaRPr lang="en-US" altLang="en-US"/>
          </a:p>
        </p:txBody>
      </p:sp>
      <p:sp>
        <p:nvSpPr>
          <p:cNvPr id="709634" name="Rectangle 2"/>
          <p:cNvSpPr>
            <a:spLocks noGrp="1" noChangeArrowheads="1"/>
          </p:cNvSpPr>
          <p:nvPr>
            <p:ph type="body" idx="1"/>
          </p:nvPr>
        </p:nvSpPr>
        <p:spPr>
          <a:xfrm>
            <a:off x="342900" y="762000"/>
            <a:ext cx="8458200" cy="533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a:latin typeface="Arial" charset="0"/>
              </a:rPr>
              <a:t>The first nine lines of MARIE’s microprogram are given below (using RTL for clarity)</a:t>
            </a:r>
            <a:r>
              <a:rPr lang="en-US" altLang="en-US" sz="2600">
                <a:latin typeface="Arial" charset="0"/>
              </a:rPr>
              <a:t>:</a:t>
            </a:r>
          </a:p>
        </p:txBody>
      </p:sp>
      <p:sp>
        <p:nvSpPr>
          <p:cNvPr id="709635" name="Rectangle 3"/>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09638" name="Picture 6" descr="00068_CH04_FIG0423"/>
          <p:cNvPicPr>
            <a:picLocks noChangeAspect="1" noChangeArrowheads="1"/>
          </p:cNvPicPr>
          <p:nvPr/>
        </p:nvPicPr>
        <p:blipFill>
          <a:blip r:embed="rId4">
            <a:extLst>
              <a:ext uri="{28A0092B-C50C-407E-A947-70E740481C1C}">
                <a14:useLocalDpi xmlns:a14="http://schemas.microsoft.com/office/drawing/2010/main" val="0"/>
              </a:ext>
            </a:extLst>
          </a:blip>
          <a:srcRect b="38527"/>
          <a:stretch>
            <a:fillRect/>
          </a:stretch>
        </p:blipFill>
        <p:spPr bwMode="auto">
          <a:xfrm>
            <a:off x="1028700" y="1828800"/>
            <a:ext cx="7086600" cy="350202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EA739E-C5BF-4C4D-9C45-09D7FE8643A7}" type="slidenum">
              <a:rPr lang="en-US" altLang="en-US"/>
              <a:pPr/>
              <a:t>76</a:t>
            </a:fld>
            <a:endParaRPr lang="en-US" altLang="en-US"/>
          </a:p>
        </p:txBody>
      </p:sp>
      <p:sp>
        <p:nvSpPr>
          <p:cNvPr id="711683" name="Rectangle 3"/>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pic>
        <p:nvPicPr>
          <p:cNvPr id="711684" name="Picture 4" descr="00068_CH04_FIG0423"/>
          <p:cNvPicPr>
            <a:picLocks noChangeAspect="1" noChangeArrowheads="1"/>
          </p:cNvPicPr>
          <p:nvPr/>
        </p:nvPicPr>
        <p:blipFill>
          <a:blip r:embed="rId4">
            <a:extLst>
              <a:ext uri="{28A0092B-C50C-407E-A947-70E740481C1C}">
                <a14:useLocalDpi xmlns:a14="http://schemas.microsoft.com/office/drawing/2010/main" val="0"/>
              </a:ext>
            </a:extLst>
          </a:blip>
          <a:srcRect b="38527"/>
          <a:stretch>
            <a:fillRect/>
          </a:stretch>
        </p:blipFill>
        <p:spPr bwMode="auto">
          <a:xfrm>
            <a:off x="1028700" y="1908175"/>
            <a:ext cx="7086600" cy="3502025"/>
          </a:xfrm>
          <a:prstGeom prst="rect">
            <a:avLst/>
          </a:prstGeom>
          <a:noFill/>
          <a:extLst>
            <a:ext uri="{909E8E84-426E-40DD-AFC4-6F175D3DCCD1}">
              <a14:hiddenFill xmlns:a14="http://schemas.microsoft.com/office/drawing/2010/main">
                <a:solidFill>
                  <a:srgbClr val="FFFFFF"/>
                </a:solidFill>
              </a14:hiddenFill>
            </a:ext>
          </a:extLst>
        </p:spPr>
      </p:pic>
      <p:sp>
        <p:nvSpPr>
          <p:cNvPr id="711686" name="Rectangle 6"/>
          <p:cNvSpPr>
            <a:spLocks noGrp="1" noChangeArrowheads="1"/>
          </p:cNvSpPr>
          <p:nvPr>
            <p:ph type="body" idx="1"/>
          </p:nvPr>
        </p:nvSpPr>
        <p:spPr>
          <a:xfrm>
            <a:off x="342900" y="838200"/>
            <a:ext cx="8458200" cy="914400"/>
          </a:xfrm>
          <a:noFill/>
          <a:ln/>
          <a:extLst>
            <a:ext uri="{909E8E84-426E-40DD-AFC4-6F175D3DCCD1}">
              <a14:hiddenFill xmlns:a14="http://schemas.microsoft.com/office/drawing/2010/main">
                <a:solidFill>
                  <a:srgbClr val="E4F5FF"/>
                </a:solidFill>
              </a14:hiddenFill>
            </a:ext>
          </a:extLst>
        </p:spPr>
        <p:txBody>
          <a:bodyPr/>
          <a:lstStyle/>
          <a:p>
            <a:r>
              <a:rPr lang="en-US" altLang="en-US" sz="2400">
                <a:latin typeface="Arial" charset="0"/>
              </a:rPr>
              <a:t>The first four lines are the fetch-decode-execute cycle.</a:t>
            </a:r>
          </a:p>
          <a:p>
            <a:r>
              <a:rPr lang="en-US" altLang="en-US" sz="2400">
                <a:latin typeface="Arial" charset="0"/>
              </a:rPr>
              <a:t>The remaining lines are the beginning of a jump table.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0245E0-0E75-4924-B87B-E98D299FA0A0}" type="slidenum">
              <a:rPr lang="en-US" altLang="en-US"/>
              <a:pPr/>
              <a:t>77</a:t>
            </a:fld>
            <a:endParaRPr lang="en-US" altLang="en-US"/>
          </a:p>
        </p:txBody>
      </p:sp>
      <p:sp>
        <p:nvSpPr>
          <p:cNvPr id="695298" name="Rectangle 2"/>
          <p:cNvSpPr>
            <a:spLocks noGrp="1" noChangeArrowheads="1"/>
          </p:cNvSpPr>
          <p:nvPr>
            <p:ph type="body" idx="1"/>
          </p:nvPr>
        </p:nvSpPr>
        <p:spPr>
          <a:xfrm>
            <a:off x="381000" y="914400"/>
            <a:ext cx="84582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It’s important to remember that a microprogrammed control unit works like a system-in-miniature.</a:t>
            </a:r>
          </a:p>
          <a:p>
            <a:pPr>
              <a:spcBef>
                <a:spcPct val="10000"/>
              </a:spcBef>
            </a:pPr>
            <a:r>
              <a:rPr lang="en-US" altLang="en-US" sz="2600">
                <a:latin typeface="Arial" charset="0"/>
              </a:rPr>
              <a:t>Microinstructions are fetched, decoded, and executed in the same manner as regular instructions.</a:t>
            </a:r>
          </a:p>
          <a:p>
            <a:pPr>
              <a:spcBef>
                <a:spcPct val="10000"/>
              </a:spcBef>
            </a:pPr>
            <a:r>
              <a:rPr lang="en-US" altLang="en-US" sz="2600">
                <a:latin typeface="Arial" charset="0"/>
              </a:rPr>
              <a:t>This extra level of instruction interpretation is what makes microprogrammed control slower than hardwired control.</a:t>
            </a:r>
          </a:p>
          <a:p>
            <a:pPr>
              <a:spcBef>
                <a:spcPct val="10000"/>
              </a:spcBef>
            </a:pPr>
            <a:r>
              <a:rPr lang="en-US" altLang="en-US" sz="2600">
                <a:latin typeface="Arial" charset="0"/>
              </a:rPr>
              <a:t>The advantages of microprogrammed control are that it can support very complicated instructions and only the microprogram needs to be changed if the instruction set changes (or an error is found).</a:t>
            </a:r>
            <a:endParaRPr lang="en-US" altLang="en-US" sz="2800"/>
          </a:p>
        </p:txBody>
      </p:sp>
      <p:sp>
        <p:nvSpPr>
          <p:cNvPr id="695302" name="Rectangle 6"/>
          <p:cNvSpPr>
            <a:spLocks noChangeArrowheads="1"/>
          </p:cNvSpPr>
          <p:nvPr/>
        </p:nvSpPr>
        <p:spPr bwMode="auto">
          <a:xfrm>
            <a:off x="1143000" y="138113"/>
            <a:ext cx="69342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3200" b="1">
                <a:solidFill>
                  <a:schemeClr val="tx2"/>
                </a:solidFill>
                <a:latin typeface="Arial" charset="0"/>
              </a:defRPr>
            </a:lvl1pPr>
            <a:lvl2pPr algn="ctr">
              <a:spcBef>
                <a:spcPct val="0"/>
              </a:spcBef>
              <a:defRPr sz="3200" b="1">
                <a:solidFill>
                  <a:schemeClr val="tx2"/>
                </a:solidFill>
                <a:latin typeface="Arial" charset="0"/>
              </a:defRPr>
            </a:lvl2pPr>
            <a:lvl3pPr algn="ctr">
              <a:spcBef>
                <a:spcPct val="0"/>
              </a:spcBef>
              <a:defRPr sz="3200" b="1">
                <a:solidFill>
                  <a:schemeClr val="tx2"/>
                </a:solidFill>
                <a:latin typeface="Arial" charset="0"/>
              </a:defRPr>
            </a:lvl3pPr>
            <a:lvl4pPr algn="ctr">
              <a:spcBef>
                <a:spcPct val="0"/>
              </a:spcBef>
              <a:defRPr sz="3200" b="1">
                <a:solidFill>
                  <a:schemeClr val="tx2"/>
                </a:solidFill>
                <a:latin typeface="Arial" charset="0"/>
              </a:defRPr>
            </a:lvl4pPr>
            <a:lvl5pPr algn="ctr">
              <a:spcBef>
                <a:spcPct val="0"/>
              </a:spcBef>
              <a:defRPr sz="3200" b="1">
                <a:solidFill>
                  <a:schemeClr val="tx2"/>
                </a:solidFill>
                <a:latin typeface="Arial" charset="0"/>
              </a:defRPr>
            </a:lvl5pPr>
            <a:lvl6pPr marL="457200" algn="ctr" eaLnBrk="0" fontAlgn="base" hangingPunct="0">
              <a:spcBef>
                <a:spcPct val="0"/>
              </a:spcBef>
              <a:spcAft>
                <a:spcPct val="0"/>
              </a:spcAft>
              <a:defRPr sz="3200" b="1">
                <a:solidFill>
                  <a:schemeClr val="tx2"/>
                </a:solidFill>
                <a:latin typeface="Arial" charset="0"/>
              </a:defRPr>
            </a:lvl6pPr>
            <a:lvl7pPr marL="914400" algn="ctr" eaLnBrk="0" fontAlgn="base" hangingPunct="0">
              <a:spcBef>
                <a:spcPct val="0"/>
              </a:spcBef>
              <a:spcAft>
                <a:spcPct val="0"/>
              </a:spcAft>
              <a:defRPr sz="3200" b="1">
                <a:solidFill>
                  <a:schemeClr val="tx2"/>
                </a:solidFill>
                <a:latin typeface="Arial" charset="0"/>
              </a:defRPr>
            </a:lvl7pPr>
            <a:lvl8pPr marL="1371600" algn="ctr" eaLnBrk="0" fontAlgn="base" hangingPunct="0">
              <a:spcBef>
                <a:spcPct val="0"/>
              </a:spcBef>
              <a:spcAft>
                <a:spcPct val="0"/>
              </a:spcAft>
              <a:defRPr sz="3200" b="1">
                <a:solidFill>
                  <a:schemeClr val="tx2"/>
                </a:solidFill>
                <a:latin typeface="Arial" charset="0"/>
              </a:defRPr>
            </a:lvl8pPr>
            <a:lvl9pPr marL="1828800" algn="ctr" eaLnBrk="0" fontAlgn="base" hangingPunct="0">
              <a:spcBef>
                <a:spcPct val="0"/>
              </a:spcBef>
              <a:spcAft>
                <a:spcPct val="0"/>
              </a:spcAft>
              <a:defRPr sz="3200" b="1">
                <a:solidFill>
                  <a:schemeClr val="tx2"/>
                </a:solidFill>
                <a:latin typeface="Arial" charset="0"/>
              </a:defRPr>
            </a:lvl9pPr>
          </a:lstStyle>
          <a:p>
            <a:pPr>
              <a:buFontTx/>
              <a:buNone/>
            </a:pPr>
            <a:r>
              <a:rPr lang="en-US" altLang="en-US"/>
              <a:t>4.13 A Discussion on Decoding</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017B82-DC01-4ACB-9721-913C6CF6963B}" type="slidenum">
              <a:rPr lang="en-US" altLang="en-US"/>
              <a:pPr/>
              <a:t>78</a:t>
            </a:fld>
            <a:endParaRPr lang="en-US" altLang="en-US"/>
          </a:p>
        </p:txBody>
      </p:sp>
      <p:sp>
        <p:nvSpPr>
          <p:cNvPr id="631810" name="Rectangle 2"/>
          <p:cNvSpPr>
            <a:spLocks noGrp="1" noChangeArrowheads="1"/>
          </p:cNvSpPr>
          <p:nvPr>
            <p:ph type="title"/>
          </p:nvPr>
        </p:nvSpPr>
        <p:spPr>
          <a:xfrm>
            <a:off x="1104900" y="304800"/>
            <a:ext cx="6934200" cy="547688"/>
          </a:xfrm>
        </p:spPr>
        <p:txBody>
          <a:bodyPr/>
          <a:lstStyle/>
          <a:p>
            <a:r>
              <a:rPr lang="en-US" altLang="en-US">
                <a:solidFill>
                  <a:schemeClr val="tx1"/>
                </a:solidFill>
              </a:rPr>
              <a:t>4.14 Real World Architectures</a:t>
            </a:r>
          </a:p>
        </p:txBody>
      </p:sp>
      <p:sp>
        <p:nvSpPr>
          <p:cNvPr id="631811" name="Rectangle 3"/>
          <p:cNvSpPr>
            <a:spLocks noGrp="1" noChangeArrowheads="1"/>
          </p:cNvSpPr>
          <p:nvPr>
            <p:ph type="body" idx="1"/>
          </p:nvPr>
        </p:nvSpPr>
        <p:spPr>
          <a:xfrm>
            <a:off x="342900" y="1066800"/>
            <a:ext cx="8458200" cy="3886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MARIE shares many features with modern architectures but it is not an accurate depiction of them.</a:t>
            </a:r>
          </a:p>
          <a:p>
            <a:pPr>
              <a:spcBef>
                <a:spcPct val="10000"/>
              </a:spcBef>
            </a:pPr>
            <a:r>
              <a:rPr lang="en-US" altLang="en-US" sz="2600">
                <a:latin typeface="Arial" charset="0"/>
              </a:rPr>
              <a:t>In the following slides, we briefly examine two machine architectures.  </a:t>
            </a:r>
          </a:p>
          <a:p>
            <a:pPr>
              <a:spcBef>
                <a:spcPct val="10000"/>
              </a:spcBef>
            </a:pPr>
            <a:r>
              <a:rPr lang="en-US" altLang="en-US" sz="2600">
                <a:latin typeface="Arial" charset="0"/>
              </a:rPr>
              <a:t>We will look at an Intel architecture, which is a CISC machine and MIPS, which is a RISC machine.</a:t>
            </a:r>
          </a:p>
          <a:p>
            <a:pPr lvl="1">
              <a:spcBef>
                <a:spcPct val="10000"/>
              </a:spcBef>
            </a:pPr>
            <a:r>
              <a:rPr lang="en-US" altLang="en-US" sz="2400"/>
              <a:t>CISC is an acronym for complex instruction set computer.</a:t>
            </a:r>
          </a:p>
          <a:p>
            <a:pPr lvl="1">
              <a:spcBef>
                <a:spcPct val="10000"/>
              </a:spcBef>
            </a:pPr>
            <a:r>
              <a:rPr lang="en-US" altLang="en-US" sz="2400"/>
              <a:t>RISC stands for reduced instruction set computer.</a:t>
            </a:r>
          </a:p>
        </p:txBody>
      </p:sp>
      <p:sp>
        <p:nvSpPr>
          <p:cNvPr id="631812" name="Text Box 4"/>
          <p:cNvSpPr txBox="1">
            <a:spLocks noChangeArrowheads="1"/>
          </p:cNvSpPr>
          <p:nvPr/>
        </p:nvSpPr>
        <p:spPr bwMode="auto">
          <a:xfrm>
            <a:off x="647700" y="5105400"/>
            <a:ext cx="78486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We delve into the “RISC versus CISC” argument in Chapter 9.</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DFB201-B7F9-4E0D-805C-0A27FC46723E}" type="slidenum">
              <a:rPr lang="en-US" altLang="en-US"/>
              <a:pPr/>
              <a:t>79</a:t>
            </a:fld>
            <a:endParaRPr lang="en-US" altLang="en-US"/>
          </a:p>
        </p:txBody>
      </p:sp>
      <p:sp>
        <p:nvSpPr>
          <p:cNvPr id="633859" name="Rectangle 3"/>
          <p:cNvSpPr>
            <a:spLocks noGrp="1" noChangeArrowheads="1"/>
          </p:cNvSpPr>
          <p:nvPr>
            <p:ph type="body" idx="1"/>
          </p:nvPr>
        </p:nvSpPr>
        <p:spPr>
          <a:xfrm>
            <a:off x="533400" y="1066800"/>
            <a:ext cx="80772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MARIE shares many features with modern architectures but it is not an accurate depiction of them.</a:t>
            </a:r>
          </a:p>
          <a:p>
            <a:pPr>
              <a:spcBef>
                <a:spcPct val="30000"/>
              </a:spcBef>
            </a:pPr>
            <a:r>
              <a:rPr lang="en-US" altLang="en-US" sz="2600">
                <a:latin typeface="Arial" charset="0"/>
              </a:rPr>
              <a:t>In the following slides, we briefly examine two machine architectures.  </a:t>
            </a:r>
          </a:p>
          <a:p>
            <a:pPr>
              <a:spcBef>
                <a:spcPct val="30000"/>
              </a:spcBef>
            </a:pPr>
            <a:r>
              <a:rPr lang="en-US" altLang="en-US" sz="2600">
                <a:latin typeface="Arial" charset="0"/>
              </a:rPr>
              <a:t>We will look at an Intel architecture, which is a CISC machine and MIPS, which is a RISC machine.</a:t>
            </a:r>
          </a:p>
          <a:p>
            <a:pPr lvl="1">
              <a:spcBef>
                <a:spcPct val="10000"/>
              </a:spcBef>
            </a:pPr>
            <a:r>
              <a:rPr lang="en-US" altLang="en-US" sz="2400"/>
              <a:t>CISC is an acronym for complex instruction set computer.</a:t>
            </a:r>
          </a:p>
          <a:p>
            <a:pPr lvl="1">
              <a:spcBef>
                <a:spcPct val="10000"/>
              </a:spcBef>
            </a:pPr>
            <a:r>
              <a:rPr lang="en-US" altLang="en-US" sz="2400"/>
              <a:t>RISC stands for reduced instruction set computer.</a:t>
            </a:r>
          </a:p>
        </p:txBody>
      </p:sp>
      <p:sp>
        <p:nvSpPr>
          <p:cNvPr id="633862" name="Rectangle 6"/>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1634FE-168D-416E-AED7-AE1AD665192D}" type="slidenum">
              <a:rPr lang="en-US" altLang="en-US"/>
              <a:pPr/>
              <a:t>8</a:t>
            </a:fld>
            <a:endParaRPr lang="en-US" altLang="en-US"/>
          </a:p>
        </p:txBody>
      </p:sp>
      <p:sp>
        <p:nvSpPr>
          <p:cNvPr id="548876" name="Rectangle 12"/>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 y="1200150"/>
            <a:ext cx="7962900" cy="44577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0342EE-75A2-430B-ACD2-A8306B2EE8D9}" type="slidenum">
              <a:rPr lang="en-US" altLang="en-US"/>
              <a:pPr/>
              <a:t>80</a:t>
            </a:fld>
            <a:endParaRPr lang="en-US" altLang="en-US"/>
          </a:p>
        </p:txBody>
      </p:sp>
      <p:sp>
        <p:nvSpPr>
          <p:cNvPr id="635907" name="Rectangle 3"/>
          <p:cNvSpPr>
            <a:spLocks noGrp="1" noChangeArrowheads="1"/>
          </p:cNvSpPr>
          <p:nvPr>
            <p:ph type="body" idx="1"/>
          </p:nvPr>
        </p:nvSpPr>
        <p:spPr>
          <a:xfrm>
            <a:off x="533400" y="1143000"/>
            <a:ext cx="8077200" cy="4038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The classic Intel architecture, the 8086, was born in 1979.  It is a CISC architecture.</a:t>
            </a:r>
          </a:p>
          <a:p>
            <a:pPr>
              <a:spcBef>
                <a:spcPct val="30000"/>
              </a:spcBef>
            </a:pPr>
            <a:r>
              <a:rPr lang="en-US" altLang="en-US" sz="2600">
                <a:latin typeface="Arial" charset="0"/>
              </a:rPr>
              <a:t>It was adopted by IBM for its famed PC, which was released in 1981.  </a:t>
            </a:r>
          </a:p>
          <a:p>
            <a:pPr>
              <a:spcBef>
                <a:spcPct val="30000"/>
              </a:spcBef>
            </a:pPr>
            <a:r>
              <a:rPr lang="en-US" altLang="en-US" sz="2600">
                <a:latin typeface="Arial" charset="0"/>
              </a:rPr>
              <a:t>The 8086 operated on 16-bit data words and supported 20-bit memory addresses.</a:t>
            </a:r>
          </a:p>
          <a:p>
            <a:pPr>
              <a:spcBef>
                <a:spcPct val="30000"/>
              </a:spcBef>
            </a:pPr>
            <a:r>
              <a:rPr lang="en-US" altLang="en-US" sz="2600">
                <a:latin typeface="Arial" charset="0"/>
              </a:rPr>
              <a:t>Later, to lower costs, the 8-bit 8088 was introduced. Like the 8086, it used 20-bit memory addresses.</a:t>
            </a:r>
            <a:endParaRPr lang="en-US" altLang="en-US" sz="2800"/>
          </a:p>
        </p:txBody>
      </p:sp>
      <p:sp>
        <p:nvSpPr>
          <p:cNvPr id="635908" name="Text Box 4"/>
          <p:cNvSpPr txBox="1">
            <a:spLocks noChangeArrowheads="1"/>
          </p:cNvSpPr>
          <p:nvPr/>
        </p:nvSpPr>
        <p:spPr bwMode="auto">
          <a:xfrm>
            <a:off x="838200" y="5410200"/>
            <a:ext cx="73152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What was the largest memory that the 8086 could address?</a:t>
            </a:r>
          </a:p>
        </p:txBody>
      </p:sp>
      <p:sp>
        <p:nvSpPr>
          <p:cNvPr id="635910" name="Rectangle 6"/>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11D7C69-6AF2-4211-926A-36CF6EDC2A2C}" type="slidenum">
              <a:rPr lang="en-US" altLang="en-US"/>
              <a:pPr/>
              <a:t>81</a:t>
            </a:fld>
            <a:endParaRPr lang="en-US" altLang="en-US"/>
          </a:p>
        </p:txBody>
      </p:sp>
      <p:sp>
        <p:nvSpPr>
          <p:cNvPr id="637955" name="Rectangle 3"/>
          <p:cNvSpPr>
            <a:spLocks noGrp="1" noChangeArrowheads="1"/>
          </p:cNvSpPr>
          <p:nvPr>
            <p:ph type="body" idx="1"/>
          </p:nvPr>
        </p:nvSpPr>
        <p:spPr>
          <a:xfrm>
            <a:off x="533400" y="1143000"/>
            <a:ext cx="80772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The 8086 had four 16-bit general-purpose registers that could be accessed by the half-word.</a:t>
            </a:r>
          </a:p>
          <a:p>
            <a:pPr>
              <a:spcBef>
                <a:spcPct val="30000"/>
              </a:spcBef>
            </a:pPr>
            <a:r>
              <a:rPr lang="en-US" altLang="en-US" sz="2600">
                <a:latin typeface="Arial" charset="0"/>
              </a:rPr>
              <a:t>It also had a flags register, an instruction register, and a stack accessed through the values in two other registers, the base pointer and the stack pointer.  </a:t>
            </a:r>
          </a:p>
          <a:p>
            <a:pPr>
              <a:spcBef>
                <a:spcPct val="30000"/>
              </a:spcBef>
            </a:pPr>
            <a:r>
              <a:rPr lang="en-US" altLang="en-US" sz="2600">
                <a:latin typeface="Arial" charset="0"/>
              </a:rPr>
              <a:t>The 8086 had no built in floating-point processing.</a:t>
            </a:r>
          </a:p>
          <a:p>
            <a:pPr>
              <a:spcBef>
                <a:spcPct val="30000"/>
              </a:spcBef>
            </a:pPr>
            <a:r>
              <a:rPr lang="en-US" altLang="en-US" sz="2600">
                <a:latin typeface="Arial" charset="0"/>
              </a:rPr>
              <a:t>In 1980, Intel released the 8087 numeric coprocessor, but few users elected to install them because of their high cost.</a:t>
            </a:r>
            <a:endParaRPr lang="en-US" altLang="en-US" sz="2800"/>
          </a:p>
        </p:txBody>
      </p:sp>
      <p:sp>
        <p:nvSpPr>
          <p:cNvPr id="637957"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51A90D1-50F6-41D7-8BD3-633FD56130AF}" type="slidenum">
              <a:rPr lang="en-US" altLang="en-US"/>
              <a:pPr/>
              <a:t>82</a:t>
            </a:fld>
            <a:endParaRPr lang="en-US" altLang="en-US"/>
          </a:p>
        </p:txBody>
      </p:sp>
      <p:sp>
        <p:nvSpPr>
          <p:cNvPr id="640003" name="Rectangle 3"/>
          <p:cNvSpPr>
            <a:spLocks noGrp="1" noChangeArrowheads="1"/>
          </p:cNvSpPr>
          <p:nvPr>
            <p:ph type="body" idx="1"/>
          </p:nvPr>
        </p:nvSpPr>
        <p:spPr>
          <a:xfrm>
            <a:off x="457200" y="1143000"/>
            <a:ext cx="8229600" cy="45720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In 1985, Intel introduced the 32-bit 80386.</a:t>
            </a:r>
          </a:p>
          <a:p>
            <a:r>
              <a:rPr lang="en-US" altLang="en-US" sz="2600">
                <a:latin typeface="Arial" charset="0"/>
              </a:rPr>
              <a:t>It also had no built-in floating-point unit.</a:t>
            </a:r>
          </a:p>
          <a:p>
            <a:r>
              <a:rPr lang="en-US" altLang="en-US" sz="2600">
                <a:latin typeface="Arial" charset="0"/>
              </a:rPr>
              <a:t>The 80486, introduced in 1989, was an 80386 that had built-in floating-point processing and cache memory.</a:t>
            </a:r>
          </a:p>
          <a:p>
            <a:r>
              <a:rPr lang="en-US" altLang="en-US" sz="2600">
                <a:latin typeface="Arial" charset="0"/>
              </a:rPr>
              <a:t>The 80386 and 80486 offered downward compatibility with the 8086 and 8088.</a:t>
            </a:r>
          </a:p>
          <a:p>
            <a:r>
              <a:rPr lang="en-US" altLang="en-US" sz="2600">
                <a:latin typeface="Arial" charset="0"/>
              </a:rPr>
              <a:t>Software written for the smaller-word systems was directed to use the lower 16 bits of the 32-bit registers.</a:t>
            </a:r>
            <a:endParaRPr lang="en-US" altLang="en-US" sz="2800"/>
          </a:p>
        </p:txBody>
      </p:sp>
      <p:sp>
        <p:nvSpPr>
          <p:cNvPr id="640005"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007AD1C-8371-4BF5-BB48-D45C12A1A5EC}" type="slidenum">
              <a:rPr lang="en-US" altLang="en-US"/>
              <a:pPr/>
              <a:t>83</a:t>
            </a:fld>
            <a:endParaRPr lang="en-US" altLang="en-US"/>
          </a:p>
        </p:txBody>
      </p:sp>
      <p:sp>
        <p:nvSpPr>
          <p:cNvPr id="642051" name="Rectangle 3"/>
          <p:cNvSpPr>
            <a:spLocks noGrp="1" noChangeArrowheads="1"/>
          </p:cNvSpPr>
          <p:nvPr>
            <p:ph type="body" idx="1"/>
          </p:nvPr>
        </p:nvSpPr>
        <p:spPr>
          <a:xfrm>
            <a:off x="457200" y="1143000"/>
            <a:ext cx="8229600" cy="4495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Intel’s Pentium 4 introduced a brand new NetBurst architecture.</a:t>
            </a:r>
          </a:p>
          <a:p>
            <a:r>
              <a:rPr lang="en-US" altLang="en-US" sz="2600">
                <a:latin typeface="Arial" charset="0"/>
              </a:rPr>
              <a:t>Speed enhancing features include:</a:t>
            </a:r>
          </a:p>
          <a:p>
            <a:pPr lvl="1"/>
            <a:r>
              <a:rPr lang="en-US" altLang="en-US" sz="2200">
                <a:latin typeface="Arial" charset="0"/>
              </a:rPr>
              <a:t>Hyperthreading</a:t>
            </a:r>
          </a:p>
          <a:p>
            <a:pPr lvl="1"/>
            <a:r>
              <a:rPr lang="en-US" altLang="en-US" sz="2200">
                <a:latin typeface="Arial" charset="0"/>
              </a:rPr>
              <a:t>Hyperpipelining</a:t>
            </a:r>
          </a:p>
          <a:p>
            <a:pPr lvl="1"/>
            <a:r>
              <a:rPr lang="en-US" altLang="en-US" sz="2200">
                <a:latin typeface="Arial" charset="0"/>
              </a:rPr>
              <a:t>Wider instruction pipeline</a:t>
            </a:r>
          </a:p>
          <a:p>
            <a:pPr lvl="1"/>
            <a:r>
              <a:rPr lang="en-US" altLang="en-US" sz="2200">
                <a:latin typeface="Arial" charset="0"/>
              </a:rPr>
              <a:t>Execution trace cache (holds decoded instructions for possible reuse) multilevel cache and instruction pipelining.</a:t>
            </a:r>
          </a:p>
          <a:p>
            <a:r>
              <a:rPr lang="en-US" altLang="en-US" sz="2600">
                <a:latin typeface="Arial" charset="0"/>
              </a:rPr>
              <a:t>Intel, along with many others, is marrying many of the ideas of RISC architectures with microprocessors that are largely CISC.</a:t>
            </a:r>
            <a:endParaRPr lang="en-US" altLang="en-US" sz="2800"/>
          </a:p>
        </p:txBody>
      </p:sp>
      <p:sp>
        <p:nvSpPr>
          <p:cNvPr id="642053"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81D86D-D3AF-4904-BD71-7F8318993219}" type="slidenum">
              <a:rPr lang="en-US" altLang="en-US"/>
              <a:pPr/>
              <a:t>84</a:t>
            </a:fld>
            <a:endParaRPr lang="en-US" altLang="en-US"/>
          </a:p>
        </p:txBody>
      </p:sp>
      <p:sp>
        <p:nvSpPr>
          <p:cNvPr id="644099" name="Rectangle 3"/>
          <p:cNvSpPr>
            <a:spLocks noGrp="1" noChangeArrowheads="1"/>
          </p:cNvSpPr>
          <p:nvPr>
            <p:ph type="body" idx="1"/>
          </p:nvPr>
        </p:nvSpPr>
        <p:spPr>
          <a:xfrm>
            <a:off x="381000" y="1143000"/>
            <a:ext cx="8229600" cy="4114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MIPS family of CPUs has been one of the most successful in its class.</a:t>
            </a:r>
          </a:p>
          <a:p>
            <a:r>
              <a:rPr lang="en-US" altLang="en-US" sz="2600">
                <a:latin typeface="Arial" charset="0"/>
              </a:rPr>
              <a:t>In 1986 the first MIPS CPU was announced.</a:t>
            </a:r>
          </a:p>
          <a:p>
            <a:r>
              <a:rPr lang="en-US" altLang="en-US" sz="2600">
                <a:latin typeface="Arial" charset="0"/>
              </a:rPr>
              <a:t>It had a 32-bit word size and could address 4GB of memory.</a:t>
            </a:r>
          </a:p>
          <a:p>
            <a:r>
              <a:rPr lang="en-US" altLang="en-US" sz="2600">
                <a:latin typeface="Arial" charset="0"/>
              </a:rPr>
              <a:t>Over the years, MIPS processors have been used in general purpose computers as well as in games.</a:t>
            </a:r>
          </a:p>
          <a:p>
            <a:r>
              <a:rPr lang="en-US" altLang="en-US" sz="2600">
                <a:latin typeface="Arial" charset="0"/>
              </a:rPr>
              <a:t>The MIPS architecture now offers 32- and 64-bit versions.</a:t>
            </a:r>
          </a:p>
        </p:txBody>
      </p:sp>
      <p:sp>
        <p:nvSpPr>
          <p:cNvPr id="644101" name="Rectangle 5"/>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105009-4FCB-4D5C-873F-FB8E3BF6C976}" type="slidenum">
              <a:rPr lang="en-US" altLang="en-US"/>
              <a:pPr/>
              <a:t>85</a:t>
            </a:fld>
            <a:endParaRPr lang="en-US" altLang="en-US"/>
          </a:p>
        </p:txBody>
      </p:sp>
      <p:sp>
        <p:nvSpPr>
          <p:cNvPr id="646147" name="Rectangle 3"/>
          <p:cNvSpPr>
            <a:spLocks noGrp="1" noChangeArrowheads="1"/>
          </p:cNvSpPr>
          <p:nvPr>
            <p:ph type="body" idx="1"/>
          </p:nvPr>
        </p:nvSpPr>
        <p:spPr>
          <a:xfrm>
            <a:off x="381000" y="1066800"/>
            <a:ext cx="8229600" cy="41148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MIPS was one of the first RISC microprocessors.</a:t>
            </a:r>
          </a:p>
          <a:p>
            <a:r>
              <a:rPr lang="en-US" altLang="en-US" sz="2600">
                <a:latin typeface="Arial" charset="0"/>
              </a:rPr>
              <a:t>The original MIPS architecture had only 55 different instructions, as compared with the 8086 which had over 100.</a:t>
            </a:r>
          </a:p>
          <a:p>
            <a:r>
              <a:rPr lang="en-US" altLang="en-US" sz="2600">
                <a:latin typeface="Arial" charset="0"/>
              </a:rPr>
              <a:t>MIPS was designed with performance in mind: It is a </a:t>
            </a:r>
            <a:r>
              <a:rPr lang="en-US" altLang="en-US" sz="2600" i="1">
                <a:latin typeface="Arial" charset="0"/>
              </a:rPr>
              <a:t>load/store</a:t>
            </a:r>
            <a:r>
              <a:rPr lang="en-US" altLang="en-US" sz="2600">
                <a:latin typeface="Arial" charset="0"/>
              </a:rPr>
              <a:t> architecture, meaning that only the load and store instructions can access memory.</a:t>
            </a:r>
          </a:p>
          <a:p>
            <a:r>
              <a:rPr lang="en-US" altLang="en-US" sz="2600">
                <a:latin typeface="Arial" charset="0"/>
              </a:rPr>
              <a:t>The large number of registers in the MIPS architecture keeps bus traffic to a minimum. </a:t>
            </a:r>
          </a:p>
        </p:txBody>
      </p:sp>
      <p:sp>
        <p:nvSpPr>
          <p:cNvPr id="646148" name="Text Box 4"/>
          <p:cNvSpPr txBox="1">
            <a:spLocks noChangeArrowheads="1"/>
          </p:cNvSpPr>
          <p:nvPr/>
        </p:nvSpPr>
        <p:spPr bwMode="auto">
          <a:xfrm>
            <a:off x="1981200" y="5334000"/>
            <a:ext cx="52578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None/>
            </a:pPr>
            <a:r>
              <a:rPr lang="en-US" altLang="en-US" sz="2200" b="1">
                <a:solidFill>
                  <a:srgbClr val="CC3300"/>
                </a:solidFill>
                <a:latin typeface="Times New Roman" pitchFamily="18" charset="0"/>
              </a:rPr>
              <a:t>How does this design affect performance?</a:t>
            </a:r>
          </a:p>
        </p:txBody>
      </p:sp>
      <p:sp>
        <p:nvSpPr>
          <p:cNvPr id="646150" name="Rectangle 6"/>
          <p:cNvSpPr>
            <a:spLocks noGrp="1" noChangeArrowheads="1"/>
          </p:cNvSpPr>
          <p:nvPr>
            <p:ph type="title"/>
          </p:nvPr>
        </p:nvSpPr>
        <p:spPr>
          <a:xfrm>
            <a:off x="1104900" y="304800"/>
            <a:ext cx="6934200" cy="547688"/>
          </a:xfrm>
          <a:noFill/>
          <a:ln/>
        </p:spPr>
        <p:txBody>
          <a:bodyPr/>
          <a:lstStyle/>
          <a:p>
            <a:r>
              <a:rPr lang="en-US" altLang="en-US"/>
              <a:t>4.14 Real World Architectures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790FC89D-EFBB-4F82-B8EF-31A474D83F42}" type="slidenum">
              <a:rPr lang="en-US" altLang="en-US"/>
              <a:pPr/>
              <a:t>86</a:t>
            </a:fld>
            <a:endParaRPr lang="en-US" altLang="en-US"/>
          </a:p>
        </p:txBody>
      </p:sp>
      <p:sp>
        <p:nvSpPr>
          <p:cNvPr id="514050" name="Rectangle 2"/>
          <p:cNvSpPr>
            <a:spLocks noGrp="1" noChangeArrowheads="1"/>
          </p:cNvSpPr>
          <p:nvPr>
            <p:ph type="body" sz="half" idx="1"/>
          </p:nvPr>
        </p:nvSpPr>
        <p:spPr>
          <a:xfrm>
            <a:off x="762000" y="1219200"/>
            <a:ext cx="7620000" cy="44196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600">
                <a:latin typeface="Arial" charset="0"/>
              </a:rPr>
              <a:t>The major components of a computer system are its control unit, registers, memory, ALU, and data path.</a:t>
            </a:r>
          </a:p>
          <a:p>
            <a:pPr>
              <a:spcBef>
                <a:spcPct val="30000"/>
              </a:spcBef>
            </a:pPr>
            <a:r>
              <a:rPr lang="en-US" altLang="en-US" sz="2600">
                <a:latin typeface="Arial" charset="0"/>
              </a:rPr>
              <a:t>A built-in clock keeps everything synchronized.</a:t>
            </a:r>
          </a:p>
          <a:p>
            <a:pPr>
              <a:spcBef>
                <a:spcPct val="30000"/>
              </a:spcBef>
            </a:pPr>
            <a:r>
              <a:rPr lang="en-US" altLang="en-US" sz="2600">
                <a:latin typeface="Arial" charset="0"/>
              </a:rPr>
              <a:t>Control units can be microprogrammed or hardwired.</a:t>
            </a:r>
          </a:p>
          <a:p>
            <a:pPr>
              <a:spcBef>
                <a:spcPct val="30000"/>
              </a:spcBef>
            </a:pPr>
            <a:r>
              <a:rPr lang="en-US" altLang="en-US" sz="2600">
                <a:latin typeface="Arial" charset="0"/>
              </a:rPr>
              <a:t>Hardwired control units give better performance, while microprogrammed units are more adaptable to changes.</a:t>
            </a:r>
          </a:p>
        </p:txBody>
      </p:sp>
      <p:sp>
        <p:nvSpPr>
          <p:cNvPr id="514051" name="Rectangle 3"/>
          <p:cNvSpPr>
            <a:spLocks noGrp="1" noChangeArrowheads="1"/>
          </p:cNvSpPr>
          <p:nvPr>
            <p:ph type="title"/>
          </p:nvPr>
        </p:nvSpPr>
        <p:spPr>
          <a:xfrm>
            <a:off x="1333500" y="3048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solidFill>
                  <a:schemeClr val="tx1"/>
                </a:solidFill>
              </a:rPr>
              <a:t>Chapter 4 Conclusion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46C942C7-D2F7-4478-84F3-9DA759A94B38}" type="slidenum">
              <a:rPr lang="en-US" altLang="en-US"/>
              <a:pPr/>
              <a:t>87</a:t>
            </a:fld>
            <a:endParaRPr lang="en-US" altLang="en-US"/>
          </a:p>
        </p:txBody>
      </p:sp>
      <p:sp>
        <p:nvSpPr>
          <p:cNvPr id="648194" name="Rectangle 2"/>
          <p:cNvSpPr>
            <a:spLocks noGrp="1" noChangeArrowheads="1"/>
          </p:cNvSpPr>
          <p:nvPr>
            <p:ph type="body" sz="half" idx="1"/>
          </p:nvPr>
        </p:nvSpPr>
        <p:spPr>
          <a:xfrm>
            <a:off x="762000" y="1143000"/>
            <a:ext cx="7620000" cy="4191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600">
                <a:latin typeface="Arial" charset="0"/>
              </a:rPr>
              <a:t>Computers run programs through iterative fetch-decode-execute cycles.</a:t>
            </a:r>
          </a:p>
          <a:p>
            <a:pPr>
              <a:spcBef>
                <a:spcPct val="30000"/>
              </a:spcBef>
            </a:pPr>
            <a:r>
              <a:rPr lang="en-US" altLang="en-US" sz="2600">
                <a:latin typeface="Arial" charset="0"/>
              </a:rPr>
              <a:t>Computers can run programs that are in machine language.</a:t>
            </a:r>
          </a:p>
          <a:p>
            <a:pPr>
              <a:spcBef>
                <a:spcPct val="30000"/>
              </a:spcBef>
            </a:pPr>
            <a:r>
              <a:rPr lang="en-US" altLang="en-US" sz="2600">
                <a:latin typeface="Arial" charset="0"/>
              </a:rPr>
              <a:t>An assembler converts mnemonic code to machine language.</a:t>
            </a:r>
          </a:p>
          <a:p>
            <a:pPr>
              <a:spcBef>
                <a:spcPct val="30000"/>
              </a:spcBef>
            </a:pPr>
            <a:r>
              <a:rPr lang="en-US" altLang="en-US" sz="2600">
                <a:latin typeface="Arial" charset="0"/>
              </a:rPr>
              <a:t>The Intel architecture is an example of a CISC architecture; MIPS is an example of a RISC architecture.</a:t>
            </a:r>
          </a:p>
        </p:txBody>
      </p:sp>
      <p:sp>
        <p:nvSpPr>
          <p:cNvPr id="648197" name="Rectangle 5"/>
          <p:cNvSpPr>
            <a:spLocks noGrp="1" noChangeArrowheads="1"/>
          </p:cNvSpPr>
          <p:nvPr>
            <p:ph type="title"/>
          </p:nvPr>
        </p:nvSpPr>
        <p:spPr>
          <a:xfrm>
            <a:off x="1333500" y="3048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4 Conclusion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1C13429-456D-4B9E-B36C-8A019967F4B6}" type="slidenum">
              <a:rPr lang="en-US" altLang="en-US"/>
              <a:pPr/>
              <a:t>9</a:t>
            </a:fld>
            <a:endParaRPr lang="en-US" altLang="en-US"/>
          </a:p>
        </p:txBody>
      </p:sp>
      <p:sp>
        <p:nvSpPr>
          <p:cNvPr id="507908" name="Rectangle 4"/>
          <p:cNvSpPr>
            <a:spLocks noGrp="1" noChangeArrowheads="1"/>
          </p:cNvSpPr>
          <p:nvPr>
            <p:ph type="body" idx="1"/>
          </p:nvPr>
        </p:nvSpPr>
        <p:spPr>
          <a:xfrm>
            <a:off x="533400" y="990600"/>
            <a:ext cx="8153400" cy="1981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 multipoint bus is shown below.</a:t>
            </a:r>
            <a:endParaRPr lang="en-US" altLang="en-US" sz="2800"/>
          </a:p>
          <a:p>
            <a:pPr>
              <a:spcBef>
                <a:spcPct val="10000"/>
              </a:spcBef>
            </a:pPr>
            <a:r>
              <a:rPr lang="en-US" altLang="en-US" sz="2600">
                <a:latin typeface="Arial" charset="0"/>
              </a:rPr>
              <a:t>Because a multipoint bus is a shared resource, access to it is controlled through protocols, which are built into the hardware. </a:t>
            </a:r>
          </a:p>
        </p:txBody>
      </p:sp>
      <p:sp>
        <p:nvSpPr>
          <p:cNvPr id="507915" name="Rectangle 11"/>
          <p:cNvSpPr>
            <a:spLocks noGrp="1" noChangeArrowheads="1"/>
          </p:cNvSpPr>
          <p:nvPr>
            <p:ph type="title"/>
          </p:nvPr>
        </p:nvSpPr>
        <p:spPr>
          <a:xfrm>
            <a:off x="2362200" y="304800"/>
            <a:ext cx="4495800" cy="547688"/>
          </a:xfrm>
          <a:noFill/>
          <a:ln/>
        </p:spPr>
        <p:txBody>
          <a:bodyPr/>
          <a:lstStyle/>
          <a:p>
            <a:r>
              <a:rPr lang="en-US" altLang="en-US">
                <a:solidFill>
                  <a:schemeClr val="tx1"/>
                </a:solidFill>
              </a:rPr>
              <a:t>4.3 The Bus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950" y="2819400"/>
            <a:ext cx="6896100" cy="32480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Char char="•"/>
          <a:tabLst/>
          <a:defRPr kumimoji="0" lang="en-US"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Char char="•"/>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7164</TotalTime>
  <Words>4808</Words>
  <Application>Microsoft Office PowerPoint</Application>
  <PresentationFormat>On-screen Show (4:3)</PresentationFormat>
  <Paragraphs>637</Paragraphs>
  <Slides>87</Slides>
  <Notes>85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Courier New</vt:lpstr>
      <vt:lpstr>Symbol</vt:lpstr>
      <vt:lpstr>Times New Roman</vt:lpstr>
      <vt:lpstr>ECOA_Mstr.pot</vt:lpstr>
      <vt:lpstr>Chapter 4</vt:lpstr>
      <vt:lpstr>Chapter 4 Objectives</vt:lpstr>
      <vt:lpstr>4.1 Introduction</vt:lpstr>
      <vt:lpstr>4.2 CPU Basics</vt:lpstr>
      <vt:lpstr>4.2 CPU Basics</vt:lpstr>
      <vt:lpstr>4.3 The Bus</vt:lpstr>
      <vt:lpstr>4.3 The Bus</vt:lpstr>
      <vt:lpstr>4.3 The Bus</vt:lpstr>
      <vt:lpstr>4.3 The Bus</vt:lpstr>
      <vt:lpstr>4.3 The Bus</vt:lpstr>
      <vt:lpstr>4.4 Clocks</vt:lpstr>
      <vt:lpstr>4.4 Clocks</vt:lpstr>
      <vt:lpstr>4.5 The Input/Output Subsystem</vt:lpstr>
      <vt:lpstr>4.6 Memory Organization</vt:lpstr>
      <vt:lpstr>4.6 Memory Organization</vt:lpstr>
      <vt:lpstr>4.6 Memory Organization</vt:lpstr>
      <vt:lpstr>4.6 Memory Organization</vt:lpstr>
      <vt:lpstr>4.6 Memory Organization</vt:lpstr>
      <vt:lpstr>4.6 Memory Organization</vt:lpstr>
      <vt:lpstr>4.6 Memory Organization</vt:lpstr>
      <vt:lpstr>4.6 Memory Organization</vt:lpstr>
      <vt:lpstr>4.7 Interrupts</vt:lpstr>
      <vt:lpstr>4.8 MARIE</vt:lpstr>
      <vt:lpstr>4.8 MARIE</vt:lpstr>
      <vt:lpstr>4.8 MARIE</vt:lpstr>
      <vt:lpstr>4.8 MARIE</vt:lpstr>
      <vt:lpstr>4.8 MARIE</vt:lpstr>
      <vt:lpstr>4.8 MARIE</vt:lpstr>
      <vt:lpstr>4.8 MARIE</vt:lpstr>
      <vt:lpstr>4.8 MARIE</vt:lpstr>
      <vt:lpstr>4.8 MARIE</vt:lpstr>
      <vt:lpstr>4.8 MARIE</vt:lpstr>
      <vt:lpstr>4.8 MARIE</vt:lpstr>
      <vt:lpstr>4.8 MARIE</vt:lpstr>
      <vt:lpstr>4.8 MARIE</vt:lpstr>
      <vt:lpstr>4.8 MARIE</vt:lpstr>
      <vt:lpstr>4.9 Instruction Processing</vt:lpstr>
      <vt:lpstr>4.9 Instruction Processing</vt:lpstr>
      <vt:lpstr>4.9 Instruction Processing</vt:lpstr>
      <vt:lpstr>4.9 Instruction Processing</vt:lpstr>
      <vt:lpstr>4.9 Instruction Processing</vt:lpstr>
      <vt:lpstr>4.9 Instruction Processing</vt:lpstr>
      <vt:lpstr>4.9 Instruction Processing</vt:lpstr>
      <vt:lpstr>4.10 A Simple Program</vt:lpstr>
      <vt:lpstr>4.10 A Simple Program</vt:lpstr>
      <vt:lpstr>4.10 A Simple Program</vt:lpstr>
      <vt:lpstr>4.11 A Discussion on Assemblers</vt:lpstr>
      <vt:lpstr>4.11 A Discussion on Assemblers</vt:lpstr>
      <vt:lpstr>4.11 A Discussion on Assemblers</vt:lpstr>
      <vt:lpstr>4.11 A Discussion on Assemblers</vt:lpstr>
      <vt:lpstr>4.12 Extending Our Instruction Set</vt:lpstr>
      <vt:lpstr>4.12 Extending Our Instruction Set</vt:lpstr>
      <vt:lpstr>4.12 Extending Our Instruction Set</vt:lpstr>
      <vt:lpstr>4.12 Extending Our Instruction Set</vt:lpstr>
      <vt:lpstr>4.12 Extending Our Instruction Set</vt:lpstr>
      <vt:lpstr>4.12 Extending Our Instruction Set</vt:lpstr>
      <vt:lpstr>4.13 A Discussion on Decoding</vt:lpstr>
      <vt:lpstr>4.13 A Discussion on Decoding</vt:lpstr>
      <vt:lpstr>4.13 A Discussion on Decoding</vt:lpstr>
      <vt:lpstr>4.13 A Discussion on Decoding</vt:lpstr>
      <vt:lpstr>4.13 A Discussion on Decoding</vt:lpstr>
      <vt:lpstr>4.13 A Discussion on Decoding</vt:lpstr>
      <vt:lpstr>4.13 A Discussion on Decoding</vt:lpstr>
      <vt:lpstr>4.13 A Discussion on Decoding</vt:lpstr>
      <vt:lpstr>4.13 Decoding</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4.14 Real World Architectures</vt:lpstr>
      <vt:lpstr>4.14 Real World Architectures</vt:lpstr>
      <vt:lpstr>4.14 Real World Architectures</vt:lpstr>
      <vt:lpstr>4.14 Real World Architectures</vt:lpstr>
      <vt:lpstr>4.14 Real World Architectures</vt:lpstr>
      <vt:lpstr>4.14 Real World Architectures</vt:lpstr>
      <vt:lpstr>4.14 Real World Architectures</vt:lpstr>
      <vt:lpstr>4.14 Real World Architectures</vt:lpstr>
      <vt:lpstr>Chapter 4 Conclusion</vt:lpstr>
      <vt:lpstr>Chapter 4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Null &amp; Lobur</dc:creator>
  <cp:lastModifiedBy>Anybody</cp:lastModifiedBy>
  <cp:revision>368</cp:revision>
  <dcterms:created xsi:type="dcterms:W3CDTF">2002-11-19T23:57:00Z</dcterms:created>
  <dcterms:modified xsi:type="dcterms:W3CDTF">2015-10-22T20:57:34Z</dcterms:modified>
</cp:coreProperties>
</file>