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59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60.xml" ContentType="application/vnd.openxmlformats-officedocument.themeOverr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4"/>
  </p:notesMasterIdLst>
  <p:sldIdLst>
    <p:sldId id="258" r:id="rId2"/>
    <p:sldId id="256" r:id="rId3"/>
    <p:sldId id="259" r:id="rId4"/>
    <p:sldId id="548" r:id="rId5"/>
    <p:sldId id="549" r:id="rId6"/>
    <p:sldId id="550" r:id="rId7"/>
    <p:sldId id="551" r:id="rId8"/>
    <p:sldId id="552" r:id="rId9"/>
    <p:sldId id="604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90" r:id="rId18"/>
    <p:sldId id="591" r:id="rId19"/>
    <p:sldId id="592" r:id="rId20"/>
    <p:sldId id="594" r:id="rId21"/>
    <p:sldId id="596" r:id="rId22"/>
    <p:sldId id="597" r:id="rId23"/>
    <p:sldId id="598" r:id="rId24"/>
    <p:sldId id="599" r:id="rId25"/>
    <p:sldId id="563" r:id="rId26"/>
    <p:sldId id="562" r:id="rId27"/>
    <p:sldId id="561" r:id="rId28"/>
    <p:sldId id="560" r:id="rId29"/>
    <p:sldId id="564" r:id="rId30"/>
    <p:sldId id="565" r:id="rId31"/>
    <p:sldId id="566" r:id="rId32"/>
    <p:sldId id="601" r:id="rId33"/>
    <p:sldId id="602" r:id="rId34"/>
    <p:sldId id="603" r:id="rId35"/>
    <p:sldId id="567" r:id="rId36"/>
    <p:sldId id="568" r:id="rId37"/>
    <p:sldId id="569" r:id="rId38"/>
    <p:sldId id="570" r:id="rId39"/>
    <p:sldId id="571" r:id="rId40"/>
    <p:sldId id="572" r:id="rId41"/>
    <p:sldId id="605" r:id="rId42"/>
    <p:sldId id="574" r:id="rId43"/>
    <p:sldId id="575" r:id="rId44"/>
    <p:sldId id="576" r:id="rId45"/>
    <p:sldId id="577" r:id="rId46"/>
    <p:sldId id="578" r:id="rId47"/>
    <p:sldId id="579" r:id="rId48"/>
    <p:sldId id="580" r:id="rId49"/>
    <p:sldId id="581" r:id="rId50"/>
    <p:sldId id="582" r:id="rId51"/>
    <p:sldId id="583" r:id="rId52"/>
    <p:sldId id="585" r:id="rId53"/>
    <p:sldId id="584" r:id="rId54"/>
    <p:sldId id="586" r:id="rId55"/>
    <p:sldId id="587" r:id="rId56"/>
    <p:sldId id="606" r:id="rId57"/>
    <p:sldId id="607" r:id="rId58"/>
    <p:sldId id="608" r:id="rId59"/>
    <p:sldId id="547" r:id="rId60"/>
    <p:sldId id="588" r:id="rId61"/>
    <p:sldId id="589" r:id="rId62"/>
    <p:sldId id="284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99CCFF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0"/>
    </p:cViewPr>
  </p:sorterViewPr>
  <p:notesViewPr>
    <p:cSldViewPr>
      <p:cViewPr varScale="1">
        <p:scale>
          <a:sx n="37" d="100"/>
          <a:sy n="37" d="100"/>
        </p:scale>
        <p:origin x="-13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fld id="{F02A1E98-9B1A-4113-BF80-5E315C0DC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770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657AC-736A-4B2F-A56C-7872FAE6E30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9DC79-05D7-4064-BE37-C1E11C22BE8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87DC2-E5A0-450C-8A68-23E16D0721D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6B839-B6A4-47D8-A1C3-4F01720CCFC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25CD7-7CF8-4994-BD97-7F06EFE1DBE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3785D-C803-41FA-B28E-4BB13B0AC35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67D5D-2C3F-438D-817B-0A081B4034A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6DD39-C899-4B61-93B0-B084700052A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AEF07-C082-4097-B7A1-C21BCCDCB43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60FC2-6FCB-422E-9453-A437F71EAB0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D9590-883B-462F-866A-0FE50A18B05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524A-7DFB-4C4D-94EF-B165C4E1A6D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67F2D-87DC-4880-A29B-A4C217D79C6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84D1C-E325-4C48-B0F9-93F744E465F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2CCE5-4EC9-4177-9B38-FF5CC68ADEE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8C87D-63C4-49EB-8D7F-577EAD7B89C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C88DC-BE1F-4355-A1C3-76695CC8FC7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185C5-82A5-4FE2-BAA3-4A38C61541A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86AF1-C1BB-4E72-B8F2-2CFDE2F5D15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72411-CE2A-4B85-9204-61126B915BE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4BFF7-A471-40EA-BB16-59092CC23D5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244D-5C3A-4888-9288-640D0F93C5E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34B4C-E861-406D-80E7-099B219F2BB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ACDCD-1535-47F0-94D0-33A3AE9E7EB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E7D60-1756-4A59-AEBF-FBE7515FE7A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EDAB-19ED-4F92-9914-0C42EC5B03A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1F61A-DFB3-462F-AD17-58E88E2E344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4FC1A-D8CF-4D7A-8638-9725943FD3E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E9C6D-60F1-41D5-AC52-A0C0AF1449D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5D707-06DA-4770-A18B-B7BA902C42B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C6AC6-CB74-4311-921D-B731B1778D0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24CAD-272C-4411-8FC9-C49898834A9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24CAD-272C-4411-8FC9-C49898834A9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E38CF-3C46-47F7-9A76-D6FA8598C9E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7E5F0-A881-481C-A97D-9128D137B8A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2994B-7463-4B4A-83FD-91F7E19D7F6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37DED-C2E0-46FA-9B85-ADADF2A02EF7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D362E-CF0A-4729-B773-35B0871F981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E8DED-E780-4804-8173-0A5F5FE7617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EFCB6-08C7-49FA-A961-C370F923110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F3977-F88A-4537-9D14-E3A8C94E366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39CB9-203A-4664-8A8E-16E673D570A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A360-0867-4C4F-A2BA-046E2FA3875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28779-B5D5-49F5-8BC4-DC517444BAA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F9181-BEA5-48DB-B03D-30ADBEFB5E7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73E94-CA1F-4372-A024-B864013F776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C2132-70F1-4070-B4DD-41971404C75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5E875-D2E6-4B30-ADEF-E999E5B4D403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444A8-91CF-4010-B3E7-41996C04632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444A8-91CF-4010-B3E7-41996C046328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444A8-91CF-4010-B3E7-41996C04632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444A8-91CF-4010-B3E7-41996C046328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6E7CE-C314-4D1A-B46F-3FD43A785EB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7AC1D-3F75-4C44-A0FD-68EF77C3D5AB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E691B-A4B4-435B-95C1-ABEE7288DB69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57663-B2F8-4667-B564-3BE04197A9F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7DF48-2FB8-4A22-B213-F7BA801FFB71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57663-B2F8-4667-B564-3BE04197A9F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0F604-DAFA-4BA9-B9B0-18EDC774487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D2F28-6CFB-43D1-B67D-F0751598CF9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A9017-0F08-4519-8A43-38732ADB0D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59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52912-5250-4CBB-A3CC-F22556275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7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C68DA-0175-407B-9CD8-FA88442DD6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83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77CA8-6EFA-4637-8C55-B5E84441F6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21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D8A69-1CFA-4F69-8F5A-6B4F20C65A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5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1A430-21E4-44E2-8F25-AD5CB4647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31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9744C-AE37-4BAD-864C-79FE7C3C5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07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05ECB-082F-428D-9810-958F6C4B92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E782-0443-411A-B444-F3E4B0A38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53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27E02-E8FD-42F4-A798-12786D819B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48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B3169-C078-43BB-88A7-C69B9A623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67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fld id="{D7E58E90-18CE-4353-AFDF-13C6EFD35E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6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8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9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2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1676400"/>
            <a:ext cx="3124200" cy="838200"/>
          </a:xfrm>
        </p:spPr>
        <p:txBody>
          <a:bodyPr/>
          <a:lstStyle/>
          <a:p>
            <a:pPr algn="r"/>
            <a:r>
              <a:rPr lang="en-US" altLang="en-US" sz="4800" b="1" dirty="0">
                <a:solidFill>
                  <a:schemeClr val="tx1"/>
                </a:solidFill>
                <a:latin typeface="Arial" charset="0"/>
              </a:rPr>
              <a:t>Chapter 5</a:t>
            </a:r>
            <a:endParaRPr lang="en-US" altLang="en-US" sz="48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819400"/>
            <a:ext cx="3810000" cy="1981200"/>
          </a:xfrm>
        </p:spPr>
        <p:txBody>
          <a:bodyPr/>
          <a:lstStyle/>
          <a:p>
            <a:r>
              <a:rPr lang="en-US" altLang="en-US" sz="3800" dirty="0">
                <a:latin typeface="Arial" charset="0"/>
              </a:rPr>
              <a:t>A Closer Look at Instruction Set Architectures</a:t>
            </a:r>
            <a:endParaRPr lang="en-US" altLang="en-US" sz="4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08B-F4DA-439B-BAD6-0219E208935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71500" y="1219200"/>
            <a:ext cx="8001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700">
                <a:latin typeface="Arial" charset="0"/>
              </a:rPr>
              <a:t>Big endian:</a:t>
            </a:r>
          </a:p>
          <a:p>
            <a:pPr lvl="1"/>
            <a:r>
              <a:rPr lang="en-US" altLang="en-US" sz="2400"/>
              <a:t>Is more natural.</a:t>
            </a:r>
          </a:p>
          <a:p>
            <a:pPr lvl="1"/>
            <a:r>
              <a:rPr lang="en-US" altLang="en-US" sz="2400"/>
              <a:t>The sign of the number can be determined by looking at the byte at address offset 0.</a:t>
            </a:r>
          </a:p>
          <a:p>
            <a:pPr lvl="1"/>
            <a:r>
              <a:rPr lang="en-US" altLang="en-US" sz="2400"/>
              <a:t>Strings and integers are stored in the same order.</a:t>
            </a:r>
          </a:p>
          <a:p>
            <a:pPr>
              <a:spcBef>
                <a:spcPct val="30000"/>
              </a:spcBef>
            </a:pPr>
            <a:r>
              <a:rPr lang="en-US" altLang="en-US" sz="2700">
                <a:latin typeface="Arial" charset="0"/>
              </a:rPr>
              <a:t>Little endian:</a:t>
            </a:r>
          </a:p>
          <a:p>
            <a:pPr lvl="1"/>
            <a:r>
              <a:rPr lang="en-US" altLang="en-US" sz="2400"/>
              <a:t>Makes it easier to place values on non-word boundaries.</a:t>
            </a:r>
          </a:p>
          <a:p>
            <a:pPr lvl="1"/>
            <a:r>
              <a:rPr lang="en-US" altLang="en-US" sz="2400"/>
              <a:t>Conversion from a 16-bit integer address to a 32-bit integer address does not require any arithmetic.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D1E-CD4B-41E7-95B9-15290EB542D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The next consideration for architecture design concerns how the CPU will store data.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We have three choices: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en-US" sz="2500">
                <a:latin typeface="Arial" charset="0"/>
              </a:rPr>
              <a:t>1. A stack architecture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en-US" sz="2500">
                <a:latin typeface="Arial" charset="0"/>
              </a:rPr>
              <a:t>2. An accumulator architecture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en-US" sz="2500">
                <a:latin typeface="Arial" charset="0"/>
              </a:rPr>
              <a:t>3. A general purpose register architecture.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In choosing one over the other, the tradeoffs are simplicity (and cost) of hardware design with execution speed and ease of use.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7DA-ABA0-4C23-82BF-D6F274148AB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In a stack architecture, instructions and operands are implicitly taken from the stack.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A stack cannot be accessed randomly.</a:t>
            </a:r>
          </a:p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In an accumulator architecture, one operand of a binary operation is implicitly in the accumulator.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One operand is in memory, creating lots of bus traffic</a:t>
            </a:r>
            <a:r>
              <a:rPr lang="en-US" altLang="en-US" sz="2200">
                <a:latin typeface="Arial" charset="0"/>
              </a:rPr>
              <a:t>.</a:t>
            </a:r>
          </a:p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In a general purpose register (GPR) architecture, registers can be used instead of memory.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Faster than accumulator architecture.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Efficient implementation for compilers.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Results in longer instructions.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26BF-F617-4CE7-AB37-962DD1D0DE2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Most systems today are GPR systems.</a:t>
            </a:r>
          </a:p>
          <a:p>
            <a:pPr>
              <a:spcBef>
                <a:spcPct val="25000"/>
              </a:spcBef>
            </a:pPr>
            <a:r>
              <a:rPr lang="en-US" altLang="en-US" sz="2600">
                <a:latin typeface="Arial" charset="0"/>
              </a:rPr>
              <a:t>There are three types: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Memory-memory where two or three operands may be in memory.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Register-memory where at least one operand must be in a register.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Load-store where no operands may be in memory.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number of operands and the number of available registers has a direct affect on instruction length.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8830-5A5C-4DBD-BBCD-6DB11EC5711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906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Stack machines use one</a:t>
            </a:r>
            <a:r>
              <a:rPr lang="en-US" altLang="en-US" sz="1200">
                <a:latin typeface="Arial" charset="0"/>
              </a:rPr>
              <a:t> </a:t>
            </a:r>
            <a:r>
              <a:rPr lang="en-US" altLang="en-US" sz="2600">
                <a:latin typeface="Arial" charset="0"/>
              </a:rPr>
              <a:t>- and zero-operand instructions.</a:t>
            </a:r>
          </a:p>
          <a:p>
            <a:pPr>
              <a:spcBef>
                <a:spcPct val="5000"/>
              </a:spcBef>
            </a:pPr>
            <a:r>
              <a:rPr lang="en-US" altLang="en-US" sz="2600" b="1">
                <a:latin typeface="Courier New" pitchFamily="49" charset="0"/>
              </a:rPr>
              <a:t>LOAD</a:t>
            </a:r>
            <a:r>
              <a:rPr lang="en-US" altLang="en-US" sz="2600">
                <a:latin typeface="Arial" charset="0"/>
              </a:rPr>
              <a:t> and </a:t>
            </a:r>
            <a:r>
              <a:rPr lang="en-US" altLang="en-US" sz="2600" b="1">
                <a:latin typeface="Courier New" pitchFamily="49" charset="0"/>
              </a:rPr>
              <a:t>STORE</a:t>
            </a:r>
            <a:r>
              <a:rPr lang="en-US" altLang="en-US" sz="2600">
                <a:latin typeface="Arial" charset="0"/>
              </a:rPr>
              <a:t> instructions require a single memory address operand.</a:t>
            </a:r>
          </a:p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Other instructions use operands from the stack implicitly.</a:t>
            </a:r>
          </a:p>
          <a:p>
            <a:pPr>
              <a:spcBef>
                <a:spcPct val="5000"/>
              </a:spcBef>
            </a:pPr>
            <a:r>
              <a:rPr lang="en-US" altLang="en-US" sz="2600" b="1">
                <a:latin typeface="Courier New" pitchFamily="49" charset="0"/>
              </a:rPr>
              <a:t>PUSH</a:t>
            </a:r>
            <a:r>
              <a:rPr lang="en-US" altLang="en-US" sz="2600">
                <a:latin typeface="Arial" charset="0"/>
              </a:rPr>
              <a:t> and </a:t>
            </a:r>
            <a:r>
              <a:rPr lang="en-US" altLang="en-US" sz="2600" b="1">
                <a:latin typeface="Courier New" pitchFamily="49" charset="0"/>
              </a:rPr>
              <a:t>POP</a:t>
            </a:r>
            <a:r>
              <a:rPr lang="en-US" altLang="en-US" sz="2600">
                <a:latin typeface="Arial" charset="0"/>
              </a:rPr>
              <a:t> operations involve only the stack’s top element.</a:t>
            </a:r>
          </a:p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Binary instructions (e.g., </a:t>
            </a:r>
            <a:r>
              <a:rPr lang="en-US" altLang="en-US" sz="2600" b="1">
                <a:latin typeface="Courier New" pitchFamily="49" charset="0"/>
              </a:rPr>
              <a:t>ADD</a:t>
            </a:r>
            <a:r>
              <a:rPr lang="en-US" altLang="en-US" sz="2600">
                <a:latin typeface="Arial" charset="0"/>
              </a:rPr>
              <a:t>, </a:t>
            </a:r>
            <a:r>
              <a:rPr lang="en-US" altLang="en-US" sz="2600" b="1">
                <a:latin typeface="Courier New" pitchFamily="49" charset="0"/>
              </a:rPr>
              <a:t>MULT</a:t>
            </a:r>
            <a:r>
              <a:rPr lang="en-US" altLang="en-US" sz="2600">
                <a:latin typeface="Arial" charset="0"/>
              </a:rPr>
              <a:t>) use the top two items on the stack.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705-4082-48A8-9633-75A769F520E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Stack architectures require us to think about arithmetic expressions a little differently.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We are accustomed to writing expressions using </a:t>
            </a:r>
            <a:r>
              <a:rPr lang="en-US" altLang="en-US" sz="2600" i="1">
                <a:latin typeface="Arial" charset="0"/>
              </a:rPr>
              <a:t>infix</a:t>
            </a:r>
            <a:r>
              <a:rPr lang="en-US" altLang="en-US" sz="2600">
                <a:latin typeface="Arial" charset="0"/>
              </a:rPr>
              <a:t> notation, such as: Z = X + Y.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Stack arithmetic requires that we use </a:t>
            </a:r>
            <a:r>
              <a:rPr lang="en-US" altLang="en-US" sz="2600" i="1">
                <a:latin typeface="Arial" charset="0"/>
              </a:rPr>
              <a:t>postfix</a:t>
            </a:r>
            <a:r>
              <a:rPr lang="en-US" altLang="en-US" sz="2600">
                <a:latin typeface="Arial" charset="0"/>
              </a:rPr>
              <a:t> notation: Z = XY+.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This is also called </a:t>
            </a:r>
            <a:r>
              <a:rPr lang="en-US" altLang="en-US" sz="2400" i="1"/>
              <a:t>reverse Polish notation</a:t>
            </a:r>
            <a:r>
              <a:rPr lang="en-US" altLang="en-US" sz="2400"/>
              <a:t>, (somewhat) in honor of its Polish inventor, Jan Lukasiewicz (1878 - 1956).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043C-2AB2-49DC-B1D1-F93E9ACD167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20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principal advantage of postfix notation is that parentheses are not used.</a:t>
            </a:r>
          </a:p>
          <a:p>
            <a:pPr>
              <a:spcBef>
                <a:spcPct val="60000"/>
              </a:spcBef>
            </a:pPr>
            <a:r>
              <a:rPr lang="en-US" altLang="en-US" sz="2600">
                <a:latin typeface="Arial" charset="0"/>
              </a:rPr>
              <a:t>For example, the infix expression,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	</a:t>
            </a:r>
            <a:r>
              <a:rPr lang="en-US" altLang="en-US" sz="2800" b="1">
                <a:latin typeface="Courier New" pitchFamily="49" charset="0"/>
              </a:rPr>
              <a:t>Z = (X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Y) + (W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U),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becomes: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	</a:t>
            </a:r>
            <a:r>
              <a:rPr lang="en-US" altLang="en-US" sz="2800" b="1">
                <a:latin typeface="Courier New" pitchFamily="49" charset="0"/>
              </a:rPr>
              <a:t>Z = X Y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W U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+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in postfix notation.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D430-C973-4249-A43C-CFDE97711E1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Convert the infix expression (2+3) - 6/3 to postfix:</a:t>
            </a:r>
            <a:endParaRPr lang="en-US" altLang="en-US" sz="2800"/>
          </a:p>
        </p:txBody>
      </p:sp>
      <p:grpSp>
        <p:nvGrpSpPr>
          <p:cNvPr id="737287" name="Group 7"/>
          <p:cNvGrpSpPr>
            <a:grpSpLocks/>
          </p:cNvGrpSpPr>
          <p:nvPr/>
        </p:nvGrpSpPr>
        <p:grpSpPr bwMode="auto">
          <a:xfrm>
            <a:off x="533400" y="2209800"/>
            <a:ext cx="8153400" cy="1981200"/>
            <a:chOff x="336" y="1392"/>
            <a:chExt cx="5136" cy="1248"/>
          </a:xfrm>
        </p:grpSpPr>
        <p:sp>
          <p:nvSpPr>
            <p:cNvPr id="737286" name="Rectangle 6"/>
            <p:cNvSpPr>
              <a:spLocks noChangeArrowheads="1"/>
            </p:cNvSpPr>
            <p:nvPr/>
          </p:nvSpPr>
          <p:spPr bwMode="auto">
            <a:xfrm>
              <a:off x="336" y="1392"/>
              <a:ext cx="5136" cy="124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284" name="Text Box 4"/>
            <p:cNvSpPr txBox="1">
              <a:spLocks noChangeArrowheads="1"/>
            </p:cNvSpPr>
            <p:nvPr/>
          </p:nvSpPr>
          <p:spPr bwMode="auto">
            <a:xfrm>
              <a:off x="1776" y="1565"/>
              <a:ext cx="3600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anchor="ctr">
              <a:spAutoFit/>
            </a:bodyPr>
            <a:lstStyle/>
            <a:p>
              <a:r>
                <a:rPr lang="en-US" altLang="en-US" sz="4000"/>
                <a:t>The sum 2 + 3 in parentheses takes precedence; we replace the term with </a:t>
              </a:r>
            </a:p>
            <a:p>
              <a:r>
                <a:rPr lang="en-US" altLang="en-US" sz="4000"/>
                <a:t>2 3 +.</a:t>
              </a:r>
            </a:p>
          </p:txBody>
        </p:sp>
        <p:sp>
          <p:nvSpPr>
            <p:cNvPr id="737285" name="Text Box 5"/>
            <p:cNvSpPr txBox="1">
              <a:spLocks noChangeArrowheads="1"/>
            </p:cNvSpPr>
            <p:nvPr/>
          </p:nvSpPr>
          <p:spPr bwMode="auto">
            <a:xfrm>
              <a:off x="509" y="1721"/>
              <a:ext cx="1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800" baseline="0">
                  <a:latin typeface="Arial" charset="0"/>
                </a:rPr>
                <a:t>2 3+ - 6/3 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830D-E1AA-4DF4-A138-0C482FEF3C0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19812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Convert the infix expression (2+3) - 6/3 to postfix:</a:t>
            </a:r>
            <a:endParaRPr lang="en-US" altLang="en-US" sz="2800"/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2819400" y="2484438"/>
            <a:ext cx="57150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4000"/>
              <a:t>The division operator takes next precedence; we replace 6/3 with </a:t>
            </a:r>
          </a:p>
          <a:p>
            <a:r>
              <a:rPr lang="en-US" altLang="en-US" sz="4000"/>
              <a:t>6 3 /.</a:t>
            </a: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758825" y="27320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2 3+ - 6 3/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3523-997F-4A0A-9C4F-EA8D8505059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19812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1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Convert the infix expression (2+3) - 6/3 to postfix:</a:t>
            </a:r>
            <a:endParaRPr lang="en-US" altLang="en-US" sz="2800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2819400" y="2516188"/>
            <a:ext cx="57150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4000"/>
              <a:t>The quotient 6/3 is subtracted from the sum of 2 + 3, so we move the - operator to the end.</a:t>
            </a:r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758825" y="27320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2 3+ 6 3/ -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0E33-3FE1-4699-931A-672763EF805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304800"/>
            <a:ext cx="5715000" cy="547688"/>
          </a:xfrm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Chapter 5 Objectives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>
                <a:latin typeface="Arial" charset="0"/>
              </a:rPr>
              <a:t>Understand the factors involved in instruction set architecture design.</a:t>
            </a:r>
          </a:p>
          <a:p>
            <a:pPr>
              <a:lnSpc>
                <a:spcPct val="120000"/>
              </a:lnSpc>
            </a:pPr>
            <a:r>
              <a:rPr lang="en-US" altLang="en-US" sz="2800">
                <a:latin typeface="Arial" charset="0"/>
              </a:rPr>
              <a:t>Gain familiarity with memory addressing modes.</a:t>
            </a:r>
          </a:p>
          <a:p>
            <a:pPr>
              <a:lnSpc>
                <a:spcPct val="120000"/>
              </a:lnSpc>
            </a:pPr>
            <a:r>
              <a:rPr lang="en-US" altLang="en-US" sz="2800">
                <a:latin typeface="Arial" charset="0"/>
              </a:rPr>
              <a:t>Understand the concepts of instruction-level pipelining and its affect upon execution performance.</a:t>
            </a:r>
            <a:endParaRPr lang="en-US" altLang="en-US" sz="2600"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8C5A-E83D-464A-BBEE-20F0F91B4F3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Use a stack to evaluate the postfix expression 2 3 + 6 3 / - :</a:t>
            </a:r>
            <a:endParaRPr lang="en-US" altLang="en-US" sz="2800"/>
          </a:p>
        </p:txBody>
      </p:sp>
      <p:grpSp>
        <p:nvGrpSpPr>
          <p:cNvPr id="745491" name="Group 19"/>
          <p:cNvGrpSpPr>
            <a:grpSpLocks/>
          </p:cNvGrpSpPr>
          <p:nvPr/>
        </p:nvGrpSpPr>
        <p:grpSpPr bwMode="auto">
          <a:xfrm>
            <a:off x="533400" y="2209800"/>
            <a:ext cx="8153400" cy="3352800"/>
            <a:chOff x="336" y="1392"/>
            <a:chExt cx="5136" cy="2112"/>
          </a:xfrm>
        </p:grpSpPr>
        <p:sp>
          <p:nvSpPr>
            <p:cNvPr id="745474" name="Rectangle 2"/>
            <p:cNvSpPr>
              <a:spLocks noChangeArrowheads="1"/>
            </p:cNvSpPr>
            <p:nvPr/>
          </p:nvSpPr>
          <p:spPr bwMode="auto">
            <a:xfrm>
              <a:off x="336" y="1392"/>
              <a:ext cx="5136" cy="211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5477" name="Text Box 5"/>
            <p:cNvSpPr txBox="1">
              <a:spLocks noChangeArrowheads="1"/>
            </p:cNvSpPr>
            <p:nvPr/>
          </p:nvSpPr>
          <p:spPr bwMode="auto">
            <a:xfrm>
              <a:off x="576" y="1889"/>
              <a:ext cx="2544" cy="1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anchor="ctr">
              <a:spAutoFit/>
            </a:bodyPr>
            <a:lstStyle/>
            <a:p>
              <a:r>
                <a:rPr lang="en-US" altLang="en-US" sz="4000"/>
                <a:t>Scanning the expression from left to right, push operands onto the stack, until an operator is found</a:t>
              </a:r>
            </a:p>
          </p:txBody>
        </p:sp>
        <p:sp>
          <p:nvSpPr>
            <p:cNvPr id="745478" name="Text Box 6"/>
            <p:cNvSpPr txBox="1">
              <a:spLocks noChangeArrowheads="1"/>
            </p:cNvSpPr>
            <p:nvPr/>
          </p:nvSpPr>
          <p:spPr bwMode="auto">
            <a:xfrm>
              <a:off x="3984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6  </a:t>
              </a:r>
            </a:p>
          </p:txBody>
        </p:sp>
        <p:sp>
          <p:nvSpPr>
            <p:cNvPr id="745479" name="Text Box 7"/>
            <p:cNvSpPr txBox="1">
              <a:spLocks noChangeArrowheads="1"/>
            </p:cNvSpPr>
            <p:nvPr/>
          </p:nvSpPr>
          <p:spPr bwMode="auto">
            <a:xfrm>
              <a:off x="3360" y="2981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2  </a:t>
              </a:r>
            </a:p>
          </p:txBody>
        </p:sp>
        <p:sp>
          <p:nvSpPr>
            <p:cNvPr id="745480" name="Text Box 8"/>
            <p:cNvSpPr txBox="1">
              <a:spLocks noChangeArrowheads="1"/>
            </p:cNvSpPr>
            <p:nvPr/>
          </p:nvSpPr>
          <p:spPr bwMode="auto">
            <a:xfrm>
              <a:off x="4272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3  </a:t>
              </a:r>
            </a:p>
          </p:txBody>
        </p:sp>
        <p:sp>
          <p:nvSpPr>
            <p:cNvPr id="745481" name="Text Box 9"/>
            <p:cNvSpPr txBox="1">
              <a:spLocks noChangeArrowheads="1"/>
            </p:cNvSpPr>
            <p:nvPr/>
          </p:nvSpPr>
          <p:spPr bwMode="auto">
            <a:xfrm>
              <a:off x="3360" y="2640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3  </a:t>
              </a:r>
            </a:p>
          </p:txBody>
        </p:sp>
        <p:sp>
          <p:nvSpPr>
            <p:cNvPr id="745482" name="Text Box 10"/>
            <p:cNvSpPr txBox="1">
              <a:spLocks noChangeArrowheads="1"/>
            </p:cNvSpPr>
            <p:nvPr/>
          </p:nvSpPr>
          <p:spPr bwMode="auto">
            <a:xfrm>
              <a:off x="3696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+  </a:t>
              </a:r>
            </a:p>
          </p:txBody>
        </p:sp>
        <p:sp>
          <p:nvSpPr>
            <p:cNvPr id="745483" name="Text Box 11"/>
            <p:cNvSpPr txBox="1">
              <a:spLocks noChangeArrowheads="1"/>
            </p:cNvSpPr>
            <p:nvPr/>
          </p:nvSpPr>
          <p:spPr bwMode="auto">
            <a:xfrm>
              <a:off x="4848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800" baseline="0">
                  <a:latin typeface="Arial" charset="0"/>
                </a:rPr>
                <a:t>-  </a:t>
              </a:r>
            </a:p>
          </p:txBody>
        </p:sp>
        <p:sp>
          <p:nvSpPr>
            <p:cNvPr id="745484" name="Text Box 12"/>
            <p:cNvSpPr txBox="1">
              <a:spLocks noChangeArrowheads="1"/>
            </p:cNvSpPr>
            <p:nvPr/>
          </p:nvSpPr>
          <p:spPr bwMode="auto">
            <a:xfrm>
              <a:off x="4560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800" baseline="0">
                  <a:latin typeface="Arial" charset="0"/>
                </a:rPr>
                <a:t>/  </a:t>
              </a:r>
            </a:p>
          </p:txBody>
        </p:sp>
        <p:sp>
          <p:nvSpPr>
            <p:cNvPr id="745485" name="Line 13"/>
            <p:cNvSpPr>
              <a:spLocks noChangeShapeType="1"/>
            </p:cNvSpPr>
            <p:nvPr/>
          </p:nvSpPr>
          <p:spPr bwMode="auto">
            <a:xfrm>
              <a:off x="3840" y="1968"/>
              <a:ext cx="0" cy="28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5486" name="Text Box 14"/>
            <p:cNvSpPr txBox="1">
              <a:spLocks noChangeArrowheads="1"/>
            </p:cNvSpPr>
            <p:nvPr/>
          </p:nvSpPr>
          <p:spPr bwMode="auto">
            <a:xfrm>
              <a:off x="3408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3  </a:t>
              </a:r>
            </a:p>
          </p:txBody>
        </p:sp>
        <p:sp>
          <p:nvSpPr>
            <p:cNvPr id="745487" name="Text Box 15"/>
            <p:cNvSpPr txBox="1">
              <a:spLocks noChangeArrowheads="1"/>
            </p:cNvSpPr>
            <p:nvPr/>
          </p:nvSpPr>
          <p:spPr bwMode="auto">
            <a:xfrm>
              <a:off x="3120" y="1632"/>
              <a:ext cx="288" cy="3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>
                  <a:latin typeface="Arial" charset="0"/>
                </a:rPr>
                <a:t>2  </a:t>
              </a:r>
            </a:p>
          </p:txBody>
        </p:sp>
        <p:sp>
          <p:nvSpPr>
            <p:cNvPr id="745488" name="Rectangle 16"/>
            <p:cNvSpPr>
              <a:spLocks noChangeArrowheads="1"/>
            </p:cNvSpPr>
            <p:nvPr/>
          </p:nvSpPr>
          <p:spPr bwMode="auto">
            <a:xfrm>
              <a:off x="3168" y="1680"/>
              <a:ext cx="432" cy="240"/>
            </a:xfrm>
            <a:prstGeom prst="rect">
              <a:avLst/>
            </a:prstGeom>
            <a:solidFill>
              <a:srgbClr val="FFFFCC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A39F-1299-43CB-8861-BF16CA0D60E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57762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33528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7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Use a stack to evaluate the postfix expression 2 3 + 6 3 / - :</a:t>
            </a:r>
            <a:endParaRPr lang="en-US" altLang="en-US" sz="2800"/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914400" y="2795588"/>
            <a:ext cx="40386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4000"/>
              <a:t>Pop the two operands and carry out the operation indicated by the operator. Push the result back on the stack.</a:t>
            </a: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63246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5334000" y="47323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5  </a:t>
            </a:r>
          </a:p>
        </p:txBody>
      </p:sp>
      <p:sp>
        <p:nvSpPr>
          <p:cNvPr id="757768" name="Text Box 8"/>
          <p:cNvSpPr txBox="1">
            <a:spLocks noChangeArrowheads="1"/>
          </p:cNvSpPr>
          <p:nvPr/>
        </p:nvSpPr>
        <p:spPr bwMode="auto">
          <a:xfrm>
            <a:off x="67818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58674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+  </a:t>
            </a:r>
          </a:p>
        </p:txBody>
      </p:sp>
      <p:sp>
        <p:nvSpPr>
          <p:cNvPr id="757771" name="Text Box 11"/>
          <p:cNvSpPr txBox="1">
            <a:spLocks noChangeArrowheads="1"/>
          </p:cNvSpPr>
          <p:nvPr/>
        </p:nvSpPr>
        <p:spPr bwMode="auto">
          <a:xfrm>
            <a:off x="7696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-  </a:t>
            </a:r>
          </a:p>
        </p:txBody>
      </p:sp>
      <p:sp>
        <p:nvSpPr>
          <p:cNvPr id="757772" name="Text Box 12"/>
          <p:cNvSpPr txBox="1">
            <a:spLocks noChangeArrowheads="1"/>
          </p:cNvSpPr>
          <p:nvPr/>
        </p:nvSpPr>
        <p:spPr bwMode="auto">
          <a:xfrm>
            <a:off x="7239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/  </a:t>
            </a: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6096000" y="3124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5410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7775" name="Text Box 15"/>
          <p:cNvSpPr txBox="1">
            <a:spLocks noChangeArrowheads="1"/>
          </p:cNvSpPr>
          <p:nvPr/>
        </p:nvSpPr>
        <p:spPr bwMode="auto">
          <a:xfrm>
            <a:off x="4953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  <p:sp>
        <p:nvSpPr>
          <p:cNvPr id="757776" name="Rectangle 16"/>
          <p:cNvSpPr>
            <a:spLocks noChangeArrowheads="1"/>
          </p:cNvSpPr>
          <p:nvPr/>
        </p:nvSpPr>
        <p:spPr bwMode="auto">
          <a:xfrm>
            <a:off x="5029200" y="2667000"/>
            <a:ext cx="762000" cy="381000"/>
          </a:xfrm>
          <a:prstGeom prst="rect">
            <a:avLst/>
          </a:prstGeom>
          <a:solidFill>
            <a:srgbClr val="FFFFC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7DD4-3F69-443F-9371-0F816137FC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59810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33528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Use a stack to evaluate the postfix expression 2 3 + 6 3 / - :</a:t>
            </a:r>
            <a:endParaRPr lang="en-US" altLang="en-US" sz="2800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914400" y="3413125"/>
            <a:ext cx="403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4000"/>
              <a:t>Push operands until another operator is found.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63246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  <p:sp>
        <p:nvSpPr>
          <p:cNvPr id="759815" name="Text Box 7"/>
          <p:cNvSpPr txBox="1">
            <a:spLocks noChangeArrowheads="1"/>
          </p:cNvSpPr>
          <p:nvPr/>
        </p:nvSpPr>
        <p:spPr bwMode="auto">
          <a:xfrm>
            <a:off x="5334000" y="47323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5  </a:t>
            </a:r>
          </a:p>
        </p:txBody>
      </p:sp>
      <p:sp>
        <p:nvSpPr>
          <p:cNvPr id="759816" name="Text Box 8"/>
          <p:cNvSpPr txBox="1">
            <a:spLocks noChangeArrowheads="1"/>
          </p:cNvSpPr>
          <p:nvPr/>
        </p:nvSpPr>
        <p:spPr bwMode="auto">
          <a:xfrm>
            <a:off x="67818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9817" name="Text Box 9"/>
          <p:cNvSpPr txBox="1">
            <a:spLocks noChangeArrowheads="1"/>
          </p:cNvSpPr>
          <p:nvPr/>
        </p:nvSpPr>
        <p:spPr bwMode="auto">
          <a:xfrm>
            <a:off x="58674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+  </a:t>
            </a:r>
          </a:p>
        </p:txBody>
      </p:sp>
      <p:sp>
        <p:nvSpPr>
          <p:cNvPr id="759818" name="Text Box 10"/>
          <p:cNvSpPr txBox="1">
            <a:spLocks noChangeArrowheads="1"/>
          </p:cNvSpPr>
          <p:nvPr/>
        </p:nvSpPr>
        <p:spPr bwMode="auto">
          <a:xfrm>
            <a:off x="7696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-  </a:t>
            </a:r>
          </a:p>
        </p:txBody>
      </p:sp>
      <p:sp>
        <p:nvSpPr>
          <p:cNvPr id="759819" name="Text Box 11"/>
          <p:cNvSpPr txBox="1">
            <a:spLocks noChangeArrowheads="1"/>
          </p:cNvSpPr>
          <p:nvPr/>
        </p:nvSpPr>
        <p:spPr bwMode="auto">
          <a:xfrm>
            <a:off x="7239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/  </a:t>
            </a:r>
          </a:p>
        </p:txBody>
      </p:sp>
      <p:sp>
        <p:nvSpPr>
          <p:cNvPr id="759820" name="Line 12"/>
          <p:cNvSpPr>
            <a:spLocks noChangeShapeType="1"/>
          </p:cNvSpPr>
          <p:nvPr/>
        </p:nvSpPr>
        <p:spPr bwMode="auto">
          <a:xfrm>
            <a:off x="7467600" y="3124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9821" name="Text Box 13"/>
          <p:cNvSpPr txBox="1">
            <a:spLocks noChangeArrowheads="1"/>
          </p:cNvSpPr>
          <p:nvPr/>
        </p:nvSpPr>
        <p:spPr bwMode="auto">
          <a:xfrm>
            <a:off x="5410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4953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  <p:sp>
        <p:nvSpPr>
          <p:cNvPr id="759823" name="Rectangle 15"/>
          <p:cNvSpPr>
            <a:spLocks noChangeArrowheads="1"/>
          </p:cNvSpPr>
          <p:nvPr/>
        </p:nvSpPr>
        <p:spPr bwMode="auto">
          <a:xfrm>
            <a:off x="5029200" y="2667000"/>
            <a:ext cx="2133600" cy="381000"/>
          </a:xfrm>
          <a:prstGeom prst="rect">
            <a:avLst/>
          </a:prstGeom>
          <a:solidFill>
            <a:srgbClr val="FFFFC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24" name="Text Box 16"/>
          <p:cNvSpPr txBox="1">
            <a:spLocks noChangeArrowheads="1"/>
          </p:cNvSpPr>
          <p:nvPr/>
        </p:nvSpPr>
        <p:spPr bwMode="auto">
          <a:xfrm>
            <a:off x="5334000" y="36576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59825" name="Text Box 17"/>
          <p:cNvSpPr txBox="1">
            <a:spLocks noChangeArrowheads="1"/>
          </p:cNvSpPr>
          <p:nvPr/>
        </p:nvSpPr>
        <p:spPr bwMode="auto">
          <a:xfrm>
            <a:off x="5334000" y="41989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D2E5-D5B4-4776-B83F-4891EF43D5E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61858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33528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Use a stack to evaluate the postfix expression 2 3 + 6 3 / - :</a:t>
            </a:r>
            <a:endParaRPr lang="en-US" altLang="en-US" sz="2800"/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914400" y="3413125"/>
            <a:ext cx="403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4000"/>
              <a:t>Carry out the operation and push the result.</a:t>
            </a:r>
          </a:p>
        </p:txBody>
      </p:sp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63246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5334000" y="47323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5  </a:t>
            </a: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67818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58674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+  </a:t>
            </a:r>
          </a:p>
        </p:txBody>
      </p:sp>
      <p:sp>
        <p:nvSpPr>
          <p:cNvPr id="761866" name="Text Box 10"/>
          <p:cNvSpPr txBox="1">
            <a:spLocks noChangeArrowheads="1"/>
          </p:cNvSpPr>
          <p:nvPr/>
        </p:nvSpPr>
        <p:spPr bwMode="auto">
          <a:xfrm>
            <a:off x="7696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-  </a:t>
            </a:r>
          </a:p>
        </p:txBody>
      </p:sp>
      <p:sp>
        <p:nvSpPr>
          <p:cNvPr id="761867" name="Text Box 11"/>
          <p:cNvSpPr txBox="1">
            <a:spLocks noChangeArrowheads="1"/>
          </p:cNvSpPr>
          <p:nvPr/>
        </p:nvSpPr>
        <p:spPr bwMode="auto">
          <a:xfrm>
            <a:off x="7239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/  </a:t>
            </a:r>
          </a:p>
        </p:txBody>
      </p:sp>
      <p:sp>
        <p:nvSpPr>
          <p:cNvPr id="761868" name="Line 12"/>
          <p:cNvSpPr>
            <a:spLocks noChangeShapeType="1"/>
          </p:cNvSpPr>
          <p:nvPr/>
        </p:nvSpPr>
        <p:spPr bwMode="auto">
          <a:xfrm>
            <a:off x="7467600" y="3124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1869" name="Text Box 13"/>
          <p:cNvSpPr txBox="1">
            <a:spLocks noChangeArrowheads="1"/>
          </p:cNvSpPr>
          <p:nvPr/>
        </p:nvSpPr>
        <p:spPr bwMode="auto">
          <a:xfrm>
            <a:off x="5410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1870" name="Text Box 14"/>
          <p:cNvSpPr txBox="1">
            <a:spLocks noChangeArrowheads="1"/>
          </p:cNvSpPr>
          <p:nvPr/>
        </p:nvSpPr>
        <p:spPr bwMode="auto">
          <a:xfrm>
            <a:off x="4953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  <p:sp>
        <p:nvSpPr>
          <p:cNvPr id="761871" name="Rectangle 15"/>
          <p:cNvSpPr>
            <a:spLocks noChangeArrowheads="1"/>
          </p:cNvSpPr>
          <p:nvPr/>
        </p:nvSpPr>
        <p:spPr bwMode="auto">
          <a:xfrm>
            <a:off x="5029200" y="2667000"/>
            <a:ext cx="2133600" cy="381000"/>
          </a:xfrm>
          <a:prstGeom prst="rect">
            <a:avLst/>
          </a:prstGeom>
          <a:solidFill>
            <a:srgbClr val="FFFFC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73" name="Text Box 17"/>
          <p:cNvSpPr txBox="1">
            <a:spLocks noChangeArrowheads="1"/>
          </p:cNvSpPr>
          <p:nvPr/>
        </p:nvSpPr>
        <p:spPr bwMode="auto">
          <a:xfrm>
            <a:off x="5334000" y="41989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108B-D3D6-4740-85ED-43CD576DAA9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63906" name="Rectangle 2"/>
          <p:cNvSpPr>
            <a:spLocks noChangeArrowheads="1"/>
          </p:cNvSpPr>
          <p:nvPr/>
        </p:nvSpPr>
        <p:spPr bwMode="auto">
          <a:xfrm>
            <a:off x="533400" y="2209800"/>
            <a:ext cx="8153400" cy="33528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541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Example: Use a stack to evaluate the postfix expression 2 3 + 6 3 / - :</a:t>
            </a:r>
            <a:endParaRPr lang="en-US" altLang="en-US" sz="2800"/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914400" y="2767013"/>
            <a:ext cx="4038600" cy="230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/>
          <a:p>
            <a:r>
              <a:rPr lang="en-US" altLang="en-US" sz="4000"/>
              <a:t>Finding another operator, carry out the operation and push the result.</a:t>
            </a:r>
          </a:p>
          <a:p>
            <a:r>
              <a:rPr lang="en-US" altLang="en-US" sz="4000"/>
              <a:t>The answer is at the top of the stack.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63246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6  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5334000" y="4732338"/>
            <a:ext cx="457200" cy="5254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7818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58674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+  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7696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-  </a:t>
            </a:r>
          </a:p>
        </p:txBody>
      </p:sp>
      <p:sp>
        <p:nvSpPr>
          <p:cNvPr id="763915" name="Text Box 11"/>
          <p:cNvSpPr txBox="1">
            <a:spLocks noChangeArrowheads="1"/>
          </p:cNvSpPr>
          <p:nvPr/>
        </p:nvSpPr>
        <p:spPr bwMode="auto">
          <a:xfrm>
            <a:off x="7239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aseline="0">
                <a:latin typeface="Arial" charset="0"/>
              </a:rPr>
              <a:t>/  </a:t>
            </a:r>
          </a:p>
        </p:txBody>
      </p:sp>
      <p:sp>
        <p:nvSpPr>
          <p:cNvPr id="763916" name="Line 12"/>
          <p:cNvSpPr>
            <a:spLocks noChangeShapeType="1"/>
          </p:cNvSpPr>
          <p:nvPr/>
        </p:nvSpPr>
        <p:spPr bwMode="auto">
          <a:xfrm>
            <a:off x="7924800" y="3124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3917" name="Text Box 13"/>
          <p:cNvSpPr txBox="1">
            <a:spLocks noChangeArrowheads="1"/>
          </p:cNvSpPr>
          <p:nvPr/>
        </p:nvSpPr>
        <p:spPr bwMode="auto">
          <a:xfrm>
            <a:off x="54102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3  </a:t>
            </a:r>
          </a:p>
        </p:txBody>
      </p:sp>
      <p:sp>
        <p:nvSpPr>
          <p:cNvPr id="763918" name="Text Box 14"/>
          <p:cNvSpPr txBox="1">
            <a:spLocks noChangeArrowheads="1"/>
          </p:cNvSpPr>
          <p:nvPr/>
        </p:nvSpPr>
        <p:spPr bwMode="auto">
          <a:xfrm>
            <a:off x="4953000" y="2590800"/>
            <a:ext cx="457200" cy="525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aseline="0">
                <a:latin typeface="Arial" charset="0"/>
              </a:rPr>
              <a:t>2  </a:t>
            </a:r>
          </a:p>
        </p:txBody>
      </p:sp>
      <p:sp>
        <p:nvSpPr>
          <p:cNvPr id="763919" name="Rectangle 15"/>
          <p:cNvSpPr>
            <a:spLocks noChangeArrowheads="1"/>
          </p:cNvSpPr>
          <p:nvPr/>
        </p:nvSpPr>
        <p:spPr bwMode="auto">
          <a:xfrm>
            <a:off x="5029200" y="2667000"/>
            <a:ext cx="2590800" cy="381000"/>
          </a:xfrm>
          <a:prstGeom prst="rect">
            <a:avLst/>
          </a:prstGeom>
          <a:solidFill>
            <a:srgbClr val="FFFFC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DF0-17F7-4F64-A8CC-4A5E9FA1C76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620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Let's see how to evaluate an infix expression using different instruction formats.</a:t>
            </a:r>
          </a:p>
          <a:p>
            <a:pPr marL="334963" indent="-334963"/>
            <a:r>
              <a:rPr lang="en-US" altLang="en-US" sz="2600">
                <a:latin typeface="Arial" charset="0"/>
              </a:rPr>
              <a:t>With a three-address ISA, (e.g.,mainframes), the infix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	</a:t>
            </a:r>
            <a:r>
              <a:rPr lang="en-US" altLang="en-US" sz="2800" b="1">
                <a:latin typeface="Courier New" pitchFamily="49" charset="0"/>
              </a:rPr>
              <a:t>Z = X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Y + W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U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might look like this:</a:t>
            </a:r>
          </a:p>
          <a:p>
            <a:pPr marL="334963" indent="-334963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MULT R1,X,Y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MULT R2,W,U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ADD  Z,R1,R2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73BE-3928-4290-87B5-417A50DC75F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620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In a two-address ISA, (e.g.,Intel, Motorola), the infix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	</a:t>
            </a:r>
            <a:r>
              <a:rPr lang="en-US" altLang="en-US" sz="2800" b="1">
                <a:latin typeface="Courier New" pitchFamily="49" charset="0"/>
              </a:rPr>
              <a:t>Z = X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Y + W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U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might look like this:</a:t>
            </a:r>
          </a:p>
          <a:p>
            <a:pPr marL="334963" indent="-33496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LOAD R1,X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MULT R1,Y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LOAD R2,W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MULT R2,U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ADD  R1,R2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STORE Z,R1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5867400" y="4117975"/>
            <a:ext cx="2438400" cy="1766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Note: One-address ISAs usually require one operand to be a register.</a:t>
            </a:r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1E34-AAE9-4784-9866-ECDA58EC44C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620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In a one-address ISA, like MARIE, the infix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	</a:t>
            </a:r>
            <a:r>
              <a:rPr lang="en-US" altLang="en-US" sz="2800" b="1">
                <a:latin typeface="Courier New" pitchFamily="49" charset="0"/>
              </a:rPr>
              <a:t>Z = X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Y + W </a:t>
            </a:r>
            <a:r>
              <a:rPr lang="en-US" altLang="en-US" sz="2800" b="1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>
                <a:latin typeface="Courier New" pitchFamily="49" charset="0"/>
              </a:rPr>
              <a:t> U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looks like this: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LOAD X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MULT 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STORE TEMP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LOAD W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MULT 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ADD TEMP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			STORE Z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D3E-585B-4132-941C-653340B8D11F}" type="slidenum">
              <a:rPr lang="en-US" altLang="en-US"/>
              <a:pPr/>
              <a:t>28</a:t>
            </a:fld>
            <a:endParaRPr lang="en-US" altLang="en-US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620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In a stack ISA, the postfix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	</a:t>
            </a:r>
            <a:r>
              <a:rPr lang="en-US" altLang="en-US" sz="2800" b="1" dirty="0">
                <a:latin typeface="Courier New" pitchFamily="49" charset="0"/>
              </a:rPr>
              <a:t>Z = X Y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W U 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altLang="en-US" sz="2800" b="1" dirty="0">
                <a:latin typeface="Courier New" pitchFamily="49" charset="0"/>
              </a:rPr>
              <a:t> +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might look like this:</a:t>
            </a:r>
          </a:p>
          <a:p>
            <a:pPr marL="334963" indent="-334963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PUSH X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PUSH 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MULT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PUSH W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PUSH 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MULT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ADD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		POP Z</a:t>
            </a:r>
            <a:endParaRPr lang="en-US" altLang="en-US" sz="2600" dirty="0">
              <a:latin typeface="Arial" charset="0"/>
            </a:endParaRPr>
          </a:p>
        </p:txBody>
      </p:sp>
      <p:sp>
        <p:nvSpPr>
          <p:cNvPr id="674823" name="Text Box 7"/>
          <p:cNvSpPr txBox="1">
            <a:spLocks noChangeArrowheads="1"/>
          </p:cNvSpPr>
          <p:nvPr/>
        </p:nvSpPr>
        <p:spPr bwMode="auto">
          <a:xfrm>
            <a:off x="5410200" y="3033713"/>
            <a:ext cx="3429000" cy="2101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Would this program require more execution time than the corresponding (shorter) program that we saw in the 3-address ISA?</a:t>
            </a:r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1071-0F16-425C-A0F3-074E9F9F5A8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8486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We have seen how instruction length is affected by the number of operands supported by the ISA.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In any instruction set, not all instructions require the same number of operands.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Operations that require no operands, such as </a:t>
            </a:r>
            <a:r>
              <a:rPr lang="en-US" altLang="en-US" sz="2400" b="1">
                <a:latin typeface="Courier New" pitchFamily="49" charset="0"/>
              </a:rPr>
              <a:t>HALT</a:t>
            </a:r>
            <a:r>
              <a:rPr lang="en-US" altLang="en-US" sz="2600">
                <a:latin typeface="Arial" charset="0"/>
              </a:rPr>
              <a:t>, necessarily waste some space when fixed-length instructions are used.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One way to recover some of this space is to use expanding opcodes.</a:t>
            </a:r>
            <a:endParaRPr lang="en-US" altLang="en-US" sz="2400" b="1"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598A-3046-464D-A040-ED00A003B09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943600" cy="547688"/>
          </a:xfrm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5.1 Introduction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8486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700">
                <a:latin typeface="Arial" charset="0"/>
              </a:rPr>
              <a:t>This chapter builds upon the ideas in Chapter 4</a:t>
            </a:r>
            <a:r>
              <a:rPr lang="en-US" altLang="en-US" sz="2700"/>
              <a:t>.</a:t>
            </a:r>
          </a:p>
          <a:p>
            <a:pPr>
              <a:spcBef>
                <a:spcPct val="40000"/>
              </a:spcBef>
            </a:pPr>
            <a:r>
              <a:rPr lang="en-US" altLang="en-US" sz="2700">
                <a:latin typeface="Arial" charset="0"/>
              </a:rPr>
              <a:t>We present a detailed look at different instruction formats, operand types, and memory access methods.</a:t>
            </a:r>
          </a:p>
          <a:p>
            <a:pPr>
              <a:spcBef>
                <a:spcPct val="40000"/>
              </a:spcBef>
            </a:pPr>
            <a:r>
              <a:rPr lang="en-US" altLang="en-US" sz="2700">
                <a:latin typeface="Arial" charset="0"/>
              </a:rPr>
              <a:t>We will see the interrelation between machine organization and instruction formats.</a:t>
            </a:r>
          </a:p>
          <a:p>
            <a:pPr>
              <a:spcBef>
                <a:spcPct val="40000"/>
              </a:spcBef>
            </a:pPr>
            <a:r>
              <a:rPr lang="en-US" altLang="en-US" sz="2700">
                <a:latin typeface="Arial" charset="0"/>
              </a:rPr>
              <a:t>This leads to a deeper understanding of computer architecture in general.</a:t>
            </a:r>
            <a:endParaRPr lang="en-US" altLang="en-US" sz="2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2384-0C2E-418B-8DCC-12E7253A2C2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A system has 16 registers and 4K of memory.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We need 4 bits to access one of the registers. We also need 12 bits for a memory address.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If the system is to have 16-bit instructions, we have two choices for our instructions:</a:t>
            </a:r>
            <a:endParaRPr lang="en-US" altLang="en-US" sz="2500">
              <a:latin typeface="Arial" charset="0"/>
            </a:endParaRPr>
          </a:p>
        </p:txBody>
      </p:sp>
      <p:pic>
        <p:nvPicPr>
          <p:cNvPr id="685063" name="Picture 7" descr="5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51263"/>
            <a:ext cx="5832475" cy="242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BD2-9687-4C9A-9BAE-80E62557930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124200" cy="2057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If we allow the length of the </a:t>
            </a:r>
            <a:r>
              <a:rPr lang="en-US" altLang="en-US" sz="2600" dirty="0" err="1">
                <a:latin typeface="Arial" charset="0"/>
              </a:rPr>
              <a:t>opcode</a:t>
            </a:r>
            <a:r>
              <a:rPr lang="en-US" altLang="en-US" sz="2600" dirty="0">
                <a:latin typeface="Arial" charset="0"/>
              </a:rPr>
              <a:t> to vary, we could create a very rich instruction set: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838200"/>
            <a:ext cx="4876800" cy="54758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618E-327D-4E1F-A3EA-2B97F698FE5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  <a:spcAft>
                <a:spcPct val="20000"/>
              </a:spcAft>
            </a:pPr>
            <a:r>
              <a:rPr lang="en-US" altLang="en-US" sz="2600">
                <a:latin typeface="Arial" charset="0"/>
              </a:rPr>
              <a:t>Example: Given 8-bit instructions, is it possible to allow the following to be encoded?</a:t>
            </a:r>
          </a:p>
          <a:p>
            <a:pPr marL="1035050" lvl="1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3 instructions with two 3-bit operands.</a:t>
            </a:r>
          </a:p>
          <a:p>
            <a:pPr marL="1035050" lvl="1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2 instructions with one 4-bit operand.</a:t>
            </a:r>
          </a:p>
          <a:p>
            <a:pPr marL="1035050" lvl="1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4 instructions with one 3-bit operand.</a:t>
            </a:r>
          </a:p>
        </p:txBody>
      </p:sp>
      <p:grpSp>
        <p:nvGrpSpPr>
          <p:cNvPr id="768007" name="Group 7"/>
          <p:cNvGrpSpPr>
            <a:grpSpLocks/>
          </p:cNvGrpSpPr>
          <p:nvPr/>
        </p:nvGrpSpPr>
        <p:grpSpPr bwMode="auto">
          <a:xfrm>
            <a:off x="838200" y="3595688"/>
            <a:ext cx="7162800" cy="2486025"/>
            <a:chOff x="528" y="2265"/>
            <a:chExt cx="4512" cy="1566"/>
          </a:xfrm>
        </p:grpSpPr>
        <p:sp>
          <p:nvSpPr>
            <p:cNvPr id="768004" name="Text Box 4"/>
            <p:cNvSpPr txBox="1">
              <a:spLocks noChangeArrowheads="1"/>
            </p:cNvSpPr>
            <p:nvPr/>
          </p:nvSpPr>
          <p:spPr bwMode="auto">
            <a:xfrm>
              <a:off x="1344" y="2544"/>
              <a:ext cx="3696" cy="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/>
                <a:t>3 </a:t>
              </a:r>
              <a:r>
                <a:rPr lang="en-US" altLang="en-US" sz="2800" baseline="0">
                  <a:sym typeface="Symbol" pitchFamily="18" charset="2"/>
                </a:rPr>
                <a:t></a:t>
              </a:r>
              <a:r>
                <a:rPr lang="en-US" altLang="en-US" sz="2800" baseline="0"/>
                <a:t> 2</a:t>
              </a:r>
              <a:r>
                <a:rPr lang="en-US" altLang="en-US" sz="3600"/>
                <a:t>3</a:t>
              </a:r>
              <a:r>
                <a:rPr lang="en-US" altLang="en-US" sz="2800" baseline="0"/>
                <a:t> = 192 bits for the 3-bit operands</a:t>
              </a:r>
            </a:p>
            <a:p>
              <a:r>
                <a:rPr lang="en-US" altLang="en-US" sz="2800" baseline="0"/>
                <a:t>2 </a:t>
              </a:r>
              <a:r>
                <a:rPr lang="en-US" altLang="en-US" sz="2800" baseline="0">
                  <a:sym typeface="Symbol" pitchFamily="18" charset="2"/>
                </a:rPr>
                <a:t></a:t>
              </a:r>
              <a:r>
                <a:rPr lang="en-US" altLang="en-US" sz="2800" baseline="0"/>
                <a:t> 2</a:t>
              </a:r>
              <a:r>
                <a:rPr lang="en-US" altLang="en-US" sz="3600"/>
                <a:t>4</a:t>
              </a:r>
              <a:r>
                <a:rPr lang="en-US" altLang="en-US" sz="2800" baseline="0"/>
                <a:t> = 32 bits for the 4-bit operands</a:t>
              </a:r>
            </a:p>
            <a:p>
              <a:r>
                <a:rPr lang="en-US" altLang="en-US" sz="2800" baseline="0"/>
                <a:t>4 </a:t>
              </a:r>
              <a:r>
                <a:rPr lang="en-US" altLang="en-US" sz="2800" baseline="0">
                  <a:sym typeface="Symbol" pitchFamily="18" charset="2"/>
                </a:rPr>
                <a:t></a:t>
              </a:r>
              <a:r>
                <a:rPr lang="en-US" altLang="en-US" sz="2800" baseline="0"/>
                <a:t> 2</a:t>
              </a:r>
              <a:r>
                <a:rPr lang="en-US" altLang="en-US" sz="3600"/>
                <a:t>3</a:t>
              </a:r>
              <a:r>
                <a:rPr lang="en-US" altLang="en-US" sz="2800" baseline="0"/>
                <a:t> = 32 bits for the 3-bit operands.</a:t>
              </a:r>
            </a:p>
          </p:txBody>
        </p:sp>
        <p:sp>
          <p:nvSpPr>
            <p:cNvPr id="768005" name="Text Box 5"/>
            <p:cNvSpPr txBox="1">
              <a:spLocks noChangeArrowheads="1"/>
            </p:cNvSpPr>
            <p:nvPr/>
          </p:nvSpPr>
          <p:spPr bwMode="auto">
            <a:xfrm>
              <a:off x="528" y="2265"/>
              <a:ext cx="9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800" baseline="0">
                  <a:sym typeface="Symbol" pitchFamily="18" charset="2"/>
                </a:rPr>
                <a:t>We need:</a:t>
              </a:r>
            </a:p>
          </p:txBody>
        </p:sp>
        <p:sp>
          <p:nvSpPr>
            <p:cNvPr id="768006" name="Text Box 6"/>
            <p:cNvSpPr txBox="1">
              <a:spLocks noChangeArrowheads="1"/>
            </p:cNvSpPr>
            <p:nvPr/>
          </p:nvSpPr>
          <p:spPr bwMode="auto">
            <a:xfrm>
              <a:off x="672" y="3504"/>
              <a:ext cx="1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800" baseline="0">
                  <a:sym typeface="Symbol" pitchFamily="18" charset="2"/>
                </a:rPr>
                <a:t>Total: 256 bits.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EEC-7145-4BD1-8EC5-19416EDC19E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  <a:spcAft>
                <a:spcPct val="20000"/>
              </a:spcAft>
            </a:pPr>
            <a:r>
              <a:rPr lang="en-US" altLang="en-US" sz="2600">
                <a:latin typeface="Arial" charset="0"/>
                <a:sym typeface="Symbol" pitchFamily="18" charset="2"/>
              </a:rPr>
              <a:t>With a total of 256 bits required, we can exactly encode our instruction set in 8 bits!</a:t>
            </a:r>
          </a:p>
        </p:txBody>
      </p:sp>
      <p:grpSp>
        <p:nvGrpSpPr>
          <p:cNvPr id="770056" name="Group 8"/>
          <p:cNvGrpSpPr>
            <a:grpSpLocks/>
          </p:cNvGrpSpPr>
          <p:nvPr/>
        </p:nvGrpSpPr>
        <p:grpSpPr bwMode="auto">
          <a:xfrm>
            <a:off x="685800" y="2286000"/>
            <a:ext cx="7162800" cy="2486025"/>
            <a:chOff x="528" y="2265"/>
            <a:chExt cx="4512" cy="1566"/>
          </a:xfrm>
        </p:grpSpPr>
        <p:sp>
          <p:nvSpPr>
            <p:cNvPr id="770057" name="Text Box 9"/>
            <p:cNvSpPr txBox="1">
              <a:spLocks noChangeArrowheads="1"/>
            </p:cNvSpPr>
            <p:nvPr/>
          </p:nvSpPr>
          <p:spPr bwMode="auto">
            <a:xfrm>
              <a:off x="1344" y="2544"/>
              <a:ext cx="3696" cy="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aseline="0"/>
                <a:t>3 </a:t>
              </a:r>
              <a:r>
                <a:rPr lang="en-US" altLang="en-US" sz="2800" baseline="0">
                  <a:sym typeface="Symbol" pitchFamily="18" charset="2"/>
                </a:rPr>
                <a:t></a:t>
              </a:r>
              <a:r>
                <a:rPr lang="en-US" altLang="en-US" sz="2800" baseline="0"/>
                <a:t> 2</a:t>
              </a:r>
              <a:r>
                <a:rPr lang="en-US" altLang="en-US" sz="3600"/>
                <a:t>3</a:t>
              </a:r>
              <a:r>
                <a:rPr lang="en-US" altLang="en-US" sz="2800" baseline="0"/>
                <a:t> = 192 bits for the 3-bit operands</a:t>
              </a:r>
            </a:p>
            <a:p>
              <a:r>
                <a:rPr lang="en-US" altLang="en-US" sz="2800" baseline="0"/>
                <a:t>2 </a:t>
              </a:r>
              <a:r>
                <a:rPr lang="en-US" altLang="en-US" sz="2800" baseline="0">
                  <a:sym typeface="Symbol" pitchFamily="18" charset="2"/>
                </a:rPr>
                <a:t></a:t>
              </a:r>
              <a:r>
                <a:rPr lang="en-US" altLang="en-US" sz="2800" baseline="0"/>
                <a:t> 2</a:t>
              </a:r>
              <a:r>
                <a:rPr lang="en-US" altLang="en-US" sz="3600"/>
                <a:t>4</a:t>
              </a:r>
              <a:r>
                <a:rPr lang="en-US" altLang="en-US" sz="2800" baseline="0"/>
                <a:t> = 32 bits for the 4-bit operands</a:t>
              </a:r>
            </a:p>
            <a:p>
              <a:r>
                <a:rPr lang="en-US" altLang="en-US" sz="2800" baseline="0"/>
                <a:t>4 </a:t>
              </a:r>
              <a:r>
                <a:rPr lang="en-US" altLang="en-US" sz="2800" baseline="0">
                  <a:sym typeface="Symbol" pitchFamily="18" charset="2"/>
                </a:rPr>
                <a:t></a:t>
              </a:r>
              <a:r>
                <a:rPr lang="en-US" altLang="en-US" sz="2800" baseline="0"/>
                <a:t> 2</a:t>
              </a:r>
              <a:r>
                <a:rPr lang="en-US" altLang="en-US" sz="3600"/>
                <a:t>3</a:t>
              </a:r>
              <a:r>
                <a:rPr lang="en-US" altLang="en-US" sz="2800" baseline="0"/>
                <a:t> = 32 bits for the 3-bit operands.</a:t>
              </a:r>
            </a:p>
          </p:txBody>
        </p:sp>
        <p:sp>
          <p:nvSpPr>
            <p:cNvPr id="770058" name="Text Box 10"/>
            <p:cNvSpPr txBox="1">
              <a:spLocks noChangeArrowheads="1"/>
            </p:cNvSpPr>
            <p:nvPr/>
          </p:nvSpPr>
          <p:spPr bwMode="auto">
            <a:xfrm>
              <a:off x="528" y="2265"/>
              <a:ext cx="9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800" baseline="0">
                  <a:sym typeface="Symbol" pitchFamily="18" charset="2"/>
                </a:rPr>
                <a:t>We need:</a:t>
              </a:r>
            </a:p>
          </p:txBody>
        </p:sp>
        <p:sp>
          <p:nvSpPr>
            <p:cNvPr id="770059" name="Text Box 11"/>
            <p:cNvSpPr txBox="1">
              <a:spLocks noChangeArrowheads="1"/>
            </p:cNvSpPr>
            <p:nvPr/>
          </p:nvSpPr>
          <p:spPr bwMode="auto">
            <a:xfrm>
              <a:off x="672" y="3504"/>
              <a:ext cx="1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800" baseline="0">
                  <a:sym typeface="Symbol" pitchFamily="18" charset="2"/>
                </a:rPr>
                <a:t>Total: 256 bits.</a:t>
              </a:r>
            </a:p>
          </p:txBody>
        </p:sp>
      </p:grp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447800" y="5105400"/>
            <a:ext cx="58674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One such encoding is shown on the next slide.</a:t>
            </a:r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D9B5-82C9-494D-92A5-5567EAD9BD2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72109" name="Picture 13" descr="ex5-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057275"/>
            <a:ext cx="72675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F421-573C-45AF-9847-1AFA1541AAC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5.3 Instruction types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6200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   Instructions fall into several broad categories that you should be familiar with:</a:t>
            </a:r>
          </a:p>
          <a:p>
            <a:pPr marL="1035050" lvl="1">
              <a:buFontTx/>
              <a:buChar char="•"/>
            </a:pPr>
            <a:r>
              <a:rPr lang="en-US" altLang="en-US" sz="2600">
                <a:latin typeface="Arial" charset="0"/>
              </a:rPr>
              <a:t>Data movement.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Arithmetic.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Boolean.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Bit manipulation.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I/O.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Control transfer.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Special purpose.</a:t>
            </a:r>
          </a:p>
        </p:txBody>
      </p:sp>
      <p:sp>
        <p:nvSpPr>
          <p:cNvPr id="689157" name="Text Box 5"/>
          <p:cNvSpPr txBox="1">
            <a:spLocks noChangeArrowheads="1"/>
          </p:cNvSpPr>
          <p:nvPr/>
        </p:nvSpPr>
        <p:spPr bwMode="auto">
          <a:xfrm>
            <a:off x="5105400" y="3048000"/>
            <a:ext cx="2590800" cy="1301750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600" b="1" baseline="0">
                <a:solidFill>
                  <a:srgbClr val="006600"/>
                </a:solidFill>
              </a:rPr>
              <a:t>Can you think of some examples of each of these?</a:t>
            </a:r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066-C523-4C15-BC43-68379306B58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5.4 Addressing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848600" cy="388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Addressing modes specify where an operand is located.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They can specify a constant, a register, or a memory location.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The actual location of an operand is its </a:t>
            </a:r>
            <a:r>
              <a:rPr lang="en-US" altLang="en-US" sz="2600" i="1">
                <a:latin typeface="Arial" charset="0"/>
              </a:rPr>
              <a:t>effective address</a:t>
            </a:r>
            <a:r>
              <a:rPr lang="en-US" altLang="en-US" sz="2600">
                <a:latin typeface="Arial" charset="0"/>
              </a:rPr>
              <a:t>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Certain addressing modes allow us to determine the address of an operand dynamically.</a:t>
            </a:r>
            <a:endParaRPr lang="en-US" altLang="en-US" sz="2400" b="1"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398-B939-4BDA-AA0E-63188ACB4C8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5.4 Addressing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78486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/>
            <a:r>
              <a:rPr lang="en-US" altLang="en-US" sz="2600" i="1">
                <a:latin typeface="Arial" charset="0"/>
              </a:rPr>
              <a:t>Immediate addressing</a:t>
            </a:r>
            <a:r>
              <a:rPr lang="en-US" altLang="en-US" sz="2600">
                <a:latin typeface="Arial" charset="0"/>
              </a:rPr>
              <a:t> is where the data is part of the instruction.</a:t>
            </a:r>
          </a:p>
          <a:p>
            <a:pPr marL="334963" indent="-334963"/>
            <a:r>
              <a:rPr lang="en-US" altLang="en-US" sz="2600" i="1">
                <a:latin typeface="Arial" charset="0"/>
              </a:rPr>
              <a:t>Direct addressing</a:t>
            </a:r>
            <a:r>
              <a:rPr lang="en-US" altLang="en-US" sz="2600">
                <a:latin typeface="Arial" charset="0"/>
              </a:rPr>
              <a:t> is where the address of the data is given in the instruction.</a:t>
            </a:r>
          </a:p>
          <a:p>
            <a:pPr marL="334963" indent="-334963"/>
            <a:r>
              <a:rPr lang="en-US" altLang="en-US" sz="2600" i="1">
                <a:latin typeface="Arial" charset="0"/>
              </a:rPr>
              <a:t>Register addressing</a:t>
            </a:r>
            <a:r>
              <a:rPr lang="en-US" altLang="en-US" sz="2600">
                <a:latin typeface="Arial" charset="0"/>
              </a:rPr>
              <a:t> is where the data is located in a register.</a:t>
            </a:r>
          </a:p>
          <a:p>
            <a:pPr marL="334963" indent="-334963"/>
            <a:r>
              <a:rPr lang="en-US" altLang="en-US" sz="2600" i="1">
                <a:latin typeface="Arial" charset="0"/>
              </a:rPr>
              <a:t>Indirect addressing</a:t>
            </a:r>
            <a:r>
              <a:rPr lang="en-US" altLang="en-US" sz="2600">
                <a:latin typeface="Arial" charset="0"/>
              </a:rPr>
              <a:t> gives the address of the address of the data in the instruction.</a:t>
            </a:r>
          </a:p>
          <a:p>
            <a:pPr marL="334963" indent="-334963"/>
            <a:r>
              <a:rPr lang="en-US" altLang="en-US" sz="2600" i="1">
                <a:latin typeface="Arial" charset="0"/>
              </a:rPr>
              <a:t>Register indirect addressing</a:t>
            </a:r>
            <a:r>
              <a:rPr lang="en-US" altLang="en-US" sz="2600">
                <a:latin typeface="Arial" charset="0"/>
              </a:rPr>
              <a:t> uses a register to store the address of the address of the data.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F813-586D-4116-8491-AD6BA091711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5.4 Addressing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/>
            <a:r>
              <a:rPr lang="en-US" altLang="en-US" sz="2600" i="1">
                <a:latin typeface="Arial" charset="0"/>
              </a:rPr>
              <a:t>Indexed addressing</a:t>
            </a:r>
            <a:r>
              <a:rPr lang="en-US" altLang="en-US" sz="2600">
                <a:latin typeface="Arial" charset="0"/>
              </a:rPr>
              <a:t> uses a register (implicitly or explicitly) as an offset, which is added to the address in the operand to determine the effective address of the data.</a:t>
            </a:r>
          </a:p>
          <a:p>
            <a:pPr marL="334963" indent="-334963"/>
            <a:r>
              <a:rPr lang="en-US" altLang="en-US" sz="2600" i="1">
                <a:latin typeface="Arial" charset="0"/>
              </a:rPr>
              <a:t>Based addressing</a:t>
            </a:r>
            <a:r>
              <a:rPr lang="en-US" altLang="en-US" sz="2600">
                <a:latin typeface="Arial" charset="0"/>
              </a:rPr>
              <a:t> is similar except that a base register is used instead of an index register.</a:t>
            </a:r>
          </a:p>
          <a:p>
            <a:pPr marL="334963" indent="-334963"/>
            <a:r>
              <a:rPr lang="en-US" altLang="en-US" sz="2600">
                <a:latin typeface="Arial" charset="0"/>
              </a:rPr>
              <a:t>The difference between these two is that an index register holds an offset relative to the address given in the instruction, a base register holds a base address where the address field represents a displacement from this base.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8E0-79EE-4D06-A7C1-A6A4B225DE0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5.4 Addressing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/>
            <a:r>
              <a:rPr lang="en-US" altLang="en-US" sz="2600">
                <a:latin typeface="Arial" charset="0"/>
              </a:rPr>
              <a:t>In </a:t>
            </a:r>
            <a:r>
              <a:rPr lang="en-US" altLang="en-US" sz="2600" i="1">
                <a:latin typeface="Arial" charset="0"/>
              </a:rPr>
              <a:t>stack addressing</a:t>
            </a:r>
            <a:r>
              <a:rPr lang="en-US" altLang="en-US" sz="2600">
                <a:latin typeface="Arial" charset="0"/>
              </a:rPr>
              <a:t> the operand is assumed to be on top of the stack.</a:t>
            </a:r>
          </a:p>
          <a:p>
            <a:pPr marL="334963" indent="-334963"/>
            <a:r>
              <a:rPr lang="en-US" altLang="en-US" sz="2600">
                <a:latin typeface="Arial" charset="0"/>
              </a:rPr>
              <a:t>There are many variations to these addressing modes including:</a:t>
            </a:r>
          </a:p>
          <a:p>
            <a:pPr marL="1035050" lvl="1"/>
            <a:r>
              <a:rPr lang="en-US" altLang="en-US" sz="2400"/>
              <a:t>Indirect indexed.</a:t>
            </a:r>
          </a:p>
          <a:p>
            <a:pPr marL="1035050" lvl="1"/>
            <a:r>
              <a:rPr lang="en-US" altLang="en-US" sz="2400"/>
              <a:t>Base/offset.</a:t>
            </a:r>
          </a:p>
          <a:p>
            <a:pPr marL="1035050" lvl="1"/>
            <a:r>
              <a:rPr lang="en-US" altLang="en-US" sz="2400"/>
              <a:t>Self-relative</a:t>
            </a:r>
          </a:p>
          <a:p>
            <a:pPr marL="1035050" lvl="1"/>
            <a:r>
              <a:rPr lang="en-US" altLang="en-US" sz="2400"/>
              <a:t>Auto increment - decrement.</a:t>
            </a:r>
            <a:endParaRPr lang="en-US" altLang="en-US" sz="2200">
              <a:latin typeface="Arial" charset="0"/>
            </a:endParaRPr>
          </a:p>
          <a:p>
            <a:pPr marL="334963" indent="-334963"/>
            <a:r>
              <a:rPr lang="en-US" altLang="en-US" sz="2600">
                <a:latin typeface="Arial" charset="0"/>
              </a:rPr>
              <a:t>We won’t cover these in detail.</a:t>
            </a:r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74676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Let’s look at an example of the principal addressing modes.</a:t>
            </a:r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CDAA-1383-4C21-8CFE-07C009AC8A1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5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943600" cy="547688"/>
          </a:xfrm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0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Instruction sets are differentiated by the following:</a:t>
            </a:r>
            <a:endParaRPr lang="en-US" altLang="en-US" sz="2800"/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Number of bits per instruction.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Stack-based or register-based.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Number of explicit operands per instruction.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Operand location.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Types of operations.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Type and size of operands.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F63-72A7-4371-B205-F3A814F55F7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5.4 Addressing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153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/>
            <a:r>
              <a:rPr lang="en-US" altLang="en-US" sz="2600">
                <a:latin typeface="Arial" charset="0"/>
              </a:rPr>
              <a:t>For the instruction shown, what value is loaded into the accumulator for each addressing mode?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36376"/>
            <a:ext cx="8704418" cy="41052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F63-72A7-4371-B205-F3A814F55F7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5.4 Addressing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153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/>
            <a:r>
              <a:rPr lang="en-US" altLang="en-US" sz="2600">
                <a:latin typeface="Arial" charset="0"/>
              </a:rPr>
              <a:t>For the instruction shown, what value is loaded into the accumulator for each addressing mode?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922850"/>
            <a:ext cx="8619050" cy="40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91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9ACB-6340-45E2-9D5B-2AA7A93B306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705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5.5 Instruction Pipelining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Some CPUs divide the fetch-decode-execute cycle into smaller steps.</a:t>
            </a: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These smaller steps can often be executed in parallel to increase throughput.</a:t>
            </a: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Such parallel execution is called </a:t>
            </a:r>
            <a:r>
              <a:rPr lang="en-US" altLang="en-US" sz="2600" i="1">
                <a:latin typeface="Arial" charset="0"/>
              </a:rPr>
              <a:t>instruction pipelining</a:t>
            </a:r>
            <a:r>
              <a:rPr lang="en-US" altLang="en-US" sz="2600">
                <a:latin typeface="Arial" charset="0"/>
              </a:rPr>
              <a:t>.</a:t>
            </a: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Instruction pipelining provides for </a:t>
            </a:r>
            <a:r>
              <a:rPr lang="en-US" altLang="en-US" sz="2600" i="1">
                <a:latin typeface="Arial" charset="0"/>
              </a:rPr>
              <a:t>instruction level parallelism</a:t>
            </a:r>
            <a:r>
              <a:rPr lang="en-US" altLang="en-US" sz="2600">
                <a:latin typeface="Arial" charset="0"/>
              </a:rPr>
              <a:t> (</a:t>
            </a:r>
            <a:r>
              <a:rPr lang="en-US" altLang="en-US" sz="2600" i="1">
                <a:latin typeface="Arial" charset="0"/>
              </a:rPr>
              <a:t>ILP</a:t>
            </a:r>
            <a:r>
              <a:rPr lang="en-US" altLang="en-US" sz="2600">
                <a:latin typeface="Arial" charset="0"/>
              </a:rPr>
              <a:t>)</a:t>
            </a:r>
          </a:p>
        </p:txBody>
      </p:sp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685800" y="5105400"/>
            <a:ext cx="77724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The next slide shows an example of instruction pipelining.</a:t>
            </a:r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816-C773-4CF4-A635-0C61772F078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Suppose a fetch-decode-execute cycle were broken into the following smaller steps:</a:t>
            </a:r>
          </a:p>
          <a:p>
            <a:pPr marL="334963" indent="-334963">
              <a:spcBef>
                <a:spcPct val="40000"/>
              </a:spcBef>
            </a:pPr>
            <a:endParaRPr lang="en-US" altLang="en-US" sz="2600">
              <a:latin typeface="Arial" charset="0"/>
            </a:endParaRPr>
          </a:p>
          <a:p>
            <a:pPr marL="334963" indent="-334963">
              <a:spcBef>
                <a:spcPct val="40000"/>
              </a:spcBef>
            </a:pPr>
            <a:endParaRPr lang="en-US" altLang="en-US" sz="2600">
              <a:latin typeface="Arial" charset="0"/>
            </a:endParaRPr>
          </a:p>
          <a:p>
            <a:pPr marL="334963" indent="-334963">
              <a:spcBef>
                <a:spcPct val="40000"/>
              </a:spcBef>
            </a:pPr>
            <a:endParaRPr lang="en-US" altLang="en-US" sz="2600">
              <a:latin typeface="Arial" charset="0"/>
            </a:endParaRP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Suppose we have a six-stage pipeline.  S1 fetches the instruction, S2 decodes it, S3 determines the address of the operands, S4 fetches them, S5 executes the instruction, and S6 stores the result.</a:t>
            </a: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990600" y="2041525"/>
            <a:ext cx="647700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baseline="0"/>
              <a:t>1. Fetch instruction.	4. Fetch operands.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baseline="0"/>
              <a:t>2. Decode opcode.	5. Execute instruction.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baseline="0"/>
              <a:t>3. Calculate effective	6. Store result.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baseline="0"/>
              <a:t>    address of operands.</a:t>
            </a:r>
            <a:endParaRPr lang="en-US" altLang="en-US"/>
          </a:p>
        </p:txBody>
      </p:sp>
      <p:sp>
        <p:nvSpPr>
          <p:cNvPr id="705543" name="Rectangle 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705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latin typeface="Arial" charset="0"/>
              </a:rPr>
              <a:t>5.5 Instruction Pipelining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296F-230F-4D68-96E3-E297DF20C86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705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5.5 Instruction Pipelining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106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For every clock cycle, one small step is carried out, and the stages are overlapped.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990600" y="4478338"/>
            <a:ext cx="64770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2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200" baseline="0"/>
              <a:t>S1. Fetch instruction.	S4. Fetch operands.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200" baseline="0"/>
              <a:t>S2. Decode opcode.	S5. Execute.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200" baseline="0"/>
              <a:t>S3. Calculate effective	S6. Store result.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200" baseline="0"/>
              <a:t>      address of operands.</a:t>
            </a:r>
            <a:endParaRPr lang="en-US" altLang="en-US" sz="2200"/>
          </a:p>
        </p:txBody>
      </p:sp>
      <p:pic>
        <p:nvPicPr>
          <p:cNvPr id="707589" name="Picture 5" descr="ilp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39913"/>
            <a:ext cx="4679950" cy="257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E1F-4998-4501-B605-FE0E4AD75F3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705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5.5 Instruction Pipelining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theoretical speedup offered by a pipeline can be determined as follows:</a:t>
            </a:r>
          </a:p>
          <a:p>
            <a:pPr marL="681038" lvl="1" indent="6350">
              <a:lnSpc>
                <a:spcPct val="115000"/>
              </a:lnSpc>
              <a:spcBef>
                <a:spcPct val="10000"/>
              </a:spcBef>
              <a:buFontTx/>
              <a:buNone/>
            </a:pPr>
            <a:r>
              <a:rPr lang="en-US" altLang="en-US" sz="2400"/>
              <a:t>Let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p</a:t>
            </a:r>
            <a:r>
              <a:rPr lang="en-US" altLang="en-US" sz="2400"/>
              <a:t> be the time per stage.  Each instruction represents a task, </a:t>
            </a:r>
            <a:r>
              <a:rPr lang="en-US" altLang="en-US" sz="2400" i="1"/>
              <a:t>T</a:t>
            </a:r>
            <a:r>
              <a:rPr lang="en-US" altLang="en-US" sz="2400"/>
              <a:t>, in the pipeline.</a:t>
            </a:r>
          </a:p>
          <a:p>
            <a:pPr marL="681038" lvl="1" indent="6350">
              <a:lnSpc>
                <a:spcPct val="115000"/>
              </a:lnSpc>
              <a:spcBef>
                <a:spcPct val="10000"/>
              </a:spcBef>
              <a:buFontTx/>
              <a:buNone/>
            </a:pPr>
            <a:r>
              <a:rPr lang="en-US" altLang="en-US" sz="2400"/>
              <a:t>The first task (instruction) requires </a:t>
            </a:r>
            <a:r>
              <a:rPr lang="en-US" altLang="en-US" sz="2400" i="1"/>
              <a:t>k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</a:t>
            </a:r>
            <a:r>
              <a:rPr lang="en-US" altLang="en-US" sz="2400"/>
              <a:t>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p</a:t>
            </a:r>
            <a:r>
              <a:rPr lang="en-US" altLang="en-US" sz="2400"/>
              <a:t> time to complete in a </a:t>
            </a:r>
            <a:r>
              <a:rPr lang="en-US" altLang="en-US" sz="2400" i="1"/>
              <a:t>k</a:t>
            </a:r>
            <a:r>
              <a:rPr lang="en-US" altLang="en-US" sz="2400"/>
              <a:t>-stage pipeline.  The remaining (</a:t>
            </a:r>
            <a:r>
              <a:rPr lang="en-US" altLang="en-US" sz="2400" i="1"/>
              <a:t>n</a:t>
            </a:r>
            <a:r>
              <a:rPr lang="en-US" altLang="en-US" sz="2400"/>
              <a:t> - 1) tasks emerge from the pipeline one per cycle.  So the total time to complete the remaining tasks is (</a:t>
            </a:r>
            <a:r>
              <a:rPr lang="en-US" altLang="en-US" sz="2400" i="1"/>
              <a:t>n</a:t>
            </a:r>
            <a:r>
              <a:rPr lang="en-US" altLang="en-US" sz="2400"/>
              <a:t> - 1)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p</a:t>
            </a:r>
            <a:r>
              <a:rPr lang="en-US" altLang="en-US" sz="2400" i="1"/>
              <a:t>.</a:t>
            </a:r>
            <a:endParaRPr lang="en-US" altLang="en-US" sz="2400"/>
          </a:p>
          <a:p>
            <a:pPr marL="681038" lvl="1" indent="6350">
              <a:lnSpc>
                <a:spcPct val="115000"/>
              </a:lnSpc>
              <a:spcBef>
                <a:spcPct val="10000"/>
              </a:spcBef>
              <a:buFontTx/>
              <a:buNone/>
            </a:pPr>
            <a:r>
              <a:rPr lang="en-US" altLang="en-US" sz="2400"/>
              <a:t>Thus, to complete </a:t>
            </a:r>
            <a:r>
              <a:rPr lang="en-US" altLang="en-US" sz="2400" i="1"/>
              <a:t>n</a:t>
            </a:r>
            <a:r>
              <a:rPr lang="en-US" altLang="en-US" sz="2400"/>
              <a:t> tasks using a </a:t>
            </a:r>
            <a:r>
              <a:rPr lang="en-US" altLang="en-US" sz="2400" i="1"/>
              <a:t>k</a:t>
            </a:r>
            <a:r>
              <a:rPr lang="en-US" altLang="en-US" sz="2400"/>
              <a:t>-stage pipeline requires:</a:t>
            </a:r>
          </a:p>
          <a:p>
            <a:pPr marL="681038" lvl="1" indent="6350">
              <a:lnSpc>
                <a:spcPct val="115000"/>
              </a:lnSpc>
              <a:spcBef>
                <a:spcPct val="10000"/>
              </a:spcBef>
              <a:buFontTx/>
              <a:buNone/>
            </a:pPr>
            <a:r>
              <a:rPr lang="en-US" altLang="en-US" sz="2400"/>
              <a:t>		(</a:t>
            </a:r>
            <a:r>
              <a:rPr lang="en-US" altLang="en-US" sz="2400" i="1"/>
              <a:t>k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</a:t>
            </a:r>
            <a:r>
              <a:rPr lang="en-US" altLang="en-US" sz="2400"/>
              <a:t>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p</a:t>
            </a:r>
            <a:r>
              <a:rPr lang="en-US" altLang="en-US" sz="2400"/>
              <a:t>) + (</a:t>
            </a:r>
            <a:r>
              <a:rPr lang="en-US" altLang="en-US" sz="2400" i="1"/>
              <a:t>n </a:t>
            </a:r>
            <a:r>
              <a:rPr lang="en-US" altLang="en-US" sz="2400"/>
              <a:t>- 1)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p</a:t>
            </a:r>
            <a:r>
              <a:rPr lang="en-US" altLang="en-US" sz="2400"/>
              <a:t> = (</a:t>
            </a:r>
            <a:r>
              <a:rPr lang="en-US" altLang="en-US" sz="2400" i="1"/>
              <a:t>k</a:t>
            </a:r>
            <a:r>
              <a:rPr lang="en-US" altLang="en-US" sz="2400"/>
              <a:t> + </a:t>
            </a:r>
            <a:r>
              <a:rPr lang="en-US" altLang="en-US" sz="2400" i="1"/>
              <a:t>n</a:t>
            </a:r>
            <a:r>
              <a:rPr lang="en-US" altLang="en-US" sz="2400"/>
              <a:t> - 1)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p</a:t>
            </a:r>
            <a:r>
              <a:rPr lang="en-US" altLang="en-US" sz="240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0F2-1D11-4E5C-8A37-788C2426BB7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705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5.5 Instruction Pipelining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3733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If we take the time required to complete </a:t>
            </a:r>
            <a:r>
              <a:rPr lang="en-US" altLang="en-US" sz="2600" i="1">
                <a:latin typeface="Arial" charset="0"/>
              </a:rPr>
              <a:t>n</a:t>
            </a:r>
            <a:r>
              <a:rPr lang="en-US" altLang="en-US" sz="2600">
                <a:latin typeface="Arial" charset="0"/>
              </a:rPr>
              <a:t> tasks without a pipeline and divide it by the time it takes to complete </a:t>
            </a:r>
            <a:r>
              <a:rPr lang="en-US" altLang="en-US" sz="2600" i="1">
                <a:latin typeface="Arial" charset="0"/>
              </a:rPr>
              <a:t>n</a:t>
            </a:r>
            <a:r>
              <a:rPr lang="en-US" altLang="en-US" sz="2600">
                <a:latin typeface="Arial" charset="0"/>
              </a:rPr>
              <a:t> tasks using a pipeline, we find:</a:t>
            </a:r>
          </a:p>
          <a:p>
            <a:pPr marL="334963" indent="-334963">
              <a:spcBef>
                <a:spcPct val="40000"/>
              </a:spcBef>
            </a:pPr>
            <a:endParaRPr lang="en-US" altLang="en-US" sz="2600">
              <a:latin typeface="Arial" charset="0"/>
            </a:endParaRPr>
          </a:p>
          <a:p>
            <a:pPr marL="334963" indent="-334963">
              <a:spcBef>
                <a:spcPct val="40000"/>
              </a:spcBef>
            </a:pPr>
            <a:endParaRPr lang="en-US" altLang="en-US" sz="2600">
              <a:latin typeface="Arial" charset="0"/>
            </a:endParaRP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If we take the limit as </a:t>
            </a:r>
            <a:r>
              <a:rPr lang="en-US" altLang="en-US" sz="2600" i="1">
                <a:latin typeface="Arial" charset="0"/>
              </a:rPr>
              <a:t>n</a:t>
            </a:r>
            <a:r>
              <a:rPr lang="en-US" altLang="en-US" sz="2600">
                <a:latin typeface="Arial" charset="0"/>
              </a:rPr>
              <a:t> approaches infinity, (</a:t>
            </a:r>
            <a:r>
              <a:rPr lang="en-US" altLang="en-US" sz="2600" i="1">
                <a:latin typeface="Arial" charset="0"/>
              </a:rPr>
              <a:t>k</a:t>
            </a:r>
            <a:r>
              <a:rPr lang="en-US" altLang="en-US" sz="2600">
                <a:latin typeface="Arial" charset="0"/>
              </a:rPr>
              <a:t> + </a:t>
            </a:r>
            <a:r>
              <a:rPr lang="en-US" altLang="en-US" sz="2600" i="1">
                <a:latin typeface="Arial" charset="0"/>
              </a:rPr>
              <a:t>n</a:t>
            </a:r>
            <a:r>
              <a:rPr lang="en-US" altLang="en-US" sz="2600">
                <a:latin typeface="Arial" charset="0"/>
              </a:rPr>
              <a:t> - 1) approaches </a:t>
            </a:r>
            <a:r>
              <a:rPr lang="en-US" altLang="en-US" sz="2600" i="1">
                <a:latin typeface="Arial" charset="0"/>
              </a:rPr>
              <a:t>n,</a:t>
            </a:r>
            <a:r>
              <a:rPr lang="en-US" altLang="en-US" sz="2600">
                <a:latin typeface="Arial" charset="0"/>
              </a:rPr>
              <a:t> which results in a theoretical speedup of:</a:t>
            </a:r>
          </a:p>
        </p:txBody>
      </p:sp>
      <p:pic>
        <p:nvPicPr>
          <p:cNvPr id="711685" name="Picture 5" descr="s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4648200"/>
            <a:ext cx="422275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1686" name="Picture 6" descr="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54288"/>
            <a:ext cx="5105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65E4-CEB9-4DDF-AE6A-0AEC16EE45A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705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5.5 Instruction Pipelining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3733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Our neat equations take a number of things for granted.</a:t>
            </a: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First, we have to assume that the architecture supports fetching instructions and data in parallel.</a:t>
            </a: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Second, we assume that the pipeline can be kept filled at all times.  This is not always the case.  Pipeline </a:t>
            </a:r>
            <a:r>
              <a:rPr lang="en-US" altLang="en-US" sz="2600" i="1">
                <a:latin typeface="Arial" charset="0"/>
              </a:rPr>
              <a:t>hazards</a:t>
            </a:r>
            <a:r>
              <a:rPr lang="en-US" altLang="en-US" sz="2600">
                <a:latin typeface="Arial" charset="0"/>
              </a:rPr>
              <a:t> arise that cause pipeline conflicts and stalls.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CB-42F3-4570-BC82-0F1AF6B4271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705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5.5 Instruction Pipelining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388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An instruction pipeline may stall, or be flushed for any of the following reasons:</a:t>
            </a:r>
          </a:p>
          <a:p>
            <a:pPr marL="681038" lvl="1" indent="6350">
              <a:spcBef>
                <a:spcPct val="40000"/>
              </a:spcBef>
            </a:pPr>
            <a:r>
              <a:rPr lang="en-US" altLang="en-US" sz="2200">
                <a:latin typeface="Arial" charset="0"/>
              </a:rPr>
              <a:t> </a:t>
            </a:r>
            <a:r>
              <a:rPr lang="en-US" altLang="en-US" sz="2400"/>
              <a:t>Resource conflicts.</a:t>
            </a:r>
          </a:p>
          <a:p>
            <a:pPr marL="681038" lvl="1" indent="6350">
              <a:spcBef>
                <a:spcPct val="40000"/>
              </a:spcBef>
            </a:pPr>
            <a:r>
              <a:rPr lang="en-US" altLang="en-US" sz="2400"/>
              <a:t> Data dependencies.</a:t>
            </a:r>
          </a:p>
          <a:p>
            <a:pPr marL="681038" lvl="1" indent="6350">
              <a:spcBef>
                <a:spcPct val="40000"/>
              </a:spcBef>
            </a:pPr>
            <a:r>
              <a:rPr lang="en-US" altLang="en-US" sz="2400"/>
              <a:t> Conditional branching.</a:t>
            </a: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Measures can be taken at the software level as well as at the hardware level to reduce the effects of these hazards, but they cannot be totally eliminated.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1B-74DD-468F-BEDA-5360F462269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/>
            <a:r>
              <a:rPr lang="en-US" altLang="en-US" sz="2600">
                <a:latin typeface="Arial" charset="0"/>
              </a:rPr>
              <a:t>We return briefly to the Intel and MIPS architectures from the last chapter, using some of the ideas introduced in this chapter.</a:t>
            </a:r>
          </a:p>
          <a:p>
            <a:pPr marL="334963" indent="-334963"/>
            <a:r>
              <a:rPr lang="en-US" altLang="en-US" sz="2600">
                <a:latin typeface="Arial" charset="0"/>
              </a:rPr>
              <a:t>Intel introduced pipelining to their processor line with its Pentium chip.</a:t>
            </a:r>
          </a:p>
          <a:p>
            <a:pPr marL="334963" indent="-334963"/>
            <a:r>
              <a:rPr lang="en-US" altLang="en-US" sz="2600">
                <a:latin typeface="Arial" charset="0"/>
              </a:rPr>
              <a:t>The first Pentium had two five-stage pipelines.  Each subsequent Pentium processor had a longer pipeline than its predecessor with the Pentium IV having a 24-stage pipeline.</a:t>
            </a:r>
          </a:p>
          <a:p>
            <a:pPr marL="334963" indent="-334963"/>
            <a:r>
              <a:rPr lang="en-US" altLang="en-US" sz="2600">
                <a:latin typeface="Arial" charset="0"/>
              </a:rPr>
              <a:t>The Itanium (IA-64) has only a 10-stage pipeline.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F87A-F642-47D4-8B40-036BD1E5C37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943600" cy="547688"/>
          </a:xfrm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20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0" indent="0">
              <a:spcBef>
                <a:spcPct val="4000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Instruction set architectures are measured according to:</a:t>
            </a:r>
            <a:endParaRPr lang="en-US" altLang="en-US" sz="2800"/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Main memory space occupied by a program.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Instruction complexity.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Instruction length (in bits).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Total number of instructions in the instruction set.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690-C56A-4CD3-A56B-43790F7F034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81534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Intel processors support a wide array of addressing modes.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original 8086 provided 17 ways to address memory, most of them variants on the methods presented in this chapter.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Owing to their need for backward compatibility, the Pentium chips also support these 17 addressing modes.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Itanium, having a RISC core, supports only one: register indirect addressing with optional post increment.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40-F539-448F-9901-7169DB4989FC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MIPS was an acronym for </a:t>
            </a:r>
            <a:r>
              <a:rPr lang="en-US" altLang="en-US" sz="2600" i="1">
                <a:latin typeface="Arial" charset="0"/>
              </a:rPr>
              <a:t>Microprocessor Without Interlocked Pipeline Stages</a:t>
            </a:r>
            <a:r>
              <a:rPr lang="en-US" altLang="en-US" sz="2600">
                <a:latin typeface="Arial" charset="0"/>
              </a:rPr>
              <a:t>.</a:t>
            </a: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architecture is little endian and word-addressable with three-address, fixed-length instructions.</a:t>
            </a:r>
          </a:p>
          <a:p>
            <a:pPr marL="334963" indent="-334963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Like Intel, the pipeline size of the MIPS processors has grown: The R2000 and R3000 have five-stage pipelines.; the R4000 and R4400 have 8-stage pipelines.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1F69-58C5-4A08-996C-19A6EAC728F5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81534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R10000 has three pipelines: A five-stage pipeline for integer instructions, a seven-stage pipeline for floating-point instructions, and a six-state pipeline for </a:t>
            </a:r>
            <a:r>
              <a:rPr lang="en-US" altLang="en-US" sz="2600" b="1">
                <a:latin typeface="Courier New" pitchFamily="49" charset="0"/>
              </a:rPr>
              <a:t>LOAD/STORE</a:t>
            </a:r>
            <a:r>
              <a:rPr lang="en-US" altLang="en-US" sz="2600">
                <a:latin typeface="Arial" charset="0"/>
              </a:rPr>
              <a:t> instructions. 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In all MIPS ISAs, only the </a:t>
            </a:r>
            <a:r>
              <a:rPr lang="en-US" altLang="en-US" sz="2600" b="1">
                <a:latin typeface="Courier New" pitchFamily="49" charset="0"/>
              </a:rPr>
              <a:t>LOAD</a:t>
            </a:r>
            <a:r>
              <a:rPr lang="en-US" altLang="en-US" sz="2600">
                <a:latin typeface="Arial" charset="0"/>
              </a:rPr>
              <a:t> and </a:t>
            </a:r>
            <a:r>
              <a:rPr lang="en-US" altLang="en-US" sz="2600" b="1">
                <a:latin typeface="Courier New" pitchFamily="49" charset="0"/>
              </a:rPr>
              <a:t>STORE</a:t>
            </a:r>
            <a:r>
              <a:rPr lang="en-US" altLang="en-US" sz="2600">
                <a:latin typeface="Arial" charset="0"/>
              </a:rPr>
              <a:t> instructions can access memory.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ISA uses only base addressing mode.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assembler accommodates programmers who need to use immediate, register, direct, indirect register, base, or indexed addressing modes.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EBE7-FE6E-40F9-95F8-DA71D978627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81534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Java programming language is an interpreted language that runs in a software machine called the </a:t>
            </a:r>
            <a:r>
              <a:rPr lang="en-US" altLang="en-US" sz="2600" i="1">
                <a:latin typeface="Arial" charset="0"/>
              </a:rPr>
              <a:t>Java Virtual Machine</a:t>
            </a:r>
            <a:r>
              <a:rPr lang="en-US" altLang="en-US" sz="2600">
                <a:latin typeface="Arial" charset="0"/>
              </a:rPr>
              <a:t> (JVM).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A JVM is written in a native language for a wide array of processors, including MIPS and Intel.</a:t>
            </a:r>
          </a:p>
          <a:p>
            <a:pPr marL="334963" indent="-334963"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Like a real machine, the JVM has an ISA all of its own, called </a:t>
            </a:r>
            <a:r>
              <a:rPr lang="en-US" altLang="en-US" sz="2600" i="1">
                <a:latin typeface="Arial" charset="0"/>
              </a:rPr>
              <a:t>bytecode</a:t>
            </a:r>
            <a:r>
              <a:rPr lang="en-US" altLang="en-US" sz="2600">
                <a:latin typeface="Arial" charset="0"/>
              </a:rPr>
              <a:t>. This ISA was designed to be compatible with the architecture of any machine on which the JVM is running.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1600200" y="5257800"/>
            <a:ext cx="59436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The next slide shows how the pieces fit together.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9799-5E66-415C-8A5A-4DB51D6B356A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28073" name="Picture 9" descr="5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143000"/>
            <a:ext cx="7450137" cy="47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1F1A-5134-46EA-A08D-6BBE5B81412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Java </a:t>
            </a:r>
            <a:r>
              <a:rPr lang="en-US" altLang="en-US" sz="2600" dirty="0" err="1">
                <a:latin typeface="Arial" charset="0"/>
              </a:rPr>
              <a:t>bytecode</a:t>
            </a:r>
            <a:r>
              <a:rPr lang="en-US" altLang="en-US" sz="2600" dirty="0">
                <a:latin typeface="Arial" charset="0"/>
              </a:rPr>
              <a:t> is a stack-based language.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Most instructions are zero address instructions.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The JVM has four registers that provide access to five regions of main memory.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All references to memory are offsets from these registers. Java uses no pointers or absolute memory references.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Java was designed for platform interoperability, not performance!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1F1A-5134-46EA-A08D-6BBE5B81412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You may not have heard of ARM but most likely use an ARM processor every day. It is the most widely used 32-bit instruction architecture:</a:t>
            </a:r>
          </a:p>
          <a:p>
            <a:pPr marL="735013" lvl="1" indent="-334963">
              <a:spcBef>
                <a:spcPts val="0"/>
              </a:spcBef>
            </a:pPr>
            <a:r>
              <a:rPr lang="en-US" altLang="en-US" sz="2400" dirty="0"/>
              <a:t>95%+ of smartphones,</a:t>
            </a:r>
          </a:p>
          <a:p>
            <a:pPr marL="735013" lvl="1" indent="-334963">
              <a:spcBef>
                <a:spcPts val="0"/>
              </a:spcBef>
            </a:pPr>
            <a:r>
              <a:rPr lang="en-US" altLang="en-US" sz="2400" dirty="0"/>
              <a:t>80%+ of digital cameras</a:t>
            </a:r>
          </a:p>
          <a:p>
            <a:pPr marL="735013" lvl="1" indent="-334963">
              <a:spcBef>
                <a:spcPts val="0"/>
              </a:spcBef>
            </a:pPr>
            <a:r>
              <a:rPr lang="en-US" altLang="en-US" sz="2400" dirty="0"/>
              <a:t>40%+ of all digital television sets</a:t>
            </a:r>
          </a:p>
          <a:p>
            <a:pPr marL="334963" indent="-334963">
              <a:spcBef>
                <a:spcPts val="1200"/>
              </a:spcBef>
            </a:pPr>
            <a:r>
              <a:rPr lang="en-US" altLang="en-US" sz="2600" dirty="0">
                <a:latin typeface="Arial" charset="0"/>
              </a:rPr>
              <a:t>Founded in 1990, by Apple and others, ARM (Advanced RISC Machine) is now a British firm, ARM Holdings.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ARM Holdings does not manufacture these processors; it sells licenses to manufacture.</a:t>
            </a:r>
          </a:p>
        </p:txBody>
      </p:sp>
    </p:spTree>
    <p:extLst>
      <p:ext uri="{BB962C8B-B14F-4D97-AF65-F5344CB8AC3E}">
        <p14:creationId xmlns:p14="http://schemas.microsoft.com/office/powerpoint/2010/main" val="1302205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1F1A-5134-46EA-A08D-6BBE5B81412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ARM is a load/store architecture : all data processing must be performed on values in registers, not in memory. 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It uses fixed-length, three-operand instructions and simple addressing modes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ARM processors have a minimum of a three-stage pipeline (consisting of fetch, decode, and execute); </a:t>
            </a:r>
          </a:p>
          <a:p>
            <a:pPr marL="735013" lvl="1" indent="-334963">
              <a:spcBef>
                <a:spcPct val="30000"/>
              </a:spcBef>
            </a:pPr>
            <a:r>
              <a:rPr lang="en-US" altLang="en-US" sz="2400" dirty="0"/>
              <a:t>Newer ARM processors have deeper pipelines (more stages).  Some ARM8 implementations have 13-stage integer pipelines</a:t>
            </a:r>
          </a:p>
        </p:txBody>
      </p:sp>
    </p:spTree>
    <p:extLst>
      <p:ext uri="{BB962C8B-B14F-4D97-AF65-F5344CB8AC3E}">
        <p14:creationId xmlns:p14="http://schemas.microsoft.com/office/powerpoint/2010/main" val="414933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1F1A-5134-46EA-A08D-6BBE5B814123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5.6 </a:t>
            </a:r>
            <a:r>
              <a:rPr lang="en-US" altLang="en-US" sz="3300" b="1">
                <a:solidFill>
                  <a:schemeClr val="tx1"/>
                </a:solidFill>
                <a:latin typeface="Arial" charset="0"/>
              </a:rPr>
              <a:t>Real-World Examples of ISAs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ARM has 37 total registers but their visibility depends on the processor mode.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ARM allows multiple register transfers. </a:t>
            </a:r>
          </a:p>
          <a:p>
            <a:pPr marL="735013" lvl="1" indent="-334963">
              <a:spcBef>
                <a:spcPct val="30000"/>
              </a:spcBef>
            </a:pPr>
            <a:r>
              <a:rPr lang="en-US" altLang="en-US" sz="2400" dirty="0"/>
              <a:t>It can simultaneously load or store any subset of the16 general-purpose registers from/to sequential memory addresses. 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Control flow instructions include unconditional and conditional branching and procedure calls</a:t>
            </a:r>
          </a:p>
          <a:p>
            <a:pPr marL="334963" indent="-334963"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Most ARM instructions execute in a single cycle, provided there are no pipeline hazards or memory accesses.</a:t>
            </a:r>
          </a:p>
        </p:txBody>
      </p:sp>
    </p:spTree>
    <p:extLst>
      <p:ext uri="{BB962C8B-B14F-4D97-AF65-F5344CB8AC3E}">
        <p14:creationId xmlns:p14="http://schemas.microsoft.com/office/powerpoint/2010/main" val="3915527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72DC-993B-45C1-9990-D3786BF1E199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143000"/>
            <a:ext cx="76200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ISAs are distinguished according to their bits per instruction, number of operands per instruction, operand location and types and sizes of operands.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Endianness as another major architectural consideration.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CPU can store store data based on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/>
              <a:t>1. A stack architecture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/>
              <a:t>2. An accumulator architecture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/>
              <a:t>3. A general purpose register architecture</a:t>
            </a:r>
            <a:r>
              <a:rPr lang="en-US" altLang="en-US" sz="2100">
                <a:latin typeface="Arial" charset="0"/>
              </a:rPr>
              <a:t>.</a:t>
            </a:r>
            <a:endParaRPr lang="en-US" altLang="en-US" sz="2200">
              <a:latin typeface="Arial" charset="0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Chapter 5 Conclusion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9A4-A9F6-46C5-B146-D672FCA18B5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943600" cy="547688"/>
          </a:xfrm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200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0" indent="0">
              <a:spcBef>
                <a:spcPct val="1000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In designing an instruction set, consideration is given to:</a:t>
            </a:r>
            <a:endParaRPr lang="en-US" altLang="en-US" sz="2800"/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Instruction length.</a:t>
            </a:r>
          </a:p>
          <a:p>
            <a:pPr lvl="2">
              <a:spcBef>
                <a:spcPct val="10000"/>
              </a:spcBef>
              <a:buFontTx/>
              <a:buChar char="–"/>
            </a:pPr>
            <a:r>
              <a:rPr lang="en-US" altLang="en-US"/>
              <a:t>Whether short, long, or variable.</a:t>
            </a:r>
            <a:endParaRPr lang="en-US" altLang="en-US" sz="2200">
              <a:latin typeface="Arial" charset="0"/>
            </a:endParaRP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Number of operands.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Number of addressable registers.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Memory organization.</a:t>
            </a:r>
          </a:p>
          <a:p>
            <a:pPr lvl="2">
              <a:spcBef>
                <a:spcPct val="10000"/>
              </a:spcBef>
              <a:buFontTx/>
              <a:buChar char="–"/>
            </a:pPr>
            <a:r>
              <a:rPr lang="en-US" altLang="en-US"/>
              <a:t>Whether byte- or word addressable.</a:t>
            </a:r>
            <a:endParaRPr lang="en-US" altLang="en-US" sz="2200"/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Addressing modes.</a:t>
            </a:r>
          </a:p>
          <a:p>
            <a:pPr lvl="2">
              <a:spcBef>
                <a:spcPct val="10000"/>
              </a:spcBef>
              <a:buFontTx/>
              <a:buChar char="–"/>
            </a:pPr>
            <a:r>
              <a:rPr lang="en-US" altLang="en-US"/>
              <a:t>Choose any or all: direct, indirect or indexed.</a:t>
            </a:r>
            <a:endParaRPr lang="en-US" altLang="en-US" sz="22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434-D1EF-4FC5-8AFA-B550795BC85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33500"/>
            <a:ext cx="76200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Instructions can be fixed length or variable length.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To enrich the instruction set for a fixed length instruction set, expanding opcodes can be used.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The addressing mode of an ISA is also another important factor.  We looked at: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/>
              <a:t>Immediate	– Direct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/>
              <a:t>Register		– Register Indirect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/>
              <a:t>Indirect		– Indexed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/>
              <a:t>Based		– Stack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Chapter 5 Conclusion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913-781E-489C-AEEE-5D5C306E723A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6200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A </a:t>
            </a:r>
            <a:r>
              <a:rPr lang="en-US" altLang="en-US" sz="2600" i="1" dirty="0">
                <a:latin typeface="Arial" charset="0"/>
              </a:rPr>
              <a:t>k</a:t>
            </a:r>
            <a:r>
              <a:rPr lang="en-US" altLang="en-US" sz="2600" dirty="0">
                <a:latin typeface="Arial" charset="0"/>
              </a:rPr>
              <a:t>-stage pipeline can theoretically produce execution speedup of </a:t>
            </a:r>
            <a:r>
              <a:rPr lang="en-US" altLang="en-US" sz="2600" i="1" dirty="0">
                <a:latin typeface="Arial" charset="0"/>
              </a:rPr>
              <a:t>k</a:t>
            </a:r>
            <a:r>
              <a:rPr lang="en-US" altLang="en-US" sz="2600" dirty="0">
                <a:latin typeface="Arial" charset="0"/>
              </a:rPr>
              <a:t> as compared to a non-pipelined machine.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Pipeline hazards such as resource conflicts and conditional branching prevents this speedup from being achieved in practice.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The Intel, MIPS, JVM, and ARM architectures provide good examples of the concepts presented in this chapter.</a:t>
            </a:r>
            <a:endParaRPr lang="en-US" alt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Chapter 5 Conclusion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442-3213-4AC0-AE18-FB9B5D33A4AD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400" b="1">
                <a:solidFill>
                  <a:srgbClr val="666699"/>
                </a:solidFill>
                <a:latin typeface="Arial" charset="0"/>
              </a:rPr>
              <a:t>End of Chapter 5</a:t>
            </a:r>
            <a:endParaRPr lang="en-US" altLang="en-US" sz="3400" b="1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C6C-CC24-436D-9F33-7CB806D7AC7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924800" cy="4114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Byte ordering, or </a:t>
            </a:r>
            <a:r>
              <a:rPr lang="en-US" altLang="en-US" sz="2600" i="1">
                <a:latin typeface="Arial" charset="0"/>
              </a:rPr>
              <a:t>endianness</a:t>
            </a:r>
            <a:r>
              <a:rPr lang="en-US" altLang="en-US" sz="2600">
                <a:latin typeface="Arial" charset="0"/>
              </a:rPr>
              <a:t>, is another major architectural consideration.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If we have a two-byte integer, the integer may be stored so that the least significant byte is followed by the most significant byte or vice versa.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In </a:t>
            </a:r>
            <a:r>
              <a:rPr lang="en-US" altLang="en-US" sz="2400" i="1"/>
              <a:t>little endian </a:t>
            </a:r>
            <a:r>
              <a:rPr lang="en-US" altLang="en-US" sz="2400"/>
              <a:t>machines,</a:t>
            </a:r>
            <a:r>
              <a:rPr lang="en-US" altLang="en-US" sz="2400" i="1"/>
              <a:t> </a:t>
            </a:r>
            <a:r>
              <a:rPr lang="en-US" altLang="en-US" sz="2400"/>
              <a:t>the least significant byte is followed by the most significant byte.</a:t>
            </a:r>
          </a:p>
          <a:p>
            <a:pPr lvl="1">
              <a:spcBef>
                <a:spcPct val="40000"/>
              </a:spcBef>
            </a:pPr>
            <a:r>
              <a:rPr lang="en-US" altLang="en-US" sz="2400" i="1"/>
              <a:t>Big endian</a:t>
            </a:r>
            <a:r>
              <a:rPr lang="en-US" altLang="en-US" sz="2400"/>
              <a:t> machines store the most significant byte first (at the lower address).</a:t>
            </a:r>
            <a:r>
              <a:rPr lang="en-US" altLang="en-US" sz="2200">
                <a:latin typeface="Arial" charset="0"/>
              </a:rPr>
              <a:t> </a:t>
            </a:r>
          </a:p>
        </p:txBody>
      </p:sp>
      <p:sp>
        <p:nvSpPr>
          <p:cNvPr id="656392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66713"/>
            <a:ext cx="5943600" cy="547687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C796-217F-4266-8251-C67F998A2A8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981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600" dirty="0">
                <a:latin typeface="Arial" charset="0"/>
              </a:rPr>
              <a:t>As an example, suppose we have the hexadecimal number 0x12345678.</a:t>
            </a:r>
          </a:p>
          <a:p>
            <a:pPr>
              <a:spcBef>
                <a:spcPct val="50000"/>
              </a:spcBef>
            </a:pPr>
            <a:r>
              <a:rPr lang="en-US" altLang="en-US" sz="2600" dirty="0">
                <a:latin typeface="Arial" charset="0"/>
              </a:rPr>
              <a:t>The big endian and small endian arrangements of the bytes are shown below.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58439" name="Picture 7" descr="C:\wpdocs\Julie\ECOA3e\PPTs\5-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458200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C796-217F-4266-8251-C67F998A2A8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129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charset="0"/>
              </a:rPr>
              <a:t>A larger example: A computer uses 32-bit integers. The values 0xABCD1234, 0x00FE4321, and 0x10 would be stored sequentially in memory, starting at address 0x200 as below.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 sz="3400" b="1">
                <a:solidFill>
                  <a:schemeClr val="tx1"/>
                </a:solidFill>
                <a:latin typeface="Arial" charset="0"/>
              </a:rPr>
              <a:t>5.2 Instruction Formats</a:t>
            </a:r>
            <a:endParaRPr lang="en-US" altLang="en-US" sz="3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74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133600"/>
            <a:ext cx="58197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6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.pot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6830</TotalTime>
  <Words>3333</Words>
  <Application>Microsoft Office PowerPoint</Application>
  <PresentationFormat>On-screen Show (4:3)</PresentationFormat>
  <Paragraphs>512</Paragraphs>
  <Slides>62</Slides>
  <Notes>60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Courier New</vt:lpstr>
      <vt:lpstr>Symbol</vt:lpstr>
      <vt:lpstr>Times New Roman</vt:lpstr>
      <vt:lpstr>ECOA_Mstr.pot</vt:lpstr>
      <vt:lpstr>Chapter 5</vt:lpstr>
      <vt:lpstr>Chapter 5 Objectives</vt:lpstr>
      <vt:lpstr>5.1 Introduction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5.2 Instruction Formats</vt:lpstr>
      <vt:lpstr>5.3 Instruction types</vt:lpstr>
      <vt:lpstr>5.4 Addressing</vt:lpstr>
      <vt:lpstr>5.4 Addressing</vt:lpstr>
      <vt:lpstr>5.4 Addressing</vt:lpstr>
      <vt:lpstr>5.4 Addressing</vt:lpstr>
      <vt:lpstr>5.4 Addressing</vt:lpstr>
      <vt:lpstr>5.4 Addressing</vt:lpstr>
      <vt:lpstr>5.5 Instruction Pipelining</vt:lpstr>
      <vt:lpstr>5.5 Instruction Pipelining</vt:lpstr>
      <vt:lpstr>5.5 Instruction Pipelining</vt:lpstr>
      <vt:lpstr>5.5 Instruction Pipelining</vt:lpstr>
      <vt:lpstr>5.5 Instruction Pipelining</vt:lpstr>
      <vt:lpstr>5.5 Instruction Pipelining</vt:lpstr>
      <vt:lpstr>5.5 Instruction Pipelining</vt:lpstr>
      <vt:lpstr>5.6 Real-World Examples of ISAs</vt:lpstr>
      <vt:lpstr>5.6 Real-World Examples of ISAs</vt:lpstr>
      <vt:lpstr>5.6 Real-World Examples of ISAs</vt:lpstr>
      <vt:lpstr>5.6 Real-World Examples of ISAs</vt:lpstr>
      <vt:lpstr>5.6 Real-World Examples of ISAs</vt:lpstr>
      <vt:lpstr>5.6 Real-World Examples of ISAs</vt:lpstr>
      <vt:lpstr>5.6 Real-World Examples of ISAs</vt:lpstr>
      <vt:lpstr>5.6 Real-World Examples of ISAs</vt:lpstr>
      <vt:lpstr>5.6 Real-World Examples of ISAs</vt:lpstr>
      <vt:lpstr>5.6 Real-World Examples of ISAs</vt:lpstr>
      <vt:lpstr>Chapter 5 Conclusion</vt:lpstr>
      <vt:lpstr>Chapter 5 Conclusion</vt:lpstr>
      <vt:lpstr>Chapter 5 Conclusion</vt:lpstr>
      <vt:lpstr>End of Chapter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Joe Paris</cp:lastModifiedBy>
  <cp:revision>367</cp:revision>
  <dcterms:created xsi:type="dcterms:W3CDTF">2002-11-19T23:57:00Z</dcterms:created>
  <dcterms:modified xsi:type="dcterms:W3CDTF">2016-11-22T06:38:24Z</dcterms:modified>
</cp:coreProperties>
</file>