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4" r:id="rId8"/>
    <p:sldId id="265" r:id="rId9"/>
    <p:sldId id="266" r:id="rId10"/>
    <p:sldId id="268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396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907D-5DD2-4160-88F4-53DBE1EA8348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1C39-02B5-44FE-B0F1-D0435ACE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2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907D-5DD2-4160-88F4-53DBE1EA8348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1C39-02B5-44FE-B0F1-D0435ACE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907D-5DD2-4160-88F4-53DBE1EA8348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1C39-02B5-44FE-B0F1-D0435ACE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907D-5DD2-4160-88F4-53DBE1EA8348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1C39-02B5-44FE-B0F1-D0435ACE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9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907D-5DD2-4160-88F4-53DBE1EA8348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1C39-02B5-44FE-B0F1-D0435ACE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4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907D-5DD2-4160-88F4-53DBE1EA8348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1C39-02B5-44FE-B0F1-D0435ACE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907D-5DD2-4160-88F4-53DBE1EA8348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1C39-02B5-44FE-B0F1-D0435ACE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7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907D-5DD2-4160-88F4-53DBE1EA8348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1C39-02B5-44FE-B0F1-D0435ACE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2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907D-5DD2-4160-88F4-53DBE1EA8348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1C39-02B5-44FE-B0F1-D0435ACE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5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907D-5DD2-4160-88F4-53DBE1EA8348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1C39-02B5-44FE-B0F1-D0435ACE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8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907D-5DD2-4160-88F4-53DBE1EA8348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1C39-02B5-44FE-B0F1-D0435ACE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1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1907D-5DD2-4160-88F4-53DBE1EA8348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71C39-02B5-44FE-B0F1-D0435ACE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Seattle Traffic Incident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Unordered list of traffic incidents</a:t>
            </a:r>
          </a:p>
          <a:p>
            <a:r>
              <a:rPr lang="en-US" dirty="0" smtClean="0"/>
              <a:t>List includes date/time, weather conditions, location (long./lat.), severity of incident, etc.</a:t>
            </a:r>
          </a:p>
          <a:p>
            <a:r>
              <a:rPr lang="en-US" dirty="0" smtClean="0"/>
              <a:t>Objective: use this data set to determine the effect of weather on: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requency of incidents</a:t>
            </a:r>
          </a:p>
          <a:p>
            <a:pPr lvl="1"/>
            <a:r>
              <a:rPr lang="en-US" dirty="0" smtClean="0"/>
              <a:t>Severity of incidents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9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More/different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Capture variation in weather throughout the day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More data with “bad” conditions (rain, snow, etc.)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Traffic slowdowns rather than incidents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D</a:t>
            </a:r>
            <a:r>
              <a:rPr lang="en-US" sz="2400" dirty="0" smtClean="0"/>
              <a:t>rive-time between two points under different weather)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Different cities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Spatial variation in weather and traffic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Would require coordinates of traffic and weather from other sources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406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972" y="4411518"/>
            <a:ext cx="3093428" cy="244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411518"/>
            <a:ext cx="3154970" cy="244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96918"/>
            <a:ext cx="3124200" cy="230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96918"/>
            <a:ext cx="315497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 Set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~160,000 incidents over ~10 year period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2514600"/>
            <a:ext cx="2667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sz="2000" dirty="0" smtClean="0"/>
              <a:t>Sorted list of events, increasing time</a:t>
            </a:r>
          </a:p>
          <a:p>
            <a:pPr marL="342900" indent="-342900">
              <a:buAutoNum type="alphaLcParenBoth"/>
            </a:pPr>
            <a:r>
              <a:rPr lang="en-US" sz="2000" dirty="0" smtClean="0"/>
              <a:t>All time stamps seem to occur at either 7 or 8 AM</a:t>
            </a:r>
          </a:p>
          <a:p>
            <a:pPr marL="342900" indent="-342900">
              <a:buAutoNum type="alphaLcParenBoth"/>
            </a:pPr>
            <a:r>
              <a:rPr lang="en-US" sz="2000" dirty="0" smtClean="0"/>
              <a:t>Events are generally even distributed across days of month</a:t>
            </a:r>
          </a:p>
          <a:p>
            <a:pPr marL="342900" indent="-342900">
              <a:buAutoNum type="alphaLcParenBoth"/>
            </a:pPr>
            <a:r>
              <a:rPr lang="en-US" sz="2000" dirty="0" smtClean="0"/>
              <a:t>Evenly distributed across months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83690" y="16880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8642" y="168806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42026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50664" y="420266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events are at either 7 or 8 AM, assume that any event in a given day gets mapped to that time stamp</a:t>
            </a:r>
          </a:p>
          <a:p>
            <a:r>
              <a:rPr lang="en-US" dirty="0" smtClean="0"/>
              <a:t>All events for a given day do </a:t>
            </a:r>
            <a:r>
              <a:rPr lang="en-US" i="1" dirty="0" smtClean="0"/>
              <a:t>not</a:t>
            </a:r>
            <a:r>
              <a:rPr lang="en-US" dirty="0" smtClean="0"/>
              <a:t> have the same weather condition</a:t>
            </a:r>
          </a:p>
          <a:p>
            <a:r>
              <a:rPr lang="en-US" dirty="0" smtClean="0"/>
              <a:t>Can we approximate the weather for the entire city/day by taking the most common condition?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9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6083" y="5486400"/>
            <a:ext cx="7131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Number of accidents associated with each of the 7 most prevalent weather conditions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Disregarding ‘none’ and ‘unknown,’ nearly all incidents are associated with ‘Clear,’ ‘Raining,’ or ‘Overcast’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94" y="76200"/>
            <a:ext cx="662461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Perhaps we can gain insight by averaging over single days (since all events are recorded approx. at the same time in a given day)</a:t>
            </a:r>
          </a:p>
          <a:p>
            <a:r>
              <a:rPr lang="en-US" dirty="0" smtClean="0"/>
              <a:t>E.g. number of events per day, consistency of weather conditions,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7238" y="4242137"/>
            <a:ext cx="7629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Number of incidents per day (days increasing from past to present), and average severity of events in a given day (on scale of 0 to 2)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Note that some days have no incidents reported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8" y="1065574"/>
            <a:ext cx="4568373" cy="31140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629" y="1055402"/>
            <a:ext cx="4568371" cy="313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2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2999" y="4724400"/>
            <a:ext cx="68580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Assume each say to have a single associated weather condition </a:t>
            </a:r>
          </a:p>
          <a:p>
            <a:r>
              <a:rPr lang="en-US" sz="1600" dirty="0" smtClean="0"/>
              <a:t>i.e. Day </a:t>
            </a:r>
            <a:r>
              <a:rPr lang="en-US" sz="1600" i="1" dirty="0" smtClean="0"/>
              <a:t>n</a:t>
            </a:r>
            <a:r>
              <a:rPr lang="en-US" sz="1600" dirty="0" smtClean="0"/>
              <a:t> has </a:t>
            </a:r>
            <a:r>
              <a:rPr lang="en-US" sz="1600" i="1" dirty="0" smtClean="0"/>
              <a:t>m</a:t>
            </a:r>
            <a:r>
              <a:rPr lang="en-US" sz="1600" dirty="0" smtClean="0"/>
              <a:t> incidents, with </a:t>
            </a:r>
            <a:r>
              <a:rPr lang="en-US" sz="1600" i="1" dirty="0" err="1" smtClean="0"/>
              <a:t>m</a:t>
            </a:r>
            <a:r>
              <a:rPr lang="en-US" sz="1600" i="1" baseline="-25000" dirty="0" err="1" smtClean="0"/>
              <a:t>clear</a:t>
            </a:r>
            <a:r>
              <a:rPr lang="en-US" sz="1600" dirty="0" smtClean="0"/>
              <a:t> during clear weather, </a:t>
            </a:r>
            <a:r>
              <a:rPr lang="en-US" sz="1600" i="1" dirty="0" err="1" smtClean="0"/>
              <a:t>m</a:t>
            </a:r>
            <a:r>
              <a:rPr lang="en-US" sz="1600" i="1" baseline="-25000" dirty="0" err="1" smtClean="0"/>
              <a:t>rain</a:t>
            </a:r>
            <a:r>
              <a:rPr lang="en-US" sz="1600" dirty="0" smtClean="0"/>
              <a:t> during rain, etc. and m = </a:t>
            </a:r>
            <a:r>
              <a:rPr lang="en-US" sz="1600" i="1" dirty="0" err="1" smtClean="0"/>
              <a:t>m</a:t>
            </a:r>
            <a:r>
              <a:rPr lang="en-US" sz="1600" i="1" baseline="-25000" dirty="0" err="1" smtClean="0"/>
              <a:t>clear</a:t>
            </a:r>
            <a:r>
              <a:rPr lang="en-US" sz="1600" dirty="0" smtClean="0"/>
              <a:t> + </a:t>
            </a:r>
            <a:r>
              <a:rPr lang="en-US" sz="1600" i="1" dirty="0" err="1" smtClean="0"/>
              <a:t>m</a:t>
            </a:r>
            <a:r>
              <a:rPr lang="en-US" sz="1600" i="1" baseline="-25000" dirty="0" err="1" smtClean="0"/>
              <a:t>rain</a:t>
            </a:r>
            <a:r>
              <a:rPr lang="en-US" sz="1600" dirty="0"/>
              <a:t> </a:t>
            </a:r>
            <a:r>
              <a:rPr lang="en-US" sz="1600" dirty="0" smtClean="0"/>
              <a:t>+ … </a:t>
            </a:r>
          </a:p>
          <a:p>
            <a:r>
              <a:rPr lang="en-US" sz="1600" dirty="0" smtClean="0"/>
              <a:t>Apparently a single day may have multiple weather conditions, but we take the prevailing condition, </a:t>
            </a:r>
            <a:r>
              <a:rPr lang="en-US" sz="1600" i="1" dirty="0"/>
              <a:t>k</a:t>
            </a:r>
            <a:r>
              <a:rPr lang="en-US" sz="1600" dirty="0" smtClean="0"/>
              <a:t>, to be such that </a:t>
            </a:r>
            <a:r>
              <a:rPr lang="en-US" sz="1600" i="1" dirty="0" err="1" smtClean="0"/>
              <a:t>m</a:t>
            </a:r>
            <a:r>
              <a:rPr lang="en-US" sz="1600" i="1" baseline="-25000" dirty="0" err="1"/>
              <a:t>k</a:t>
            </a:r>
            <a:r>
              <a:rPr lang="en-US" sz="1600" dirty="0" smtClean="0"/>
              <a:t> = max{</a:t>
            </a:r>
            <a:r>
              <a:rPr lang="en-US" sz="1600" i="1" dirty="0" smtClean="0"/>
              <a:t>m</a:t>
            </a:r>
            <a:r>
              <a:rPr lang="en-US" sz="1600" i="1" baseline="-25000" dirty="0" smtClean="0"/>
              <a:t>i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0" y="903514"/>
            <a:ext cx="4505519" cy="3731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903514"/>
            <a:ext cx="4433886" cy="3731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62126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Weather condition for each incident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6212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“Prevailing” weather for each day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559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clear days, the prevalence of the “clear” condition is on average 53%</a:t>
            </a:r>
          </a:p>
          <a:p>
            <a:r>
              <a:rPr lang="en-US" dirty="0" smtClean="0"/>
              <a:t>On rainy days, the prevalence of the “rain” condition is on average 37%</a:t>
            </a:r>
          </a:p>
          <a:p>
            <a:r>
              <a:rPr lang="en-US" dirty="0" smtClean="0"/>
              <a:t>There is not a statistically significant difference between the mean number of accidents (38.2 vs. 37.5) or severity (1.20 vs. 1.198) on clear and rainy days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62083" y="308605"/>
            <a:ext cx="8219835" cy="4720595"/>
            <a:chOff x="1109352" y="308605"/>
            <a:chExt cx="8219835" cy="4720595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352" y="308605"/>
              <a:ext cx="6925296" cy="4720595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840004" y="3200400"/>
              <a:ext cx="6008596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47495" y="3015734"/>
              <a:ext cx="7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Mean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891456" y="2821815"/>
              <a:ext cx="595714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947495" y="2637149"/>
              <a:ext cx="1071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r>
                <a:rPr lang="en-US" b="1" dirty="0"/>
                <a:t> </a:t>
              </a:r>
              <a:r>
                <a:rPr lang="en-US" b="1" dirty="0" smtClean="0"/>
                <a:t>St. Dev.</a:t>
              </a:r>
              <a:endParaRPr lang="en-US" b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7848600" y="2815981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1916856" y="1027878"/>
              <a:ext cx="5550744" cy="1715322"/>
            </a:xfrm>
            <a:prstGeom prst="roundRect">
              <a:avLst/>
            </a:prstGeom>
            <a:solidFill>
              <a:srgbClr val="7030A0">
                <a:alpha val="20000"/>
              </a:srgbClr>
            </a:solidFill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7475220" y="1520190"/>
              <a:ext cx="472275" cy="36534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947495" y="1146875"/>
              <a:ext cx="138169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What are the weather conditions of these days?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36870" y="5188803"/>
            <a:ext cx="7470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~2.5% of “high-incident” days were predominantly rainy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~2.2% of total days were predominantly rainy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64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510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Seattle Traffic Incident Data Set</vt:lpstr>
      <vt:lpstr>Data Set Overview</vt:lpstr>
      <vt:lpstr>Assumptions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Future Work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</dc:creator>
  <cp:lastModifiedBy>Joe</cp:lastModifiedBy>
  <cp:revision>28</cp:revision>
  <cp:lastPrinted>2015-11-11T14:48:21Z</cp:lastPrinted>
  <dcterms:created xsi:type="dcterms:W3CDTF">2015-11-10T12:43:45Z</dcterms:created>
  <dcterms:modified xsi:type="dcterms:W3CDTF">2015-11-11T18:14:26Z</dcterms:modified>
</cp:coreProperties>
</file>