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9" autoAdjust="0"/>
    <p:restoredTop sz="94672" autoAdjust="0"/>
  </p:normalViewPr>
  <p:slideViewPr>
    <p:cSldViewPr snapToGrid="0" snapToObjects="1">
      <p:cViewPr varScale="1">
        <p:scale>
          <a:sx n="101" d="100"/>
          <a:sy n="101" d="100"/>
        </p:scale>
        <p:origin x="216" y="6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15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0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Law of large numbers: in the long run, profits go above $0.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However, due to short-run fluctuations, many bets need to be placed to see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58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60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V-fold cross validation: Although the general recommended number of folds is 10, a lower value was chosen to allow a greater proportion of the dataset to be used for assessment in each fold. There are only 6462 observations and about 44% of the outcomes are home wins: it is likely to only see predictions for home in each fold, and this scenario must be avoided to create a well-rounded model.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Precision: Maximizing precision minimizes false positives, which are unacceptable in betting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Models: Having a portfolio of multiple models with a good mix of flexible and inflexible models diversifies the risk of under/overfitting.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Predictors: a lot of fixtures data like attendance, week, league, mean of previous 5 home goals, away goals, home points, and away points were used, but odds contained far more information necessary to predict more precisely.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89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51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profit per game would not be a good performance indicator since even if a method has a high profit per game, without the ability to bet on many games, total profit per season may not be high.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56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AutoNum type="arabicPeriod"/>
            </a:pPr>
            <a:r>
              <a:t>bet on all outcomes when profit is greater than or equal to 0 no matter the outcome</a:t>
            </a:r>
          </a:p>
          <a:p>
            <a:pPr marL="0" lvl="0" indent="0">
              <a:buNone/>
            </a:pPr>
            <a:endParaRPr/>
          </a:p>
          <a:p>
            <a:pPr marL="342900" lvl="0" indent="-342900">
              <a:buAutoNum type="arabicPeriod"/>
            </a:pPr>
            <a:r>
              <a:t>bet when expected value is greater than 0</a:t>
            </a:r>
          </a:p>
          <a:p>
            <a:pPr marL="0" lvl="0" indent="0">
              <a:buNone/>
            </a:pPr>
            <a:endParaRPr/>
          </a:p>
          <a:p>
            <a:pPr marL="342900" lvl="0" indent="-342900">
              <a:buAutoNum type="arabicPeriod"/>
            </a:pPr>
            <a:r>
              <a:t>bet according to machine learning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21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only bet365 odds are shown and the odds of other 5 bookmakers are omitted because of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0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05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6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9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0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4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217030"/>
            <a:ext cx="7773324" cy="60870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523696"/>
            <a:ext cx="7366899" cy="2410602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831546"/>
            <a:ext cx="7773339" cy="511854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2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2570434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153616"/>
            <a:ext cx="7773339" cy="1189785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2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4460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279597"/>
            <a:ext cx="7773339" cy="10657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1116" y="56562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2451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6687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604041"/>
            <a:ext cx="7773339" cy="188387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496751"/>
            <a:ext cx="777333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41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1203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2474232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207517"/>
            <a:ext cx="2474232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1775320"/>
            <a:ext cx="246864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207517"/>
            <a:ext cx="2477513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775320"/>
            <a:ext cx="24786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207517"/>
            <a:ext cx="2478696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8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458079"/>
            <a:ext cx="7773339" cy="1202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3153615"/>
            <a:ext cx="247230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1775320"/>
            <a:ext cx="2472307" cy="1143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3585811"/>
            <a:ext cx="2472307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3153615"/>
            <a:ext cx="247637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775320"/>
            <a:ext cx="2477514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85811"/>
            <a:ext cx="2477514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3153615"/>
            <a:ext cx="247551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775320"/>
            <a:ext cx="2478696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585809"/>
            <a:ext cx="2478790" cy="75759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6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1775320"/>
            <a:ext cx="7773339" cy="2568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5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1"/>
            <a:ext cx="1914995" cy="38861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457201"/>
            <a:ext cx="5744043" cy="38861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102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35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5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21423"/>
            <a:ext cx="7763814" cy="2052614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743093"/>
            <a:ext cx="7763814" cy="1026137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4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382952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775320"/>
            <a:ext cx="382905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6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778263"/>
            <a:ext cx="3655106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288260"/>
            <a:ext cx="3829520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1778263"/>
            <a:ext cx="3661353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2288260"/>
            <a:ext cx="3829051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0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2951766" cy="1517439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457201"/>
            <a:ext cx="4650122" cy="3886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1974639"/>
            <a:ext cx="2951767" cy="236876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5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4451227" cy="151744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457201"/>
            <a:ext cx="2441519" cy="38862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974639"/>
            <a:ext cx="4451212" cy="236876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7773339" cy="25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6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popo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hyperlink" Target="mailto:joeomatoi2023@u.northwestern.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orts-reference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football-data.co.uk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6FBACC-399D-45DD-933F-127688C0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8"/>
            <a:ext cx="6517482" cy="188191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>
                <a:highlight>
                  <a:srgbClr val="808080"/>
                </a:highlight>
              </a:rPr>
              <a:t>Soccer betting simulation: optimizing long-term profit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0"/>
            <a:ext cx="6517482" cy="1028699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br>
              <a:rPr lang="en-US" sz="2800" dirty="0">
                <a:solidFill>
                  <a:schemeClr val="tx1"/>
                </a:solidFill>
                <a:highlight>
                  <a:srgbClr val="808080"/>
                </a:highlight>
              </a:rPr>
            </a:br>
            <a:br>
              <a:rPr lang="en-US" sz="2800" dirty="0">
                <a:solidFill>
                  <a:schemeClr val="tx1"/>
                </a:solidFill>
                <a:highlight>
                  <a:srgbClr val="808080"/>
                </a:highlight>
              </a:rPr>
            </a:br>
            <a:r>
              <a:rPr lang="en-US" sz="2800" dirty="0">
                <a:solidFill>
                  <a:schemeClr val="tx1"/>
                </a:solidFill>
                <a:highlight>
                  <a:srgbClr val="808080"/>
                </a:highlight>
              </a:rPr>
              <a:t>Joe Omatoi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2) Positive EV betting: calculation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200332"/>
              </p:ext>
            </p:extLst>
          </p:nvPr>
        </p:nvGraphicFramePr>
        <p:xfrm>
          <a:off x="292099" y="1661021"/>
          <a:ext cx="8559801" cy="281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1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1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1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10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ev_h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/>
                        <a:t>ev_d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ev_a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dirty="0"/>
                        <a:t>w</a:t>
                      </a:r>
                      <a:r>
                        <a:rPr dirty="0"/>
                        <a:t>ager</a:t>
                      </a:r>
                      <a:r>
                        <a:rPr lang="en-US" dirty="0"/>
                        <a:t> 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dirty="0"/>
                        <a:t>p</a:t>
                      </a:r>
                      <a:r>
                        <a:rPr dirty="0"/>
                        <a:t>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cum_profit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2019-08-09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2019-08-10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2019-08-10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2019-08-10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2019-08-10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2) Positive EV betting: simulation</a:t>
            </a:r>
          </a:p>
        </p:txBody>
      </p:sp>
      <p:pic>
        <p:nvPicPr>
          <p:cNvPr id="3" name="Picture 1" descr="report_files/figure-pptx/unnamed-chunk-12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81100" y="1288712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2) Positive EV betting: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Advantage: long-run profit</a:t>
            </a:r>
          </a:p>
          <a:p>
            <a:pPr lvl="0"/>
            <a:r>
              <a:t>Disadvantage: short-run fluctuations require many bets and make big bets risky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3) Machine learning betting: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Resampling</a:t>
            </a:r>
          </a:p>
          <a:p>
            <a:pPr lvl="0"/>
            <a:r>
              <a:t>6612 games for training (80% of total)</a:t>
            </a:r>
          </a:p>
          <a:p>
            <a:pPr lvl="0"/>
            <a:r>
              <a:t>V-fold cross validation with 5 folds and 5 repeats</a:t>
            </a:r>
          </a:p>
          <a:p>
            <a:pPr lvl="0"/>
            <a:r>
              <a:t>Precision (true positives/total predicted positives) as performance measure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3) Machine learning betting: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Models</a:t>
            </a:r>
          </a:p>
          <a:p>
            <a:pPr lvl="0"/>
            <a:r>
              <a:t>Random forest</a:t>
            </a:r>
          </a:p>
          <a:p>
            <a:pPr lvl="0"/>
            <a:r>
              <a:t>Boosted trees</a:t>
            </a:r>
          </a:p>
          <a:p>
            <a:pPr lvl="0"/>
            <a:r>
              <a:t>Elastic net</a:t>
            </a:r>
          </a:p>
          <a:p>
            <a:pPr lvl="0"/>
            <a:r>
              <a:t>Nearest neighbors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Predictors</a:t>
            </a:r>
          </a:p>
          <a:p>
            <a:pPr marL="0" lvl="0" indent="0">
              <a:buNone/>
            </a:pPr>
            <a:r>
              <a:t>PCA on all 6 bookmakers’ odds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3) Machine learning betting: simulation</a:t>
            </a:r>
          </a:p>
        </p:txBody>
      </p:sp>
      <p:pic>
        <p:nvPicPr>
          <p:cNvPr id="3" name="Picture 1" descr="charts/ml_plot_font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14500" y="1288712"/>
            <a:ext cx="5715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3) Machine learning betting: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Advantage: high profitability achieved with only betting when draw or away is predicted</a:t>
            </a:r>
          </a:p>
          <a:p>
            <a:pPr lvl="0"/>
            <a:r>
              <a:t>Disadvantage: limited games to bet per season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Final comparison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3690111"/>
              </p:ext>
            </p:extLst>
          </p:nvPr>
        </p:nvGraphicFramePr>
        <p:xfrm>
          <a:off x="3568700" y="203199"/>
          <a:ext cx="5245100" cy="4391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586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Estimated profit per season ($)*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Estimated Profit ($)*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Profit 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Number of bets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86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Random Forest (A&amp;D)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791.7621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2375.2863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290.3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86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Nearest Neighbors (A&amp;D)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702.3036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2106.9109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257.5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86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Positive 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661.4419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1984.3258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1191.7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4565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223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649.3922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1948.1766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238.1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586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102.5500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307.6499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223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59.7299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179.1897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2223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Boosted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-540.0238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-1620.0713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-198.0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*profits of machine learning methods are multiplied by 8264/1010 since only 1010 games were available (testing data was 20% of the total and not all games had market max/avg odds)</a:t>
            </a:r>
          </a:p>
          <a:p>
            <a:pPr marL="0" lvl="0" indent="0">
              <a:buNone/>
            </a:pPr>
            <a:r>
              <a:t>*profit of the positive ev method is multiplied by 8264/4963 since only 4963 games had market max/avg odds.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Access source code on my </a:t>
            </a:r>
            <a:r>
              <a:rPr>
                <a:hlinkClick r:id="rId3"/>
              </a:rPr>
              <a:t>GitHub</a:t>
            </a:r>
          </a:p>
          <a:p>
            <a:pPr lvl="0"/>
            <a:r>
              <a:rPr>
                <a:hlinkClick r:id="rId4"/>
              </a:rPr>
              <a:t>Email</a:t>
            </a:r>
            <a:r>
              <a:t> me with questions and comments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 betting simulation on over 8000 games was implemented.</a:t>
            </a:r>
          </a:p>
          <a:p>
            <a:pPr marL="0" lvl="0" indent="0">
              <a:buNone/>
            </a:pPr>
            <a:r>
              <a:t>Three strategies were analyzed and compared: </a:t>
            </a:r>
          </a:p>
          <a:p>
            <a:pPr marL="342900" lvl="0" indent="-342900">
              <a:buAutoNum type="arabicPeriod"/>
            </a:pPr>
            <a:r>
              <a:t>Arbitrage betting</a:t>
            </a:r>
          </a:p>
          <a:p>
            <a:pPr marL="342900" lvl="0" indent="-342900">
              <a:buAutoNum type="arabicPeriod"/>
            </a:pPr>
            <a:r>
              <a:t>Positive EV betting</a:t>
            </a:r>
          </a:p>
          <a:p>
            <a:pPr marL="342900" lvl="0" indent="-342900">
              <a:buAutoNum type="arabicPeriod"/>
            </a:pPr>
            <a:r>
              <a:t>ML-based betting</a:t>
            </a:r>
          </a:p>
          <a:p>
            <a:pPr marL="0" lvl="0" indent="0">
              <a:buNone/>
            </a:pPr>
            <a:r>
              <a:t>​The goal is to assess general profitability and the best method for long-term profit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Raw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for 8264 league matches in the top 5 European football leagues in the 2019-2020, 2020-2021, and 2021-2022 seasons:</a:t>
            </a:r>
          </a:p>
          <a:p>
            <a:pPr marL="342900" lvl="0" indent="-342900">
              <a:buAutoNum type="arabicPeriod"/>
            </a:pPr>
            <a:r>
              <a:t>Fixture data (</a:t>
            </a:r>
            <a:r>
              <a:rPr>
                <a:hlinkClick r:id="rId3"/>
              </a:rPr>
              <a:t>Sports Reference</a:t>
            </a:r>
            <a:r>
              <a:t>)</a:t>
            </a:r>
          </a:p>
          <a:p>
            <a:pPr lvl="1"/>
            <a:r>
              <a:t>date, result, home team, away team, attendance, venue, league, referee, goals home, goals away</a:t>
            </a:r>
          </a:p>
          <a:p>
            <a:pPr marL="342900" lvl="0" indent="-342900">
              <a:buAutoNum type="arabicPeriod"/>
            </a:pPr>
            <a:r>
              <a:t>Odds data (</a:t>
            </a:r>
            <a:r>
              <a:rPr>
                <a:hlinkClick r:id="rId4"/>
              </a:rPr>
              <a:t>Football-Data.co.uk</a:t>
            </a:r>
            <a:r>
              <a:t>)</a:t>
            </a:r>
          </a:p>
          <a:p>
            <a:pPr lvl="1"/>
            <a:r>
              <a:t>market maximum, market average, and 6 bookmaker odds (home draw, away)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Processed data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68659"/>
              </p:ext>
            </p:extLst>
          </p:nvPr>
        </p:nvGraphicFramePr>
        <p:xfrm>
          <a:off x="101599" y="1401922"/>
          <a:ext cx="8940802" cy="2327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7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7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77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77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77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77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77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77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877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6338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b365h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b365d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b365a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max_h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max_d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/>
                        <a:t>max_a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avg_h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avg_d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avg_a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38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2019-08-09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Monaco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Lyon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948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2019-08-10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West 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Manchester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11.84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948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2019-08-10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Burnley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Southampton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2.78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1) Arbitrage betting: formulas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Spot arbitrage opportunity: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1/</m:t>
                  </m:r>
                  <m:r>
                    <a:rPr>
                      <a:latin typeface="Cambria Math" panose="02040503050406030204" pitchFamily="18" charset="0"/>
                    </a:rPr>
                    <m:t>𝑜𝑑𝑑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𝑠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h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+1/</m:t>
                  </m:r>
                  <m:r>
                    <a:rPr>
                      <a:latin typeface="Cambria Math" panose="02040503050406030204" pitchFamily="18" charset="0"/>
                    </a:rPr>
                    <m:t>𝑜𝑑𝑑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𝑠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+1/</m:t>
                  </m:r>
                  <m:r>
                    <a:rPr>
                      <a:latin typeface="Cambria Math" panose="02040503050406030204" pitchFamily="18" charset="0"/>
                    </a:rPr>
                    <m:t>𝑜𝑑𝑑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𝑠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𝑎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&lt;1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Required wager amount to ensure risk free bet: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𝑤𝑎𝑔𝑒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𝑟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h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𝑤𝑎𝑔𝑒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𝑟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/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1+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𝑤𝑎𝑔𝑒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𝑟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𝑤𝑎𝑔𝑒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𝑟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/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1+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𝑤𝑎𝑔𝑒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𝑟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𝑎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𝑤𝑎𝑔𝑒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𝑟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/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1+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e>
                  </m:d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1) Arbitrage betting: calculation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181564"/>
              </p:ext>
            </p:extLst>
          </p:nvPr>
        </p:nvGraphicFramePr>
        <p:xfrm>
          <a:off x="482600" y="1680210"/>
          <a:ext cx="81788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wager_h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wager_d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wager_a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wager_total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cum_profit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2019-08-10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2019-08-16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329.44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49.62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23.53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402.59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9.21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11.81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2019-08-16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267.59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89.20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57.61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414.40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12.18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2019-08-17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341.71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59.74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25.13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426.57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12.74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2019-08-17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83.39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255.48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439.31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15.40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1) Arbitrage betting: simulation</a:t>
            </a:r>
          </a:p>
        </p:txBody>
      </p:sp>
      <p:pic>
        <p:nvPicPr>
          <p:cNvPr id="3" name="Picture 1" descr="report_files/figure-pptx/unnamed-chunk-8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81100" y="1288712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1) Arbitrage betting: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Advantage: guaranteed and compounded profit</a:t>
            </a:r>
          </a:p>
          <a:p>
            <a:pPr lvl="0"/>
            <a:r>
              <a:t>Disadvantage: not allowed for long (usually get banned)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2) Positive EV betting: formulas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𝐸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𝑉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h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=10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𝑜𝑑𝑑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−1</m:t>
                      </m:r>
                    </m:e>
                  </m:d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h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−10</m:t>
                      </m:r>
                    </m:e>
                  </m:d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𝐸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𝑉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=10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𝑜𝑑𝑑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−1</m:t>
                      </m:r>
                    </m:e>
                  </m:d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−10</m:t>
                      </m:r>
                    </m:e>
                  </m:d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𝐸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𝑉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𝑎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=10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𝑜𝑑𝑑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−1</m:t>
                      </m:r>
                    </m:e>
                  </m:d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𝑎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−10</m:t>
                      </m:r>
                    </m:e>
                  </m:d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:r>
              <a:t>(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</m:oMath>
            </a14:m>
            <a:r>
              <a:t> was calculated using its corresponding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𝑜𝑑𝑑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</m:e>
                  <m: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𝑎𝑣𝑔</m:t>
                        </m:r>
                      </m:e>
                    </m:d>
                  </m:sub>
                </m:sSub>
              </m:oMath>
            </a14:m>
            <a:r>
              <a:t>, detailed calculation in source code)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{FCB7AC6B-59BA-AC4F-BA9F-4BE0F285509E}tf10001073</Template>
  <TotalTime>17</TotalTime>
  <Words>1048</Words>
  <Application>Microsoft Macintosh PowerPoint</Application>
  <PresentationFormat>On-screen Show (16:9)</PresentationFormat>
  <Paragraphs>284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Tw Cen MT</vt:lpstr>
      <vt:lpstr>Droplet</vt:lpstr>
      <vt:lpstr>Soccer betting simulation: optimizing long-term profit</vt:lpstr>
      <vt:lpstr>Overview</vt:lpstr>
      <vt:lpstr>Raw data</vt:lpstr>
      <vt:lpstr>Processed data</vt:lpstr>
      <vt:lpstr>1) Arbitrage betting: formulas</vt:lpstr>
      <vt:lpstr>1) Arbitrage betting: calculation</vt:lpstr>
      <vt:lpstr>1) Arbitrage betting: simulation</vt:lpstr>
      <vt:lpstr>1) Arbitrage betting: evaluation</vt:lpstr>
      <vt:lpstr>2) Positive EV betting: formulas</vt:lpstr>
      <vt:lpstr>2) Positive EV betting: calculation</vt:lpstr>
      <vt:lpstr>2) Positive EV betting: simulation</vt:lpstr>
      <vt:lpstr>2) Positive EV betting: evaluation</vt:lpstr>
      <vt:lpstr>3) Machine learning betting: training</vt:lpstr>
      <vt:lpstr>3) Machine learning betting: training</vt:lpstr>
      <vt:lpstr>3) Machine learning betting: simulation</vt:lpstr>
      <vt:lpstr>3) Machine learning betting: evaluation</vt:lpstr>
      <vt:lpstr>Final comparison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Soccer betting simulation: optimizing long-term profit</dc:title>
  <dc:creator>Joe Omatoi</dc:creator>
  <cp:keywords/>
  <cp:lastModifiedBy>Joe Omatoi</cp:lastModifiedBy>
  <cp:revision>2</cp:revision>
  <cp:lastPrinted>2022-11-29T20:51:52Z</cp:lastPrinted>
  <dcterms:created xsi:type="dcterms:W3CDTF">2022-11-29T20:46:26Z</dcterms:created>
  <dcterms:modified xsi:type="dcterms:W3CDTF">2022-11-29T21:07:07Z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</Properties>
</file>