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7-22T09:03:53.948">
    <p:pos x="196" y="797"/>
    <p:text>Hypotheses (alternative)
H1: Reddit posts about or directed at female US politicians show sentimental gender bias operationalized through ANEW VAD scores.
H2: Reddit posts about or directed at female US politicians show sentimental gender bias operationalized through toxicity.
H3: Sentimental gender bias and Reddit post complexity correlate positively.</p:text>
  </p:cm>
  <p:cm authorId="0" idx="2" dt="2024-07-21T18:37:55.045">
    <p:pos x="196" y="897"/>
    <p:text>These are the ones we have in the google doc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7-21T18:31:57.980">
    <p:pos x="196" y="280"/>
    <p:text>We need to include that this is operationalized using a combination of VAD in the original Marjanociv et al. paper.</p:text>
  </p:cm>
  <p:cm authorId="0" idx="4" dt="2024-07-21T18:31:57.980">
    <p:pos x="196" y="280"/>
    <p:text>Otherwise it does not really make sense why we validate their VAD and rerun t-tests/Cohen's D on VAD between genders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cf201d4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cf201d4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3dbc7b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3dbc7b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d3dbc7b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d3dbc7b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d7ab0f86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d7ab0f86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cf201d4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cf201d4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d3dbc7b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d3dbc7b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cf201d4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cf201d4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d7ab0f86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d7ab0f86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cf201d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cf201d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cf201d4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cf201d4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refresher: complexity and bias appear together?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two steps: validate and build upon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validation: different VAD and differen operationalization toxicity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d7ab0f0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d7ab0f0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NLP: bias is apparent in NLP and this implies that bias has some sort of textual feature. Investigate </a:t>
            </a:r>
            <a:r>
              <a:rPr lang="de"/>
              <a:t>weather</a:t>
            </a:r>
            <a:r>
              <a:rPr lang="de"/>
              <a:t> feature is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Morzhov split texts into subclasses: identity attack, toxicity, … and find toxic texts to be less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f201d4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cf201d4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Can we validate and replicate Marjanovic et al.’s (2022) findings of gender biased Reddit posts towards female US politicians using a two different operationalizations of sentimental gender bias? (1: ANEW VAD - validation; 2: toxicity - replication)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b0daad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b0daad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0daade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0daade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cf201d4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cf201d4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cf201d4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cf201d4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Open Sans"/>
              <a:buChar char="●"/>
            </a:pPr>
            <a:r>
              <a:rPr lang="de" sz="15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(polysyllables—words which consist of more than three syllables)</a:t>
            </a:r>
            <a:endParaRPr sz="1500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i.org/10.31227/osf.io/fhu29" TargetMode="External"/><Relationship Id="rId4" Type="http://schemas.openxmlformats.org/officeDocument/2006/relationships/hyperlink" Target="https://doi.org/10.31227/osf.io/fhu29" TargetMode="External"/><Relationship Id="rId5" Type="http://schemas.openxmlformats.org/officeDocument/2006/relationships/hyperlink" Target="https://doi.org/10.1037/0022-3514.70.3.491" TargetMode="External"/><Relationship Id="rId6" Type="http://schemas.openxmlformats.org/officeDocument/2006/relationships/hyperlink" Target="https://doi.org/10.1037/0022-3514.70.3.49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48550/arXiv.2006.00998" TargetMode="External"/><Relationship Id="rId4" Type="http://schemas.openxmlformats.org/officeDocument/2006/relationships/hyperlink" Target="https://doi.org/10.48550/arXiv.2006.0099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4080">
                <a:solidFill>
                  <a:srgbClr val="4A86E8"/>
                </a:solidFill>
              </a:rPr>
              <a:t>Research Projects in Computational Studies of Social Phenomena</a:t>
            </a:r>
            <a:endParaRPr sz="4080">
              <a:solidFill>
                <a:srgbClr val="4A86E8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374"/>
              <a:buFont typeface="Arial"/>
              <a:buNone/>
            </a:pPr>
            <a:r>
              <a:rPr lang="de" sz="4009"/>
              <a:t>Midway Presentation</a:t>
            </a:r>
            <a:endParaRPr sz="400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Methods: Toxicity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750">
                <a:solidFill>
                  <a:srgbClr val="535765"/>
                </a:solidFill>
              </a:rPr>
              <a:t>‘When people discuss male and female politicians, do they express equal levels of </a:t>
            </a:r>
            <a:r>
              <a:rPr b="1" lang="de" sz="1750">
                <a:solidFill>
                  <a:srgbClr val="535765"/>
                </a:solidFill>
              </a:rPr>
              <a:t>toxicity</a:t>
            </a:r>
            <a:r>
              <a:rPr lang="de" sz="1750">
                <a:solidFill>
                  <a:srgbClr val="535765"/>
                </a:solidFill>
              </a:rPr>
              <a:t> in words chosen?’</a:t>
            </a:r>
            <a:endParaRPr sz="1750"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535765"/>
                </a:solidFill>
              </a:rPr>
              <a:t>Toxicity</a:t>
            </a:r>
            <a:r>
              <a:rPr lang="de" sz="1600">
                <a:solidFill>
                  <a:srgbClr val="535765"/>
                </a:solidFill>
              </a:rPr>
              <a:t>: </a:t>
            </a:r>
            <a:r>
              <a:rPr lang="de" sz="1600">
                <a:solidFill>
                  <a:srgbClr val="535765"/>
                </a:solidFill>
              </a:rPr>
              <a:t>“A rude, disrespectful, or unreasonable comment that is likely to make people leave a discussion.</a:t>
            </a:r>
            <a:r>
              <a:rPr lang="de">
                <a:solidFill>
                  <a:srgbClr val="535765"/>
                </a:solidFill>
              </a:rPr>
              <a:t>”</a:t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535765"/>
                </a:solidFill>
              </a:rPr>
              <a:t>We utilize </a:t>
            </a:r>
            <a:r>
              <a:rPr b="1" lang="de" sz="1600">
                <a:solidFill>
                  <a:srgbClr val="535765"/>
                </a:solidFill>
              </a:rPr>
              <a:t>perspective API</a:t>
            </a:r>
            <a:r>
              <a:rPr lang="de" sz="1600">
                <a:solidFill>
                  <a:srgbClr val="535765"/>
                </a:solidFill>
              </a:rPr>
              <a:t> to operationalize toxicity:</a:t>
            </a:r>
            <a:endParaRPr sz="1600"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50">
                <a:solidFill>
                  <a:srgbClr val="53576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 (Transformer CNN, RNN, LSTM) trained on millions of comments from a variety of sources, including comments from online forums such as Wikipedia and The New York Times, across a range of languages (annotated)</a:t>
            </a:r>
            <a:endParaRPr sz="1550">
              <a:solidFill>
                <a:srgbClr val="53576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535765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53576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 on Jigsaw Multilingual Toxic Comments Challenge AUC-ROC [0.87 ; 0.94] </a:t>
            </a:r>
            <a:r>
              <a:rPr lang="de" sz="1300">
                <a:solidFill>
                  <a:srgbClr val="53576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(Lees et al., 2022)</a:t>
            </a:r>
            <a:endParaRPr sz="1300">
              <a:solidFill>
                <a:srgbClr val="53576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53576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 on  TweetEval dataset macro F1: [0.53; 0.57] </a:t>
            </a:r>
            <a:r>
              <a:rPr lang="de" sz="1300">
                <a:solidFill>
                  <a:srgbClr val="53576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(Lees et al., 2022)</a:t>
            </a:r>
            <a:endParaRPr sz="1300">
              <a:solidFill>
                <a:srgbClr val="53576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53576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 on  CivilComments-WILDS dataset Avg. Accuracy: [0.89 ; 0.94] </a:t>
            </a:r>
            <a:r>
              <a:rPr lang="de" sz="1300">
                <a:solidFill>
                  <a:srgbClr val="53576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(Lees et al., 2022)</a:t>
            </a:r>
            <a:endParaRPr sz="1300">
              <a:solidFill>
                <a:srgbClr val="53576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53576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on English-only HatemojiCheck Accuracy: 90.8%, F1:  [0.89 ; 0.93] </a:t>
            </a:r>
            <a:r>
              <a:rPr lang="de" sz="1300">
                <a:solidFill>
                  <a:srgbClr val="53576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(Lees et al., 2022)</a:t>
            </a:r>
            <a:endParaRPr sz="1300">
              <a:solidFill>
                <a:srgbClr val="53576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Methods: Toxicity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50" y="966200"/>
            <a:ext cx="4276275" cy="37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037438" y="4703625"/>
            <a:ext cx="43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222222"/>
                </a:solidFill>
                <a:highlight>
                  <a:srgbClr val="FFFFFF"/>
                </a:highlight>
              </a:rPr>
              <a:t>https://developers.perspectiveapi.com/s/about-the-api-training-data?language=en_US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Methods: Toxicity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5808250" y="1329775"/>
            <a:ext cx="32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100"/>
              <a:buChar char="●"/>
            </a:pPr>
            <a:r>
              <a:rPr lang="de" sz="1500">
                <a:solidFill>
                  <a:srgbClr val="535765"/>
                </a:solidFill>
              </a:rPr>
              <a:t>probability score between 0 and 1</a:t>
            </a:r>
            <a:endParaRPr sz="1500">
              <a:solidFill>
                <a:srgbClr val="535765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100"/>
              <a:buChar char="●"/>
            </a:pPr>
            <a:r>
              <a:rPr lang="de" sz="1500">
                <a:solidFill>
                  <a:srgbClr val="535765"/>
                </a:solidFill>
              </a:rPr>
              <a:t>higher score indicates a greater likelihood that a reader would perceive the comment as containing the given attribute</a:t>
            </a:r>
            <a:endParaRPr sz="1500">
              <a:solidFill>
                <a:srgbClr val="535765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100"/>
              <a:buChar char="●"/>
            </a:pPr>
            <a:r>
              <a:rPr lang="de" sz="1500">
                <a:solidFill>
                  <a:srgbClr val="535765"/>
                </a:solidFill>
              </a:rPr>
              <a:t>less effective in finding nuanced Misogynoir (</a:t>
            </a:r>
            <a:r>
              <a:rPr lang="de" sz="1500">
                <a:solidFill>
                  <a:srgbClr val="535765"/>
                </a:solidFill>
              </a:rPr>
              <a:t>Kwarteng et al. 2022)</a:t>
            </a:r>
            <a:endParaRPr sz="1500">
              <a:solidFill>
                <a:srgbClr val="535765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100"/>
              <a:buChar char="●"/>
            </a:pPr>
            <a:r>
              <a:rPr lang="de" sz="1500">
                <a:solidFill>
                  <a:srgbClr val="535765"/>
                </a:solidFill>
              </a:rPr>
              <a:t>might change as model gets updated</a:t>
            </a:r>
            <a:endParaRPr sz="1500">
              <a:solidFill>
                <a:srgbClr val="535765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35765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5825"/>
            <a:ext cx="5704725" cy="28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69013" y="4438375"/>
            <a:ext cx="437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222222"/>
                </a:solidFill>
                <a:highlight>
                  <a:srgbClr val="FFFFFF"/>
                </a:highlight>
              </a:rPr>
              <a:t>https://developers.perspectiveapi.com/s/about-the-api?language=en_US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de">
                <a:solidFill>
                  <a:srgbClr val="222222"/>
                </a:solidFill>
              </a:rPr>
              <a:t>Methods: Toxicity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13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35765"/>
                </a:solidFill>
              </a:rPr>
              <a:t>Check if operationalization are normally distributed:</a:t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35765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2176"/>
            <a:ext cx="3899101" cy="22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4442400" y="1697375"/>
            <a:ext cx="43899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700"/>
              <a:buFont typeface="Open Sans"/>
              <a:buChar char="●"/>
            </a:pPr>
            <a:r>
              <a:rPr lang="de" sz="1700">
                <a:solidFill>
                  <a:srgbClr val="535765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de" sz="1700">
                <a:solidFill>
                  <a:srgbClr val="535765"/>
                </a:solidFill>
                <a:latin typeface="Open Sans"/>
                <a:ea typeface="Open Sans"/>
                <a:cs typeface="Open Sans"/>
                <a:sym typeface="Open Sans"/>
              </a:rPr>
              <a:t>alidate</a:t>
            </a:r>
            <a:r>
              <a:rPr lang="de" sz="1700">
                <a:solidFill>
                  <a:srgbClr val="535765"/>
                </a:solidFill>
                <a:latin typeface="Open Sans"/>
                <a:ea typeface="Open Sans"/>
                <a:cs typeface="Open Sans"/>
                <a:sym typeface="Open Sans"/>
              </a:rPr>
              <a:t> sample</a:t>
            </a:r>
            <a:endParaRPr sz="1700">
              <a:solidFill>
                <a:srgbClr val="53576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700"/>
              <a:buFont typeface="Open Sans"/>
              <a:buChar char="●"/>
            </a:pPr>
            <a:r>
              <a:rPr lang="de" sz="1700">
                <a:solidFill>
                  <a:srgbClr val="535765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de" sz="1700">
                <a:solidFill>
                  <a:srgbClr val="535765"/>
                </a:solidFill>
                <a:latin typeface="Open Sans"/>
                <a:ea typeface="Open Sans"/>
                <a:cs typeface="Open Sans"/>
                <a:sym typeface="Open Sans"/>
              </a:rPr>
              <a:t>est for significance of variables using log transformation and t-tests or Mann-Whitney U Test</a:t>
            </a:r>
            <a:endParaRPr sz="1700">
              <a:solidFill>
                <a:srgbClr val="53576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700"/>
              <a:buFont typeface="Open Sans"/>
              <a:buChar char="●"/>
            </a:pPr>
            <a:r>
              <a:rPr lang="de" sz="1700">
                <a:solidFill>
                  <a:srgbClr val="535765"/>
                </a:solidFill>
                <a:latin typeface="Open Sans"/>
                <a:ea typeface="Open Sans"/>
                <a:cs typeface="Open Sans"/>
                <a:sym typeface="Open Sans"/>
              </a:rPr>
              <a:t>Bootstrapping (differences in means)</a:t>
            </a:r>
            <a:endParaRPr sz="1700">
              <a:solidFill>
                <a:srgbClr val="53576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700"/>
              <a:buFont typeface="Open Sans"/>
              <a:buChar char="●"/>
            </a:pPr>
            <a:r>
              <a:rPr lang="de" sz="1700">
                <a:solidFill>
                  <a:srgbClr val="535765"/>
                </a:solidFill>
                <a:latin typeface="Open Sans"/>
                <a:ea typeface="Open Sans"/>
                <a:cs typeface="Open Sans"/>
                <a:sym typeface="Open Sans"/>
              </a:rPr>
              <a:t>Cohen’s Delta analysis to gauge effect size of toxicity gender bias (t-test)</a:t>
            </a:r>
            <a:endParaRPr sz="1700">
              <a:solidFill>
                <a:srgbClr val="53576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Methods: Correlation Analysis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40925"/>
            <a:ext cx="85206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600">
                <a:solidFill>
                  <a:srgbClr val="535765"/>
                </a:solidFill>
              </a:rPr>
              <a:t>Correlation Coefficients:</a:t>
            </a:r>
            <a:r>
              <a:rPr lang="de" sz="1700">
                <a:solidFill>
                  <a:srgbClr val="535765"/>
                </a:solidFill>
              </a:rPr>
              <a:t> Compute correlation coefficients to examine the relationship between gender bias (measured via VAD/toxicity) and readability scores. </a:t>
            </a:r>
            <a:endParaRPr sz="1700">
              <a:solidFill>
                <a:srgbClr val="5357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600">
                <a:solidFill>
                  <a:srgbClr val="535765"/>
                </a:solidFill>
              </a:rPr>
              <a:t>Spearman Correlation:</a:t>
            </a:r>
            <a:r>
              <a:rPr lang="de" sz="1700">
                <a:solidFill>
                  <a:srgbClr val="535765"/>
                </a:solidFill>
              </a:rPr>
              <a:t> Use this if the data does not meet the assumptions of Pearson correlation (normal distributed and linear relation).</a:t>
            </a:r>
            <a:endParaRPr sz="1700">
              <a:solidFill>
                <a:srgbClr val="5357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600">
                <a:solidFill>
                  <a:srgbClr val="535765"/>
                </a:solidFill>
              </a:rPr>
              <a:t>Visualization:</a:t>
            </a:r>
            <a:r>
              <a:rPr lang="de" sz="1700">
                <a:solidFill>
                  <a:srgbClr val="535765"/>
                </a:solidFill>
              </a:rPr>
              <a:t> </a:t>
            </a:r>
            <a:r>
              <a:rPr lang="de" sz="1700">
                <a:solidFill>
                  <a:srgbClr val="535765"/>
                </a:solidFill>
              </a:rPr>
              <a:t> Scatter plots to show correlation between variables</a:t>
            </a:r>
            <a:endParaRPr sz="1700">
              <a:solidFill>
                <a:srgbClr val="5357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 sz="1600">
                <a:solidFill>
                  <a:srgbClr val="535765"/>
                </a:solidFill>
              </a:rPr>
              <a:t>Bootstrap </a:t>
            </a:r>
            <a:r>
              <a:rPr b="1" lang="de" sz="1600">
                <a:solidFill>
                  <a:srgbClr val="535765"/>
                </a:solidFill>
              </a:rPr>
              <a:t>Correlations:</a:t>
            </a:r>
            <a:r>
              <a:rPr lang="de" sz="1700">
                <a:solidFill>
                  <a:srgbClr val="535765"/>
                </a:solidFill>
              </a:rPr>
              <a:t> Get Confidence Intervals to see how stable the results are </a:t>
            </a:r>
            <a:endParaRPr sz="1700"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Open Questions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06325"/>
            <a:ext cx="8520600" cy="3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Validation: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Bimodal NRC VAD values vs. normal distributed ANEW VAD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NRC Dict from 2022 or 2018 (used in Marjanovic et al., 2022)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Should we use bootstrapped results for paper replication?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Resample?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Statistical tests: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Enough?!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References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Atmaja, B. T. &amp; Akagi, M. 2019. Deep Learning-based Categorical and Dimensional Emotion Recognition for Written and Spoken Text.</a:t>
            </a:r>
            <a:r>
              <a:rPr lang="de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https://doi.org/10.31227/osf.io/fhu29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Bolukbasi, T., Chang, K.-W., Zou, J. Y., Saligrama, V., &amp; Kalai, A. T. (2016). Man is to Computer Programmer as Woman is to Homemaker? Debiasing Word Embeddings. In D. Lee, M. Sugiyama, U. Luxburg, I. Guyon, &amp; R. Garnett (Eds.), Advances in Neural Information Processing Systems (Vol. 29). Curran Associates, Inc. https://proceedings.neurips.cc/paper_files/paper/2016/file/a486cd07e4ac3d270571622f4f316ec5-Paper.pdf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Bradley, M. M. &amp; Lang, P. J. 1999. Affective norms for English words (ANEW): Instruction manual and affective ratings. Vol. 30, no. 1. Technical report C-1, the center for research in psychophysiology, University of Florida.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Brunet, M.- E., Alkalay-Houlihan, C., Anderson, A., &amp; Zemel, R. (2019). Understanding the Origins of Bias in Word Embeddings. In K. Chaudhuri &amp; R. Salakhutdinov (Eds.), Proceedings of the 36th International Conference on Machine Learning (pp. 803–811, Vol. 97). PMLR. https://proceedings.mlr.press/v97/brunet19a.html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Caliskan, A., Ajay, P. P., Charlesworth, T., Wolfe, R., &amp; Banaji, M. R. 2022. Gender Bias in Word Embeddings: A Comprehensive Analysis of Frequency, Syntax, and Semantics. Proceedings of the 2022 AAAI/ACM Conference on AI, Ethics, and Society,156–170. https://doi.org/10.1145/3514094.3534162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Cheng, L., Mosallanezhad, A., Silva, Y. N., Hall, D. L., &amp; Liu, H. 2022. Bias Mitigation for  Toxicity Detection via Sequential Decisions. Proceedings of the 45th International ACM SIGIR Conference on Research and Development in Information Retrieval, 1750– 1760. https://doi.org/10.1145/3477495.3531945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Glick, P., &amp; Fiske, S. T. 1996. The Ambivalent Sexism Inventory: Differentiating hostile and benevolent sexism. Journal of Personality and Social Psychology, 70(3), 491–512.</a:t>
            </a:r>
            <a:r>
              <a:rPr lang="de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https://doi.org/10.1037/0022-3514.70.3.491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References II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He, Q., Wang, H., &amp; Zhang, Y. (2020). Enhancing Generalization in Natural Language Inference by Syntax. Findings of the Association for Computational Linguistics: EMNLP 2020, 4973–4978. https://doi.org/10.18653/v1/2020.findings-emnlp.447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Kayam, O. 2018. The Readability and Simplicity of Donald Trump’s Language. Political Studies Review, 16(1), 73–88. https://doi.org/10.1177/1478929917706844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Kwarteng, Joseph, et al. 2022  "Misogynoir: challenges in detecting intersectional hate." Social Network Analysis and Mining 12.1: 166.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Lees, A. et al. 2022. A new generation of perspective api: Efficient multilingual character-level transformers. Proceedings of the 28th ACM SIGKDD conference on knowledge discovery and data mining.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Manning, C. D., Surdeanu, M., Bauer, J., Finkel, J., Bethard, S. J. &amp; McClosky, D. 2014. The Stanford CoreNLP Natural Language Processing Toolkit. Proceedings of the 52nd Annual Meeting of the Association for Computational Linguistics: System Demonstrations, pp. 55-60.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Marjanovic, S., Stańczak, K. &amp; Augenstein, I. 2022. Quantifying gender biases towards politicians on Reddit. PLoS ONE 17(10): e0274317. https://doi.org/10.1371/journal.pone.0274317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Morzhov, S. V. (2021). Modern Approaches to Detecting and Classifying Toxic Comments Using Neural Networks. Automatic Control and Computer Sciences, 55(7), 607–616. https://doi.org/10.3103/S0146411621070117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Pavlopoulos J., Sorensen J., Dixon L., Thain N., &amp; Androutsopoulos, I. 2020. Toxicity Detection: Does Context Really Matter?. arXiv.</a:t>
            </a:r>
            <a:r>
              <a:rPr lang="de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https://doi.org/10.48550/arXiv.2006.00998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Sharma, S., Dey, M., &amp; Sinha, K. (2021). Evaluating Gender Bias in Natural Language Inference [Version Number: 1]. https://doi.org/10.48550/ARXIV.2105.05541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Contents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Theory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Research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Replication: Sentimental Gender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Valence, Arousal and Dominance (VAD)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Text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Toxicity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Correlation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Theory: Toxicity and Sentimental Gender Bias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Sentimental gender bias influences people through traditional gender stereotypes and personal feelings, favoring one gender over the other (Marjanovic et al. 2022)</a:t>
            </a:r>
            <a:endParaRPr sz="1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Glick &amp; Fiske (1996):</a:t>
            </a:r>
            <a:r>
              <a:rPr lang="de"/>
              <a:t> Benevolent and Hostile Sexism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Pavlopoulos et al. (2020):</a:t>
            </a:r>
            <a:r>
              <a:rPr lang="de"/>
              <a:t> Toxicity as umbrella term for ‘offensive’, ‘abusive’, and ‘hateful’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600"/>
              <a:t>Implies connection between toxicity and (hostile) sexism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de" sz="1700"/>
              <a:t>Cheng et al. (2022):</a:t>
            </a:r>
            <a:r>
              <a:rPr lang="de" sz="1700"/>
              <a:t> Contents of toxic social media posts are often motivated by </a:t>
            </a:r>
            <a:r>
              <a:rPr lang="de" sz="1700"/>
              <a:t>stereotypical</a:t>
            </a:r>
            <a:r>
              <a:rPr lang="de" sz="1700"/>
              <a:t> gender biases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Caliskan et al. (2022):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 </a:t>
            </a:r>
            <a:r>
              <a:rPr lang="de" sz="1600"/>
              <a:t>Male-associated words → dominance &amp; female-associated words → valence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Theory: </a:t>
            </a:r>
            <a:r>
              <a:rPr lang="de">
                <a:solidFill>
                  <a:srgbClr val="222222"/>
                </a:solidFill>
              </a:rPr>
              <a:t>Sentimental Gender Bias and Text Complexity</a:t>
            </a:r>
            <a:r>
              <a:rPr lang="de">
                <a:solidFill>
                  <a:srgbClr val="222222"/>
                </a:solidFill>
              </a:rPr>
              <a:t>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593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“Machine learning algorithms trained in natural language processing tasks have exhibited various forms of systemic racial and gender biases” (Sharma et al., 2020, p. 1)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700"/>
              <a:t>Sentimental gender bias is found in NLP tasks such as:</a:t>
            </a:r>
            <a:endParaRPr b="1" sz="1700"/>
          </a:p>
          <a:p>
            <a:pPr indent="-32258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1600"/>
              <a:t>learned word embeddings (Bolukbasi et al., 2016; Brunet et al., 2019)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600"/>
              <a:t>natural language inference (He et al., 2019a) </a:t>
            </a:r>
            <a:endParaRPr sz="1600"/>
          </a:p>
          <a:p>
            <a:pPr indent="-32258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600"/>
              <a:t>hate speech detection (Park et al., 2018)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700"/>
              <a:t>Toxicity and text complexity:</a:t>
            </a:r>
            <a:endParaRPr b="1"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de" sz="1700"/>
              <a:t>Kayam (2018):</a:t>
            </a:r>
            <a:r>
              <a:rPr lang="de" sz="1700"/>
              <a:t> Analysis of Trump’s speeches revealed them to be less complex and easier to read then other politicians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 sz="1700"/>
              <a:t>Morzhov (2021):</a:t>
            </a:r>
            <a:r>
              <a:rPr lang="de" sz="1700"/>
              <a:t> Toxic texts display fewer </a:t>
            </a:r>
            <a:r>
              <a:rPr lang="de" sz="1700"/>
              <a:t>unique</a:t>
            </a:r>
            <a:r>
              <a:rPr lang="de" sz="1700"/>
              <a:t> words and ‘less inventive’ use of language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Research Question &amp; Hypotheses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Research Question</a:t>
            </a:r>
            <a:endParaRPr>
              <a:highlight>
                <a:schemeClr val="accent6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de">
                <a:solidFill>
                  <a:srgbClr val="222222"/>
                </a:solidFill>
              </a:rPr>
              <a:t>How do sentimental gender bias and text complexity appear (together) in Reddit posts?</a:t>
            </a:r>
            <a:br>
              <a:rPr lang="de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Hypotheses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H1: Sentimentally gender biased (VAD) Reddit posts </a:t>
            </a:r>
            <a:r>
              <a:rPr lang="de"/>
              <a:t>about or directed at female US politicians</a:t>
            </a:r>
            <a:r>
              <a:rPr lang="de"/>
              <a:t> display lower text complexity.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H2: Toxic Reddit posts about or directed at female US politicians display lower text complexity.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H3: </a:t>
            </a:r>
            <a:r>
              <a:rPr lang="de"/>
              <a:t>Sentimental gender bias operationalized through t</a:t>
            </a:r>
            <a:r>
              <a:rPr lang="de"/>
              <a:t>oxicity and sentimental gender bias operationalized through VAD correlate positively.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Data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Quantifying gender biases towards politicians on Reddit - Data Set (Marjanovic et al., 2022)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Original data contains over 10 Mio Reddit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Sampled due to computational resources (~137k posts)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apply random sample directly for paper replication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post-stratification of sample to adjust for imbalanced group sizes to test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Data was gathered to investigate gender bias on 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Key variables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content, named_entity, sex, valence, arousal, dominance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Methods: </a:t>
            </a:r>
            <a:r>
              <a:rPr lang="de">
                <a:solidFill>
                  <a:srgbClr val="222222"/>
                </a:solidFill>
              </a:rPr>
              <a:t>Sentimental Gender Bias</a:t>
            </a:r>
            <a:r>
              <a:rPr lang="de">
                <a:solidFill>
                  <a:srgbClr val="222222"/>
                </a:solidFill>
              </a:rPr>
              <a:t>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535765"/>
                </a:solidFill>
              </a:rPr>
              <a:t>‘When people discuss male and female politicians, do they express equal sentiment and power levels in the words chosen?’</a:t>
            </a:r>
            <a:endParaRPr sz="1700">
              <a:solidFill>
                <a:srgbClr val="535765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535765"/>
              </a:buClr>
              <a:buSzPts val="1700"/>
              <a:buChar char="●"/>
            </a:pPr>
            <a:r>
              <a:rPr lang="de" sz="1700">
                <a:solidFill>
                  <a:srgbClr val="535765"/>
                </a:solidFill>
              </a:rPr>
              <a:t>Sentimental gender bias is operationalized through VAD: Valence, Arousal, Dominance</a:t>
            </a:r>
            <a:endParaRPr sz="1700">
              <a:solidFill>
                <a:srgbClr val="53576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700"/>
              <a:buChar char="●"/>
            </a:pPr>
            <a:r>
              <a:rPr lang="de" sz="1700">
                <a:solidFill>
                  <a:srgbClr val="535765"/>
                </a:solidFill>
              </a:rPr>
              <a:t>VAD NCR lexicon: 20.000 entries with scores for valence, arousal and dominance</a:t>
            </a:r>
            <a:br>
              <a:rPr lang="de" sz="1700">
                <a:solidFill>
                  <a:srgbClr val="535765"/>
                </a:solidFill>
              </a:rPr>
            </a:br>
            <a:r>
              <a:rPr lang="de" sz="1700">
                <a:solidFill>
                  <a:srgbClr val="535765"/>
                </a:solidFill>
              </a:rPr>
              <a:t>→ compute average score per post</a:t>
            </a:r>
            <a:endParaRPr sz="1700">
              <a:solidFill>
                <a:srgbClr val="535765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700"/>
              <a:buChar char="○"/>
            </a:pPr>
            <a:r>
              <a:rPr lang="de" sz="1700">
                <a:solidFill>
                  <a:srgbClr val="535765"/>
                </a:solidFill>
              </a:rPr>
              <a:t>Authors: Version 2018 → Our Replication: Version 2022</a:t>
            </a:r>
            <a:endParaRPr sz="1700">
              <a:solidFill>
                <a:srgbClr val="53576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700"/>
              <a:buChar char="●"/>
            </a:pPr>
            <a:r>
              <a:rPr lang="de" sz="1700">
                <a:solidFill>
                  <a:srgbClr val="535765"/>
                </a:solidFill>
              </a:rPr>
              <a:t>Test for significance of variables using t-tests of means</a:t>
            </a:r>
            <a:br>
              <a:rPr lang="de" sz="1700">
                <a:solidFill>
                  <a:srgbClr val="535765"/>
                </a:solidFill>
              </a:rPr>
            </a:br>
            <a:r>
              <a:rPr lang="de" sz="1700">
                <a:solidFill>
                  <a:srgbClr val="535765"/>
                </a:solidFill>
              </a:rPr>
              <a:t>→ evaluate strength of effects using Cohen’s D</a:t>
            </a:r>
            <a:endParaRPr sz="1700"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535765"/>
              </a:solidFill>
              <a:highlight>
                <a:srgbClr val="FCE5CD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Methods: Valence, Arousal and Dominance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35765"/>
                </a:solidFill>
              </a:rPr>
              <a:t>Validate Marjanovic et al. (2022) following Atmaja &amp; Akagi (2019)</a:t>
            </a:r>
            <a:r>
              <a:rPr baseline="30000" lang="de">
                <a:solidFill>
                  <a:srgbClr val="535765"/>
                </a:solidFill>
              </a:rPr>
              <a:t>1</a:t>
            </a:r>
            <a:endParaRPr baseline="30000">
              <a:solidFill>
                <a:srgbClr val="535765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35765"/>
              </a:buClr>
              <a:buSzPts val="1800"/>
              <a:buChar char="●"/>
            </a:pPr>
            <a:r>
              <a:rPr lang="de">
                <a:solidFill>
                  <a:srgbClr val="535765"/>
                </a:solidFill>
              </a:rPr>
              <a:t>1. Analyze Reddit posts using a combination of CoreNLP (Manning et al., 2014) and Valence, Arousal, Dominance (VAD) Lexicon derived from Affective norms for English words (ANEW) (Bradley &amp; Lang, 1999)</a:t>
            </a:r>
            <a:endParaRPr>
              <a:solidFill>
                <a:srgbClr val="53576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800"/>
              <a:buChar char="●"/>
            </a:pPr>
            <a:r>
              <a:rPr lang="de">
                <a:solidFill>
                  <a:srgbClr val="535765"/>
                </a:solidFill>
              </a:rPr>
              <a:t>2. Rerun the analysis performed by Marjanovic et al. using the ANEW VAD scores</a:t>
            </a:r>
            <a:endParaRPr>
              <a:solidFill>
                <a:srgbClr val="53576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400"/>
              <a:buChar char="○"/>
            </a:pPr>
            <a:r>
              <a:rPr lang="de">
                <a:solidFill>
                  <a:srgbClr val="535765"/>
                </a:solidFill>
              </a:rPr>
              <a:t>t-tests for VAD differences between genders</a:t>
            </a:r>
            <a:endParaRPr>
              <a:solidFill>
                <a:srgbClr val="53576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400"/>
              <a:buChar char="○"/>
            </a:pPr>
            <a:r>
              <a:rPr lang="de">
                <a:solidFill>
                  <a:srgbClr val="535765"/>
                </a:solidFill>
              </a:rPr>
              <a:t>Cohen’s Delta analysis to gauge effect size of sentimental gender bias </a:t>
            </a:r>
            <a:endParaRPr>
              <a:solidFill>
                <a:srgbClr val="535765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4568875"/>
            <a:ext cx="453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de" sz="1000">
                <a:solidFill>
                  <a:schemeClr val="dk2"/>
                </a:solidFill>
              </a:rPr>
              <a:t>GitHub: bagustris/text-vad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22222"/>
                </a:solidFill>
              </a:rPr>
              <a:t>Methods: Text Complexity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535765"/>
                </a:solidFill>
              </a:rPr>
              <a:t>Text complexity is evaluated following Kayam (2018):</a:t>
            </a:r>
            <a:endParaRPr b="1" sz="1600">
              <a:solidFill>
                <a:srgbClr val="535765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535765"/>
              </a:buClr>
              <a:buSzPts val="1500"/>
              <a:buChar char="●"/>
            </a:pPr>
            <a:r>
              <a:rPr lang="de" sz="1500">
                <a:solidFill>
                  <a:srgbClr val="535765"/>
                </a:solidFill>
              </a:rPr>
              <a:t>1. The percentage of complex words</a:t>
            </a:r>
            <a:endParaRPr sz="1500">
              <a:solidFill>
                <a:srgbClr val="53576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500"/>
              <a:buChar char="●"/>
            </a:pPr>
            <a:r>
              <a:rPr lang="de" sz="1500">
                <a:solidFill>
                  <a:srgbClr val="535765"/>
                </a:solidFill>
              </a:rPr>
              <a:t>2. The average number of words per sentence (sentence length) </a:t>
            </a:r>
            <a:endParaRPr sz="1500">
              <a:solidFill>
                <a:srgbClr val="53576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500"/>
              <a:buChar char="●"/>
            </a:pPr>
            <a:r>
              <a:rPr lang="de" sz="1500">
                <a:solidFill>
                  <a:srgbClr val="535765"/>
                </a:solidFill>
              </a:rPr>
              <a:t>3. The average number of syllables per word</a:t>
            </a:r>
            <a:endParaRPr sz="1500">
              <a:solidFill>
                <a:srgbClr val="53576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500"/>
              <a:buChar char="●"/>
            </a:pPr>
            <a:r>
              <a:rPr lang="de" sz="1500">
                <a:solidFill>
                  <a:srgbClr val="535765"/>
                </a:solidFill>
              </a:rPr>
              <a:t>4. The average number of characters per word (word length)</a:t>
            </a:r>
            <a:endParaRPr sz="1500">
              <a:solidFill>
                <a:srgbClr val="53576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535765"/>
                </a:solidFill>
              </a:rPr>
              <a:t>→ Validate sample</a:t>
            </a:r>
            <a:endParaRPr sz="1500"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3576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535765"/>
                </a:solidFill>
              </a:rPr>
              <a:t>Reliability and Validity:</a:t>
            </a:r>
            <a:endParaRPr b="1" sz="1500">
              <a:solidFill>
                <a:srgbClr val="53576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500"/>
              <a:buChar char="●"/>
            </a:pPr>
            <a:r>
              <a:rPr lang="de" sz="1500">
                <a:solidFill>
                  <a:srgbClr val="535765"/>
                </a:solidFill>
              </a:rPr>
              <a:t>Gunning Fog Index → how many years of education are required?</a:t>
            </a:r>
            <a:endParaRPr sz="1500">
              <a:solidFill>
                <a:srgbClr val="53576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500"/>
              <a:buChar char="●"/>
            </a:pPr>
            <a:r>
              <a:rPr lang="de" sz="1500">
                <a:solidFill>
                  <a:srgbClr val="535765"/>
                </a:solidFill>
              </a:rPr>
              <a:t>SMOG</a:t>
            </a:r>
            <a:endParaRPr sz="1500">
              <a:solidFill>
                <a:srgbClr val="53576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35765"/>
              </a:buClr>
              <a:buSzPts val="1500"/>
              <a:buChar char="●"/>
            </a:pPr>
            <a:r>
              <a:rPr lang="de" sz="1500">
                <a:solidFill>
                  <a:srgbClr val="535765"/>
                </a:solidFill>
              </a:rPr>
              <a:t>Flesch-Kincaid Readability Score → scaled between 0 (very easy to read) and 100 (very difficult to read)</a:t>
            </a:r>
            <a:endParaRPr sz="1500">
              <a:solidFill>
                <a:srgbClr val="53576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