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5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21850C-3AA1-47D1-A072-1A4BEF32CFC6}">
          <p14:sldIdLst>
            <p14:sldId id="275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7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71" autoAdjust="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E3B73BCB-4687-4ED0-BA91-AB66BE12F45F}" type="datetimeFigureOut">
              <a:rPr lang="en-US" smtClean="0"/>
              <a:pPr/>
              <a:t>6/7/2012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7754B155-8C94-4A4E-B3A3-501DCC56E8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06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6935E711-7628-4E1A-A216-00075CC718DD}" type="datetimeFigureOut">
              <a:rPr lang="en-US" smtClean="0"/>
              <a:pPr/>
              <a:t>6/7/2012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85E0DB54-CE3B-4955-B682-234F4E224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0DB54-CE3B-4955-B682-234F4E224EA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68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Consolidates tools – SmartList, Excel Reports, GP Reports, SSRS, Management Reporter, Business Analyzer, Business Portal 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Advantage of SQL Server – performance, security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Include non-GP data – SSRS can pull data from data in SQL Server and other sources. Microsoft SQL Server; Microsoft SQL Server Analysis Services for MDX, DMX, Microsoft PowerPivot, and tabular models; Microsoft SQL Azure; SQL Server Parallel Data Warehouse; Oracle; SAP NetWeaver BI; Hyperion Essbase; Microsoft SharePoint List; Teradata; OLE DB; ODBC; and XML. 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85A739-4B53-4C51-A9AF-DB9CE224D36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Data Source – Identifies the source of the data 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Data Set – Determines the data from the source to be used in the report 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Report Layout – The way the report looks 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Parameters – information to drive the data 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1937F8-3D64-4D08-930C-534D9E0732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44924D-FD8B-4930-A984-51EBBD27F67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1219200"/>
          </a:xfrm>
          <a:prstGeom prst="rect">
            <a:avLst/>
          </a:prstGeom>
        </p:spPr>
        <p:txBody>
          <a:bodyPr/>
          <a:lstStyle>
            <a:lvl1pPr algn="ctr">
              <a:defRPr sz="4400" b="0">
                <a:solidFill>
                  <a:schemeClr val="accent4"/>
                </a:solidFill>
                <a:effectLst/>
                <a:latin typeface="Century Gothic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buFont typeface="Wingdings" pitchFamily="2" charset="2"/>
              <a:buChar char="§"/>
              <a:defRPr sz="2800">
                <a:latin typeface="Century Gothic" pitchFamily="34" charset="0"/>
                <a:cs typeface="Segoe UI" pitchFamily="34" charset="0"/>
              </a:defRPr>
            </a:lvl1pPr>
            <a:lvl2pPr>
              <a:defRPr sz="2400">
                <a:latin typeface="Century Gothic" pitchFamily="34" charset="0"/>
                <a:cs typeface="Segoe UI" pitchFamily="34" charset="0"/>
              </a:defRPr>
            </a:lvl2pPr>
            <a:lvl3pPr>
              <a:defRPr sz="2000">
                <a:latin typeface="Century Gothic" pitchFamily="34" charset="0"/>
                <a:cs typeface="Segoe UI" pitchFamily="34" charset="0"/>
              </a:defRPr>
            </a:lvl3pPr>
            <a:lvl4pPr>
              <a:defRPr>
                <a:latin typeface="Century Gothic" pitchFamily="34" charset="0"/>
                <a:cs typeface="Segoe UI" pitchFamily="34" charset="0"/>
              </a:defRPr>
            </a:lvl4pPr>
            <a:lvl5pPr>
              <a:defRPr>
                <a:latin typeface="Century Gothic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2"/>
              </a:buClr>
              <a:buFont typeface="Wingdings" pitchFamily="2" charset="2"/>
              <a:buChar char="§"/>
              <a:defRPr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Century Gothic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Century Gothic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Century Gothic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Century Gothic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accent4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2"/>
              </a:buClr>
              <a:buFont typeface="Wingdings" pitchFamily="2" charset="2"/>
              <a:buChar char="§"/>
              <a:defRPr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Century Gothic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Century Gothic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Century Gothic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Century Gothic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7861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86000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buFont typeface="Wingdings" pitchFamily="2" charset="2"/>
              <a:buChar char="§"/>
              <a:defRPr sz="2800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Century Gothic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Century Gothic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Century Gothic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Century Gothic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buFont typeface="Wingdings" pitchFamily="2" charset="2"/>
              <a:buChar char="§"/>
              <a:defRPr sz="2800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Century Gothic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Century Gothic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Century Gothic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Century Gothic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buFont typeface="Wingdings" pitchFamily="2" charset="2"/>
              <a:buChar char="§"/>
              <a:defRPr sz="2400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Century Gothic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Century Gothic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Century Gothic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Century Gothic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buFont typeface="Wingdings" pitchFamily="2" charset="2"/>
              <a:buChar char="§"/>
              <a:defRPr sz="2400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Century Gothic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Century Gothic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Century Gothic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Century Gothic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buFont typeface="Wingdings" pitchFamily="2" charset="2"/>
              <a:buChar char="§"/>
              <a:defRPr sz="3200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800">
                <a:latin typeface="Century Gothic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400">
                <a:latin typeface="Century Gothic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2000">
                <a:latin typeface="Century Gothic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2000">
                <a:latin typeface="Century Gothic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accent4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entury Gothic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382751" y="1820714"/>
            <a:ext cx="5703849" cy="3818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26"/>
          <p:cNvSpPr/>
          <p:nvPr userDrawn="1"/>
        </p:nvSpPr>
        <p:spPr>
          <a:xfrm>
            <a:off x="1219200" y="1676400"/>
            <a:ext cx="6477000" cy="3352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 descr="http://www.economicsatnottingham.com/images/globe.jpg"/>
          <p:cNvPicPr>
            <a:picLocks noChangeAspect="1" noChangeArrowheads="1"/>
          </p:cNvPicPr>
          <p:nvPr userDrawn="1"/>
        </p:nvPicPr>
        <p:blipFill>
          <a:blip r:embed="rId14" cstate="print"/>
          <a:srcRect b="2104"/>
          <a:stretch>
            <a:fillRect/>
          </a:stretch>
        </p:blipFill>
        <p:spPr bwMode="auto">
          <a:xfrm>
            <a:off x="8305799" y="6019800"/>
            <a:ext cx="838200" cy="6858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6400800" y="6324600"/>
            <a:ext cx="1981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 Ext" pitchFamily="34" charset="0"/>
              </a:rPr>
              <a:t>Regional Chapters</a:t>
            </a:r>
            <a:endParaRPr 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kton Pro Ext" pitchFamily="34" charset="0"/>
            </a:endParaRPr>
          </a:p>
        </p:txBody>
      </p:sp>
      <p:sp>
        <p:nvSpPr>
          <p:cNvPr id="8" name="Wave 7"/>
          <p:cNvSpPr/>
          <p:nvPr userDrawn="1"/>
        </p:nvSpPr>
        <p:spPr>
          <a:xfrm>
            <a:off x="-533400" y="6553200"/>
            <a:ext cx="10058400" cy="533400"/>
          </a:xfrm>
          <a:prstGeom prst="wave">
            <a:avLst>
              <a:gd name="adj1" fmla="val 20000"/>
              <a:gd name="adj2" fmla="val -1990"/>
            </a:avLst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GPUG_no tag.jp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6553200" y="6096000"/>
            <a:ext cx="1724025" cy="2691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59106.aspx" TargetMode="External"/><Relationship Id="rId2" Type="http://schemas.openxmlformats.org/officeDocument/2006/relationships/hyperlink" Target="http://www.learnitfirst.com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410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410200"/>
            <a:ext cx="9144000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3387" y="762000"/>
            <a:ext cx="8597226" cy="458587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</a:t>
            </a:r>
            <a:r>
              <a:rPr lang="en-US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SSRS</a:t>
            </a:r>
            <a:r>
              <a:rPr lang="en-US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Can </a:t>
            </a:r>
            <a:r>
              <a:rPr lang="en-US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 </a:t>
            </a:r>
            <a:endParaRPr lang="en-US" sz="5400" b="1" dirty="0" smtClean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en-US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Used </a:t>
            </a:r>
            <a:r>
              <a:rPr lang="en-US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 Create Financial </a:t>
            </a:r>
            <a:br>
              <a:rPr lang="en-US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Reports for </a:t>
            </a:r>
            <a:r>
              <a:rPr lang="en-US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GP</a:t>
            </a:r>
          </a:p>
          <a:p>
            <a:pPr algn="ctr"/>
            <a:r>
              <a:rPr 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algn="ctr"/>
            <a:endParaRPr lang="en-US" sz="4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authored by </a:t>
            </a: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Charles Allen, Microsoft MVP, BKD</a:t>
            </a:r>
            <a:b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1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ekton Pro Ex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133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/>
            </a:r>
            <a:b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</a:br>
            <a:endParaRPr lang="en-US" sz="1400" dirty="0">
              <a:latin typeface="Century Gothic" pitchFamily="34" charset="0"/>
            </a:endParaRPr>
          </a:p>
        </p:txBody>
      </p:sp>
      <p:pic>
        <p:nvPicPr>
          <p:cNvPr id="5122" name="Picture 2" descr="http://www.economicsatnottingham.com/images/globe.jpg"/>
          <p:cNvPicPr>
            <a:picLocks noChangeAspect="1" noChangeArrowheads="1"/>
          </p:cNvPicPr>
          <p:nvPr/>
        </p:nvPicPr>
        <p:blipFill>
          <a:blip r:embed="rId3" cstate="print"/>
          <a:srcRect b="2104"/>
          <a:stretch>
            <a:fillRect/>
          </a:stretch>
        </p:blipFill>
        <p:spPr bwMode="auto">
          <a:xfrm>
            <a:off x="7467600" y="5486400"/>
            <a:ext cx="1676400" cy="1371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343400" y="6172200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 Ext" pitchFamily="34" charset="0"/>
              </a:rPr>
              <a:t>Regional Chapters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kton Pro Ext" pitchFamily="34" charset="0"/>
            </a:endParaRPr>
          </a:p>
        </p:txBody>
      </p:sp>
      <p:pic>
        <p:nvPicPr>
          <p:cNvPr id="11" name="Picture 10" descr="GPUG_no ta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5800" y="5767412"/>
            <a:ext cx="2990850" cy="46686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>
          <a:xfrm>
            <a:off x="0" y="685800"/>
            <a:ext cx="9144000" cy="56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Components of a Data Set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 bwMode="auto">
          <a:xfrm>
            <a:off x="914400" y="1600200"/>
            <a:ext cx="73152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Select from Tables</a:t>
            </a:r>
          </a:p>
          <a:p>
            <a:pPr lvl="1"/>
            <a:r>
              <a:rPr lang="en-US" sz="2000" dirty="0"/>
              <a:t>select custnmbr, custname</a:t>
            </a:r>
            <a:r>
              <a:rPr lang="en-US" sz="1600" dirty="0"/>
              <a:t> from RM00101 </a:t>
            </a:r>
          </a:p>
          <a:p>
            <a:pPr eaLnBrk="1" hangingPunct="1"/>
            <a:r>
              <a:rPr lang="en-US" dirty="0" smtClean="0"/>
              <a:t>Select from Views</a:t>
            </a:r>
          </a:p>
          <a:p>
            <a:pPr lvl="1" eaLnBrk="1" hangingPunct="1"/>
            <a:r>
              <a:rPr lang="en-US" sz="2000" dirty="0" smtClean="0"/>
              <a:t>Similar to using a table </a:t>
            </a:r>
          </a:p>
          <a:p>
            <a:pPr lvl="1" eaLnBrk="1" hangingPunct="1"/>
            <a:r>
              <a:rPr lang="en-US" sz="2000" dirty="0" smtClean="0"/>
              <a:t>select [Customer Number], [Customer Name] from [Customers]</a:t>
            </a:r>
          </a:p>
          <a:p>
            <a:pPr eaLnBrk="1" hangingPunct="1"/>
            <a:r>
              <a:rPr lang="en-US" dirty="0" smtClean="0"/>
              <a:t>Call a Stored Procedure</a:t>
            </a:r>
          </a:p>
          <a:p>
            <a:pPr lvl="1" eaLnBrk="1" hangingPunct="1"/>
            <a:r>
              <a:rPr lang="en-US" sz="2000" dirty="0" smtClean="0"/>
              <a:t>Faster performance  </a:t>
            </a:r>
          </a:p>
          <a:p>
            <a:pPr lvl="1" eaLnBrk="1" hangingPunct="1"/>
            <a:r>
              <a:rPr lang="en-US" sz="2000" dirty="0" smtClean="0"/>
              <a:t>Simple syntax (Just enter the name of the sp in the query)</a:t>
            </a:r>
          </a:p>
        </p:txBody>
      </p:sp>
    </p:spTree>
    <p:extLst>
      <p:ext uri="{BB962C8B-B14F-4D97-AF65-F5344CB8AC3E}">
        <p14:creationId xmlns:p14="http://schemas.microsoft.com/office/powerpoint/2010/main" val="23635860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0" y="685800"/>
            <a:ext cx="9144000" cy="56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Stored Procedures vs.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914400" y="1600200"/>
            <a:ext cx="7315200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Speed – the server already knows how to use the stored procedure</a:t>
            </a:r>
          </a:p>
          <a:p>
            <a:pPr eaLnBrk="1" hangingPunct="1"/>
            <a:r>
              <a:rPr lang="en-US" dirty="0" smtClean="0"/>
              <a:t>Simplicity – just enter the name of the stored procedure</a:t>
            </a:r>
          </a:p>
          <a:p>
            <a:pPr eaLnBrk="1" hangingPunct="1"/>
            <a:r>
              <a:rPr lang="en-US" dirty="0" smtClean="0"/>
              <a:t>Security – only need security to run the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3044152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0" y="685800"/>
            <a:ext cx="9144000" cy="56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Stored Procedures vs.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914400" y="1600200"/>
            <a:ext cx="7315200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Reusability – stored procedures can be used over and over</a:t>
            </a:r>
          </a:p>
          <a:p>
            <a:pPr eaLnBrk="1" hangingPunct="1"/>
            <a:r>
              <a:rPr lang="en-US" dirty="0" smtClean="0"/>
              <a:t>Maintainability – Change the stored procedure but keep the columns for the report the same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914400" y="5791200"/>
            <a:ext cx="723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Microsoft SQL Server 2012 Reporting Services, 4</a:t>
            </a:r>
            <a:r>
              <a:rPr lang="en-US" baseline="30000" dirty="0"/>
              <a:t>th</a:t>
            </a:r>
            <a:r>
              <a:rPr lang="en-US" dirty="0"/>
              <a:t> Edition, Pages 439-440</a:t>
            </a:r>
          </a:p>
        </p:txBody>
      </p:sp>
    </p:spTree>
    <p:extLst>
      <p:ext uri="{BB962C8B-B14F-4D97-AF65-F5344CB8AC3E}">
        <p14:creationId xmlns:p14="http://schemas.microsoft.com/office/powerpoint/2010/main" val="20470896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xfrm>
            <a:off x="914400" y="685800"/>
            <a:ext cx="7315200" cy="56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Parameters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 bwMode="auto">
          <a:xfrm>
            <a:off x="914400" y="1600200"/>
            <a:ext cx="7315200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Provide user-interaction with the report </a:t>
            </a:r>
          </a:p>
          <a:p>
            <a:pPr eaLnBrk="1" hangingPunct="1"/>
            <a:r>
              <a:rPr lang="en-US" dirty="0" smtClean="0"/>
              <a:t>Can be different types (date, dropdown list, string, numeric, etc.)</a:t>
            </a:r>
          </a:p>
          <a:p>
            <a:pPr eaLnBrk="1" hangingPunct="1"/>
            <a:r>
              <a:rPr lang="en-US" dirty="0" smtClean="0"/>
              <a:t>Can be dependent upon other parameters (Show Parameter 2 depending upon Parameter 1’s value)</a:t>
            </a:r>
          </a:p>
        </p:txBody>
      </p:sp>
    </p:spTree>
    <p:extLst>
      <p:ext uri="{BB962C8B-B14F-4D97-AF65-F5344CB8AC3E}">
        <p14:creationId xmlns:p14="http://schemas.microsoft.com/office/powerpoint/2010/main" val="23021741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914400" y="685800"/>
            <a:ext cx="7315200" cy="56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914400" y="1600200"/>
            <a:ext cx="73152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Use Report Templates </a:t>
            </a:r>
          </a:p>
          <a:p>
            <a:pPr eaLnBrk="1" hangingPunct="1"/>
            <a:r>
              <a:rPr lang="en-US" dirty="0" smtClean="0"/>
              <a:t>Use Shared Data Sources</a:t>
            </a:r>
          </a:p>
          <a:p>
            <a:pPr eaLnBrk="1" hangingPunct="1"/>
            <a:r>
              <a:rPr lang="en-US" dirty="0" smtClean="0"/>
              <a:t>Use Views and Stored Procedures</a:t>
            </a:r>
          </a:p>
          <a:p>
            <a:pPr eaLnBrk="1" hangingPunct="1"/>
            <a:r>
              <a:rPr lang="en-US" dirty="0" smtClean="0"/>
              <a:t>Use Navigation Features</a:t>
            </a:r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838200" y="5486400"/>
            <a:ext cx="7467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Microsoft SQL Server 2012 Reporting Services, 4</a:t>
            </a:r>
            <a:r>
              <a:rPr lang="en-US" baseline="30000" dirty="0"/>
              <a:t>th</a:t>
            </a:r>
            <a:r>
              <a:rPr lang="en-US" dirty="0"/>
              <a:t> Edition, Pages 738-739</a:t>
            </a:r>
          </a:p>
        </p:txBody>
      </p:sp>
    </p:spTree>
    <p:extLst>
      <p:ext uri="{BB962C8B-B14F-4D97-AF65-F5344CB8AC3E}">
        <p14:creationId xmlns:p14="http://schemas.microsoft.com/office/powerpoint/2010/main" val="29567407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xfrm>
            <a:off x="0" y="685800"/>
            <a:ext cx="9144000" cy="56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Demo Environment Information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 bwMode="auto">
          <a:xfrm>
            <a:off x="914400" y="1600200"/>
            <a:ext cx="7315200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Windows 7 Workstation</a:t>
            </a:r>
          </a:p>
          <a:p>
            <a:pPr eaLnBrk="1" hangingPunct="1"/>
            <a:r>
              <a:rPr lang="en-US" dirty="0" smtClean="0"/>
              <a:t>GP 2010 R2</a:t>
            </a:r>
          </a:p>
          <a:p>
            <a:pPr eaLnBrk="1" hangingPunct="1"/>
            <a:r>
              <a:rPr lang="en-US" dirty="0" smtClean="0"/>
              <a:t>SQL Server 2012</a:t>
            </a:r>
          </a:p>
          <a:p>
            <a:pPr eaLnBrk="1" hangingPunct="1"/>
            <a:r>
              <a:rPr lang="en-US" dirty="0" smtClean="0"/>
              <a:t>8 GB RAM</a:t>
            </a:r>
          </a:p>
        </p:txBody>
      </p:sp>
      <p:sp>
        <p:nvSpPr>
          <p:cNvPr id="2" name="Rectangle 1"/>
          <p:cNvSpPr/>
          <p:nvPr/>
        </p:nvSpPr>
        <p:spPr>
          <a:xfrm rot="19872149">
            <a:off x="3740504" y="3845412"/>
            <a:ext cx="43941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Update with your info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75286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 bwMode="auto">
          <a:xfrm>
            <a:off x="914400" y="685800"/>
            <a:ext cx="7315200" cy="56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Trial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191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Will use a stored procedure (Best Practice!)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Include a drill down to a GP window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Prompt for a fiscal year and trx date range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253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914400" y="685800"/>
            <a:ext cx="7315200" cy="56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Trial Balance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 bwMode="auto">
          <a:xfrm>
            <a:off x="914400" y="1600200"/>
            <a:ext cx="7315200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Stored Procedure for Details:  spGPUGTrialBalance </a:t>
            </a:r>
          </a:p>
          <a:p>
            <a:pPr eaLnBrk="1" hangingPunct="1"/>
            <a:r>
              <a:rPr lang="en-US" dirty="0" smtClean="0"/>
              <a:t>Stored Procedure for Report Totals: spGPUGTrialBalanceTotals</a:t>
            </a:r>
          </a:p>
        </p:txBody>
      </p:sp>
    </p:spTree>
    <p:extLst>
      <p:ext uri="{BB962C8B-B14F-4D97-AF65-F5344CB8AC3E}">
        <p14:creationId xmlns:p14="http://schemas.microsoft.com/office/powerpoint/2010/main" val="33412415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914400" y="685800"/>
            <a:ext cx="7315200" cy="56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Trial Balance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 bwMode="auto">
          <a:xfrm>
            <a:off x="914400" y="1600200"/>
            <a:ext cx="7315200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Go to the Report Manager Website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2362200"/>
            <a:ext cx="6858000" cy="2873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5305467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 bwMode="auto">
          <a:xfrm>
            <a:off x="914400" y="685800"/>
            <a:ext cx="7315200" cy="56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Trial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191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Launch Report Builder 3.0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2495550"/>
            <a:ext cx="43719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8448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914400" y="685800"/>
            <a:ext cx="7315200" cy="56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 bwMode="auto">
          <a:xfrm>
            <a:off x="914400" y="1600200"/>
            <a:ext cx="7315200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What is SQL Server Reporting Services? </a:t>
            </a:r>
          </a:p>
          <a:p>
            <a:pPr eaLnBrk="1" hangingPunct="1"/>
            <a:r>
              <a:rPr lang="en-US" dirty="0" smtClean="0"/>
              <a:t>Why Use SSRS for Financial Reports? </a:t>
            </a:r>
          </a:p>
          <a:p>
            <a:pPr eaLnBrk="1" hangingPunct="1"/>
            <a:r>
              <a:rPr lang="en-US" dirty="0" smtClean="0"/>
              <a:t>SSRS vs. Management Reporter/FRx </a:t>
            </a:r>
          </a:p>
          <a:p>
            <a:pPr eaLnBrk="1" hangingPunct="1"/>
            <a:r>
              <a:rPr lang="en-US" dirty="0" smtClean="0"/>
              <a:t>Best Practices </a:t>
            </a:r>
          </a:p>
          <a:p>
            <a:pPr eaLnBrk="1" hangingPunct="1"/>
            <a:r>
              <a:rPr lang="en-US" dirty="0" smtClean="0"/>
              <a:t>Components of a Report</a:t>
            </a:r>
          </a:p>
          <a:p>
            <a:pPr eaLnBrk="1" hangingPunct="1"/>
            <a:r>
              <a:rPr lang="en-US" dirty="0" smtClean="0"/>
              <a:t>Trial Balance</a:t>
            </a:r>
          </a:p>
          <a:p>
            <a:pPr eaLnBrk="1" hangingPunct="1"/>
            <a:r>
              <a:rPr lang="en-US" dirty="0" smtClean="0"/>
              <a:t>Income Statement </a:t>
            </a:r>
          </a:p>
          <a:p>
            <a:pPr eaLnBrk="1" hangingPunct="1"/>
            <a:r>
              <a:rPr lang="en-US" dirty="0" smtClean="0"/>
              <a:t>Sharing Best Practices?</a:t>
            </a:r>
          </a:p>
        </p:txBody>
      </p:sp>
    </p:spTree>
    <p:extLst>
      <p:ext uri="{BB962C8B-B14F-4D97-AF65-F5344CB8AC3E}">
        <p14:creationId xmlns:p14="http://schemas.microsoft.com/office/powerpoint/2010/main" val="665099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 bwMode="auto">
          <a:xfrm>
            <a:off x="914400" y="685800"/>
            <a:ext cx="7315200" cy="56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Income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191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Many ways to create a report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Account Categories?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Other types of account groupings?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more detailed, the more work 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694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 bwMode="auto">
          <a:xfrm>
            <a:off x="914400" y="685800"/>
            <a:ext cx="7315200" cy="56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Income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914400" y="1600200"/>
            <a:ext cx="7315200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Segment Descriptions </a:t>
            </a:r>
          </a:p>
          <a:p>
            <a:pPr eaLnBrk="1" hangingPunct="1"/>
            <a:r>
              <a:rPr lang="en-US" dirty="0" smtClean="0"/>
              <a:t>Make sure they are populated </a:t>
            </a:r>
          </a:p>
          <a:p>
            <a:pPr eaLnBrk="1" hangingPunct="1"/>
            <a:r>
              <a:rPr lang="en-US" dirty="0" smtClean="0"/>
              <a:t>Simple query for Fabrikam to update the GL40200 table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en-US" sz="2000" dirty="0" smtClean="0"/>
              <a:t>Update a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en-US" sz="2000" dirty="0" smtClean="0"/>
              <a:t>set a.dscriptn = Left(b.actdescr,30)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en-US" sz="2000" dirty="0" smtClean="0"/>
              <a:t>from gl40200 a 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en-US" sz="2000" dirty="0" smtClean="0"/>
              <a:t>inner join gl00100 b on a.SGMNTID = b.ACTNUMBR_2 where a.SGMTNUMB = 2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37094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 bwMode="auto">
          <a:xfrm>
            <a:off x="914400" y="685800"/>
            <a:ext cx="7315200" cy="56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Income Statement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191000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/>
              <a:t>Conceptual Ways to Build Rows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Use queries in your sp to add data one row at a time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Create separate datasets where each one defines the information to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875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 bwMode="auto">
          <a:xfrm>
            <a:off x="914400" y="685800"/>
            <a:ext cx="7315200" cy="56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Resources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 bwMode="auto">
          <a:xfrm>
            <a:off x="914400" y="1295400"/>
            <a:ext cx="7315200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/>
              <a:t>Books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/>
              <a:t>Larson, Brian. Microsoft SQL Server 2012 Reporting Services. 4th. McGraw-Hill, 2012. Print.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/>
              <a:t>Whaley, Richard. Creating Reports with SQL Reporting Services. Print.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/>
              <a:t>Misner, Stacia. Microsoft SQL Server 2008 Reporting Services Step by Step. Microsoft Press. Print. 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400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/>
              <a:t>Online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/>
              <a:t>Learn It First (</a:t>
            </a:r>
            <a:r>
              <a:rPr lang="en-US" sz="2000" dirty="0" smtClean="0">
                <a:hlinkClick r:id="rId2"/>
              </a:rPr>
              <a:t>www.learnitfirst.com</a:t>
            </a:r>
            <a:r>
              <a:rPr lang="en-US" sz="2000" dirty="0" smtClean="0"/>
              <a:t>)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/>
              <a:t>MSDN Reporting Services (SSRS)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hlinkClick r:id="rId3"/>
              </a:rPr>
              <a:t>http://msdn.microsoft.com/en-us/library/ms159106.aspx</a:t>
            </a: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5814725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 bwMode="auto">
          <a:xfrm>
            <a:off x="914400" y="685800"/>
            <a:ext cx="7315200" cy="56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Sharing Best Practices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 bwMode="auto">
          <a:xfrm>
            <a:off x="914400" y="1600200"/>
            <a:ext cx="7315200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Your experiences?</a:t>
            </a:r>
          </a:p>
          <a:p>
            <a:pPr eaLnBrk="1" hangingPunct="1"/>
            <a:r>
              <a:rPr lang="en-US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433900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 bwMode="auto">
          <a:xfrm>
            <a:off x="381000" y="685800"/>
            <a:ext cx="8610600" cy="56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What is SSRS?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 bwMode="auto">
          <a:xfrm>
            <a:off x="914400" y="1600200"/>
            <a:ext cx="7315200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Server-based reporting system </a:t>
            </a:r>
          </a:p>
          <a:p>
            <a:pPr eaLnBrk="1" hangingPunct="1"/>
            <a:r>
              <a:rPr lang="en-US" dirty="0" smtClean="0"/>
              <a:t>Suite of tools for creating reports</a:t>
            </a:r>
          </a:p>
          <a:p>
            <a:pPr eaLnBrk="1" hangingPunct="1"/>
            <a:r>
              <a:rPr lang="en-US" dirty="0" smtClean="0"/>
              <a:t>Browser or SharePoint-based Reports</a:t>
            </a:r>
          </a:p>
          <a:p>
            <a:pPr eaLnBrk="1" hangingPunct="1"/>
            <a:r>
              <a:rPr lang="en-US" dirty="0" smtClean="0"/>
              <a:t>Scheduled reports</a:t>
            </a:r>
          </a:p>
          <a:p>
            <a:pPr eaLnBrk="1" hangingPunct="1"/>
            <a:r>
              <a:rPr lang="en-US" dirty="0" smtClean="0"/>
              <a:t>Subscriptions</a:t>
            </a:r>
          </a:p>
        </p:txBody>
      </p:sp>
    </p:spTree>
    <p:extLst>
      <p:ext uri="{BB962C8B-B14F-4D97-AF65-F5344CB8AC3E}">
        <p14:creationId xmlns:p14="http://schemas.microsoft.com/office/powerpoint/2010/main" val="38551308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914400" y="457200"/>
            <a:ext cx="7315200" cy="56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Architecture</a:t>
            </a:r>
          </a:p>
        </p:txBody>
      </p:sp>
      <p:pic>
        <p:nvPicPr>
          <p:cNvPr id="1638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46200"/>
            <a:ext cx="4238625" cy="4216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990600" y="57912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http://msdn.microsoft.com/en-us/library/bb630409(v=SQL.100).aspx</a:t>
            </a:r>
          </a:p>
        </p:txBody>
      </p:sp>
    </p:spTree>
    <p:extLst>
      <p:ext uri="{BB962C8B-B14F-4D97-AF65-F5344CB8AC3E}">
        <p14:creationId xmlns:p14="http://schemas.microsoft.com/office/powerpoint/2010/main" val="2023772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 bwMode="auto">
          <a:xfrm>
            <a:off x="0" y="685800"/>
            <a:ext cx="9144000" cy="56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Why Use for Financial Reports?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191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Consolidates reporting tools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Takes advantage of SQL Server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Include non-GP data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Can deploy to IIS or SharePoint 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28399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xfrm>
            <a:off x="0" y="228600"/>
            <a:ext cx="9144000" cy="56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SSRS vs. Management Reporter/FRx</a:t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893530"/>
              </p:ext>
            </p:extLst>
          </p:nvPr>
        </p:nvGraphicFramePr>
        <p:xfrm>
          <a:off x="533400" y="1868936"/>
          <a:ext cx="8229600" cy="43032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3200"/>
                <a:gridCol w="2743200"/>
                <a:gridCol w="2743200"/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SSRS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Management Reporter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91454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Report Formatting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Very flexible and based upon how the report is written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Limited to the report component structure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91454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Knowledge to Create Reports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Can require technical</a:t>
                      </a:r>
                      <a:r>
                        <a:rPr lang="en-US" sz="1800" baseline="0" dirty="0" smtClean="0"/>
                        <a:t> knowledge of Transact-SQL to build reports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Utilizes easy-to-understand</a:t>
                      </a:r>
                      <a:r>
                        <a:rPr lang="en-US" sz="1800" baseline="0" dirty="0" smtClean="0"/>
                        <a:t> structure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118890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Drill Down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Drill</a:t>
                      </a:r>
                      <a:r>
                        <a:rPr lang="en-US" sz="1800" baseline="0" dirty="0" smtClean="0"/>
                        <a:t> down reports can be created within reports and to other reports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Drill down</a:t>
                      </a:r>
                      <a:r>
                        <a:rPr lang="en-US" sz="1800" baseline="0" dirty="0" smtClean="0"/>
                        <a:t> functionality is built into the product and you can drill into GP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6401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Speed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Utilizes the server</a:t>
                      </a:r>
                      <a:r>
                        <a:rPr lang="en-US" sz="1800" baseline="0" dirty="0" smtClean="0"/>
                        <a:t> for processing 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Not known for speed</a:t>
                      </a:r>
                      <a:endParaRPr lang="en-US" sz="1800" dirty="0"/>
                    </a:p>
                  </a:txBody>
                  <a:tcPr marT="45727" marB="4572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1507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914400" y="685800"/>
            <a:ext cx="7315200" cy="56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Components of a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191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 Source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 Set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Parameters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Report Layout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5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xfrm>
            <a:off x="914400" y="685800"/>
            <a:ext cx="7315200" cy="56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914400" y="1600200"/>
            <a:ext cx="7315200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Defines where the data originates (SQL table, Excel spreadsheet, etc.)</a:t>
            </a:r>
          </a:p>
          <a:p>
            <a:pPr eaLnBrk="1" hangingPunct="1"/>
            <a:r>
              <a:rPr lang="en-US" dirty="0" smtClean="0"/>
              <a:t>Best if set up as shared – can be used for multiple reports </a:t>
            </a:r>
          </a:p>
          <a:p>
            <a:pPr eaLnBrk="1" hangingPunct="1"/>
            <a:r>
              <a:rPr lang="en-US" dirty="0" smtClean="0"/>
              <a:t>Good for security </a:t>
            </a:r>
          </a:p>
          <a:p>
            <a:pPr eaLnBrk="1" hangingPunct="1"/>
            <a:r>
              <a:rPr lang="en-US" dirty="0" smtClean="0"/>
              <a:t>GP’s BI deployment tool creates a data source for each company</a:t>
            </a:r>
          </a:p>
        </p:txBody>
      </p:sp>
    </p:spTree>
    <p:extLst>
      <p:ext uri="{BB962C8B-B14F-4D97-AF65-F5344CB8AC3E}">
        <p14:creationId xmlns:p14="http://schemas.microsoft.com/office/powerpoint/2010/main" val="25037810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914400" y="685800"/>
            <a:ext cx="7315200" cy="56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Types of 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315200" cy="4191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Embedded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Not very portable between reports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Query must be evaluated by the server each time the report is run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Shared Data Set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Portable because it can be used in multiple reports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Can be updated separately from the reports that use it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437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CI UG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006098"/>
      </a:accent2>
      <a:accent3>
        <a:srgbClr val="EC1C24"/>
      </a:accent3>
      <a:accent4>
        <a:srgbClr val="F6C128"/>
      </a:accent4>
      <a:accent5>
        <a:srgbClr val="0F7EC2"/>
      </a:accent5>
      <a:accent6>
        <a:srgbClr val="777C84"/>
      </a:accent6>
      <a:hlink>
        <a:srgbClr val="3667C4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</TotalTime>
  <Words>812</Words>
  <Application>Microsoft Office PowerPoint</Application>
  <PresentationFormat>On-screen Show (4:3)</PresentationFormat>
  <Paragraphs>147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Agenda</vt:lpstr>
      <vt:lpstr>What is SSRS? </vt:lpstr>
      <vt:lpstr>Architecture</vt:lpstr>
      <vt:lpstr>Why Use for Financial Reports?</vt:lpstr>
      <vt:lpstr>SSRS vs. Management Reporter/FRx </vt:lpstr>
      <vt:lpstr>Components of a Report</vt:lpstr>
      <vt:lpstr>Data Source</vt:lpstr>
      <vt:lpstr>Types of Data Sets</vt:lpstr>
      <vt:lpstr>Components of a Data Set</vt:lpstr>
      <vt:lpstr>Stored Procedures vs. Queries</vt:lpstr>
      <vt:lpstr>Stored Procedures vs. Queries</vt:lpstr>
      <vt:lpstr>Parameters</vt:lpstr>
      <vt:lpstr>Best Practices</vt:lpstr>
      <vt:lpstr>Demo Environment Information</vt:lpstr>
      <vt:lpstr>Trial Balance</vt:lpstr>
      <vt:lpstr>Trial Balance</vt:lpstr>
      <vt:lpstr>Trial Balance</vt:lpstr>
      <vt:lpstr>Trial Balance</vt:lpstr>
      <vt:lpstr>Income Statement</vt:lpstr>
      <vt:lpstr>Income Statement </vt:lpstr>
      <vt:lpstr>Income Statement </vt:lpstr>
      <vt:lpstr>Resources</vt:lpstr>
      <vt:lpstr>Sharing Best Practices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</dc:creator>
  <cp:lastModifiedBy>Kim Peterson</cp:lastModifiedBy>
  <cp:revision>242</cp:revision>
  <cp:lastPrinted>2011-04-21T18:12:30Z</cp:lastPrinted>
  <dcterms:created xsi:type="dcterms:W3CDTF">2009-05-30T20:21:57Z</dcterms:created>
  <dcterms:modified xsi:type="dcterms:W3CDTF">2012-06-07T20:02:33Z</dcterms:modified>
</cp:coreProperties>
</file>