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60" r:id="rId10"/>
    <p:sldId id="261" r:id="rId11"/>
    <p:sldId id="265" r:id="rId12"/>
    <p:sldId id="262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D1B37A-D9F8-45C8-ACE6-FF10E5D5F8E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CEA12B-5C20-458C-80F7-A03E2ECDD779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Ziel: Entwicklung einer mobilen App (Android) zur Audioaufnahme und –Verwaltung</a:t>
          </a:r>
          <a:endParaRPr lang="en-US" dirty="0"/>
        </a:p>
      </dgm:t>
    </dgm:pt>
    <dgm:pt modelId="{AAD10DAC-83DD-4CB1-9B4A-F7330BC59037}" type="parTrans" cxnId="{BEEDAACD-DF2B-4E6F-ABA4-1632C2F885DF}">
      <dgm:prSet/>
      <dgm:spPr/>
      <dgm:t>
        <a:bodyPr/>
        <a:lstStyle/>
        <a:p>
          <a:endParaRPr lang="en-US"/>
        </a:p>
      </dgm:t>
    </dgm:pt>
    <dgm:pt modelId="{99AE758E-7B90-411D-B7A3-A39C1D610B8C}" type="sibTrans" cxnId="{BEEDAACD-DF2B-4E6F-ABA4-1632C2F885DF}">
      <dgm:prSet/>
      <dgm:spPr/>
      <dgm:t>
        <a:bodyPr/>
        <a:lstStyle/>
        <a:p>
          <a:endParaRPr lang="en-US"/>
        </a:p>
      </dgm:t>
    </dgm:pt>
    <dgm:pt modelId="{D81604C8-78AA-4E4A-B8B6-AAB9A2E286D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Technologie: Ionic + Capacitor Plugins</a:t>
          </a:r>
          <a:endParaRPr lang="en-US"/>
        </a:p>
      </dgm:t>
    </dgm:pt>
    <dgm:pt modelId="{B9914116-B4F1-41D6-9EB5-0AA566C8CE5A}" type="parTrans" cxnId="{AED1CFCE-8043-4DE4-B401-2C6F77FB19BF}">
      <dgm:prSet/>
      <dgm:spPr/>
      <dgm:t>
        <a:bodyPr/>
        <a:lstStyle/>
        <a:p>
          <a:endParaRPr lang="en-US"/>
        </a:p>
      </dgm:t>
    </dgm:pt>
    <dgm:pt modelId="{AFFC06E1-5404-41C8-B526-237D3CA4B8F6}" type="sibTrans" cxnId="{AED1CFCE-8043-4DE4-B401-2C6F77FB19BF}">
      <dgm:prSet/>
      <dgm:spPr/>
      <dgm:t>
        <a:bodyPr/>
        <a:lstStyle/>
        <a:p>
          <a:endParaRPr lang="en-US"/>
        </a:p>
      </dgm:t>
    </dgm:pt>
    <dgm:pt modelId="{FEE2AED7-CB40-4320-A91E-87D9FDF625AF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Plattform: Android</a:t>
          </a:r>
          <a:endParaRPr lang="en-US"/>
        </a:p>
      </dgm:t>
    </dgm:pt>
    <dgm:pt modelId="{DB007393-9860-4B20-A282-A9227F76DC27}" type="parTrans" cxnId="{73A44EE8-1DB7-41AC-B0ED-25B6629C9B5A}">
      <dgm:prSet/>
      <dgm:spPr/>
      <dgm:t>
        <a:bodyPr/>
        <a:lstStyle/>
        <a:p>
          <a:endParaRPr lang="en-US"/>
        </a:p>
      </dgm:t>
    </dgm:pt>
    <dgm:pt modelId="{D1CF63CE-1BDF-4288-B7DA-67F1CB158167}" type="sibTrans" cxnId="{73A44EE8-1DB7-41AC-B0ED-25B6629C9B5A}">
      <dgm:prSet/>
      <dgm:spPr/>
      <dgm:t>
        <a:bodyPr/>
        <a:lstStyle/>
        <a:p>
          <a:endParaRPr lang="en-US"/>
        </a:p>
      </dgm:t>
    </dgm:pt>
    <dgm:pt modelId="{9C2B2ABE-F9D3-49C7-8136-D3957BFBB99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Fokus: Minimalistisches Design, volle Funktionalität, einfache Benutzerführung</a:t>
          </a:r>
          <a:endParaRPr lang="en-US"/>
        </a:p>
      </dgm:t>
    </dgm:pt>
    <dgm:pt modelId="{F9FFDA35-817A-423B-B27F-246C6B68D49F}" type="parTrans" cxnId="{FF2E1CC8-E28F-45E3-8621-174786FAD855}">
      <dgm:prSet/>
      <dgm:spPr/>
      <dgm:t>
        <a:bodyPr/>
        <a:lstStyle/>
        <a:p>
          <a:endParaRPr lang="en-US"/>
        </a:p>
      </dgm:t>
    </dgm:pt>
    <dgm:pt modelId="{B47F1AB4-C147-4DA0-9BE9-0F643B6A2ADD}" type="sibTrans" cxnId="{FF2E1CC8-E28F-45E3-8621-174786FAD855}">
      <dgm:prSet/>
      <dgm:spPr/>
      <dgm:t>
        <a:bodyPr/>
        <a:lstStyle/>
        <a:p>
          <a:endParaRPr lang="en-US"/>
        </a:p>
      </dgm:t>
    </dgm:pt>
    <dgm:pt modelId="{252D9407-2579-4A86-B496-D1292D4BF9B9}" type="pres">
      <dgm:prSet presAssocID="{DAD1B37A-D9F8-45C8-ACE6-FF10E5D5F8EC}" presName="root" presStyleCnt="0">
        <dgm:presLayoutVars>
          <dgm:dir/>
          <dgm:resizeHandles val="exact"/>
        </dgm:presLayoutVars>
      </dgm:prSet>
      <dgm:spPr/>
    </dgm:pt>
    <dgm:pt modelId="{BBFEA43E-AB85-4626-BCC3-90344EC00B13}" type="pres">
      <dgm:prSet presAssocID="{D6CEA12B-5C20-458C-80F7-A03E2ECDD779}" presName="compNode" presStyleCnt="0"/>
      <dgm:spPr/>
    </dgm:pt>
    <dgm:pt modelId="{D9098638-A4D8-4981-928D-998528A3844E}" type="pres">
      <dgm:prSet presAssocID="{D6CEA12B-5C20-458C-80F7-A03E2ECDD779}" presName="bgRect" presStyleLbl="bgShp" presStyleIdx="0" presStyleCnt="4"/>
      <dgm:spPr/>
    </dgm:pt>
    <dgm:pt modelId="{F00F26B8-A753-414F-A316-D8DBC367E519}" type="pres">
      <dgm:prSet presAssocID="{D6CEA12B-5C20-458C-80F7-A03E2ECDD77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F4FB4E4-C605-4B23-A9E8-56B7D60CF818}" type="pres">
      <dgm:prSet presAssocID="{D6CEA12B-5C20-458C-80F7-A03E2ECDD779}" presName="spaceRect" presStyleCnt="0"/>
      <dgm:spPr/>
    </dgm:pt>
    <dgm:pt modelId="{25075816-26B7-45C8-9EE6-740C03F8CEB1}" type="pres">
      <dgm:prSet presAssocID="{D6CEA12B-5C20-458C-80F7-A03E2ECDD779}" presName="parTx" presStyleLbl="revTx" presStyleIdx="0" presStyleCnt="4">
        <dgm:presLayoutVars>
          <dgm:chMax val="0"/>
          <dgm:chPref val="0"/>
        </dgm:presLayoutVars>
      </dgm:prSet>
      <dgm:spPr/>
    </dgm:pt>
    <dgm:pt modelId="{B870A6EC-0D73-42BC-A1D2-525B9E873B6A}" type="pres">
      <dgm:prSet presAssocID="{99AE758E-7B90-411D-B7A3-A39C1D610B8C}" presName="sibTrans" presStyleCnt="0"/>
      <dgm:spPr/>
    </dgm:pt>
    <dgm:pt modelId="{90AB0D91-C537-4D8E-A3E6-FE5AE6C590D9}" type="pres">
      <dgm:prSet presAssocID="{D81604C8-78AA-4E4A-B8B6-AAB9A2E286DC}" presName="compNode" presStyleCnt="0"/>
      <dgm:spPr/>
    </dgm:pt>
    <dgm:pt modelId="{4E3EA8B6-E632-4343-8107-B01A1381E45A}" type="pres">
      <dgm:prSet presAssocID="{D81604C8-78AA-4E4A-B8B6-AAB9A2E286DC}" presName="bgRect" presStyleLbl="bgShp" presStyleIdx="1" presStyleCnt="4"/>
      <dgm:spPr/>
    </dgm:pt>
    <dgm:pt modelId="{86B4A559-C0F6-4062-A2B2-5FFF448A783C}" type="pres">
      <dgm:prSet presAssocID="{D81604C8-78AA-4E4A-B8B6-AAB9A2E286D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B6C3CAFC-E928-479F-86AE-6EEF257E4161}" type="pres">
      <dgm:prSet presAssocID="{D81604C8-78AA-4E4A-B8B6-AAB9A2E286DC}" presName="spaceRect" presStyleCnt="0"/>
      <dgm:spPr/>
    </dgm:pt>
    <dgm:pt modelId="{2084785F-26E9-4FC4-8439-9739A7362396}" type="pres">
      <dgm:prSet presAssocID="{D81604C8-78AA-4E4A-B8B6-AAB9A2E286DC}" presName="parTx" presStyleLbl="revTx" presStyleIdx="1" presStyleCnt="4">
        <dgm:presLayoutVars>
          <dgm:chMax val="0"/>
          <dgm:chPref val="0"/>
        </dgm:presLayoutVars>
      </dgm:prSet>
      <dgm:spPr/>
    </dgm:pt>
    <dgm:pt modelId="{67DAB88F-1768-4287-AA07-C1CFBDE7C805}" type="pres">
      <dgm:prSet presAssocID="{AFFC06E1-5404-41C8-B526-237D3CA4B8F6}" presName="sibTrans" presStyleCnt="0"/>
      <dgm:spPr/>
    </dgm:pt>
    <dgm:pt modelId="{F9BDA082-4D0F-4AA3-9A92-B63422B9DEC7}" type="pres">
      <dgm:prSet presAssocID="{FEE2AED7-CB40-4320-A91E-87D9FDF625AF}" presName="compNode" presStyleCnt="0"/>
      <dgm:spPr/>
    </dgm:pt>
    <dgm:pt modelId="{D2B2706D-018B-4517-BB47-41B754E7ECE5}" type="pres">
      <dgm:prSet presAssocID="{FEE2AED7-CB40-4320-A91E-87D9FDF625AF}" presName="bgRect" presStyleLbl="bgShp" presStyleIdx="2" presStyleCnt="4"/>
      <dgm:spPr/>
    </dgm:pt>
    <dgm:pt modelId="{C04F3282-B4B6-49B5-B6AE-C51976CBD4D4}" type="pres">
      <dgm:prSet presAssocID="{FEE2AED7-CB40-4320-A91E-87D9FDF625A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089F8E7D-BFAE-46CF-A3BE-44F9C57EE3CE}" type="pres">
      <dgm:prSet presAssocID="{FEE2AED7-CB40-4320-A91E-87D9FDF625AF}" presName="spaceRect" presStyleCnt="0"/>
      <dgm:spPr/>
    </dgm:pt>
    <dgm:pt modelId="{5D2E4B8A-15FB-44D7-9ADF-B323261025E7}" type="pres">
      <dgm:prSet presAssocID="{FEE2AED7-CB40-4320-A91E-87D9FDF625AF}" presName="parTx" presStyleLbl="revTx" presStyleIdx="2" presStyleCnt="4">
        <dgm:presLayoutVars>
          <dgm:chMax val="0"/>
          <dgm:chPref val="0"/>
        </dgm:presLayoutVars>
      </dgm:prSet>
      <dgm:spPr/>
    </dgm:pt>
    <dgm:pt modelId="{9C957A47-FEBF-4F1F-A4E2-E138F65CCAB3}" type="pres">
      <dgm:prSet presAssocID="{D1CF63CE-1BDF-4288-B7DA-67F1CB158167}" presName="sibTrans" presStyleCnt="0"/>
      <dgm:spPr/>
    </dgm:pt>
    <dgm:pt modelId="{9BBFABB1-8104-4874-91F5-7DDA3AE63072}" type="pres">
      <dgm:prSet presAssocID="{9C2B2ABE-F9D3-49C7-8136-D3957BFBB995}" presName="compNode" presStyleCnt="0"/>
      <dgm:spPr/>
    </dgm:pt>
    <dgm:pt modelId="{8270D84D-8383-4742-9358-726C9D565071}" type="pres">
      <dgm:prSet presAssocID="{9C2B2ABE-F9D3-49C7-8136-D3957BFBB995}" presName="bgRect" presStyleLbl="bgShp" presStyleIdx="3" presStyleCnt="4"/>
      <dgm:spPr/>
    </dgm:pt>
    <dgm:pt modelId="{0077A2BA-7093-4C58-9B0F-7B69A4654162}" type="pres">
      <dgm:prSet presAssocID="{9C2B2ABE-F9D3-49C7-8136-D3957BFBB99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50AA0F2-87E3-4423-8DC9-6F2C8644129E}" type="pres">
      <dgm:prSet presAssocID="{9C2B2ABE-F9D3-49C7-8136-D3957BFBB995}" presName="spaceRect" presStyleCnt="0"/>
      <dgm:spPr/>
    </dgm:pt>
    <dgm:pt modelId="{CA885C8E-29EA-47BE-B5E3-4E8F71B7649C}" type="pres">
      <dgm:prSet presAssocID="{9C2B2ABE-F9D3-49C7-8136-D3957BFBB99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20C6918-283C-4DEA-8C98-F9AE2F6D88CB}" type="presOf" srcId="{DAD1B37A-D9F8-45C8-ACE6-FF10E5D5F8EC}" destId="{252D9407-2579-4A86-B496-D1292D4BF9B9}" srcOrd="0" destOrd="0" presId="urn:microsoft.com/office/officeart/2018/2/layout/IconVerticalSolidList"/>
    <dgm:cxn modelId="{C993605D-489A-47FF-94CF-38B8D9CD1AD4}" type="presOf" srcId="{D81604C8-78AA-4E4A-B8B6-AAB9A2E286DC}" destId="{2084785F-26E9-4FC4-8439-9739A7362396}" srcOrd="0" destOrd="0" presId="urn:microsoft.com/office/officeart/2018/2/layout/IconVerticalSolidList"/>
    <dgm:cxn modelId="{14F967A8-A5BC-4BED-B77F-0F7BEA1CA4CB}" type="presOf" srcId="{9C2B2ABE-F9D3-49C7-8136-D3957BFBB995}" destId="{CA885C8E-29EA-47BE-B5E3-4E8F71B7649C}" srcOrd="0" destOrd="0" presId="urn:microsoft.com/office/officeart/2018/2/layout/IconVerticalSolidList"/>
    <dgm:cxn modelId="{FF2E1CC8-E28F-45E3-8621-174786FAD855}" srcId="{DAD1B37A-D9F8-45C8-ACE6-FF10E5D5F8EC}" destId="{9C2B2ABE-F9D3-49C7-8136-D3957BFBB995}" srcOrd="3" destOrd="0" parTransId="{F9FFDA35-817A-423B-B27F-246C6B68D49F}" sibTransId="{B47F1AB4-C147-4DA0-9BE9-0F643B6A2ADD}"/>
    <dgm:cxn modelId="{BEEDAACD-DF2B-4E6F-ABA4-1632C2F885DF}" srcId="{DAD1B37A-D9F8-45C8-ACE6-FF10E5D5F8EC}" destId="{D6CEA12B-5C20-458C-80F7-A03E2ECDD779}" srcOrd="0" destOrd="0" parTransId="{AAD10DAC-83DD-4CB1-9B4A-F7330BC59037}" sibTransId="{99AE758E-7B90-411D-B7A3-A39C1D610B8C}"/>
    <dgm:cxn modelId="{AED1CFCE-8043-4DE4-B401-2C6F77FB19BF}" srcId="{DAD1B37A-D9F8-45C8-ACE6-FF10E5D5F8EC}" destId="{D81604C8-78AA-4E4A-B8B6-AAB9A2E286DC}" srcOrd="1" destOrd="0" parTransId="{B9914116-B4F1-41D6-9EB5-0AA566C8CE5A}" sibTransId="{AFFC06E1-5404-41C8-B526-237D3CA4B8F6}"/>
    <dgm:cxn modelId="{73A44EE8-1DB7-41AC-B0ED-25B6629C9B5A}" srcId="{DAD1B37A-D9F8-45C8-ACE6-FF10E5D5F8EC}" destId="{FEE2AED7-CB40-4320-A91E-87D9FDF625AF}" srcOrd="2" destOrd="0" parTransId="{DB007393-9860-4B20-A282-A9227F76DC27}" sibTransId="{D1CF63CE-1BDF-4288-B7DA-67F1CB158167}"/>
    <dgm:cxn modelId="{45E95DEF-78E6-4D94-A91F-9A8F2B9D92DE}" type="presOf" srcId="{D6CEA12B-5C20-458C-80F7-A03E2ECDD779}" destId="{25075816-26B7-45C8-9EE6-740C03F8CEB1}" srcOrd="0" destOrd="0" presId="urn:microsoft.com/office/officeart/2018/2/layout/IconVerticalSolidList"/>
    <dgm:cxn modelId="{13BA6CF8-2F2F-4D5F-BD51-B4E12FCB50F7}" type="presOf" srcId="{FEE2AED7-CB40-4320-A91E-87D9FDF625AF}" destId="{5D2E4B8A-15FB-44D7-9ADF-B323261025E7}" srcOrd="0" destOrd="0" presId="urn:microsoft.com/office/officeart/2018/2/layout/IconVerticalSolidList"/>
    <dgm:cxn modelId="{EBF55D93-DCEC-4FC4-911B-3B2EFB5BE2AC}" type="presParOf" srcId="{252D9407-2579-4A86-B496-D1292D4BF9B9}" destId="{BBFEA43E-AB85-4626-BCC3-90344EC00B13}" srcOrd="0" destOrd="0" presId="urn:microsoft.com/office/officeart/2018/2/layout/IconVerticalSolidList"/>
    <dgm:cxn modelId="{542150AA-4059-4651-A875-FE0C98900A1B}" type="presParOf" srcId="{BBFEA43E-AB85-4626-BCC3-90344EC00B13}" destId="{D9098638-A4D8-4981-928D-998528A3844E}" srcOrd="0" destOrd="0" presId="urn:microsoft.com/office/officeart/2018/2/layout/IconVerticalSolidList"/>
    <dgm:cxn modelId="{A4C48AF0-63AB-48C1-8BC2-DE8A2A26C412}" type="presParOf" srcId="{BBFEA43E-AB85-4626-BCC3-90344EC00B13}" destId="{F00F26B8-A753-414F-A316-D8DBC367E519}" srcOrd="1" destOrd="0" presId="urn:microsoft.com/office/officeart/2018/2/layout/IconVerticalSolidList"/>
    <dgm:cxn modelId="{4EDCF5B2-FCBE-43CA-BD68-D5D151BD726E}" type="presParOf" srcId="{BBFEA43E-AB85-4626-BCC3-90344EC00B13}" destId="{3F4FB4E4-C605-4B23-A9E8-56B7D60CF818}" srcOrd="2" destOrd="0" presId="urn:microsoft.com/office/officeart/2018/2/layout/IconVerticalSolidList"/>
    <dgm:cxn modelId="{D832890C-FC6F-4D83-AEB1-E42E643B35F8}" type="presParOf" srcId="{BBFEA43E-AB85-4626-BCC3-90344EC00B13}" destId="{25075816-26B7-45C8-9EE6-740C03F8CEB1}" srcOrd="3" destOrd="0" presId="urn:microsoft.com/office/officeart/2018/2/layout/IconVerticalSolidList"/>
    <dgm:cxn modelId="{4553E0F9-22F3-484D-8E45-43C18639034E}" type="presParOf" srcId="{252D9407-2579-4A86-B496-D1292D4BF9B9}" destId="{B870A6EC-0D73-42BC-A1D2-525B9E873B6A}" srcOrd="1" destOrd="0" presId="urn:microsoft.com/office/officeart/2018/2/layout/IconVerticalSolidList"/>
    <dgm:cxn modelId="{4209EA42-A1BC-4727-8FCA-4E91BEAB5966}" type="presParOf" srcId="{252D9407-2579-4A86-B496-D1292D4BF9B9}" destId="{90AB0D91-C537-4D8E-A3E6-FE5AE6C590D9}" srcOrd="2" destOrd="0" presId="urn:microsoft.com/office/officeart/2018/2/layout/IconVerticalSolidList"/>
    <dgm:cxn modelId="{E3A1473A-F0EC-4EA3-894F-D795A86D9753}" type="presParOf" srcId="{90AB0D91-C537-4D8E-A3E6-FE5AE6C590D9}" destId="{4E3EA8B6-E632-4343-8107-B01A1381E45A}" srcOrd="0" destOrd="0" presId="urn:microsoft.com/office/officeart/2018/2/layout/IconVerticalSolidList"/>
    <dgm:cxn modelId="{0B342450-C470-4409-9325-3C1CCA78EB88}" type="presParOf" srcId="{90AB0D91-C537-4D8E-A3E6-FE5AE6C590D9}" destId="{86B4A559-C0F6-4062-A2B2-5FFF448A783C}" srcOrd="1" destOrd="0" presId="urn:microsoft.com/office/officeart/2018/2/layout/IconVerticalSolidList"/>
    <dgm:cxn modelId="{7B4E98E6-32E9-4BE9-9A02-49E96E3F0832}" type="presParOf" srcId="{90AB0D91-C537-4D8E-A3E6-FE5AE6C590D9}" destId="{B6C3CAFC-E928-479F-86AE-6EEF257E4161}" srcOrd="2" destOrd="0" presId="urn:microsoft.com/office/officeart/2018/2/layout/IconVerticalSolidList"/>
    <dgm:cxn modelId="{EAA05B6A-3AB3-4A57-AF90-3DE5F3452859}" type="presParOf" srcId="{90AB0D91-C537-4D8E-A3E6-FE5AE6C590D9}" destId="{2084785F-26E9-4FC4-8439-9739A7362396}" srcOrd="3" destOrd="0" presId="urn:microsoft.com/office/officeart/2018/2/layout/IconVerticalSolidList"/>
    <dgm:cxn modelId="{DBF2543F-D36B-4F30-BD61-AABA3F536E31}" type="presParOf" srcId="{252D9407-2579-4A86-B496-D1292D4BF9B9}" destId="{67DAB88F-1768-4287-AA07-C1CFBDE7C805}" srcOrd="3" destOrd="0" presId="urn:microsoft.com/office/officeart/2018/2/layout/IconVerticalSolidList"/>
    <dgm:cxn modelId="{5B245190-4CFD-4E41-8123-5070B6D3700C}" type="presParOf" srcId="{252D9407-2579-4A86-B496-D1292D4BF9B9}" destId="{F9BDA082-4D0F-4AA3-9A92-B63422B9DEC7}" srcOrd="4" destOrd="0" presId="urn:microsoft.com/office/officeart/2018/2/layout/IconVerticalSolidList"/>
    <dgm:cxn modelId="{EBE65DA1-0BAD-411D-A338-5B9D02327CA9}" type="presParOf" srcId="{F9BDA082-4D0F-4AA3-9A92-B63422B9DEC7}" destId="{D2B2706D-018B-4517-BB47-41B754E7ECE5}" srcOrd="0" destOrd="0" presId="urn:microsoft.com/office/officeart/2018/2/layout/IconVerticalSolidList"/>
    <dgm:cxn modelId="{FFC6D4C7-6191-4202-A751-6EB182E55244}" type="presParOf" srcId="{F9BDA082-4D0F-4AA3-9A92-B63422B9DEC7}" destId="{C04F3282-B4B6-49B5-B6AE-C51976CBD4D4}" srcOrd="1" destOrd="0" presId="urn:microsoft.com/office/officeart/2018/2/layout/IconVerticalSolidList"/>
    <dgm:cxn modelId="{98E6193C-64A5-46C0-A551-92D89B94969B}" type="presParOf" srcId="{F9BDA082-4D0F-4AA3-9A92-B63422B9DEC7}" destId="{089F8E7D-BFAE-46CF-A3BE-44F9C57EE3CE}" srcOrd="2" destOrd="0" presId="urn:microsoft.com/office/officeart/2018/2/layout/IconVerticalSolidList"/>
    <dgm:cxn modelId="{0E8C18F2-9ADA-4F3A-8C54-B2A7075F119D}" type="presParOf" srcId="{F9BDA082-4D0F-4AA3-9A92-B63422B9DEC7}" destId="{5D2E4B8A-15FB-44D7-9ADF-B323261025E7}" srcOrd="3" destOrd="0" presId="urn:microsoft.com/office/officeart/2018/2/layout/IconVerticalSolidList"/>
    <dgm:cxn modelId="{CA88DDF8-D2DA-46FF-B5CD-3BD7C386BF50}" type="presParOf" srcId="{252D9407-2579-4A86-B496-D1292D4BF9B9}" destId="{9C957A47-FEBF-4F1F-A4E2-E138F65CCAB3}" srcOrd="5" destOrd="0" presId="urn:microsoft.com/office/officeart/2018/2/layout/IconVerticalSolidList"/>
    <dgm:cxn modelId="{D729AA83-74FA-443A-9039-AB473236F52F}" type="presParOf" srcId="{252D9407-2579-4A86-B496-D1292D4BF9B9}" destId="{9BBFABB1-8104-4874-91F5-7DDA3AE63072}" srcOrd="6" destOrd="0" presId="urn:microsoft.com/office/officeart/2018/2/layout/IconVerticalSolidList"/>
    <dgm:cxn modelId="{DB629256-7880-4337-826C-25F1E63C7A6B}" type="presParOf" srcId="{9BBFABB1-8104-4874-91F5-7DDA3AE63072}" destId="{8270D84D-8383-4742-9358-726C9D565071}" srcOrd="0" destOrd="0" presId="urn:microsoft.com/office/officeart/2018/2/layout/IconVerticalSolidList"/>
    <dgm:cxn modelId="{40AC5E68-87BE-4D4F-9703-E4B2B058439C}" type="presParOf" srcId="{9BBFABB1-8104-4874-91F5-7DDA3AE63072}" destId="{0077A2BA-7093-4C58-9B0F-7B69A4654162}" srcOrd="1" destOrd="0" presId="urn:microsoft.com/office/officeart/2018/2/layout/IconVerticalSolidList"/>
    <dgm:cxn modelId="{BF84C963-5E31-458C-8C7F-4538B1602F9F}" type="presParOf" srcId="{9BBFABB1-8104-4874-91F5-7DDA3AE63072}" destId="{450AA0F2-87E3-4423-8DC9-6F2C8644129E}" srcOrd="2" destOrd="0" presId="urn:microsoft.com/office/officeart/2018/2/layout/IconVerticalSolidList"/>
    <dgm:cxn modelId="{B21F5ADC-9F2F-445A-8DF7-E4C88AED1F66}" type="presParOf" srcId="{9BBFABB1-8104-4874-91F5-7DDA3AE63072}" destId="{CA885C8E-29EA-47BE-B5E3-4E8F71B764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098638-A4D8-4981-928D-998528A3844E}">
      <dsp:nvSpPr>
        <dsp:cNvPr id="0" name=""/>
        <dsp:cNvSpPr/>
      </dsp:nvSpPr>
      <dsp:spPr>
        <a:xfrm>
          <a:off x="0" y="1328"/>
          <a:ext cx="11039477" cy="6733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F26B8-A753-414F-A316-D8DBC367E519}">
      <dsp:nvSpPr>
        <dsp:cNvPr id="0" name=""/>
        <dsp:cNvSpPr/>
      </dsp:nvSpPr>
      <dsp:spPr>
        <a:xfrm>
          <a:off x="203701" y="152842"/>
          <a:ext cx="370366" cy="3703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75816-26B7-45C8-9EE6-740C03F8CEB1}">
      <dsp:nvSpPr>
        <dsp:cNvPr id="0" name=""/>
        <dsp:cNvSpPr/>
      </dsp:nvSpPr>
      <dsp:spPr>
        <a:xfrm>
          <a:off x="777768" y="1328"/>
          <a:ext cx="10261708" cy="673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267" tIns="71267" rIns="71267" bIns="7126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Ziel: Entwicklung einer mobilen App (Android) zur Audioaufnahme und –Verwaltung</a:t>
          </a:r>
          <a:endParaRPr lang="en-US" sz="2200" kern="1200" dirty="0"/>
        </a:p>
      </dsp:txBody>
      <dsp:txXfrm>
        <a:off x="777768" y="1328"/>
        <a:ext cx="10261708" cy="673392"/>
      </dsp:txXfrm>
    </dsp:sp>
    <dsp:sp modelId="{4E3EA8B6-E632-4343-8107-B01A1381E45A}">
      <dsp:nvSpPr>
        <dsp:cNvPr id="0" name=""/>
        <dsp:cNvSpPr/>
      </dsp:nvSpPr>
      <dsp:spPr>
        <a:xfrm>
          <a:off x="0" y="843069"/>
          <a:ext cx="11039477" cy="6733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B4A559-C0F6-4062-A2B2-5FFF448A783C}">
      <dsp:nvSpPr>
        <dsp:cNvPr id="0" name=""/>
        <dsp:cNvSpPr/>
      </dsp:nvSpPr>
      <dsp:spPr>
        <a:xfrm>
          <a:off x="203701" y="994583"/>
          <a:ext cx="370366" cy="3703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4785F-26E9-4FC4-8439-9739A7362396}">
      <dsp:nvSpPr>
        <dsp:cNvPr id="0" name=""/>
        <dsp:cNvSpPr/>
      </dsp:nvSpPr>
      <dsp:spPr>
        <a:xfrm>
          <a:off x="777768" y="843069"/>
          <a:ext cx="10261708" cy="673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267" tIns="71267" rIns="71267" bIns="7126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Technologie: Ionic + Capacitor Plugins</a:t>
          </a:r>
          <a:endParaRPr lang="en-US" sz="2200" kern="1200"/>
        </a:p>
      </dsp:txBody>
      <dsp:txXfrm>
        <a:off x="777768" y="843069"/>
        <a:ext cx="10261708" cy="673392"/>
      </dsp:txXfrm>
    </dsp:sp>
    <dsp:sp modelId="{D2B2706D-018B-4517-BB47-41B754E7ECE5}">
      <dsp:nvSpPr>
        <dsp:cNvPr id="0" name=""/>
        <dsp:cNvSpPr/>
      </dsp:nvSpPr>
      <dsp:spPr>
        <a:xfrm>
          <a:off x="0" y="1684810"/>
          <a:ext cx="11039477" cy="6733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4F3282-B4B6-49B5-B6AE-C51976CBD4D4}">
      <dsp:nvSpPr>
        <dsp:cNvPr id="0" name=""/>
        <dsp:cNvSpPr/>
      </dsp:nvSpPr>
      <dsp:spPr>
        <a:xfrm>
          <a:off x="203701" y="1836323"/>
          <a:ext cx="370366" cy="3703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E4B8A-15FB-44D7-9ADF-B323261025E7}">
      <dsp:nvSpPr>
        <dsp:cNvPr id="0" name=""/>
        <dsp:cNvSpPr/>
      </dsp:nvSpPr>
      <dsp:spPr>
        <a:xfrm>
          <a:off x="777768" y="1684810"/>
          <a:ext cx="10261708" cy="673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267" tIns="71267" rIns="71267" bIns="7126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Plattform: Android</a:t>
          </a:r>
          <a:endParaRPr lang="en-US" sz="2200" kern="1200"/>
        </a:p>
      </dsp:txBody>
      <dsp:txXfrm>
        <a:off x="777768" y="1684810"/>
        <a:ext cx="10261708" cy="673392"/>
      </dsp:txXfrm>
    </dsp:sp>
    <dsp:sp modelId="{8270D84D-8383-4742-9358-726C9D565071}">
      <dsp:nvSpPr>
        <dsp:cNvPr id="0" name=""/>
        <dsp:cNvSpPr/>
      </dsp:nvSpPr>
      <dsp:spPr>
        <a:xfrm>
          <a:off x="0" y="2526551"/>
          <a:ext cx="11039477" cy="6733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77A2BA-7093-4C58-9B0F-7B69A4654162}">
      <dsp:nvSpPr>
        <dsp:cNvPr id="0" name=""/>
        <dsp:cNvSpPr/>
      </dsp:nvSpPr>
      <dsp:spPr>
        <a:xfrm>
          <a:off x="203701" y="2678064"/>
          <a:ext cx="370366" cy="3703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85C8E-29EA-47BE-B5E3-4E8F71B7649C}">
      <dsp:nvSpPr>
        <dsp:cNvPr id="0" name=""/>
        <dsp:cNvSpPr/>
      </dsp:nvSpPr>
      <dsp:spPr>
        <a:xfrm>
          <a:off x="777768" y="2526551"/>
          <a:ext cx="10261708" cy="673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267" tIns="71267" rIns="71267" bIns="7126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Fokus: Minimalistisches Design, volle Funktionalität, einfache Benutzerführung</a:t>
          </a:r>
          <a:endParaRPr lang="en-US" sz="2200" kern="1200"/>
        </a:p>
      </dsp:txBody>
      <dsp:txXfrm>
        <a:off x="777768" y="2526551"/>
        <a:ext cx="10261708" cy="673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A5107-6139-38B0-B92E-9D2381DAA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6FE681-54B0-EA1B-AC9F-F3076848F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BA8560-229F-7A31-E567-019AD102F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6BA4-3F4D-4954-BE50-D0BEAA4CB23C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BE0E3D-A0B9-FA3D-90FF-33B89BA67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A5E118-3300-4AD2-8BE6-8A7DF342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46BB-7EBE-41A1-B066-A62D3EEFF7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62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0BE0C-60B9-DA4B-9B06-14FE2953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34AC6C-BA5F-8C2B-6B87-25EC6E244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982660-F3BB-34CA-2217-028719E27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6BA4-3F4D-4954-BE50-D0BEAA4CB23C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72D329-913F-B5D0-0E88-29A16A1E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F14FD8-879C-EE53-0BED-767EDB43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46BB-7EBE-41A1-B066-A62D3EEFF7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22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D7DE508-63E1-1206-D9E3-067AD1D4E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FC1FE4-BF71-888D-301B-3A1B4A9D3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C3B9B0-61D6-E536-BAB3-54D2CA27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6BA4-3F4D-4954-BE50-D0BEAA4CB23C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EFF408-416A-7F15-70F7-E17D8E3D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FEDEF9-2371-3427-55F9-CD50D2D2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46BB-7EBE-41A1-B066-A62D3EEFF7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69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BC3B8-7977-2C3C-A354-AD4FCD55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38A4E3-6A0B-B21C-6DFE-C68257323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9C31D3-A9AC-8EC8-1F3D-26FE4E3B4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6BA4-3F4D-4954-BE50-D0BEAA4CB23C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F197BC-2747-FEF0-B6CB-C365455A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569ACE-2E2D-EB5D-7FA2-5CBA927D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46BB-7EBE-41A1-B066-A62D3EEFF7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11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8082B-05F8-EB63-0603-62D00F84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32F96B-5D30-87F0-DB4E-A31A11B50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7421C5-ED32-875C-0667-15D8BB93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6BA4-3F4D-4954-BE50-D0BEAA4CB23C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4BE045-EDC3-438A-00CB-04999EB55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E0C3CA-0ACB-C806-636F-494365C6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46BB-7EBE-41A1-B066-A62D3EEFF7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69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318F7-9650-67A8-3FEC-9719073C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231175-0D2D-A949-C161-7A5DC2EB9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EF7AB5-B51A-26DA-391C-4F74EAADC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DA0DB9-EC79-9B6B-5929-26BE0767D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6BA4-3F4D-4954-BE50-D0BEAA4CB23C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53F109-40BE-9124-4126-C712E9794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C07D3D-9197-1762-B998-48566FE0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46BB-7EBE-41A1-B066-A62D3EEFF7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70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C7216F-9567-8B62-F2D2-95D845661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2EEAE4-E780-BF1C-F986-AEF067D44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426568-CC12-3849-3448-983118323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986FA6-303C-5956-C1BA-CF2036001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8D27D72-522D-40B5-0B4E-F6ED299D7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052C759-CAE3-6168-02FB-810D0D11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6BA4-3F4D-4954-BE50-D0BEAA4CB23C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5483E19-8417-0B45-DFF1-1EC9FFA5A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2C0A89-A3E7-9C6F-9FA2-A3634464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46BB-7EBE-41A1-B066-A62D3EEFF7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21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BCF1A-719B-CAA8-5AC2-5362E946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9E7F071-7CF8-8A47-14F7-614BB3BB0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6BA4-3F4D-4954-BE50-D0BEAA4CB23C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831621-0CB3-4EE0-3BC5-47D671C10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FA464A-56DA-4D8C-5C5E-8AFCABF5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46BB-7EBE-41A1-B066-A62D3EEFF7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94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75F13F3-52F3-69BF-E94D-07B18D4AF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6BA4-3F4D-4954-BE50-D0BEAA4CB23C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5C0C64-39E6-26F1-44B5-DA0F43C6E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F13A73-859D-B774-E29B-48F46DA3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46BB-7EBE-41A1-B066-A62D3EEFF7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35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2F719-5605-3D88-F675-4CF45C84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0C29F-EC80-E3D5-EC8C-CB585F231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46C0D7-2FA8-9F31-A6C2-02DEFBC74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502ADB-FB2A-BD10-DEA6-A5DD4495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6BA4-3F4D-4954-BE50-D0BEAA4CB23C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81CDAF-FF13-3692-6C63-78EA1C50D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8A7321-3099-6119-7D1C-4E19BE4D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46BB-7EBE-41A1-B066-A62D3EEFF7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08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CBA15-214E-16FF-BD6E-668056BA9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8048F66-7979-E320-2972-A7C73EAAD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9AE640E-3812-A18B-3ADF-B2E8A33D3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2A47B7-42EF-362B-6EDF-A63545E74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6BA4-3F4D-4954-BE50-D0BEAA4CB23C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171F95-A40D-1655-A271-183116BBB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9A63CD-E366-447C-CE72-663DA7BE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46BB-7EBE-41A1-B066-A62D3EEFF7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55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C56412AD-0572-6646-7D55-E227305E0C2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0894525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4" imgW="276" imgH="275" progId="TCLayout.ActiveDocument.1">
                  <p:embed/>
                </p:oleObj>
              </mc:Choice>
              <mc:Fallback>
                <p:oleObj name="think-cell Folie" r:id="rId14" imgW="276" imgH="27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F3E8784-6ACC-08DD-FEC4-6AB64362E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14AC5E-CE08-8ECA-C2E5-C2D1BF45A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B86AEE-9D2D-B133-957E-F0B0E5C5E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0B6BA4-3F4D-4954-BE50-D0BEAA4CB23C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54BF5A-1EA8-9AC5-FD9A-C93AC5694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B217C2-F4B1-72EC-E5D3-D7B479A3F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E946BB-7EBE-41A1-B066-A62D3EEFF7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2.png"/><Relationship Id="rId3" Type="http://schemas.openxmlformats.org/officeDocument/2006/relationships/oleObject" Target="../embeddings/oleObject3.bin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13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12.png"/><Relationship Id="rId5" Type="http://schemas.openxmlformats.org/officeDocument/2006/relationships/diagramData" Target="../diagrams/data1.xml"/><Relationship Id="rId10" Type="http://schemas.openxmlformats.org/officeDocument/2006/relationships/image" Target="../media/image3.png"/><Relationship Id="rId4" Type="http://schemas.openxmlformats.org/officeDocument/2006/relationships/image" Target="../media/image1.emf"/><Relationship Id="rId9" Type="http://schemas.microsoft.com/office/2007/relationships/diagramDrawing" Target="../diagrams/drawing1.xml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oleObject" Target="../embeddings/oleObject4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.emf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20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oleObject" Target="../embeddings/oleObject6.bin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1.emf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2959DDAA-0274-8B4F-7A1D-C3011339552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548881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6" imgH="275" progId="TCLayout.ActiveDocument.1">
                  <p:embed/>
                </p:oleObj>
              </mc:Choice>
              <mc:Fallback>
                <p:oleObj name="think-cell Folie" r:id="rId3" imgW="276" imgH="27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2A13CF-05A7-6564-32F2-57037A9F3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5014" y="0"/>
            <a:ext cx="9932691" cy="1165996"/>
          </a:xfrm>
        </p:spPr>
        <p:txBody>
          <a:bodyPr vert="horz" anchor="b">
            <a:normAutofit fontScale="90000"/>
          </a:bodyPr>
          <a:lstStyle/>
          <a:p>
            <a:br>
              <a:rPr lang="de-DE" sz="3700" dirty="0">
                <a:solidFill>
                  <a:srgbClr val="FFFFFF"/>
                </a:solidFill>
              </a:rPr>
            </a:br>
            <a:r>
              <a:rPr lang="de-DE" sz="6700" b="1" dirty="0">
                <a:solidFill>
                  <a:srgbClr val="FFFFFF"/>
                </a:solidFill>
              </a:rPr>
              <a:t>Audio Recorder App</a:t>
            </a:r>
            <a:endParaRPr lang="de-DE" sz="3700" b="1" dirty="0">
              <a:solidFill>
                <a:srgbClr val="FFFFFF"/>
              </a:solidFill>
            </a:endParaRPr>
          </a:p>
        </p:txBody>
      </p:sp>
      <p:sp>
        <p:nvSpPr>
          <p:cNvPr id="4113" name="Rectangle 4112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07411D-92F8-45C1-D4FD-B51A445E4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5015" y="1295628"/>
            <a:ext cx="9932690" cy="508000"/>
          </a:xfrm>
        </p:spPr>
        <p:txBody>
          <a:bodyPr anchor="t">
            <a:normAutofit/>
          </a:bodyPr>
          <a:lstStyle/>
          <a:p>
            <a:r>
              <a:rPr lang="de-DE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Präsentation zur Projektabgabe</a:t>
            </a:r>
          </a:p>
          <a:p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D9484CBB-04F4-025A-B301-8319673E9431}"/>
              </a:ext>
            </a:extLst>
          </p:cNvPr>
          <p:cNvSpPr/>
          <p:nvPr/>
        </p:nvSpPr>
        <p:spPr>
          <a:xfrm>
            <a:off x="6270192" y="2235507"/>
            <a:ext cx="3285651" cy="31267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18CD4C5B-3102-E4AD-8712-90814AE6C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618" y="2567600"/>
            <a:ext cx="2433681" cy="212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fik 14" descr="Ein Bild, das Logo, Symbol, Grafiken, Kreis enthält.&#10;&#10;KI-generierte Inhalte können fehlerhaft sein.">
            <a:extLst>
              <a:ext uri="{FF2B5EF4-FFF2-40B4-BE49-F238E27FC236}">
                <a16:creationId xmlns:a16="http://schemas.microsoft.com/office/drawing/2014/main" id="{1A3FEB75-9FA1-8E13-E436-4358BA260F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45" y="2028040"/>
            <a:ext cx="3534332" cy="353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0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67B09A-CCB0-0A81-7AA2-B62259B8D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 b="1" dirty="0">
                <a:solidFill>
                  <a:srgbClr val="FFFFFF"/>
                </a:solidFill>
              </a:rPr>
              <a:t>Herausforderungen &amp; Lösungen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C15F8A01-38DF-0859-76DA-9E92B3876A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310190"/>
              </p:ext>
            </p:extLst>
          </p:nvPr>
        </p:nvGraphicFramePr>
        <p:xfrm>
          <a:off x="1397267" y="2455347"/>
          <a:ext cx="9397466" cy="3004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6140">
                  <a:extLst>
                    <a:ext uri="{9D8B030D-6E8A-4147-A177-3AD203B41FA5}">
                      <a16:colId xmlns:a16="http://schemas.microsoft.com/office/drawing/2014/main" val="810893358"/>
                    </a:ext>
                  </a:extLst>
                </a:gridCol>
                <a:gridCol w="5271326">
                  <a:extLst>
                    <a:ext uri="{9D8B030D-6E8A-4147-A177-3AD203B41FA5}">
                      <a16:colId xmlns:a16="http://schemas.microsoft.com/office/drawing/2014/main" val="1052995778"/>
                    </a:ext>
                  </a:extLst>
                </a:gridCol>
              </a:tblGrid>
              <a:tr h="551579">
                <a:tc>
                  <a:txBody>
                    <a:bodyPr/>
                    <a:lstStyle/>
                    <a:p>
                      <a:pPr>
                        <a:defRPr sz="1400" b="1"/>
                      </a:pPr>
                      <a:r>
                        <a:rPr lang="de-DE" sz="2200" dirty="0"/>
                        <a:t>Herausforderung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pPr>
                        <a:defRPr sz="1400" b="1"/>
                      </a:pPr>
                      <a:r>
                        <a:rPr lang="de-DE" sz="2200"/>
                        <a:t>Lösung</a:t>
                      </a:r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3751102288"/>
                  </a:ext>
                </a:extLst>
              </a:tr>
              <a:tr h="551579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lang="de-DE" sz="2200" dirty="0"/>
                        <a:t>Mikrofonberechtigung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lang="de-DE" sz="2200" dirty="0"/>
                        <a:t>Permission API von </a:t>
                      </a:r>
                      <a:r>
                        <a:rPr lang="de-DE" sz="2200" dirty="0" err="1"/>
                        <a:t>Capacitor</a:t>
                      </a:r>
                      <a:endParaRPr lang="de-DE" sz="2200" dirty="0"/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2172201163"/>
                  </a:ext>
                </a:extLst>
              </a:tr>
              <a:tr h="950748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lang="de-DE" sz="2200"/>
                        <a:t>Speicherung &amp; URI-Verwaltung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lang="de-DE" sz="2200" dirty="0"/>
                        <a:t>Filesystem </a:t>
                      </a:r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780583152"/>
                  </a:ext>
                </a:extLst>
              </a:tr>
              <a:tr h="950748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lang="de-DE" sz="2200"/>
                        <a:t>Synchronisation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lang="de-DE" sz="2200" dirty="0"/>
                        <a:t>Automatischer Refresh nach Aufnahme-Ende</a:t>
                      </a:r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3299949167"/>
                  </a:ext>
                </a:extLst>
              </a:tr>
            </a:tbl>
          </a:graphicData>
        </a:graphic>
      </p:graphicFrame>
      <p:pic>
        <p:nvPicPr>
          <p:cNvPr id="5" name="Grafik 4" descr="Brainstorming mit einfarbiger Füllung">
            <a:extLst>
              <a:ext uri="{FF2B5EF4-FFF2-40B4-BE49-F238E27FC236}">
                <a16:creationId xmlns:a16="http://schemas.microsoft.com/office/drawing/2014/main" id="{C5DC2A23-00C4-D053-47DB-599D17954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5382" y="2455347"/>
            <a:ext cx="547535" cy="547535"/>
          </a:xfrm>
          <a:prstGeom prst="rect">
            <a:avLst/>
          </a:prstGeom>
        </p:spPr>
      </p:pic>
      <p:pic>
        <p:nvPicPr>
          <p:cNvPr id="7" name="Grafik 6" descr="Häkchen mit einfarbiger Füllung">
            <a:extLst>
              <a:ext uri="{FF2B5EF4-FFF2-40B4-BE49-F238E27FC236}">
                <a16:creationId xmlns:a16="http://schemas.microsoft.com/office/drawing/2014/main" id="{018618AF-0968-326F-B2E1-68167B25A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382" y="2454856"/>
            <a:ext cx="415500" cy="41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74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8D4BF5-A16A-8363-2205-52F521B88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FB76387-E8A3-C3B3-0118-FD94587A1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D7E7AF-E9B9-DBA2-2C4C-F8BB36BED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6FB26B-F05C-EB80-9FCE-EBBE52830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D9DCA7-7958-45DB-FFAF-F59945E5C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099208-9D95-A5D6-AE40-22EFB604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F7BBD8-6383-D0A3-CE1C-DA15501E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chemeClr val="bg1"/>
                </a:solidFill>
              </a:rPr>
              <a:t>Repository &amp;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49CF04-2576-FAF3-20DA-BE6D18C1C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519" y="2711805"/>
            <a:ext cx="9724031" cy="368335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000" dirty="0"/>
              <a:t>Code auf GitHub:</a:t>
            </a:r>
          </a:p>
          <a:p>
            <a:pPr marL="0" indent="0">
              <a:buNone/>
            </a:pPr>
            <a:r>
              <a:rPr lang="de-DE" sz="2000" dirty="0"/>
              <a:t>github.com/</a:t>
            </a:r>
            <a:r>
              <a:rPr lang="de-DE" sz="2000" dirty="0" err="1"/>
              <a:t>joergwaldvogel</a:t>
            </a:r>
            <a:r>
              <a:rPr lang="de-DE" sz="2000" dirty="0"/>
              <a:t>/</a:t>
            </a:r>
            <a:r>
              <a:rPr lang="de-DE" sz="2000" dirty="0" err="1"/>
              <a:t>Recording_app_Genz</a:t>
            </a: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>
              <a:buFont typeface="Wingdings" panose="05000000000000000000" pitchFamily="2" charset="2"/>
              <a:buChar char="§"/>
            </a:pPr>
            <a:endParaRPr lang="de-DE" sz="2000" dirty="0"/>
          </a:p>
          <a:p>
            <a:pPr>
              <a:buFont typeface="Wingdings" panose="05000000000000000000" pitchFamily="2" charset="2"/>
              <a:buChar char="§"/>
            </a:pPr>
            <a:endParaRPr lang="de-DE" sz="2000" dirty="0"/>
          </a:p>
          <a:p>
            <a:pPr>
              <a:buFont typeface="Wingdings" panose="05000000000000000000" pitchFamily="2" charset="2"/>
              <a:buChar char="§"/>
            </a:pPr>
            <a:endParaRPr lang="de-DE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/>
              <a:t>Live-Demo in Android Studio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2A09162-2DED-651F-96C3-C5232B280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696" y="2711805"/>
            <a:ext cx="1076796" cy="118184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AE1C849-B06B-5CDC-701F-EC1D8085C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274" y="5151856"/>
            <a:ext cx="847724" cy="847724"/>
          </a:xfrm>
          <a:prstGeom prst="rect">
            <a:avLst/>
          </a:prstGeom>
        </p:spPr>
      </p:pic>
      <p:sp>
        <p:nvSpPr>
          <p:cNvPr id="7" name="Pfeil: nach rechts gekrümmt 6">
            <a:extLst>
              <a:ext uri="{FF2B5EF4-FFF2-40B4-BE49-F238E27FC236}">
                <a16:creationId xmlns:a16="http://schemas.microsoft.com/office/drawing/2014/main" id="{84304062-32AF-D209-45CB-3E430F9B2E97}"/>
              </a:ext>
            </a:extLst>
          </p:cNvPr>
          <p:cNvSpPr/>
          <p:nvPr/>
        </p:nvSpPr>
        <p:spPr>
          <a:xfrm>
            <a:off x="371475" y="3019425"/>
            <a:ext cx="1085850" cy="2696577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368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A28A12-3B81-2945-E4BD-D2569721F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rgbClr val="FFFFFF"/>
                </a:solidFill>
              </a:rPr>
              <a:t>Fazit &amp; 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95DC77-A4E0-B982-0894-205C80955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725" y="2188628"/>
            <a:ext cx="10220326" cy="4078176"/>
          </a:xfrm>
        </p:spPr>
        <p:txBody>
          <a:bodyPr anchor="ctr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1700" dirty="0"/>
              <a:t>Alle Ziele wurden erreicht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17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1700" dirty="0"/>
              <a:t>Funktionale App mit stabiler Performance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17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1700" dirty="0"/>
              <a:t>Schlichtes, benutzerfreundliches Design</a:t>
            </a:r>
          </a:p>
          <a:p>
            <a:pPr marL="0" indent="0">
              <a:buNone/>
            </a:pPr>
            <a:endParaRPr lang="de-DE" sz="1700" dirty="0"/>
          </a:p>
          <a:p>
            <a:pPr marL="0" indent="0">
              <a:buNone/>
            </a:pPr>
            <a:r>
              <a:rPr lang="de-DE" sz="2000" b="1" dirty="0"/>
              <a:t>Ausblick:</a:t>
            </a:r>
          </a:p>
          <a:p>
            <a:pPr marL="0" indent="0">
              <a:buNone/>
            </a:pPr>
            <a:endParaRPr lang="de-DE" sz="17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1700" dirty="0"/>
              <a:t>Cloud-Speicherung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17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1700" dirty="0"/>
              <a:t>Audio-Bearbeitung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17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1700" dirty="0"/>
              <a:t>iOS-Unterstützung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4395952-2E66-89D6-9179-F7B4D9776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137" y="1834399"/>
            <a:ext cx="503708" cy="50120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7CD3F18-C22B-B917-9B8D-017788165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950" y="2476500"/>
            <a:ext cx="544848" cy="54484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8215D27-4E1C-08C4-B5C7-B603BF0C5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9165" y="4681672"/>
            <a:ext cx="595312" cy="59531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5163FD8-5BF2-C54B-3616-71D75AB1DC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042" y="5398865"/>
            <a:ext cx="416050" cy="42072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D8E6E42-EE6F-D5F1-7CDE-BC9AF927A9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4042" y="6200423"/>
            <a:ext cx="385559" cy="420610"/>
          </a:xfrm>
          <a:prstGeom prst="rect">
            <a:avLst/>
          </a:prstGeom>
        </p:spPr>
      </p:pic>
      <p:pic>
        <p:nvPicPr>
          <p:cNvPr id="11" name="Grafik 10" descr="Smartphone Silhouette">
            <a:extLst>
              <a:ext uri="{FF2B5EF4-FFF2-40B4-BE49-F238E27FC236}">
                <a16:creationId xmlns:a16="http://schemas.microsoft.com/office/drawing/2014/main" id="{6ED948DC-D993-48CC-9E69-233B3221EA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46437" y="3255628"/>
            <a:ext cx="5810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6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1AE5077E-D717-9B0A-CE4F-3B06E51006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00017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6" imgH="275" progId="TCLayout.ActiveDocument.1">
                  <p:embed/>
                </p:oleObj>
              </mc:Choice>
              <mc:Fallback>
                <p:oleObj name="think-cell Folie" r:id="rId3" imgW="276" imgH="27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33EDA0D-F54B-48BB-9910-7DB6A5FBA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A73256-0EB9-4289-A040-E77C05B42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2000" cy="239582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4FE2E0-0356-4DC9-A129-5C677E5BB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0500" y="6"/>
            <a:ext cx="31114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AF9516E-11D6-4EBA-B6FD-722514EE9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"/>
            <a:ext cx="12192000" cy="2395815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E68CD86-EBCA-4577-B9FD-960CCEE8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26042" y="9496"/>
            <a:ext cx="11765956" cy="2376835"/>
          </a:xfrm>
          <a:prstGeom prst="rect">
            <a:avLst/>
          </a:prstGeom>
          <a:gradFill>
            <a:gsLst>
              <a:gs pos="0">
                <a:srgbClr val="000000">
                  <a:alpha val="8000"/>
                </a:srgbClr>
              </a:gs>
              <a:gs pos="76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65953-6EC5-AFA7-D1F2-A5B99E5D4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65125"/>
            <a:ext cx="9748522" cy="1325563"/>
          </a:xfrm>
        </p:spPr>
        <p:txBody>
          <a:bodyPr vert="horz">
            <a:normAutofit/>
          </a:bodyPr>
          <a:lstStyle/>
          <a:p>
            <a:r>
              <a:rPr lang="de-DE" sz="4000" b="1" dirty="0">
                <a:solidFill>
                  <a:srgbClr val="FFFFFF"/>
                </a:solidFill>
              </a:rPr>
              <a:t>Projektüberblick</a:t>
            </a:r>
          </a:p>
        </p:txBody>
      </p:sp>
      <p:graphicFrame>
        <p:nvGraphicFramePr>
          <p:cNvPr id="38" name="Inhaltsplatzhalter 2">
            <a:extLst>
              <a:ext uri="{FF2B5EF4-FFF2-40B4-BE49-F238E27FC236}">
                <a16:creationId xmlns:a16="http://schemas.microsoft.com/office/drawing/2014/main" id="{069A6054-0D49-663B-06C6-C3CC17EA87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2783453"/>
              </p:ext>
            </p:extLst>
          </p:nvPr>
        </p:nvGraphicFramePr>
        <p:xfrm>
          <a:off x="295272" y="3495159"/>
          <a:ext cx="11039477" cy="3201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D4316DD0-B0D3-21F7-4785-CCF3448E66CF}"/>
              </a:ext>
            </a:extLst>
          </p:cNvPr>
          <p:cNvSpPr/>
          <p:nvPr/>
        </p:nvSpPr>
        <p:spPr>
          <a:xfrm>
            <a:off x="2743419" y="1643478"/>
            <a:ext cx="1745228" cy="17635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A3F7D0FC-B113-396D-EA57-7EDEC44DE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655" y="1591096"/>
            <a:ext cx="1828800" cy="182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7E5A700F-A989-0B85-01B0-B7100610B527}"/>
              </a:ext>
            </a:extLst>
          </p:cNvPr>
          <p:cNvSpPr/>
          <p:nvPr/>
        </p:nvSpPr>
        <p:spPr>
          <a:xfrm>
            <a:off x="351972" y="1632041"/>
            <a:ext cx="1745228" cy="17635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1A870650-9A70-9717-7BCF-3074ABACD621}"/>
              </a:ext>
            </a:extLst>
          </p:cNvPr>
          <p:cNvGrpSpPr/>
          <p:nvPr/>
        </p:nvGrpSpPr>
        <p:grpSpPr>
          <a:xfrm>
            <a:off x="578241" y="1613613"/>
            <a:ext cx="8946585" cy="1823280"/>
            <a:chOff x="578241" y="1613613"/>
            <a:chExt cx="8946585" cy="1823280"/>
          </a:xfrm>
        </p:grpSpPr>
        <p:sp>
          <p:nvSpPr>
            <p:cNvPr id="35" name="Rechteck: abgerundete Ecken 34">
              <a:extLst>
                <a:ext uri="{FF2B5EF4-FFF2-40B4-BE49-F238E27FC236}">
                  <a16:creationId xmlns:a16="http://schemas.microsoft.com/office/drawing/2014/main" id="{67A501AE-078F-A453-284C-E3F35BFDBDD8}"/>
                </a:ext>
              </a:extLst>
            </p:cNvPr>
            <p:cNvSpPr/>
            <p:nvPr/>
          </p:nvSpPr>
          <p:spPr>
            <a:xfrm>
              <a:off x="7779598" y="1650826"/>
              <a:ext cx="1745228" cy="176355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E7911813-63D3-1930-0D69-DEA91140BB02}"/>
                </a:ext>
              </a:extLst>
            </p:cNvPr>
            <p:cNvSpPr/>
            <p:nvPr/>
          </p:nvSpPr>
          <p:spPr>
            <a:xfrm>
              <a:off x="5287310" y="1650826"/>
              <a:ext cx="1745228" cy="176355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0A07C269-C5BD-FA65-E964-8460A26CA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48359" y="1889195"/>
              <a:ext cx="1257353" cy="1257353"/>
            </a:xfrm>
            <a:prstGeom prst="rect">
              <a:avLst/>
            </a:prstGeom>
          </p:spPr>
        </p:pic>
        <p:pic>
          <p:nvPicPr>
            <p:cNvPr id="29" name="Picture 10">
              <a:extLst>
                <a:ext uri="{FF2B5EF4-FFF2-40B4-BE49-F238E27FC236}">
                  <a16:creationId xmlns:a16="http://schemas.microsoft.com/office/drawing/2014/main" id="{A7DCD1F7-729D-597B-FC30-B3AC330BE2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1450" y="1613613"/>
              <a:ext cx="1828800" cy="1823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>
              <a:extLst>
                <a:ext uri="{FF2B5EF4-FFF2-40B4-BE49-F238E27FC236}">
                  <a16:creationId xmlns:a16="http://schemas.microsoft.com/office/drawing/2014/main" id="{BD4E927A-83E7-A239-ABC6-2428F2BAB3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41" y="1961056"/>
              <a:ext cx="1292690" cy="1128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IONIC 101: Code your own grocery list app with ease. | onexip GmbH">
              <a:extLst>
                <a:ext uri="{FF2B5EF4-FFF2-40B4-BE49-F238E27FC236}">
                  <a16:creationId xmlns:a16="http://schemas.microsoft.com/office/drawing/2014/main" id="{404BB6B8-99C6-93D9-73FE-A60C108D41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4694" y="1931775"/>
              <a:ext cx="1195035" cy="1195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4816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FC0409-B6F3-A7FF-3026-A3751AA3C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Hauptfunktionen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Anforderungen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BF45780-2294-32F2-4A84-65B90D96B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927" y="1966293"/>
            <a:ext cx="10750144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3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F537BFB0-3078-56FE-1992-23DEAFC056D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984527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6" imgH="275" progId="TCLayout.ActiveDocument.1">
                  <p:embed/>
                </p:oleObj>
              </mc:Choice>
              <mc:Fallback>
                <p:oleObj name="think-cell Folie" r:id="rId3" imgW="276" imgH="27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F5B7F2-C10F-3299-A3F5-3F2D5405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>
            <a:normAutofit/>
          </a:bodyPr>
          <a:lstStyle/>
          <a:p>
            <a:r>
              <a:rPr lang="de-DE" sz="4000" b="1" dirty="0">
                <a:solidFill>
                  <a:srgbClr val="FFFFFF"/>
                </a:solidFill>
              </a:rPr>
              <a:t>Technische 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7900DF-62F7-D6FB-237F-316ED8D55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899" y="2127697"/>
            <a:ext cx="9724031" cy="368335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200" b="1" dirty="0"/>
              <a:t>Verwendete Plugins</a:t>
            </a:r>
            <a:r>
              <a:rPr lang="de-DE" sz="2200" dirty="0"/>
              <a:t>:</a:t>
            </a:r>
          </a:p>
          <a:p>
            <a:pPr lvl="1"/>
            <a:r>
              <a:rPr lang="de-DE" sz="2200" dirty="0"/>
              <a:t>Audio Recorder</a:t>
            </a:r>
          </a:p>
          <a:p>
            <a:pPr lvl="1"/>
            <a:r>
              <a:rPr lang="de-DE" sz="2200" dirty="0"/>
              <a:t>Filesystem</a:t>
            </a:r>
          </a:p>
          <a:p>
            <a:pPr lvl="1"/>
            <a:r>
              <a:rPr lang="de-DE" sz="2200" dirty="0"/>
              <a:t>Share</a:t>
            </a:r>
          </a:p>
          <a:p>
            <a:pPr lvl="1"/>
            <a:r>
              <a:rPr lang="de-DE" sz="2200" dirty="0"/>
              <a:t>Native Audio</a:t>
            </a:r>
          </a:p>
          <a:p>
            <a:pPr marL="457200" lvl="1" indent="0">
              <a:buNone/>
            </a:pPr>
            <a:endParaRPr lang="de-DE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200" dirty="0"/>
              <a:t>Dateien werden </a:t>
            </a:r>
            <a:r>
              <a:rPr lang="de-DE" sz="2200" i="1" dirty="0"/>
              <a:t>lokal gespeichert </a:t>
            </a:r>
            <a:r>
              <a:rPr lang="de-DE" sz="2200" dirty="0"/>
              <a:t>und nach App-Neustart geladen</a:t>
            </a:r>
          </a:p>
          <a:p>
            <a:endParaRPr lang="de-DE" sz="2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72E93DB-088F-1A48-8FE0-712F1DB493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3896" y="2612371"/>
            <a:ext cx="1531055" cy="116681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63BB970-12DD-1574-71E5-3EDE4D1CD8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5286" y="4309448"/>
            <a:ext cx="1562735" cy="101917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86C2A90-2F3D-91CF-4022-061E84F136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86622" y="2567098"/>
            <a:ext cx="1257353" cy="1257353"/>
          </a:xfrm>
          <a:prstGeom prst="rect">
            <a:avLst/>
          </a:prstGeom>
        </p:spPr>
      </p:pic>
      <p:pic>
        <p:nvPicPr>
          <p:cNvPr id="15" name="Picture 4" descr="IONIC 101: Code your own grocery list app with ease. | onexip GmbH">
            <a:extLst>
              <a:ext uri="{FF2B5EF4-FFF2-40B4-BE49-F238E27FC236}">
                <a16:creationId xmlns:a16="http://schemas.microsoft.com/office/drawing/2014/main" id="{80AD3E04-05BA-CB7F-E5FF-0F818E8CF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667" y="2598256"/>
            <a:ext cx="1195035" cy="119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12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C9EE67-0A80-D244-3539-59439FDC5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BE6A9535-4F9E-3C1C-946A-E97E15F3617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753081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6" imgH="275" progId="TCLayout.ActiveDocument.1">
                  <p:embed/>
                </p:oleObj>
              </mc:Choice>
              <mc:Fallback>
                <p:oleObj name="think-cell Folie" r:id="rId3" imgW="276" imgH="27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418655-36DA-4B8E-535D-E1B596316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497B68-C756-23AC-BB0D-FA96DFEE9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7E77A6-B0B2-775B-D0C9-BCA34AE32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A66C2D-A6B6-C99A-386D-3E55DF3D6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DB1DB7-1335-98BF-C083-02B71A58E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FC147F-48B8-9D0F-508B-0D0D1E79E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>
            <a:normAutofit fontScale="90000"/>
          </a:bodyPr>
          <a:lstStyle/>
          <a:p>
            <a:r>
              <a:rPr lang="de-DE" sz="4000" b="1" dirty="0">
                <a:solidFill>
                  <a:schemeClr val="bg1"/>
                </a:solidFill>
              </a:rPr>
              <a:t>Beispiel: Import und Verwendung des Audio-Recorder-Plug-ins von </a:t>
            </a:r>
            <a:r>
              <a:rPr lang="de-DE" sz="4000" b="1" dirty="0" err="1">
                <a:solidFill>
                  <a:schemeClr val="bg1"/>
                </a:solidFill>
              </a:rPr>
              <a:t>CapAwesome</a:t>
            </a:r>
            <a:endParaRPr lang="de-DE" sz="4000" b="1" dirty="0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BBE49DD-90CB-1783-AF3A-42BA4E5FA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2378" y="2146111"/>
            <a:ext cx="8069622" cy="414982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B1C970E-6DE0-B7CE-CA9D-533AF10479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3" y="2354085"/>
            <a:ext cx="4122381" cy="394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61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6A4CD9-D214-7F06-D381-7FF2E4200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44237A-2ABD-E68B-2547-A8CE9F0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2962FE-0C0A-D4CC-000C-4501715CA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7AA7AF-1B04-8C16-2B09-AA41DE2A5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D326E3-6D47-4ECB-A66A-7F1FD512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FD1E07-B6E2-AFB5-8F3D-C75BB0479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33113D0-96C3-D251-9234-BBB36BF6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de-DE" sz="4000" b="1" dirty="0">
                <a:solidFill>
                  <a:schemeClr val="bg1"/>
                </a:solidFill>
              </a:rPr>
              <a:t>Beispiel: Verwendung des </a:t>
            </a:r>
            <a:r>
              <a:rPr lang="de-DE" sz="4000" b="1" dirty="0" err="1">
                <a:solidFill>
                  <a:schemeClr val="bg1"/>
                </a:solidFill>
              </a:rPr>
              <a:t>FileSystems</a:t>
            </a:r>
            <a:r>
              <a:rPr lang="de-DE" sz="4000" b="1" dirty="0">
                <a:solidFill>
                  <a:schemeClr val="bg1"/>
                </a:solidFill>
              </a:rPr>
              <a:t> von </a:t>
            </a:r>
            <a:r>
              <a:rPr lang="de-DE" sz="4000" b="1" dirty="0" err="1">
                <a:solidFill>
                  <a:schemeClr val="bg1"/>
                </a:solidFill>
              </a:rPr>
              <a:t>Capacitor</a:t>
            </a:r>
            <a:r>
              <a:rPr lang="de-DE" sz="4000" b="1" dirty="0">
                <a:solidFill>
                  <a:schemeClr val="bg1"/>
                </a:solidFill>
              </a:rPr>
              <a:t> zum Anlegen eines Ordners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F165977-0552-0876-4A09-B0161E106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031" y="2204097"/>
            <a:ext cx="7460527" cy="403385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5B0577B-64C4-9C70-69B3-C0AB1BF75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845" y="1845587"/>
            <a:ext cx="4385186" cy="460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4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E85B6C-3DD6-493B-F00F-9DA878826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DA6FC56-4164-45C8-E229-14A7FCB22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1E8569-C8A9-2745-3FE8-27750DCF4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78725F-B749-BED9-0652-5C23FFA3C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395C05-0605-95A8-53E0-008B2F902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49A2C7-560F-F5E0-BB9C-DE07F90B8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4D9766-4487-34F0-58C2-3772901D7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chemeClr val="bg1"/>
                </a:solidFill>
              </a:rPr>
              <a:t>Beispiel zur Verwendung des Share-Plugins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D9E6BFA-2D26-11EE-1E14-301FB0D39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666" y="1891970"/>
            <a:ext cx="7659330" cy="470520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ADABB52-654C-F0E5-D299-351B962FF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496" y="2694261"/>
            <a:ext cx="42576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56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EE8302-876A-0474-BA22-0B851AEC7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20DCA7-FE0A-0491-953F-E4E643E53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E4C667-65CC-7F4B-A8E4-BB8CA770B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48D26-8F6A-0866-29D3-2747CB3A8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D2A6AF-A617-3A9D-A385-F02D719BB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DF54A5-6189-DFE1-49A2-9035F8626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96C243-8B82-B63B-EB06-F5AE60E4E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de-DE" sz="4000" b="1" dirty="0">
                <a:solidFill>
                  <a:schemeClr val="bg1"/>
                </a:solidFill>
              </a:rPr>
              <a:t>Beispiel zur Verwendung von Native Audio zum Abspielen von Audio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849C762-5560-0349-03B3-3CB04805B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736" y="1585502"/>
            <a:ext cx="6748616" cy="532132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E27897A-8ACA-9D23-6525-5417638E9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" y="1726472"/>
            <a:ext cx="5443384" cy="503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35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A76C6569-F15B-A0BD-52DB-5D7A9D7FA66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860099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6" imgH="275" progId="TCLayout.ActiveDocument.1">
                  <p:embed/>
                </p:oleObj>
              </mc:Choice>
              <mc:Fallback>
                <p:oleObj name="think-cell Folie" r:id="rId3" imgW="276" imgH="27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A29E05-A56D-A4E6-05D1-7BD39C6A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>
            <a:normAutofit/>
          </a:bodyPr>
          <a:lstStyle/>
          <a:p>
            <a:r>
              <a:rPr lang="de-DE" sz="4000" b="1" dirty="0">
                <a:solidFill>
                  <a:srgbClr val="FFFFFF"/>
                </a:solidFill>
              </a:rPr>
              <a:t>UI Screens &amp;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48A83C-10BE-2B83-2E5D-0CF5CEA6E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49" y="2032447"/>
            <a:ext cx="9724031" cy="368335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2000" dirty="0"/>
              <a:t>Startansicht zeigt alle Aufnahmen mit Dateinamen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/>
              <a:t>Buttons: Abspielen, Stoppen, Teilen, Löschen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/>
              <a:t>Button 'Neue Aufnahme' startet Aufnahme (mit Pause/Fortsetzen)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de-DE" sz="2000" dirty="0"/>
              <a:t>Nach </a:t>
            </a:r>
            <a:r>
              <a:rPr lang="de-DE" sz="2000" dirty="0" err="1"/>
              <a:t>Stop</a:t>
            </a:r>
            <a:r>
              <a:rPr lang="de-DE" sz="2000" dirty="0"/>
              <a:t>: direkte Anzeige in Liste</a:t>
            </a:r>
          </a:p>
        </p:txBody>
      </p:sp>
      <p:pic>
        <p:nvPicPr>
          <p:cNvPr id="5" name="Grafik 4" descr="Stoppuhr mit einfarbiger Füllung">
            <a:extLst>
              <a:ext uri="{FF2B5EF4-FFF2-40B4-BE49-F238E27FC236}">
                <a16:creationId xmlns:a16="http://schemas.microsoft.com/office/drawing/2014/main" id="{A190848E-89C1-6275-6C91-DC31AFE83B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08658" y="4590109"/>
            <a:ext cx="914400" cy="914400"/>
          </a:xfrm>
          <a:prstGeom prst="rect">
            <a:avLst/>
          </a:prstGeom>
        </p:spPr>
      </p:pic>
      <p:pic>
        <p:nvPicPr>
          <p:cNvPr id="7" name="Grafik 6" descr="Radiomikrofon mit einfarbiger Füllung">
            <a:extLst>
              <a:ext uri="{FF2B5EF4-FFF2-40B4-BE49-F238E27FC236}">
                <a16:creationId xmlns:a16="http://schemas.microsoft.com/office/drawing/2014/main" id="{54A23043-4027-0859-44DD-4A73B1E0C5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00329" y="3874126"/>
            <a:ext cx="914400" cy="914400"/>
          </a:xfrm>
          <a:prstGeom prst="rect">
            <a:avLst/>
          </a:prstGeom>
        </p:spPr>
      </p:pic>
      <p:pic>
        <p:nvPicPr>
          <p:cNvPr id="11" name="Grafik 10" descr="Wiedergabe mit einfarbiger Füllung">
            <a:extLst>
              <a:ext uri="{FF2B5EF4-FFF2-40B4-BE49-F238E27FC236}">
                <a16:creationId xmlns:a16="http://schemas.microsoft.com/office/drawing/2014/main" id="{8FB26333-F6D6-0F00-165C-31C33BA43B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08658" y="3082678"/>
            <a:ext cx="914400" cy="914400"/>
          </a:xfrm>
          <a:prstGeom prst="rect">
            <a:avLst/>
          </a:prstGeom>
        </p:spPr>
      </p:pic>
      <p:pic>
        <p:nvPicPr>
          <p:cNvPr id="15" name="Grafik 14" descr="Liste mit einfarbiger Füllung">
            <a:extLst>
              <a:ext uri="{FF2B5EF4-FFF2-40B4-BE49-F238E27FC236}">
                <a16:creationId xmlns:a16="http://schemas.microsoft.com/office/drawing/2014/main" id="{5EBF2B89-A71B-DC4D-E40A-B82898C594D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10851" y="21682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249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Breitbild</PresentationFormat>
  <Paragraphs>59</Paragraphs>
  <Slides>12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Wingdings</vt:lpstr>
      <vt:lpstr>Office</vt:lpstr>
      <vt:lpstr>think-cell Folie</vt:lpstr>
      <vt:lpstr> Audio Recorder App</vt:lpstr>
      <vt:lpstr>Projektüberblick</vt:lpstr>
      <vt:lpstr>Hauptfunktionen (Anforderungen)</vt:lpstr>
      <vt:lpstr>Technische Umsetzung</vt:lpstr>
      <vt:lpstr>Beispiel: Import und Verwendung des Audio-Recorder-Plug-ins von CapAwesome</vt:lpstr>
      <vt:lpstr>Beispiel: Verwendung des FileSystems von Capacitor zum Anlegen eines Ordners</vt:lpstr>
      <vt:lpstr>Beispiel zur Verwendung des Share-Plugins</vt:lpstr>
      <vt:lpstr>Beispiel zur Verwendung von Native Audio zum Abspielen von Audio</vt:lpstr>
      <vt:lpstr>UI Screens &amp; Features</vt:lpstr>
      <vt:lpstr>Herausforderungen &amp; Lösungen</vt:lpstr>
      <vt:lpstr>Repository &amp; Demo</vt:lpstr>
      <vt:lpstr>Fazit &amp; 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Maximilian Beck</dc:creator>
  <cp:lastModifiedBy>Waldvogel, Jörg</cp:lastModifiedBy>
  <cp:revision>15</cp:revision>
  <dcterms:created xsi:type="dcterms:W3CDTF">2025-07-23T09:34:34Z</dcterms:created>
  <dcterms:modified xsi:type="dcterms:W3CDTF">2025-08-19T15:49:53Z</dcterms:modified>
</cp:coreProperties>
</file>