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macher, Jörn" initials="SJ" lastIdx="2" clrIdx="0">
    <p:extLst>
      <p:ext uri="{19B8F6BF-5375-455C-9EA6-DF929625EA0E}">
        <p15:presenceInfo xmlns:p15="http://schemas.microsoft.com/office/powerpoint/2012/main" userId="Schumacher, Jö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9388" autoAdjust="0"/>
  </p:normalViewPr>
  <p:slideViewPr>
    <p:cSldViewPr snapToGrid="0">
      <p:cViewPr varScale="1">
        <p:scale>
          <a:sx n="91" d="100"/>
          <a:sy n="91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FB60E-126C-41BC-BB3E-C5ADD01E7D81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7BE97-1DB5-43E4-A224-3648CCDFC0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r>
              <a:rPr lang="de-DE" dirty="0" smtClean="0"/>
              <a:t>: „</a:t>
            </a:r>
            <a:r>
              <a:rPr lang="de-DE" dirty="0" err="1" smtClean="0"/>
              <a:t>motivation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Overview</a:t>
            </a:r>
            <a:r>
              <a:rPr lang="de-DE" dirty="0" smtClean="0"/>
              <a:t>: </a:t>
            </a:r>
            <a:r>
              <a:rPr lang="de-DE" dirty="0" err="1" smtClean="0"/>
              <a:t>Concept</a:t>
            </a:r>
            <a:r>
              <a:rPr lang="de-DE" dirty="0" smtClean="0"/>
              <a:t>, </a:t>
            </a:r>
            <a:r>
              <a:rPr lang="de-DE" dirty="0" err="1" smtClean="0"/>
              <a:t>Terminology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delimitation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BE97-1DB5-43E4-A224-3648CCDFC0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29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Sync: </a:t>
            </a:r>
          </a:p>
          <a:p>
            <a:r>
              <a:rPr lang="en-US" dirty="0" smtClean="0"/>
              <a:t>- wait for response: delay propagation</a:t>
            </a:r>
          </a:p>
          <a:p>
            <a:pPr marL="0" indent="0">
              <a:buFontTx/>
              <a:buNone/>
            </a:pPr>
            <a:r>
              <a:rPr lang="en-US" dirty="0" smtClean="0"/>
              <a:t>- 1:1</a:t>
            </a:r>
          </a:p>
          <a:p>
            <a:pPr marL="0" indent="0">
              <a:buFontTx/>
              <a:buNone/>
            </a:pPr>
            <a:r>
              <a:rPr lang="en-US" dirty="0" err="1" smtClean="0"/>
              <a:t>Aync</a:t>
            </a:r>
            <a:r>
              <a:rPr lang="en-US" dirty="0" smtClean="0"/>
              <a:t>: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Continue processing after request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response</a:t>
            </a:r>
            <a:r>
              <a:rPr lang="de-DE" baseline="0" dirty="0" smtClean="0"/>
              <a:t> &lt;-&gt;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mechanism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Transactionality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across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achieve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1:n / m:n</a:t>
            </a:r>
          </a:p>
          <a:p>
            <a:pPr marL="0" lvl="0" indent="0">
              <a:buFontTx/>
              <a:buNone/>
            </a:pPr>
            <a:r>
              <a:rPr lang="de-DE" baseline="0" dirty="0" smtClean="0"/>
              <a:t>Messaging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: AMQP,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bus</a:t>
            </a:r>
            <a:r>
              <a:rPr lang="de-DE" baseline="0" dirty="0" smtClean="0"/>
              <a:t>, Kafka…</a:t>
            </a:r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BE97-1DB5-43E4-A224-3648CCDFC0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8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store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Easy </a:t>
            </a:r>
            <a:r>
              <a:rPr lang="de-DE" baseline="0" dirty="0" err="1" smtClean="0"/>
              <a:t>querying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explicitly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Commit Log: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State </a:t>
            </a:r>
            <a:r>
              <a:rPr lang="de-DE" baseline="0" dirty="0" err="1" smtClean="0"/>
              <a:t>creation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slower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Accumulation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flexible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BE97-1DB5-43E4-A224-3648CCDFC0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70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Broker: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Zookeeper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Metadata</a:t>
            </a:r>
            <a:endParaRPr lang="de-DE" dirty="0" smtClean="0"/>
          </a:p>
          <a:p>
            <a:r>
              <a:rPr lang="de-DE" dirty="0" smtClean="0"/>
              <a:t>Producer &amp; Consumer </a:t>
            </a:r>
            <a:r>
              <a:rPr lang="de-DE" baseline="0" dirty="0" smtClean="0"/>
              <a:t>not relevant </a:t>
            </a:r>
            <a:r>
              <a:rPr lang="de-DE" baseline="0" dirty="0" err="1" smtClean="0"/>
              <a:t>here</a:t>
            </a:r>
            <a:r>
              <a:rPr lang="de-DE" dirty="0" smtClean="0"/>
              <a:t>: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Command-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download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Command-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Docker Images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BE97-1DB5-43E4-A224-3648CCDFC0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2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Management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details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BE97-1DB5-43E4-A224-3648CCDFC0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6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5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5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7235-A7FE-4BF3-B093-4C90FEA85E10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6303-66FE-4D60-AEB3-C938E73E9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3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Apache Kafka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Messaging, Storage </a:t>
            </a:r>
            <a:r>
              <a:rPr lang="de-DE" dirty="0" err="1" smtClean="0"/>
              <a:t>and</a:t>
            </a:r>
            <a:r>
              <a:rPr lang="de-DE" dirty="0" smtClean="0"/>
              <a:t> Streaming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7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Model: </a:t>
            </a:r>
            <a:r>
              <a:rPr lang="de-DE" dirty="0" err="1" smtClean="0"/>
              <a:t>Plain</a:t>
            </a:r>
            <a:r>
              <a:rPr lang="de-DE" dirty="0" smtClean="0"/>
              <a:t> 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org.apache.kafka.clients</a:t>
            </a:r>
            <a:endParaRPr lang="de-DE" dirty="0" smtClean="0"/>
          </a:p>
          <a:p>
            <a:r>
              <a:rPr lang="de-DE" dirty="0" smtClean="0"/>
              <a:t>Interfaces</a:t>
            </a:r>
          </a:p>
          <a:p>
            <a:pPr lvl="1"/>
            <a:r>
              <a:rPr lang="de-DE" dirty="0" smtClean="0"/>
              <a:t>Producer</a:t>
            </a:r>
          </a:p>
          <a:p>
            <a:pPr lvl="1"/>
            <a:r>
              <a:rPr lang="de-DE" dirty="0" smtClean="0"/>
              <a:t>Consumer</a:t>
            </a:r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pPr lvl="1"/>
            <a:r>
              <a:rPr lang="de-DE" dirty="0" err="1" smtClean="0"/>
              <a:t>Map</a:t>
            </a:r>
            <a:r>
              <a:rPr lang="de-DE" dirty="0" smtClean="0"/>
              <a:t>&lt;String, </a:t>
            </a:r>
            <a:r>
              <a:rPr lang="de-DE" dirty="0" err="1" smtClean="0"/>
              <a:t>Object</a:t>
            </a:r>
            <a:r>
              <a:rPr lang="de-DE" dirty="0" smtClean="0"/>
              <a:t>&gt;</a:t>
            </a:r>
          </a:p>
          <a:p>
            <a:pPr lvl="1"/>
            <a:r>
              <a:rPr lang="de-DE" dirty="0" err="1" smtClean="0"/>
              <a:t>ProducerConfig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40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Plain</a:t>
            </a:r>
            <a:r>
              <a:rPr lang="de-DE" dirty="0" smtClean="0"/>
              <a:t> Kafka Producer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org.apache.kafka.client.producer</a:t>
            </a:r>
            <a:endParaRPr lang="de-DE" dirty="0" smtClean="0"/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pPr lvl="1"/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ProducerConfig</a:t>
            </a:r>
            <a:endParaRPr lang="de-DE" dirty="0" smtClean="0"/>
          </a:p>
          <a:p>
            <a:pPr lvl="1"/>
            <a:r>
              <a:rPr lang="de-DE" dirty="0" err="1" smtClean="0"/>
              <a:t>Serializer</a:t>
            </a:r>
            <a:r>
              <a:rPr lang="de-DE" dirty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Serializer</a:t>
            </a:r>
            <a:r>
              <a:rPr lang="de-DE" dirty="0" smtClean="0"/>
              <a:t>&lt;T&gt;</a:t>
            </a:r>
          </a:p>
          <a:p>
            <a:r>
              <a:rPr lang="de-DE" dirty="0" err="1" smtClean="0"/>
              <a:t>KafkaProducer</a:t>
            </a:r>
            <a:r>
              <a:rPr lang="de-DE" dirty="0" smtClean="0"/>
              <a:t>&lt;KEY_TYPE, VALUE_TYPE&gt;</a:t>
            </a:r>
          </a:p>
          <a:p>
            <a:r>
              <a:rPr lang="de-DE" dirty="0" smtClean="0"/>
              <a:t>Send</a:t>
            </a:r>
          </a:p>
          <a:p>
            <a:pPr lvl="1"/>
            <a:r>
              <a:rPr lang="de-DE" dirty="0" err="1" smtClean="0"/>
              <a:t>ProducerRecord</a:t>
            </a:r>
            <a:r>
              <a:rPr lang="de-DE" dirty="0" smtClean="0"/>
              <a:t>&lt;KEY_TYPE, VALUE_TYPE&gt;</a:t>
            </a:r>
          </a:p>
          <a:p>
            <a:pPr lvl="1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ProducerRecord</a:t>
            </a:r>
            <a:r>
              <a:rPr lang="de-DE" dirty="0"/>
              <a:t>&lt;&gt;(</a:t>
            </a:r>
            <a:r>
              <a:rPr lang="de-DE" dirty="0" err="1" smtClean="0"/>
              <a:t>topic</a:t>
            </a:r>
            <a:r>
              <a:rPr lang="de-DE" dirty="0" smtClean="0"/>
              <a:t>, </a:t>
            </a:r>
            <a:r>
              <a:rPr lang="de-DE" dirty="0" err="1" smtClean="0"/>
              <a:t>key</a:t>
            </a:r>
            <a:r>
              <a:rPr lang="de-DE" dirty="0" smtClean="0"/>
              <a:t>,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producer.send</a:t>
            </a:r>
            <a:r>
              <a:rPr lang="de-DE" dirty="0" smtClean="0"/>
              <a:t>(</a:t>
            </a:r>
            <a:r>
              <a:rPr lang="de-DE" dirty="0" err="1" smtClean="0"/>
              <a:t>record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1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Plain</a:t>
            </a:r>
            <a:r>
              <a:rPr lang="de-DE" dirty="0" smtClean="0"/>
              <a:t> Kafka 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org.apache.kafka.client.consumer</a:t>
            </a:r>
            <a:endParaRPr lang="de-DE" dirty="0" smtClean="0"/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pPr lvl="1"/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ConsumerConfig</a:t>
            </a:r>
            <a:endParaRPr lang="de-DE" dirty="0" smtClean="0"/>
          </a:p>
          <a:p>
            <a:pPr lvl="1"/>
            <a:r>
              <a:rPr lang="de-DE" dirty="0" err="1" smtClean="0"/>
              <a:t>Deserializer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Deserializer</a:t>
            </a:r>
            <a:r>
              <a:rPr lang="de-DE" dirty="0" smtClean="0"/>
              <a:t>&lt;T&gt;</a:t>
            </a:r>
          </a:p>
          <a:p>
            <a:r>
              <a:rPr lang="de-DE" dirty="0" err="1" smtClean="0"/>
              <a:t>KafkaConsumer</a:t>
            </a:r>
            <a:r>
              <a:rPr lang="de-DE" dirty="0" smtClean="0"/>
              <a:t>&lt;KEY_TYPE, VALUE_TYPE&gt;</a:t>
            </a:r>
          </a:p>
          <a:p>
            <a:r>
              <a:rPr lang="de-DE" dirty="0" err="1" smtClean="0"/>
              <a:t>Receive</a:t>
            </a:r>
            <a:endParaRPr lang="de-DE" dirty="0" smtClean="0"/>
          </a:p>
          <a:p>
            <a:pPr lvl="1"/>
            <a:r>
              <a:rPr lang="de-DE" dirty="0" err="1" smtClean="0"/>
              <a:t>ConsumerRecord</a:t>
            </a:r>
            <a:r>
              <a:rPr lang="de-DE" dirty="0" smtClean="0"/>
              <a:t>&lt;KEY_TYPE, VALUE_TYPE&gt;</a:t>
            </a:r>
          </a:p>
          <a:p>
            <a:pPr lvl="1"/>
            <a:r>
              <a:rPr lang="de-DE" dirty="0" err="1" smtClean="0"/>
              <a:t>consumer.poll</a:t>
            </a:r>
            <a:r>
              <a:rPr lang="de-DE" dirty="0" smtClean="0"/>
              <a:t>(</a:t>
            </a:r>
            <a:r>
              <a:rPr lang="de-DE" dirty="0" err="1" smtClean="0"/>
              <a:t>timeout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-&gt; </a:t>
            </a:r>
            <a:r>
              <a:rPr lang="de-DE" dirty="0" err="1" smtClean="0"/>
              <a:t>ConsumerRecords</a:t>
            </a:r>
            <a:r>
              <a:rPr lang="de-DE" dirty="0" smtClean="0"/>
              <a:t> </a:t>
            </a:r>
            <a:r>
              <a:rPr lang="de-DE" dirty="0" err="1" smtClean="0"/>
              <a:t>Iterable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583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Model: Spring 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 </a:t>
            </a:r>
            <a:r>
              <a:rPr lang="de-DE" dirty="0" err="1" smtClean="0"/>
              <a:t>org.springframework.kafka</a:t>
            </a:r>
            <a:endParaRPr lang="de-DE" dirty="0" smtClean="0"/>
          </a:p>
          <a:p>
            <a:r>
              <a:rPr lang="de-DE" dirty="0" smtClean="0"/>
              <a:t>Interfaces</a:t>
            </a:r>
          </a:p>
          <a:p>
            <a:pPr lvl="1"/>
            <a:r>
              <a:rPr lang="de-DE" dirty="0" err="1" smtClean="0"/>
              <a:t>KafkaTemplate</a:t>
            </a:r>
            <a:r>
              <a:rPr lang="de-DE" dirty="0" smtClean="0"/>
              <a:t>&lt;KEY_TYPE, VALUE_TYPE&gt;</a:t>
            </a:r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KafkaListener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(VALUE_TYPE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err="1" smtClean="0"/>
              <a:t>spring.kafka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5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Kafka: Producer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KafkaTemplate</a:t>
            </a:r>
            <a:r>
              <a:rPr lang="de-DE" dirty="0" smtClean="0"/>
              <a:t>&lt;KEY_TYPE, VALUE_TYPE&gt; </a:t>
            </a:r>
            <a:r>
              <a:rPr lang="de-DE" dirty="0" err="1" smtClean="0"/>
              <a:t>autoinject</a:t>
            </a:r>
            <a:endParaRPr lang="de-DE" dirty="0" smtClean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spring.kafka.producer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bootstrap-servers</a:t>
            </a:r>
          </a:p>
          <a:p>
            <a:pPr lvl="2"/>
            <a:r>
              <a:rPr lang="de-DE" dirty="0" err="1" smtClean="0"/>
              <a:t>value-serializer</a:t>
            </a:r>
            <a:endParaRPr lang="de-DE" dirty="0" smtClean="0"/>
          </a:p>
          <a:p>
            <a:pPr lvl="2"/>
            <a:r>
              <a:rPr lang="de-DE" dirty="0" err="1" smtClean="0"/>
              <a:t>key-serializer</a:t>
            </a:r>
            <a:endParaRPr lang="de-DE" dirty="0" smtClean="0"/>
          </a:p>
          <a:p>
            <a:r>
              <a:rPr lang="de-DE" dirty="0" smtClean="0"/>
              <a:t>Send</a:t>
            </a:r>
          </a:p>
          <a:p>
            <a:pPr lvl="1"/>
            <a:r>
              <a:rPr lang="de-DE" dirty="0" err="1" smtClean="0"/>
              <a:t>template.send</a:t>
            </a:r>
            <a:r>
              <a:rPr lang="de-DE" dirty="0" smtClean="0"/>
              <a:t>(</a:t>
            </a:r>
            <a:r>
              <a:rPr lang="de-DE" dirty="0" err="1" smtClean="0"/>
              <a:t>topic</a:t>
            </a:r>
            <a:r>
              <a:rPr lang="de-DE" dirty="0" smtClean="0"/>
              <a:t>, </a:t>
            </a:r>
            <a:r>
              <a:rPr lang="de-DE" dirty="0" err="1" smtClean="0"/>
              <a:t>key</a:t>
            </a:r>
            <a:r>
              <a:rPr lang="de-DE" dirty="0" smtClean="0"/>
              <a:t>,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template.sendDefault</a:t>
            </a:r>
            <a:r>
              <a:rPr lang="de-DE" dirty="0" smtClean="0"/>
              <a:t>(</a:t>
            </a:r>
            <a:r>
              <a:rPr lang="de-DE" dirty="0" err="1" smtClean="0"/>
              <a:t>key</a:t>
            </a:r>
            <a:r>
              <a:rPr lang="de-DE" dirty="0" smtClean="0"/>
              <a:t>,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Kafka: Consumer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@</a:t>
            </a:r>
            <a:r>
              <a:rPr lang="de-DE" dirty="0" err="1" smtClean="0"/>
              <a:t>KafkaListener</a:t>
            </a:r>
            <a:endParaRPr lang="de-DE" dirty="0" smtClean="0"/>
          </a:p>
          <a:p>
            <a:pPr lvl="1"/>
            <a:r>
              <a:rPr lang="de-DE" dirty="0" err="1" smtClean="0"/>
              <a:t>topics</a:t>
            </a:r>
            <a:r>
              <a:rPr lang="de-DE" dirty="0" smtClean="0"/>
              <a:t>=„</a:t>
            </a:r>
            <a:r>
              <a:rPr lang="de-DE" dirty="0" err="1" smtClean="0"/>
              <a:t>topiclist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listenerMethod</a:t>
            </a:r>
            <a:r>
              <a:rPr lang="de-DE" dirty="0" smtClean="0"/>
              <a:t>(VALUE_TYPE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@Header </a:t>
            </a:r>
            <a:r>
              <a:rPr lang="de-DE" dirty="0" err="1" smtClean="0"/>
              <a:t>for</a:t>
            </a:r>
            <a:r>
              <a:rPr lang="de-DE" dirty="0" smtClean="0"/>
              <a:t> additional </a:t>
            </a:r>
            <a:r>
              <a:rPr lang="de-DE" dirty="0" err="1" smtClean="0"/>
              <a:t>info</a:t>
            </a:r>
            <a:endParaRPr lang="de-DE" dirty="0" smtClean="0"/>
          </a:p>
          <a:p>
            <a:pPr lvl="1"/>
            <a:r>
              <a:rPr lang="de-DE" dirty="0" smtClean="0"/>
              <a:t>@Payload </a:t>
            </a:r>
            <a:r>
              <a:rPr lang="de-DE" dirty="0" err="1" smtClean="0"/>
              <a:t>for</a:t>
            </a:r>
            <a:r>
              <a:rPr lang="de-DE" dirty="0" smtClean="0"/>
              <a:t> explicit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denotation</a:t>
            </a:r>
            <a:endParaRPr lang="de-DE" dirty="0" smtClean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err="1" smtClean="0"/>
              <a:t>spring.kafka.consumer</a:t>
            </a:r>
            <a:endParaRPr lang="de-DE" dirty="0" smtClean="0"/>
          </a:p>
          <a:p>
            <a:pPr lvl="2"/>
            <a:r>
              <a:rPr lang="de-DE" dirty="0" smtClean="0"/>
              <a:t>bootstrap-servers</a:t>
            </a:r>
          </a:p>
          <a:p>
            <a:pPr lvl="2"/>
            <a:r>
              <a:rPr lang="de-DE" dirty="0" err="1" smtClean="0"/>
              <a:t>key</a:t>
            </a:r>
            <a:r>
              <a:rPr lang="de-DE" dirty="0" smtClean="0"/>
              <a:t>-, </a:t>
            </a:r>
            <a:r>
              <a:rPr lang="de-DE" dirty="0" err="1" smtClean="0"/>
              <a:t>value-deserializer</a:t>
            </a:r>
            <a:endParaRPr lang="de-DE" dirty="0" smtClean="0"/>
          </a:p>
          <a:p>
            <a:pPr lvl="2"/>
            <a:r>
              <a:rPr lang="de-DE" dirty="0" err="1" smtClean="0"/>
              <a:t>properties</a:t>
            </a:r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1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Kafka: Multiple </a:t>
            </a:r>
            <a:r>
              <a:rPr lang="de-DE" dirty="0" err="1" smtClean="0"/>
              <a:t>Consumers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deserialization</a:t>
            </a:r>
            <a:r>
              <a:rPr lang="de-DE" dirty="0" smtClean="0"/>
              <a:t> pair…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Deserializations</a:t>
            </a:r>
            <a:r>
              <a:rPr lang="de-DE" dirty="0" smtClean="0"/>
              <a:t> -&gt;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configs</a:t>
            </a:r>
            <a:endParaRPr lang="de-DE" dirty="0" smtClean="0"/>
          </a:p>
          <a:p>
            <a:r>
              <a:rPr lang="de-DE" dirty="0" smtClean="0"/>
              <a:t>Bean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KafkaListenerContainerFactory</a:t>
            </a:r>
            <a:endParaRPr lang="de-DE" dirty="0" smtClean="0"/>
          </a:p>
          <a:p>
            <a:pPr lvl="1"/>
            <a:r>
              <a:rPr lang="de-DE" dirty="0" err="1" smtClean="0"/>
              <a:t>ConcurrentKafkaListenerContainerFactory</a:t>
            </a:r>
            <a:endParaRPr lang="de-DE" dirty="0" smtClean="0"/>
          </a:p>
          <a:p>
            <a:r>
              <a:rPr lang="de-DE" dirty="0" smtClean="0"/>
              <a:t>@</a:t>
            </a:r>
            <a:r>
              <a:rPr lang="de-DE" dirty="0" err="1" smtClean="0"/>
              <a:t>KafkaListener</a:t>
            </a:r>
            <a:r>
              <a:rPr lang="de-DE" dirty="0" smtClean="0"/>
              <a:t>(…, </a:t>
            </a:r>
            <a:r>
              <a:rPr lang="de-DE" dirty="0" err="1" smtClean="0"/>
              <a:t>containerFactory</a:t>
            </a:r>
            <a:r>
              <a:rPr lang="de-DE" dirty="0" smtClean="0"/>
              <a:t> = „</a:t>
            </a:r>
            <a:r>
              <a:rPr lang="de-DE" dirty="0" err="1" smtClean="0"/>
              <a:t>beanName</a:t>
            </a:r>
            <a:r>
              <a:rPr lang="de-DE" dirty="0" smtClean="0"/>
              <a:t>“)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Model: Kafka Streams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transformation</a:t>
            </a:r>
            <a:r>
              <a:rPr lang="de-DE" dirty="0" smtClean="0"/>
              <a:t>, </a:t>
            </a:r>
            <a:r>
              <a:rPr lang="de-DE" dirty="0" err="1" smtClean="0"/>
              <a:t>aggregation</a:t>
            </a:r>
            <a:endParaRPr lang="de-DE" dirty="0" smtClean="0"/>
          </a:p>
          <a:p>
            <a:r>
              <a:rPr lang="de-DE" dirty="0" err="1" smtClean="0"/>
              <a:t>Duality</a:t>
            </a:r>
            <a:r>
              <a:rPr lang="de-DE" dirty="0" smtClean="0"/>
              <a:t> Stream/Table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Transform -&gt; different </a:t>
            </a:r>
            <a:r>
              <a:rPr lang="de-DE" dirty="0" err="1" smtClean="0"/>
              <a:t>topic</a:t>
            </a:r>
            <a:endParaRPr lang="de-DE" dirty="0" smtClean="0"/>
          </a:p>
          <a:p>
            <a:pPr lvl="1"/>
            <a:r>
              <a:rPr lang="de-DE" dirty="0" smtClean="0"/>
              <a:t>Aggregate -&gt;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8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Course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Messaging: </a:t>
            </a:r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Communication</a:t>
            </a:r>
          </a:p>
          <a:p>
            <a:pPr lvl="1"/>
            <a:r>
              <a:rPr lang="de-DE" dirty="0" smtClean="0"/>
              <a:t>Storage: Data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log</a:t>
            </a:r>
          </a:p>
          <a:p>
            <a:r>
              <a:rPr lang="de-DE" dirty="0" smtClean="0"/>
              <a:t>Apache Kafka </a:t>
            </a:r>
            <a:r>
              <a:rPr lang="de-DE" dirty="0" err="1" smtClean="0"/>
              <a:t>Overview</a:t>
            </a:r>
            <a:endParaRPr lang="de-DE" dirty="0" smtClean="0"/>
          </a:p>
          <a:p>
            <a:r>
              <a:rPr lang="de-DE" dirty="0" smtClean="0"/>
              <a:t>Setting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Kafka</a:t>
            </a:r>
          </a:p>
          <a:p>
            <a:r>
              <a:rPr lang="de-DE" dirty="0" err="1" smtClean="0"/>
              <a:t>Programming</a:t>
            </a:r>
            <a:r>
              <a:rPr lang="de-DE" dirty="0" smtClean="0"/>
              <a:t> Models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Microservice</a:t>
            </a:r>
            <a:r>
              <a:rPr lang="de-DE" dirty="0" smtClean="0"/>
              <a:t> System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exercises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Plain</a:t>
            </a:r>
            <a:r>
              <a:rPr lang="de-DE" dirty="0" smtClean="0"/>
              <a:t>“ Kafka</a:t>
            </a:r>
          </a:p>
          <a:p>
            <a:pPr lvl="1"/>
            <a:r>
              <a:rPr lang="de-DE" dirty="0" smtClean="0"/>
              <a:t>Kafka in Spring</a:t>
            </a:r>
          </a:p>
          <a:p>
            <a:pPr lvl="1"/>
            <a:r>
              <a:rPr lang="de-DE" dirty="0"/>
              <a:t>Kafka </a:t>
            </a:r>
            <a:r>
              <a:rPr lang="de-DE" dirty="0" smtClean="0"/>
              <a:t>Streams </a:t>
            </a:r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54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sz="4000" dirty="0" smtClean="0"/>
              <a:t>Communication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Intra-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Synchronous</a:t>
            </a:r>
            <a:r>
              <a:rPr lang="de-DE" dirty="0" smtClean="0"/>
              <a:t>: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/>
          </a:p>
          <a:p>
            <a:pPr lvl="1"/>
            <a:r>
              <a:rPr lang="de-DE" dirty="0" err="1" smtClean="0"/>
              <a:t>Asynchronous</a:t>
            </a:r>
            <a:r>
              <a:rPr lang="de-DE" dirty="0" smtClean="0"/>
              <a:t>: Event </a:t>
            </a:r>
            <a:r>
              <a:rPr lang="de-DE" dirty="0" err="1" smtClean="0"/>
              <a:t>listeners</a:t>
            </a:r>
            <a:endParaRPr lang="de-DE" dirty="0" smtClean="0"/>
          </a:p>
          <a:p>
            <a:r>
              <a:rPr lang="de-DE" dirty="0" smtClean="0"/>
              <a:t>Inter-</a:t>
            </a:r>
            <a:r>
              <a:rPr lang="de-DE" dirty="0" err="1" smtClean="0"/>
              <a:t>process</a:t>
            </a:r>
            <a:r>
              <a:rPr lang="de-DE" dirty="0" smtClean="0"/>
              <a:t> (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Microservices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Synchronous</a:t>
            </a:r>
            <a:r>
              <a:rPr lang="de-DE" dirty="0" smtClean="0"/>
              <a:t>: REST </a:t>
            </a:r>
            <a:r>
              <a:rPr lang="de-DE" dirty="0" err="1" smtClean="0"/>
              <a:t>calls</a:t>
            </a:r>
            <a:endParaRPr lang="de-DE" dirty="0" smtClean="0"/>
          </a:p>
          <a:p>
            <a:pPr lvl="1"/>
            <a:r>
              <a:rPr lang="de-DE" dirty="0" err="1" smtClean="0"/>
              <a:t>Asynchronous</a:t>
            </a:r>
            <a:r>
              <a:rPr lang="de-DE" dirty="0" smtClean="0"/>
              <a:t>: Messaging </a:t>
            </a:r>
            <a:r>
              <a:rPr lang="de-DE" dirty="0" err="1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1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Store </a:t>
            </a:r>
            <a:r>
              <a:rPr lang="de-DE" dirty="0" err="1" smtClean="0"/>
              <a:t>vs</a:t>
            </a:r>
            <a:r>
              <a:rPr lang="de-DE" dirty="0" smtClean="0"/>
              <a:t> Commit 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Store</a:t>
            </a:r>
          </a:p>
          <a:p>
            <a:pPr lvl="1"/>
            <a:r>
              <a:rPr lang="de-DE" dirty="0" smtClean="0"/>
              <a:t>Databases,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state</a:t>
            </a:r>
            <a:r>
              <a:rPr lang="de-DE" dirty="0" smtClean="0"/>
              <a:t> at </a:t>
            </a:r>
            <a:r>
              <a:rPr lang="de-DE" dirty="0" err="1" smtClean="0"/>
              <a:t>given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Commit Log</a:t>
            </a:r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1"/>
            <a:r>
              <a:rPr lang="de-DE" dirty="0" smtClean="0"/>
              <a:t>State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accumulation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293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Apache Kafka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Broker</a:t>
            </a:r>
          </a:p>
          <a:p>
            <a:r>
              <a:rPr lang="de-DE" dirty="0" smtClean="0"/>
              <a:t>Topic</a:t>
            </a:r>
          </a:p>
          <a:p>
            <a:pPr lvl="1"/>
            <a:r>
              <a:rPr lang="de-DE" dirty="0" smtClean="0"/>
              <a:t>Partition</a:t>
            </a:r>
          </a:p>
          <a:p>
            <a:pPr lvl="1"/>
            <a:r>
              <a:rPr lang="de-DE" dirty="0" smtClean="0"/>
              <a:t>Offset</a:t>
            </a:r>
          </a:p>
          <a:p>
            <a:r>
              <a:rPr lang="de-DE" dirty="0" smtClean="0"/>
              <a:t>Producer</a:t>
            </a:r>
          </a:p>
          <a:p>
            <a:r>
              <a:rPr lang="de-DE" dirty="0" smtClean="0"/>
              <a:t>Consumer</a:t>
            </a:r>
          </a:p>
          <a:p>
            <a:pPr lvl="1"/>
            <a:r>
              <a:rPr lang="de-DE" dirty="0" smtClean="0"/>
              <a:t>Consumer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2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 Setup: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Broker</a:t>
            </a:r>
          </a:p>
          <a:p>
            <a:pPr lvl="1"/>
            <a:r>
              <a:rPr lang="de-DE" dirty="0" err="1" smtClean="0"/>
              <a:t>Standalone</a:t>
            </a:r>
            <a:r>
              <a:rPr lang="de-DE" dirty="0" smtClean="0"/>
              <a:t> Brokers</a:t>
            </a:r>
          </a:p>
          <a:p>
            <a:pPr lvl="1"/>
            <a:r>
              <a:rPr lang="de-DE" dirty="0" smtClean="0"/>
              <a:t>Broker in </a:t>
            </a:r>
            <a:r>
              <a:rPr lang="de-DE" dirty="0" err="1" smtClean="0"/>
              <a:t>local</a:t>
            </a:r>
            <a:r>
              <a:rPr lang="de-DE" dirty="0" smtClean="0"/>
              <a:t> Docker Container</a:t>
            </a:r>
          </a:p>
          <a:p>
            <a:r>
              <a:rPr lang="de-DE" dirty="0" smtClean="0"/>
              <a:t>Producer</a:t>
            </a:r>
          </a:p>
          <a:p>
            <a:pPr lvl="1"/>
            <a:r>
              <a:rPr lang="de-DE" dirty="0" smtClean="0"/>
              <a:t>Service</a:t>
            </a:r>
          </a:p>
          <a:p>
            <a:pPr lvl="1"/>
            <a:r>
              <a:rPr lang="de-DE" dirty="0" err="1"/>
              <a:t>k</a:t>
            </a:r>
            <a:r>
              <a:rPr lang="de-DE" dirty="0" err="1" smtClean="0"/>
              <a:t>afkacat</a:t>
            </a:r>
            <a:endParaRPr lang="de-DE" dirty="0" smtClean="0"/>
          </a:p>
          <a:p>
            <a:r>
              <a:rPr lang="de-DE" dirty="0" smtClean="0"/>
              <a:t>Consumer</a:t>
            </a:r>
          </a:p>
          <a:p>
            <a:pPr lvl="1"/>
            <a:r>
              <a:rPr lang="de-DE" dirty="0" smtClean="0"/>
              <a:t>Service</a:t>
            </a:r>
          </a:p>
          <a:p>
            <a:pPr lvl="1"/>
            <a:r>
              <a:rPr lang="de-DE" dirty="0" err="1"/>
              <a:t>k</a:t>
            </a:r>
            <a:r>
              <a:rPr lang="de-DE" dirty="0" err="1" smtClean="0"/>
              <a:t>afkacat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48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 Setup: Brokers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Zookeeper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endParaRPr lang="de-DE" dirty="0" smtClean="0"/>
          </a:p>
          <a:p>
            <a:r>
              <a:rPr lang="de-DE" dirty="0" smtClean="0"/>
              <a:t>Broker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r>
              <a:rPr lang="de-DE" dirty="0" err="1" smtClean="0"/>
              <a:t>Exposed</a:t>
            </a:r>
            <a:r>
              <a:rPr lang="de-DE" dirty="0" smtClean="0"/>
              <a:t> Interfaces</a:t>
            </a:r>
          </a:p>
          <a:p>
            <a:pPr lvl="1"/>
            <a:r>
              <a:rPr lang="de-DE" dirty="0" smtClean="0"/>
              <a:t>Docker: internal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endParaRPr lang="de-DE" dirty="0" smtClean="0"/>
          </a:p>
          <a:p>
            <a:r>
              <a:rPr lang="de-DE" dirty="0" smtClean="0"/>
              <a:t>Management </a:t>
            </a:r>
            <a:r>
              <a:rPr lang="de-DE" dirty="0" err="1" smtClean="0"/>
              <a:t>Configuration</a:t>
            </a:r>
            <a:r>
              <a:rPr lang="de-DE" dirty="0" smtClean="0"/>
              <a:t> (out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Reliability</a:t>
            </a:r>
            <a:endParaRPr lang="de-DE" dirty="0" smtClean="0"/>
          </a:p>
          <a:p>
            <a:pPr lvl="1"/>
            <a:r>
              <a:rPr lang="de-DE" dirty="0" smtClean="0"/>
              <a:t>Data Transfer Settings</a:t>
            </a:r>
          </a:p>
          <a:p>
            <a:pPr lvl="1"/>
            <a:r>
              <a:rPr lang="de-DE" dirty="0" smtClean="0"/>
              <a:t>Storage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1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 Setup: Clients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Broker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r>
              <a:rPr lang="de-DE" dirty="0" err="1" smtClean="0"/>
              <a:t>Serialization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r>
              <a:rPr lang="de-DE" dirty="0"/>
              <a:t>Client </a:t>
            </a:r>
            <a:r>
              <a:rPr lang="de-DE" dirty="0" smtClean="0"/>
              <a:t>ID</a:t>
            </a:r>
          </a:p>
          <a:p>
            <a:r>
              <a:rPr lang="de-DE" dirty="0" smtClean="0"/>
              <a:t>Producer</a:t>
            </a:r>
          </a:p>
          <a:p>
            <a:pPr lvl="1"/>
            <a:r>
              <a:rPr lang="de-DE" dirty="0" err="1" smtClean="0"/>
              <a:t>Retries</a:t>
            </a:r>
            <a:r>
              <a:rPr lang="de-DE" dirty="0" smtClean="0"/>
              <a:t>, 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r>
              <a:rPr lang="de-DE" dirty="0" smtClean="0"/>
              <a:t>Consumer</a:t>
            </a:r>
          </a:p>
          <a:p>
            <a:pPr lvl="1"/>
            <a:r>
              <a:rPr lang="de-DE" dirty="0" smtClean="0"/>
              <a:t>Consumer Group</a:t>
            </a:r>
          </a:p>
          <a:p>
            <a:pPr lvl="1"/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859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Project „Smart Office“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Grundidee: freien Raum finden</a:t>
            </a:r>
          </a:p>
          <a:p>
            <a:r>
              <a:rPr lang="de-DE" dirty="0" smtClean="0"/>
              <a:t>Naiver Ansatz: Raumtemperatur</a:t>
            </a:r>
          </a:p>
          <a:p>
            <a:r>
              <a:rPr lang="de-DE" dirty="0" smtClean="0"/>
              <a:t>Schnittstellen</a:t>
            </a:r>
          </a:p>
          <a:p>
            <a:pPr lvl="1"/>
            <a:r>
              <a:rPr lang="de-DE" dirty="0" smtClean="0"/>
              <a:t>Verwaltung: welcher Sensor ist in welchem Raum?</a:t>
            </a:r>
          </a:p>
          <a:p>
            <a:pPr lvl="1"/>
            <a:r>
              <a:rPr lang="de-DE" dirty="0" smtClean="0"/>
              <a:t>Messung: Sensordaten aufzeichnen</a:t>
            </a:r>
          </a:p>
          <a:p>
            <a:pPr lvl="1"/>
            <a:r>
              <a:rPr lang="de-DE" dirty="0" smtClean="0"/>
              <a:t>Abfrage: welche Temperatur ist in Raum X?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4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168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Apache Kafka</vt:lpstr>
      <vt:lpstr>Course Structure</vt:lpstr>
      <vt:lpstr>Synchronous vs Asynchronous Communication</vt:lpstr>
      <vt:lpstr>Data Store vs Commit Log</vt:lpstr>
      <vt:lpstr>Apache Kafka Overview</vt:lpstr>
      <vt:lpstr>Kafka Setup: Overview</vt:lpstr>
      <vt:lpstr>Kafka Setup: Brokers</vt:lpstr>
      <vt:lpstr>Kafka Setup: Clients</vt:lpstr>
      <vt:lpstr>Sample Project „Smart Office“</vt:lpstr>
      <vt:lpstr>Programming Model: Plain Kafka</vt:lpstr>
      <vt:lpstr>Plain Kafka Producer</vt:lpstr>
      <vt:lpstr>Plain Kafka Consumer</vt:lpstr>
      <vt:lpstr>Programming Model: Spring Kafka</vt:lpstr>
      <vt:lpstr>Spring Kafka: Producer</vt:lpstr>
      <vt:lpstr>Spring Kafka: Consumer</vt:lpstr>
      <vt:lpstr>Spring Kafka: Multiple Consumers</vt:lpstr>
      <vt:lpstr>Programming Model: Kafka Streams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Schumacher, Jörn</dc:creator>
  <cp:lastModifiedBy>Schumacher, Jörn</cp:lastModifiedBy>
  <cp:revision>42</cp:revision>
  <dcterms:created xsi:type="dcterms:W3CDTF">2019-12-16T10:35:27Z</dcterms:created>
  <dcterms:modified xsi:type="dcterms:W3CDTF">2020-01-20T14:54:22Z</dcterms:modified>
</cp:coreProperties>
</file>