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82" r:id="rId3"/>
    <p:sldId id="261" r:id="rId4"/>
    <p:sldId id="257" r:id="rId5"/>
    <p:sldId id="265" r:id="rId6"/>
    <p:sldId id="266" r:id="rId7"/>
    <p:sldId id="267" r:id="rId8"/>
    <p:sldId id="268" r:id="rId9"/>
    <p:sldId id="269" r:id="rId10"/>
    <p:sldId id="258" r:id="rId11"/>
    <p:sldId id="270" r:id="rId12"/>
    <p:sldId id="271" r:id="rId13"/>
    <p:sldId id="272" r:id="rId14"/>
    <p:sldId id="273" r:id="rId15"/>
    <p:sldId id="274" r:id="rId16"/>
    <p:sldId id="259" r:id="rId17"/>
    <p:sldId id="275" r:id="rId18"/>
    <p:sldId id="276" r:id="rId19"/>
    <p:sldId id="277" r:id="rId20"/>
    <p:sldId id="279" r:id="rId21"/>
    <p:sldId id="278" r:id="rId22"/>
    <p:sldId id="260" r:id="rId23"/>
    <p:sldId id="280" r:id="rId24"/>
    <p:sldId id="262" r:id="rId25"/>
    <p:sldId id="263" r:id="rId26"/>
    <p:sldId id="264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848CF-9B8C-458A-850F-C1678D6A431E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8BE64-0EAE-4E8D-B205-5E4AC963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7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e/2PACX-1vTYj81oXGqKcQTEENCdJlhRQqv80heCRQ9r9aF3xeGfipESfP-pE5y_jLGk8uLUbDs4ndfDVJuJRuuq/pub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8BE64-0EAE-4E8D-B205-5E4AC96355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76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Published link: </a:t>
            </a:r>
            <a:r>
              <a:rPr lang="en-US" dirty="0" smtClean="0">
                <a:hlinkClick r:id="rId3"/>
              </a:rPr>
              <a:t>https://docs.google.com/spreadsheets/d/e/2PACX-1vTYj81oXGqKcQTEENCdJlhRQqv80heCRQ9r9aF3xeGfipESfP-pE5y_jLGk8uLUbDs4ndfDVJuJRuuq/pubhtml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8BE64-0EAE-4E8D-B205-5E4AC96355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7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5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4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20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95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49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28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79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47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6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3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7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2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1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7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7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3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8613-9A51-410E-9A3F-963D4238447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2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B88613-9A51-410E-9A3F-963D4238447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A03D72-168F-4025-A90A-D7B80431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9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joeroith.github.io/RUserGroup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glhHiEzilOTQh67K1AYSpnYUlt3S4_30zVeJwCsNJ9s/edit?usp=sha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eroith.github.io/RUserGroup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eroith.github.io/RUserGroup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oeroith.github.io/RUserGroup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oeroith.github.io/RUserGroup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oeroith.github.io/RUserGroup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oeroith.github.io/RUserGroup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oeroith.github.io/RUserGroup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oeroith.github.io/RUserGroup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oeroith.github.io/RUserGroup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oeroith.github.io/RUserGrou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oeroith.github.io/RUserGroup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oeroith.github.io/RUserGroup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wirlstats.com/students.html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eroith.github.io/RUserGroup/" TargetMode="External"/><Relationship Id="rId5" Type="http://schemas.openxmlformats.org/officeDocument/2006/relationships/hyperlink" Target="http://r4ds.had.co.nz/" TargetMode="External"/><Relationship Id="rId4" Type="http://schemas.openxmlformats.org/officeDocument/2006/relationships/hyperlink" Target="https://www.datacamp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oeroith.github.io/RUserGroup/" TargetMode="External"/><Relationship Id="rId2" Type="http://schemas.openxmlformats.org/officeDocument/2006/relationships/hyperlink" Target="https://www.stat.auckland.ac.nz/~wild/iNZigh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oeroith.github.io/RUserGroup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oeroith.github.io/RUserGroup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oeroith.github.io/RUserGroup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oeroith.github.io/RUserGrou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oeroith.github.io/RUserGrou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oeroith.github.io/RUserGroup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oeroith.github.io/RUserGrou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oeroith.github.io/RUserGroup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oeroith.github.io/RUserGroup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oeroith.github.io/RUserGroup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oeroith.github.io/RUserGrou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You        </a:t>
            </a:r>
            <a:r>
              <a:rPr lang="en-US" dirty="0" err="1" smtClean="0"/>
              <a:t>eady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8" y="4475238"/>
            <a:ext cx="6987645" cy="56484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Joe      </a:t>
            </a:r>
            <a:r>
              <a:rPr lang="en-US" sz="2800" dirty="0" err="1" smtClean="0"/>
              <a:t>oith</a:t>
            </a:r>
            <a:r>
              <a:rPr lang="en-US" sz="2800" dirty="0" smtClean="0"/>
              <a:t>, PhD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828" y="3073570"/>
            <a:ext cx="1179932" cy="912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297" y="3073570"/>
            <a:ext cx="962706" cy="9627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1752" y="4572000"/>
            <a:ext cx="389579" cy="3895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79794" y="6488668"/>
            <a:ext cx="565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Slides available at </a:t>
            </a:r>
            <a:r>
              <a:rPr lang="en-US" dirty="0" smtClean="0">
                <a:hlinkClick r:id="rId5"/>
              </a:rPr>
              <a:t>https://joeroith.github.io/RUserGroup/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Icebreaker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98915"/>
            <a:ext cx="10018713" cy="359228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First open this </a:t>
            </a:r>
            <a:r>
              <a:rPr lang="en-US" dirty="0" smtClean="0">
                <a:hlinkClick r:id="rId3"/>
              </a:rPr>
              <a:t>Google Sheets</a:t>
            </a:r>
            <a:r>
              <a:rPr lang="en-US" dirty="0" smtClean="0"/>
              <a:t> link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Catch the globe and state your name/department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ote where your right index finger is and record in the document:</a:t>
            </a:r>
          </a:p>
          <a:p>
            <a:pPr lvl="1"/>
            <a:r>
              <a:rPr lang="en-US" dirty="0" smtClean="0"/>
              <a:t>Land (Yes/No)</a:t>
            </a:r>
          </a:p>
          <a:p>
            <a:pPr lvl="1"/>
            <a:r>
              <a:rPr lang="en-US" dirty="0" smtClean="0"/>
              <a:t>Name of Continent or Ocean</a:t>
            </a:r>
          </a:p>
          <a:p>
            <a:pPr lvl="1"/>
            <a:r>
              <a:rPr lang="en-US" dirty="0" smtClean="0"/>
              <a:t>Name of Country</a:t>
            </a:r>
          </a:p>
          <a:p>
            <a:pPr lvl="1"/>
            <a:r>
              <a:rPr lang="en-US" dirty="0" smtClean="0"/>
              <a:t>What year are you starting at St. Kate’s?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https</a:t>
            </a:r>
            <a:r>
              <a:rPr lang="en-US" dirty="0" smtClean="0">
                <a:hlinkClick r:id="rId4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4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46515"/>
            <a:ext cx="10018713" cy="3744686"/>
          </a:xfrm>
        </p:spPr>
        <p:txBody>
          <a:bodyPr>
            <a:normAutofit/>
          </a:bodyPr>
          <a:lstStyle/>
          <a:p>
            <a:r>
              <a:rPr lang="en-US" dirty="0" smtClean="0"/>
              <a:t>Installation – R</a:t>
            </a:r>
          </a:p>
          <a:p>
            <a:pPr lvl="1"/>
            <a:r>
              <a:rPr lang="en-US" dirty="0" smtClean="0">
                <a:hlinkClick r:id="rId2"/>
              </a:rPr>
              <a:t>https://www.r-project.org/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Installation – </a:t>
            </a:r>
            <a:r>
              <a:rPr lang="en-US" dirty="0" err="1" smtClean="0"/>
              <a:t>RStudio</a:t>
            </a:r>
            <a:endParaRPr lang="en-US" dirty="0" smtClean="0"/>
          </a:p>
          <a:p>
            <a:pPr lvl="1"/>
            <a:r>
              <a:rPr lang="en-US" dirty="0" smtClean="0"/>
              <a:t>I use </a:t>
            </a:r>
            <a:r>
              <a:rPr lang="en-US" dirty="0" err="1" smtClean="0"/>
              <a:t>RStudio</a:t>
            </a:r>
            <a:r>
              <a:rPr lang="en-US" dirty="0" smtClean="0"/>
              <a:t> as an environment for R. This means in order to use </a:t>
            </a:r>
            <a:r>
              <a:rPr lang="en-US" dirty="0" err="1" smtClean="0"/>
              <a:t>RStudio</a:t>
            </a:r>
            <a:r>
              <a:rPr lang="en-US" dirty="0" smtClean="0"/>
              <a:t>, R must first (and always) be installed.</a:t>
            </a:r>
          </a:p>
          <a:p>
            <a:pPr lvl="1"/>
            <a:r>
              <a:rPr lang="en-US" dirty="0" smtClean="0">
                <a:hlinkClick r:id="rId3"/>
              </a:rPr>
              <a:t>https://www.rstudio.com/</a:t>
            </a:r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https</a:t>
            </a:r>
            <a:r>
              <a:rPr lang="en-US" dirty="0" smtClean="0">
                <a:hlinkClick r:id="rId4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1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81201"/>
            <a:ext cx="10018713" cy="3810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Console</a:t>
            </a:r>
          </a:p>
          <a:p>
            <a:pPr lvl="1"/>
            <a:r>
              <a:rPr lang="en-US" dirty="0" smtClean="0"/>
              <a:t>Where code gets compiled and tasks are </a:t>
            </a:r>
            <a:r>
              <a:rPr lang="en-US" dirty="0" smtClean="0"/>
              <a:t>executed</a:t>
            </a:r>
            <a:endParaRPr lang="en-US" dirty="0" smtClean="0"/>
          </a:p>
          <a:p>
            <a:pPr lvl="1"/>
            <a:r>
              <a:rPr lang="en-US" dirty="0" smtClean="0"/>
              <a:t>As long as you use the correct language, R will understand</a:t>
            </a:r>
          </a:p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Object-oriented Programming</a:t>
            </a:r>
          </a:p>
          <a:p>
            <a:pPr lvl="1"/>
            <a:r>
              <a:rPr lang="en-US" dirty="0" smtClean="0"/>
              <a:t>Manage objects (data sets, variables, functions, etc.)</a:t>
            </a:r>
          </a:p>
          <a:p>
            <a:pPr lvl="1"/>
            <a:r>
              <a:rPr lang="en-US" dirty="0" smtClean="0"/>
              <a:t>Always consider saving the environment if you want to keep objects from a session</a:t>
            </a:r>
          </a:p>
          <a:p>
            <a:r>
              <a:rPr lang="en-US" dirty="0" smtClean="0"/>
              <a:t>Files/Plots/Packages/Help/Viewer</a:t>
            </a:r>
          </a:p>
          <a:p>
            <a:pPr lvl="1"/>
            <a:r>
              <a:rPr lang="en-US" dirty="0" smtClean="0"/>
              <a:t>View graphical output</a:t>
            </a:r>
          </a:p>
          <a:p>
            <a:pPr lvl="1"/>
            <a:r>
              <a:rPr lang="en-US" dirty="0" smtClean="0"/>
              <a:t>Browse help documentation</a:t>
            </a:r>
          </a:p>
          <a:p>
            <a:pPr lvl="1"/>
            <a:r>
              <a:rPr lang="en-US" dirty="0" smtClean="0"/>
              <a:t>Install/load customized packages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5809118" cy="1752599"/>
          </a:xfrm>
        </p:spPr>
        <p:txBody>
          <a:bodyPr/>
          <a:lstStyle/>
          <a:p>
            <a:r>
              <a:rPr lang="en-US" dirty="0" smtClean="0"/>
              <a:t>Bonus tip!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44487"/>
            <a:ext cx="10018713" cy="3646714"/>
          </a:xfrm>
        </p:spPr>
        <p:txBody>
          <a:bodyPr>
            <a:normAutofit/>
          </a:bodyPr>
          <a:lstStyle/>
          <a:p>
            <a:r>
              <a:rPr lang="en-US" dirty="0" smtClean="0"/>
              <a:t>Console can only handle one line of command at a time.</a:t>
            </a:r>
          </a:p>
          <a:p>
            <a:r>
              <a:rPr lang="en-US" dirty="0" smtClean="0"/>
              <a:t>R programmers like to write multiple lines of code to edit, check for bugs, or be more efficient.</a:t>
            </a:r>
          </a:p>
          <a:p>
            <a:r>
              <a:rPr lang="en-US" dirty="0" smtClean="0"/>
              <a:t>Use the green plus symbol in the upper left hand corner to open an R Script. This allows you to write code and run it when you want.</a:t>
            </a:r>
          </a:p>
          <a:p>
            <a:r>
              <a:rPr lang="en-US" dirty="0" smtClean="0"/>
              <a:t>A new window opens to type in. To run code through the console, highlight as much as you want and click the “Run” button at the top of the script.</a:t>
            </a:r>
          </a:p>
          <a:p>
            <a:r>
              <a:rPr lang="en-US" dirty="0" smtClean="0"/>
              <a:t>The biggest advantage of a script is the ability to save your </a:t>
            </a:r>
            <a:r>
              <a:rPr lang="en-US" dirty="0" smtClean="0"/>
              <a:t>work.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336" y="685800"/>
            <a:ext cx="2371725" cy="129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4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68287"/>
            <a:ext cx="10018713" cy="3722914"/>
          </a:xfrm>
        </p:spPr>
        <p:txBody>
          <a:bodyPr>
            <a:normAutofit/>
          </a:bodyPr>
          <a:lstStyle/>
          <a:p>
            <a:r>
              <a:rPr lang="en-US" dirty="0" smtClean="0"/>
              <a:t>R is an object oriented programming language</a:t>
            </a:r>
          </a:p>
          <a:p>
            <a:pPr lvl="1"/>
            <a:r>
              <a:rPr lang="en-US" dirty="0" smtClean="0"/>
              <a:t>Save numbers, variables, data sets as named objects to refer to and use </a:t>
            </a:r>
            <a:r>
              <a:rPr lang="en-US" dirty="0" smtClean="0"/>
              <a:t>later</a:t>
            </a:r>
            <a:endParaRPr lang="en-US" dirty="0" smtClean="0"/>
          </a:p>
          <a:p>
            <a:pPr lvl="1"/>
            <a:r>
              <a:rPr lang="en-US" dirty="0" smtClean="0"/>
              <a:t>Use the </a:t>
            </a:r>
            <a:r>
              <a:rPr lang="en-US" i="1" dirty="0" smtClean="0"/>
              <a:t>assign</a:t>
            </a:r>
            <a:r>
              <a:rPr lang="en-US" dirty="0" smtClean="0"/>
              <a:t> notation “&lt;-” to name and save objects</a:t>
            </a:r>
          </a:p>
          <a:p>
            <a:pPr lvl="2"/>
            <a:r>
              <a:rPr lang="en-US" dirty="0" smtClean="0"/>
              <a:t>Ex. Type: </a:t>
            </a:r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x &lt;- 5 </a:t>
            </a:r>
            <a:r>
              <a:rPr lang="en-US" dirty="0" smtClean="0"/>
              <a:t>in the console and hit </a:t>
            </a:r>
            <a:r>
              <a:rPr lang="en-US" dirty="0" smtClean="0"/>
              <a:t>enter</a:t>
            </a:r>
            <a:endParaRPr lang="en-US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dirty="0" smtClean="0"/>
              <a:t>Objects can be used by simply referring to their name</a:t>
            </a:r>
          </a:p>
          <a:p>
            <a:pPr lvl="1"/>
            <a:r>
              <a:rPr lang="en-US" dirty="0" smtClean="0"/>
              <a:t>See some of the tutorials at the end of the slides to dive deeper into using objects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2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995660" cy="1752599"/>
          </a:xfrm>
        </p:spPr>
        <p:txBody>
          <a:bodyPr/>
          <a:lstStyle/>
          <a:p>
            <a:r>
              <a:rPr lang="en-US" dirty="0" smtClean="0"/>
              <a:t>Importing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22715"/>
            <a:ext cx="10018713" cy="3668486"/>
          </a:xfrm>
        </p:spPr>
        <p:txBody>
          <a:bodyPr>
            <a:normAutofit/>
          </a:bodyPr>
          <a:lstStyle/>
          <a:p>
            <a:r>
              <a:rPr lang="en-US" dirty="0" smtClean="0"/>
              <a:t>Easiest way…</a:t>
            </a:r>
          </a:p>
          <a:p>
            <a:pPr lvl="1"/>
            <a:r>
              <a:rPr lang="en-US" dirty="0" smtClean="0"/>
              <a:t>Put data in an Excel File (or CSV file)</a:t>
            </a:r>
          </a:p>
          <a:p>
            <a:pPr lvl="1"/>
            <a:r>
              <a:rPr lang="en-US" dirty="0" smtClean="0"/>
              <a:t>Environment window &gt; Import Dataset &gt; Choose file type</a:t>
            </a:r>
          </a:p>
          <a:p>
            <a:pPr lvl="1"/>
            <a:r>
              <a:rPr lang="en-US" dirty="0" smtClean="0"/>
              <a:t>Typically any data collection/management tool (</a:t>
            </a:r>
            <a:r>
              <a:rPr lang="en-US" dirty="0" err="1" smtClean="0"/>
              <a:t>Qualtrics</a:t>
            </a:r>
            <a:r>
              <a:rPr lang="en-US" dirty="0" smtClean="0"/>
              <a:t>, </a:t>
            </a:r>
            <a:r>
              <a:rPr lang="en-US" dirty="0" err="1" smtClean="0"/>
              <a:t>REDCap</a:t>
            </a:r>
            <a:r>
              <a:rPr lang="en-US" dirty="0" smtClean="0"/>
              <a:t>, etc.) will let you export data as a .csv </a:t>
            </a:r>
            <a:r>
              <a:rPr lang="en-US" dirty="0" smtClean="0"/>
              <a:t>file</a:t>
            </a:r>
            <a:endParaRPr lang="en-US" dirty="0" smtClean="0"/>
          </a:p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10,000+ rows you may want to consider importing a different way (I can help)</a:t>
            </a:r>
          </a:p>
          <a:p>
            <a:pPr lvl="1"/>
            <a:r>
              <a:rPr lang="en-US" dirty="0" smtClean="0"/>
              <a:t>I’d still try it the easy way first, no harm will be done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343" y="365125"/>
            <a:ext cx="2895600" cy="2162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4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68287"/>
            <a:ext cx="10018713" cy="372291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basic statistical </a:t>
            </a:r>
            <a:r>
              <a:rPr lang="en-US" dirty="0" smtClean="0"/>
              <a:t>functions </a:t>
            </a:r>
            <a:r>
              <a:rPr lang="en-US" dirty="0" smtClean="0"/>
              <a:t>loaded into R to use with </a:t>
            </a:r>
            <a:r>
              <a:rPr lang="en-US" dirty="0" smtClean="0"/>
              <a:t>data</a:t>
            </a:r>
            <a:endParaRPr lang="en-US" dirty="0" smtClean="0"/>
          </a:p>
          <a:p>
            <a:pPr lvl="1"/>
            <a:r>
              <a:rPr lang="en-US" dirty="0" smtClean="0"/>
              <a:t>Need to know the proper syntax to use it</a:t>
            </a:r>
          </a:p>
          <a:p>
            <a:pPr lvl="1"/>
            <a:r>
              <a:rPr lang="en-US" dirty="0" smtClean="0"/>
              <a:t>Luckily, it is usually intuitive</a:t>
            </a:r>
          </a:p>
          <a:p>
            <a:pPr lvl="1"/>
            <a:r>
              <a:rPr lang="en-US" dirty="0" smtClean="0"/>
              <a:t>Cheat sheets are available on the R User Group website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Functions have the following format:</a:t>
            </a:r>
          </a:p>
          <a:p>
            <a:pPr marL="457200" lvl="1" indent="0">
              <a:buNone/>
            </a:pPr>
            <a:r>
              <a:rPr lang="en-US" dirty="0" err="1" smtClean="0"/>
              <a:t>function_name</a:t>
            </a:r>
            <a:r>
              <a:rPr lang="en-US" dirty="0" smtClean="0"/>
              <a:t>(arguments)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0"/>
            <a:r>
              <a:rPr lang="en-US" dirty="0">
                <a:solidFill>
                  <a:prstClr val="black"/>
                </a:solidFill>
              </a:rPr>
              <a:t>Let’s try some</a:t>
            </a:r>
            <a:r>
              <a:rPr lang="en-US" dirty="0" smtClean="0">
                <a:solidFill>
                  <a:prstClr val="black"/>
                </a:solidFill>
              </a:rPr>
              <a:t>!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0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79171"/>
            <a:ext cx="10018713" cy="3712029"/>
          </a:xfrm>
        </p:spPr>
        <p:txBody>
          <a:bodyPr>
            <a:normAutofit/>
          </a:bodyPr>
          <a:lstStyle/>
          <a:p>
            <a:r>
              <a:rPr lang="en-US" dirty="0" smtClean="0"/>
              <a:t>Export the shared Google Sheet with our results to your computer. (Make sure to note the file location so you can find it)</a:t>
            </a:r>
          </a:p>
          <a:p>
            <a:r>
              <a:rPr lang="en-US" dirty="0" smtClean="0"/>
              <a:t>Try to import the data into </a:t>
            </a:r>
            <a:r>
              <a:rPr lang="en-US" dirty="0" err="1" smtClean="0"/>
              <a:t>RStudio</a:t>
            </a:r>
            <a:endParaRPr lang="en-US" dirty="0" smtClean="0"/>
          </a:p>
          <a:p>
            <a:pPr lvl="1"/>
            <a:r>
              <a:rPr lang="en-US" dirty="0" smtClean="0"/>
              <a:t>Notice the object name in the environment is the name of the downloaded file. This is your dataset name.</a:t>
            </a:r>
          </a:p>
          <a:p>
            <a:r>
              <a:rPr lang="en-US" dirty="0" smtClean="0"/>
              <a:t>In order to use the variables in </a:t>
            </a:r>
            <a:r>
              <a:rPr lang="en-US" sz="20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Globe_Activity</a:t>
            </a:r>
            <a:r>
              <a:rPr lang="en-US" dirty="0" smtClean="0"/>
              <a:t>, we need to attach the </a:t>
            </a:r>
            <a:r>
              <a:rPr lang="en-US" dirty="0" smtClean="0"/>
              <a:t>data</a:t>
            </a:r>
            <a:endParaRPr lang="en-US" dirty="0" smtClean="0"/>
          </a:p>
          <a:p>
            <a:pPr lvl="1"/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a</a:t>
            </a:r>
            <a:r>
              <a:rPr 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ttach(</a:t>
            </a:r>
            <a:r>
              <a:rPr 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Globe_Activity</a:t>
            </a:r>
            <a:r>
              <a:rPr 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1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78429"/>
            <a:ext cx="10018713" cy="4212771"/>
          </a:xfrm>
        </p:spPr>
        <p:txBody>
          <a:bodyPr>
            <a:normAutofit/>
          </a:bodyPr>
          <a:lstStyle/>
          <a:p>
            <a:r>
              <a:rPr lang="en-US" dirty="0" smtClean="0"/>
              <a:t>We can now use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Land </a:t>
            </a:r>
            <a:r>
              <a:rPr lang="en-US" dirty="0" smtClean="0"/>
              <a:t>or </a:t>
            </a:r>
            <a:r>
              <a:rPr lang="en-US" sz="2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Years</a:t>
            </a:r>
            <a:r>
              <a:rPr lang="en-US" dirty="0" smtClean="0"/>
              <a:t> for any function that will take the appropriate categorical or quantitative variable.</a:t>
            </a:r>
          </a:p>
          <a:p>
            <a:pPr lvl="1"/>
            <a:r>
              <a:rPr lang="en-US" dirty="0" smtClean="0"/>
              <a:t>Ex. </a:t>
            </a:r>
            <a:r>
              <a:rPr 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table(Land)</a:t>
            </a:r>
          </a:p>
          <a:p>
            <a:pPr lvl="1"/>
            <a:r>
              <a:rPr lang="en-US" dirty="0" smtClean="0"/>
              <a:t>Ex. </a:t>
            </a:r>
            <a:r>
              <a:rPr 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mean(Years)</a:t>
            </a:r>
          </a:p>
          <a:p>
            <a:r>
              <a:rPr lang="en-US" dirty="0" smtClean="0"/>
              <a:t>Sometimes a function can have another function inside it.</a:t>
            </a:r>
          </a:p>
          <a:p>
            <a:pPr lvl="1"/>
            <a:r>
              <a:rPr lang="en-US" dirty="0" smtClean="0"/>
              <a:t>Ex. </a:t>
            </a:r>
            <a:r>
              <a:rPr 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barplot</a:t>
            </a:r>
            <a:r>
              <a:rPr 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(table(</a:t>
            </a:r>
            <a:r>
              <a:rPr 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Continent_Ocean_Name</a:t>
            </a:r>
            <a:r>
              <a:rPr 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))</a:t>
            </a:r>
          </a:p>
          <a:p>
            <a:pPr lvl="1"/>
            <a:r>
              <a:rPr lang="en-US" dirty="0" smtClean="0"/>
              <a:t>In the previous example, to make a bar chart we first need the category counts from the table. Everything inside of parentheses happens first</a:t>
            </a:r>
          </a:p>
          <a:p>
            <a:endParaRPr lang="en-US" dirty="0" smtClean="0"/>
          </a:p>
          <a:p>
            <a:endParaRPr lang="en-US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0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38943"/>
            <a:ext cx="10018713" cy="4452257"/>
          </a:xfrm>
        </p:spPr>
        <p:txBody>
          <a:bodyPr>
            <a:normAutofit/>
          </a:bodyPr>
          <a:lstStyle/>
          <a:p>
            <a:r>
              <a:rPr lang="en-US" dirty="0" smtClean="0"/>
              <a:t>More complex functions have multiple arguments and parameters.</a:t>
            </a:r>
          </a:p>
          <a:p>
            <a:pPr lvl="1"/>
            <a:r>
              <a:rPr lang="en-US" dirty="0" smtClean="0"/>
              <a:t>Check the help documentation to see what is required for a function</a:t>
            </a:r>
          </a:p>
          <a:p>
            <a:pPr lvl="1"/>
            <a:r>
              <a:rPr lang="en-US" dirty="0" smtClean="0"/>
              <a:t>Use ‘?’ before the function name</a:t>
            </a:r>
          </a:p>
          <a:p>
            <a:pPr lvl="1"/>
            <a:r>
              <a:rPr lang="en-US" dirty="0" smtClean="0"/>
              <a:t>Ex. </a:t>
            </a:r>
            <a:r>
              <a:rPr 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?</a:t>
            </a:r>
            <a:r>
              <a:rPr 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prop.test</a:t>
            </a:r>
            <a:endParaRPr lang="en-US" sz="1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dirty="0" smtClean="0"/>
              <a:t>Let’s test whether two-thirds of the planet is covered with water.</a:t>
            </a:r>
          </a:p>
          <a:p>
            <a:pPr lvl="1"/>
            <a:r>
              <a:rPr lang="en-US" dirty="0" smtClean="0"/>
              <a:t>First make a new object for the number of land and water observations. 	</a:t>
            </a:r>
            <a:r>
              <a:rPr 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land_counts</a:t>
            </a:r>
            <a:r>
              <a:rPr 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&lt;- table(Land)</a:t>
            </a:r>
          </a:p>
          <a:p>
            <a:pPr lvl="1"/>
            <a:r>
              <a:rPr lang="en-US" dirty="0" smtClean="0"/>
              <a:t>Now use </a:t>
            </a:r>
            <a:r>
              <a:rPr 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land_counts</a:t>
            </a:r>
            <a:r>
              <a:rPr lang="en-US" dirty="0" smtClean="0"/>
              <a:t> as an argument in the proportion test function, along with our null hypothesis value of p = 0.67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	</a:t>
            </a:r>
            <a:r>
              <a:rPr 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prop.test</a:t>
            </a:r>
            <a:r>
              <a:rPr 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land_counts</a:t>
            </a:r>
            <a:r>
              <a:rPr 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, p = 0.67)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0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Meeting of </a:t>
            </a:r>
            <a:r>
              <a:rPr lang="en-US" dirty="0" err="1" smtClean="0"/>
              <a:t>St.Kate’s</a:t>
            </a:r>
            <a:r>
              <a:rPr lang="en-US" dirty="0" smtClean="0"/>
              <a:t> R Users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for taking time to come</a:t>
            </a:r>
          </a:p>
          <a:p>
            <a:endParaRPr lang="en-US" dirty="0" smtClean="0"/>
          </a:p>
          <a:p>
            <a:r>
              <a:rPr lang="en-US" dirty="0" smtClean="0"/>
              <a:t>The response has been fantastic from a diverse range of R users</a:t>
            </a:r>
          </a:p>
          <a:p>
            <a:endParaRPr lang="en-US" dirty="0" smtClean="0"/>
          </a:p>
          <a:p>
            <a:r>
              <a:rPr lang="en-US" dirty="0" smtClean="0"/>
              <a:t>Introductions in a few minutes</a:t>
            </a:r>
          </a:p>
        </p:txBody>
      </p:sp>
    </p:spTree>
    <p:extLst>
      <p:ext uri="{BB962C8B-B14F-4D97-AF65-F5344CB8AC3E}">
        <p14:creationId xmlns:p14="http://schemas.microsoft.com/office/powerpoint/2010/main" val="373465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to Learn 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29543"/>
            <a:ext cx="10018713" cy="3461657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Tourist</a:t>
            </a:r>
          </a:p>
          <a:p>
            <a:pPr marL="457200" lvl="1" indent="0">
              <a:buNone/>
            </a:pPr>
            <a:r>
              <a:rPr 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boxplot(Years ~ Land)</a:t>
            </a:r>
          </a:p>
          <a:p>
            <a:r>
              <a:rPr lang="en-US" sz="2600" dirty="0" smtClean="0"/>
              <a:t>Fluent</a:t>
            </a:r>
          </a:p>
          <a:p>
            <a:pPr marL="457200" lvl="1" indent="0">
              <a:buNone/>
            </a:pPr>
            <a:r>
              <a:rPr 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boxplot(Years ~ Land, main = "Side by Side Boxplots", </a:t>
            </a:r>
            <a:r>
              <a:rPr lang="en-US" sz="19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xlab</a:t>
            </a:r>
            <a:r>
              <a:rPr 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= "Land", </a:t>
            </a:r>
            <a:r>
              <a:rPr lang="en-US" sz="19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ylab</a:t>
            </a:r>
            <a:r>
              <a:rPr 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= "Years at St. Kates", col=c(“blue", “red"))</a:t>
            </a:r>
          </a:p>
          <a:p>
            <a:r>
              <a:rPr lang="en-US" sz="2600" dirty="0" smtClean="0"/>
              <a:t>Native</a:t>
            </a:r>
          </a:p>
          <a:p>
            <a:pPr marL="457200" lvl="1" indent="0">
              <a:buNone/>
            </a:pPr>
            <a:r>
              <a:rPr lang="en-US" sz="19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ggplot</a:t>
            </a:r>
            <a:r>
              <a:rPr 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sz="19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Globe_Activity</a:t>
            </a:r>
            <a:r>
              <a:rPr 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, </a:t>
            </a:r>
            <a:r>
              <a:rPr lang="en-US" sz="19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aes</a:t>
            </a:r>
            <a:r>
              <a:rPr 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(Land, Years)) +</a:t>
            </a:r>
          </a:p>
          <a:p>
            <a:pPr marL="457200" lvl="1" indent="0">
              <a:buNone/>
            </a:pPr>
            <a:r>
              <a:rPr 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en-US" sz="19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geom_violin</a:t>
            </a:r>
            <a:r>
              <a:rPr 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(scale = "area", </a:t>
            </a:r>
            <a:r>
              <a:rPr lang="en-US" sz="19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aes</a:t>
            </a:r>
            <a:r>
              <a:rPr 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(fill = Land)) + </a:t>
            </a:r>
          </a:p>
          <a:p>
            <a:pPr marL="457200" lvl="1" indent="0">
              <a:buNone/>
            </a:pPr>
            <a:r>
              <a:rPr 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en-US" sz="19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ggtitle</a:t>
            </a:r>
            <a:r>
              <a:rPr lang="en-US" sz="19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("Violin Plot of Land vs. Years at St. Kate's")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8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Glimpse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35629"/>
            <a:ext cx="10018713" cy="3755571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short presentation of </a:t>
            </a:r>
            <a:r>
              <a:rPr lang="en-US" dirty="0" smtClean="0"/>
              <a:t>examples won’t make you an expert</a:t>
            </a:r>
          </a:p>
          <a:p>
            <a:pPr lvl="1"/>
            <a:r>
              <a:rPr lang="en-US" dirty="0" smtClean="0"/>
              <a:t>I hope it helps by making you a little more familiar and a little more curious to dive into the tutorials</a:t>
            </a:r>
          </a:p>
          <a:p>
            <a:r>
              <a:rPr lang="en-US" dirty="0" smtClean="0"/>
              <a:t>You will have errors in your code</a:t>
            </a:r>
          </a:p>
          <a:p>
            <a:pPr lvl="1"/>
            <a:r>
              <a:rPr lang="en-US" dirty="0" smtClean="0"/>
              <a:t>I have errors in my code (rarely do I write it correctly the first time)</a:t>
            </a:r>
          </a:p>
          <a:p>
            <a:pPr lvl="1"/>
            <a:r>
              <a:rPr lang="en-US" dirty="0" smtClean="0"/>
              <a:t>Don’t be afraid to search the web for examples of what you are trying to do.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0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09801"/>
            <a:ext cx="10018713" cy="35814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https://stackoverflow.com/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Swirl, </a:t>
            </a:r>
            <a:r>
              <a:rPr lang="en-US" dirty="0" smtClean="0">
                <a:hlinkClick r:id="rId3"/>
              </a:rPr>
              <a:t>http://swirlstats.com/students.html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DataCamp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https://www.datacamp.com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R for data science, </a:t>
            </a:r>
            <a:r>
              <a:rPr lang="en-US" dirty="0" smtClean="0"/>
              <a:t>Wickham &amp; </a:t>
            </a:r>
            <a:r>
              <a:rPr lang="en-US" dirty="0" err="1" smtClean="0"/>
              <a:t>Grolemund</a:t>
            </a:r>
            <a:endParaRPr lang="en-US" dirty="0" smtClean="0"/>
          </a:p>
          <a:p>
            <a:pPr lvl="1"/>
            <a:r>
              <a:rPr lang="en-US" dirty="0" smtClean="0"/>
              <a:t>Free here: </a:t>
            </a:r>
            <a:r>
              <a:rPr lang="en-US" dirty="0" smtClean="0">
                <a:hlinkClick r:id="rId5"/>
              </a:rPr>
              <a:t>http://r4ds.had.co.nz/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Youtube</a:t>
            </a:r>
            <a:r>
              <a:rPr lang="en-US" dirty="0" smtClean="0"/>
              <a:t>, Google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6"/>
              </a:rPr>
              <a:t>https</a:t>
            </a:r>
            <a:r>
              <a:rPr lang="en-US" dirty="0" smtClean="0">
                <a:hlinkClick r:id="rId6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7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iNZight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52801"/>
          </a:xfrm>
        </p:spPr>
        <p:txBody>
          <a:bodyPr/>
          <a:lstStyle/>
          <a:p>
            <a:r>
              <a:rPr lang="en-US" dirty="0" smtClean="0"/>
              <a:t>Consider this software as a point and click option to use with R</a:t>
            </a:r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https://www.stat.auckland.ac.nz/~wild/iNZight/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Warning: this program is relatively new, I haven’t had much time to test it out, but my first impression is that it is a nice way to do some exploratory data analysis for basic datasets.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4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Tutoring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00943"/>
            <a:ext cx="10018713" cy="3690257"/>
          </a:xfrm>
        </p:spPr>
        <p:txBody>
          <a:bodyPr/>
          <a:lstStyle/>
          <a:p>
            <a:r>
              <a:rPr lang="en-US" dirty="0" smtClean="0"/>
              <a:t>We will have a student hold weekly office hours (TBD) in the Statistical Collaborative Center, Library 108.</a:t>
            </a:r>
          </a:p>
          <a:p>
            <a:r>
              <a:rPr lang="en-US" dirty="0" smtClean="0"/>
              <a:t>Drop in for help troubleshooting R</a:t>
            </a:r>
          </a:p>
          <a:p>
            <a:r>
              <a:rPr lang="en-US" dirty="0" smtClean="0"/>
              <a:t>Also considering “office calls” for those who can’t make the hours held in the Library</a:t>
            </a:r>
          </a:p>
          <a:p>
            <a:r>
              <a:rPr lang="en-US" dirty="0" smtClean="0"/>
              <a:t>I am available to answer questions and help.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7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07771"/>
            <a:ext cx="10018713" cy="3483429"/>
          </a:xfrm>
        </p:spPr>
        <p:txBody>
          <a:bodyPr/>
          <a:lstStyle/>
          <a:p>
            <a:r>
              <a:rPr lang="en-US" dirty="0" smtClean="0"/>
              <a:t>Do you want a next meeting?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should it be?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46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happy to help troubleshoot and answer questions individually right now.</a:t>
            </a:r>
          </a:p>
          <a:p>
            <a:endParaRPr lang="en-US" dirty="0"/>
          </a:p>
          <a:p>
            <a:r>
              <a:rPr lang="en-US" dirty="0" smtClean="0"/>
              <a:t>Anyone who has experience in R is welcome to help their neighbor out as well.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4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coming!!!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29543"/>
            <a:ext cx="10018713" cy="3461657"/>
          </a:xfrm>
        </p:spPr>
        <p:txBody>
          <a:bodyPr/>
          <a:lstStyle/>
          <a:p>
            <a:r>
              <a:rPr lang="en-US" dirty="0" smtClean="0"/>
              <a:t>Spread the word to your colleagues!</a:t>
            </a:r>
          </a:p>
          <a:p>
            <a:endParaRPr lang="en-US" dirty="0"/>
          </a:p>
          <a:p>
            <a:r>
              <a:rPr lang="en-US" dirty="0" smtClean="0"/>
              <a:t>I will be in touch shortly with follow-up information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8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R? Some advantages to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30829"/>
            <a:ext cx="10018713" cy="4833257"/>
          </a:xfrm>
        </p:spPr>
        <p:txBody>
          <a:bodyPr>
            <a:noAutofit/>
          </a:bodyPr>
          <a:lstStyle/>
          <a:p>
            <a:r>
              <a:rPr lang="en-US" sz="2000" dirty="0" smtClean="0"/>
              <a:t>1. Code is Text</a:t>
            </a:r>
          </a:p>
          <a:p>
            <a:pPr lvl="1"/>
            <a:r>
              <a:rPr lang="en-US" sz="1800" dirty="0" smtClean="0"/>
              <a:t>Copy &amp; Paste</a:t>
            </a:r>
          </a:p>
          <a:p>
            <a:pPr lvl="1"/>
            <a:r>
              <a:rPr lang="en-US" sz="1800" dirty="0" smtClean="0"/>
              <a:t>Code is read-able</a:t>
            </a:r>
          </a:p>
          <a:p>
            <a:pPr lvl="2"/>
            <a:r>
              <a:rPr lang="en-US" sz="1600" dirty="0" smtClean="0"/>
              <a:t>It has its own language and syntax</a:t>
            </a:r>
          </a:p>
          <a:p>
            <a:pPr lvl="1"/>
            <a:endParaRPr lang="en-US" sz="1800" dirty="0" smtClean="0"/>
          </a:p>
          <a:p>
            <a:r>
              <a:rPr lang="en-US" sz="2000" dirty="0"/>
              <a:t>2</a:t>
            </a:r>
            <a:r>
              <a:rPr lang="en-US" sz="2000" dirty="0" smtClean="0"/>
              <a:t>. Code is open</a:t>
            </a:r>
          </a:p>
          <a:p>
            <a:pPr lvl="1"/>
            <a:r>
              <a:rPr lang="en-US" sz="1800" dirty="0" smtClean="0"/>
              <a:t>Forever free </a:t>
            </a:r>
          </a:p>
          <a:p>
            <a:pPr lvl="1"/>
            <a:r>
              <a:rPr lang="en-US" sz="1800" dirty="0" smtClean="0"/>
              <a:t>Forever customizable</a:t>
            </a:r>
          </a:p>
          <a:p>
            <a:pPr lvl="2"/>
            <a:r>
              <a:rPr lang="en-US" sz="1600" dirty="0" smtClean="0"/>
              <a:t>Endless packages and graphical options</a:t>
            </a:r>
          </a:p>
          <a:p>
            <a:pPr lvl="1"/>
            <a:r>
              <a:rPr lang="en-US" sz="1800" dirty="0" smtClean="0"/>
              <a:t>It is shareable</a:t>
            </a:r>
          </a:p>
          <a:p>
            <a:pPr lvl="2"/>
            <a:r>
              <a:rPr lang="en-US" sz="1600" dirty="0" smtClean="0"/>
              <a:t>Better suited for collaboration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0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Role?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667000"/>
            <a:ext cx="3305404" cy="794658"/>
          </a:xfrm>
        </p:spPr>
        <p:txBody>
          <a:bodyPr/>
          <a:lstStyle/>
          <a:p>
            <a:r>
              <a:rPr lang="en-US" dirty="0" smtClean="0"/>
              <a:t>A quick story…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440" y="2667000"/>
            <a:ext cx="6192875" cy="34680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3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49" y="940819"/>
            <a:ext cx="8932120" cy="5005709"/>
          </a:xfrm>
        </p:spPr>
      </p:pic>
      <p:sp>
        <p:nvSpPr>
          <p:cNvPr id="6" name="TextBox 5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7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237" y="936706"/>
            <a:ext cx="8311179" cy="51918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9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66775"/>
            <a:ext cx="9144000" cy="5124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65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992" y="544530"/>
            <a:ext cx="4769617" cy="5625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1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46514"/>
            <a:ext cx="10018713" cy="4365171"/>
          </a:xfrm>
        </p:spPr>
        <p:txBody>
          <a:bodyPr>
            <a:normAutofit fontScale="47500" lnSpcReduction="20000"/>
          </a:bodyPr>
          <a:lstStyle/>
          <a:p>
            <a:r>
              <a:rPr lang="en-US" sz="3700" dirty="0" smtClean="0"/>
              <a:t>Who do you want to be?</a:t>
            </a:r>
          </a:p>
          <a:p>
            <a:pPr lvl="1"/>
            <a:r>
              <a:rPr lang="en-US" sz="3700" dirty="0" smtClean="0"/>
              <a:t>The Tourist</a:t>
            </a:r>
          </a:p>
          <a:p>
            <a:pPr lvl="2"/>
            <a:r>
              <a:rPr lang="en-US" sz="3700" dirty="0" smtClean="0"/>
              <a:t>Survive and get by with minimal knowledge of language</a:t>
            </a:r>
          </a:p>
          <a:p>
            <a:pPr lvl="2"/>
            <a:r>
              <a:rPr lang="en-US" sz="3700" dirty="0" smtClean="0"/>
              <a:t>Miss out on a lot of interesting things</a:t>
            </a:r>
          </a:p>
          <a:p>
            <a:pPr lvl="1"/>
            <a:r>
              <a:rPr lang="en-US" sz="3700" dirty="0" smtClean="0"/>
              <a:t>The Fluent Speaker</a:t>
            </a:r>
          </a:p>
          <a:p>
            <a:pPr lvl="2"/>
            <a:r>
              <a:rPr lang="en-US" sz="3700" dirty="0" smtClean="0"/>
              <a:t>Understand how to read/write/speak</a:t>
            </a:r>
          </a:p>
          <a:p>
            <a:pPr lvl="2"/>
            <a:r>
              <a:rPr lang="en-US" sz="3700" dirty="0" smtClean="0"/>
              <a:t>Hold your own in conversation</a:t>
            </a:r>
          </a:p>
          <a:p>
            <a:pPr lvl="1"/>
            <a:r>
              <a:rPr lang="en-US" sz="3700" dirty="0" smtClean="0"/>
              <a:t>The Native Speaker</a:t>
            </a:r>
          </a:p>
          <a:p>
            <a:pPr lvl="2"/>
            <a:r>
              <a:rPr lang="en-US" sz="3700" dirty="0" smtClean="0"/>
              <a:t>Knowledge of sentence structures, recognize dialects</a:t>
            </a:r>
          </a:p>
          <a:p>
            <a:pPr lvl="2"/>
            <a:r>
              <a:rPr lang="en-US" sz="3700" dirty="0" smtClean="0"/>
              <a:t>Takes times to reach</a:t>
            </a:r>
            <a:endParaRPr lang="en-US" sz="3700" dirty="0"/>
          </a:p>
          <a:p>
            <a:pPr marL="457200" lvl="1" indent="0">
              <a:buNone/>
            </a:pPr>
            <a:endParaRPr lang="en-US" sz="3700" dirty="0" smtClean="0"/>
          </a:p>
          <a:p>
            <a:pPr lvl="0"/>
            <a:r>
              <a:rPr lang="en-US" sz="3700" dirty="0">
                <a:solidFill>
                  <a:prstClr val="black"/>
                </a:solidFill>
              </a:rPr>
              <a:t>I </a:t>
            </a:r>
            <a:r>
              <a:rPr lang="en-US" sz="3700" dirty="0" smtClean="0">
                <a:solidFill>
                  <a:prstClr val="black"/>
                </a:solidFill>
              </a:rPr>
              <a:t>am a translator/guide</a:t>
            </a:r>
            <a:endParaRPr lang="en-US" sz="3700" dirty="0">
              <a:solidFill>
                <a:prstClr val="black"/>
              </a:solidFill>
            </a:endParaRPr>
          </a:p>
          <a:p>
            <a:pPr lvl="1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901766" y="6488668"/>
            <a:ext cx="388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://joeroith.github.io/RUserGroup/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9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337</TotalTime>
  <Words>1307</Words>
  <Application>Microsoft Office PowerPoint</Application>
  <PresentationFormat>Widescreen</PresentationFormat>
  <Paragraphs>189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Corbel</vt:lpstr>
      <vt:lpstr>Lucida Console</vt:lpstr>
      <vt:lpstr>Parallax</vt:lpstr>
      <vt:lpstr> You        eady?</vt:lpstr>
      <vt:lpstr>First Meeting of St.Kate’s R Users Group</vt:lpstr>
      <vt:lpstr>Why use R? Some advantages to coding</vt:lpstr>
      <vt:lpstr>My Role?</vt:lpstr>
      <vt:lpstr>PowerPoint Presentation</vt:lpstr>
      <vt:lpstr>PowerPoint Presentation</vt:lpstr>
      <vt:lpstr>PowerPoint Presentation</vt:lpstr>
      <vt:lpstr>PowerPoint Presentation</vt:lpstr>
      <vt:lpstr>Your Role</vt:lpstr>
      <vt:lpstr>Icebreaker Activity</vt:lpstr>
      <vt:lpstr>Get Started</vt:lpstr>
      <vt:lpstr>RStudio Layout</vt:lpstr>
      <vt:lpstr>Bonus tip!</vt:lpstr>
      <vt:lpstr>Basic Idea</vt:lpstr>
      <vt:lpstr>Importing Data</vt:lpstr>
      <vt:lpstr>Using Data</vt:lpstr>
      <vt:lpstr>Globe Example</vt:lpstr>
      <vt:lpstr>PowerPoint Presentation</vt:lpstr>
      <vt:lpstr>PowerPoint Presentation</vt:lpstr>
      <vt:lpstr>Motivation to Learn more…</vt:lpstr>
      <vt:lpstr>A Glimpse</vt:lpstr>
      <vt:lpstr>Helpful resources</vt:lpstr>
      <vt:lpstr>iNZight</vt:lpstr>
      <vt:lpstr>R Tutoring</vt:lpstr>
      <vt:lpstr>Next Meeting</vt:lpstr>
      <vt:lpstr>Questions and Help</vt:lpstr>
      <vt:lpstr>Thank you for coming!!!</vt:lpstr>
    </vt:vector>
  </TitlesOfParts>
  <Company>St. Catherine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You Ready?</dc:title>
  <dc:creator>Roith, Joseph M.</dc:creator>
  <cp:lastModifiedBy>Roith, Joseph M.</cp:lastModifiedBy>
  <cp:revision>34</cp:revision>
  <dcterms:created xsi:type="dcterms:W3CDTF">2018-08-31T14:27:11Z</dcterms:created>
  <dcterms:modified xsi:type="dcterms:W3CDTF">2018-08-31T20:08:08Z</dcterms:modified>
</cp:coreProperties>
</file>