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72" r:id="rId12"/>
    <p:sldId id="267" r:id="rId13"/>
    <p:sldId id="266" r:id="rId14"/>
    <p:sldId id="264" r:id="rId15"/>
    <p:sldId id="269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points from a series in a dataset.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Properties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Axis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Range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1	     </a:t>
              </a:r>
              <a:r>
                <a:rPr lang="en-US" sz="1200" dirty="0" smtClean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2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DS3	S1	S2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n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DS4	S1	S4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Lines and Backgrounds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LineStyle</a:t>
            </a:r>
            <a:endParaRPr lang="en-US" dirty="0" smtClean="0"/>
          </a:p>
          <a:p>
            <a:pPr lvl="1"/>
            <a:r>
              <a:rPr lang="en-US" dirty="0" err="1" smtClean="0"/>
              <a:t>type:LineType</a:t>
            </a:r>
            <a:r>
              <a:rPr lang="en-US" dirty="0" smtClean="0"/>
              <a:t> - A line can be solid, dots, or dashes.</a:t>
            </a:r>
          </a:p>
          <a:p>
            <a:pPr lvl="1"/>
            <a:r>
              <a:rPr lang="en-US" dirty="0" err="1" smtClean="0"/>
              <a:t>weight:int</a:t>
            </a:r>
            <a:r>
              <a:rPr lang="en-US" dirty="0" smtClean="0"/>
              <a:t> – the weight of the line in pixels.</a:t>
            </a:r>
          </a:p>
          <a:p>
            <a:pPr lvl="1"/>
            <a:r>
              <a:rPr lang="en-US" dirty="0" err="1" smtClean="0"/>
              <a:t>color:Color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end:Consider</a:t>
            </a:r>
            <a:r>
              <a:rPr lang="en-US" dirty="0" smtClean="0"/>
              <a:t> adding a line connection method.</a:t>
            </a:r>
          </a:p>
          <a:p>
            <a:r>
              <a:rPr lang="en-US" dirty="0" smtClean="0"/>
              <a:t>Background – A background can be either transparent, a solid color, a pattern, an image, or a color gradient. A background can be applied to both the chart and the plot area. The background for the plot area will always be drawn on top of the chart background.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TextLabel</a:t>
            </a:r>
            <a:endParaRPr lang="en-US" dirty="0" smtClean="0"/>
          </a:p>
          <a:p>
            <a:pPr lvl="1"/>
            <a:r>
              <a:rPr lang="en-US" dirty="0" err="1" smtClean="0"/>
              <a:t>visible:boolean</a:t>
            </a:r>
            <a:endParaRPr lang="en-US" dirty="0" smtClean="0"/>
          </a:p>
          <a:p>
            <a:pPr lvl="1"/>
            <a:r>
              <a:rPr lang="en-US" dirty="0" err="1" smtClean="0"/>
              <a:t>text:String</a:t>
            </a:r>
            <a:endParaRPr lang="en-US" dirty="0" smtClean="0"/>
          </a:p>
          <a:p>
            <a:pPr lvl="1"/>
            <a:r>
              <a:rPr lang="en-US" dirty="0" err="1" smtClean="0"/>
              <a:t>style:TextStyle</a:t>
            </a:r>
            <a:endParaRPr lang="en-US" dirty="0" smtClean="0"/>
          </a:p>
          <a:p>
            <a:r>
              <a:rPr lang="en-US" dirty="0" err="1" smtClean="0"/>
              <a:t>TextStyle</a:t>
            </a:r>
            <a:endParaRPr lang="en-US" dirty="0" smtClean="0"/>
          </a:p>
          <a:p>
            <a:pPr lvl="1"/>
            <a:r>
              <a:rPr lang="en-US" dirty="0" err="1" smtClean="0"/>
              <a:t>font:Font</a:t>
            </a:r>
            <a:endParaRPr lang="en-US" dirty="0" smtClean="0"/>
          </a:p>
          <a:p>
            <a:pPr lvl="1"/>
            <a:r>
              <a:rPr lang="en-US" dirty="0" err="1" smtClean="0"/>
              <a:t>color:Color</a:t>
            </a:r>
            <a:endParaRPr lang="en-US" dirty="0" smtClean="0"/>
          </a:p>
          <a:p>
            <a:pPr lvl="1"/>
            <a:r>
              <a:rPr lang="en-US" dirty="0" err="1" smtClean="0"/>
              <a:t>halign:HorizAlignment</a:t>
            </a:r>
            <a:r>
              <a:rPr lang="en-US" dirty="0" smtClean="0"/>
              <a:t> – Left, Right, Center</a:t>
            </a:r>
          </a:p>
          <a:p>
            <a:pPr lvl="1"/>
            <a:r>
              <a:rPr lang="en-US" dirty="0" err="1" smtClean="0"/>
              <a:t>valign:VertAlignment</a:t>
            </a:r>
            <a:r>
              <a:rPr lang="en-US" dirty="0" smtClean="0"/>
              <a:t> – Top, Middle, Bottom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primary (left vs bottom), secondary (right vs. top), off-area axes (those that sit to the top, left, bottom, or right of the plot area but do not touch it).</a:t>
            </a:r>
          </a:p>
          <a:p>
            <a:r>
              <a:rPr lang="en-US" dirty="0" smtClean="0"/>
              <a:t>Axis – each axis has the following properties:</a:t>
            </a:r>
          </a:p>
          <a:p>
            <a:pPr lvl="1"/>
            <a:r>
              <a:rPr lang="en-US" dirty="0" smtClean="0"/>
              <a:t>bounds (min/max)</a:t>
            </a:r>
          </a:p>
          <a:p>
            <a:pPr lvl="1"/>
            <a:r>
              <a:rPr lang="en-US" dirty="0" err="1" smtClean="0"/>
              <a:t>drawBaseLine:boolean</a:t>
            </a:r>
            <a:endParaRPr lang="en-US" dirty="0" smtClean="0"/>
          </a:p>
          <a:p>
            <a:pPr lvl="1"/>
            <a:r>
              <a:rPr lang="en-US" dirty="0" err="1" smtClean="0"/>
              <a:t>drawTickLines:boolean</a:t>
            </a:r>
            <a:endParaRPr lang="en-US" dirty="0" smtClean="0"/>
          </a:p>
          <a:p>
            <a:pPr lvl="1"/>
            <a:r>
              <a:rPr lang="en-US" dirty="0" err="1" smtClean="0"/>
              <a:t>ticks:List</a:t>
            </a:r>
            <a:r>
              <a:rPr lang="en-US" dirty="0" smtClean="0"/>
              <a:t>&lt;Tick&gt;</a:t>
            </a:r>
          </a:p>
          <a:p>
            <a:pPr lvl="2"/>
            <a:r>
              <a:rPr lang="en-US" dirty="0" err="1" smtClean="0"/>
              <a:t>value:double</a:t>
            </a:r>
            <a:r>
              <a:rPr lang="en-US" dirty="0" smtClean="0"/>
              <a:t> – the value must be between min and max and defines where the tick is drawn.</a:t>
            </a:r>
          </a:p>
          <a:p>
            <a:pPr lvl="2"/>
            <a:r>
              <a:rPr lang="en-US" dirty="0" err="1" smtClean="0"/>
              <a:t>text:String</a:t>
            </a:r>
            <a:r>
              <a:rPr lang="en-US" dirty="0" smtClean="0"/>
              <a:t> – defines the text to be drawn at that tick.</a:t>
            </a:r>
          </a:p>
          <a:p>
            <a:pPr lvl="1"/>
            <a:r>
              <a:rPr lang="en-US" dirty="0" err="1" smtClean="0"/>
              <a:t>minorTickCount:int</a:t>
            </a:r>
            <a:r>
              <a:rPr lang="en-US" dirty="0" smtClean="0"/>
              <a:t> – the number of minor ticks (not tick sections) between major ticks (e.g. a minor tick at each number with major ticks at 0 and 10 would result in 9 ticks and 10 tick sections).</a:t>
            </a:r>
          </a:p>
          <a:p>
            <a:pPr lvl="1"/>
            <a:r>
              <a:rPr lang="en-US" dirty="0" smtClean="0"/>
              <a:t>Direction (inner/outer) – defines the direction that the tick points from the axis line. The tick text is always placed outside the axis line.</a:t>
            </a:r>
          </a:p>
          <a:p>
            <a:pPr lvl="1"/>
            <a:r>
              <a:rPr lang="en-US" dirty="0" err="1" smtClean="0"/>
              <a:t>line:LineStyle</a:t>
            </a:r>
            <a:endParaRPr lang="en-US" dirty="0" smtClean="0"/>
          </a:p>
          <a:p>
            <a:pPr lvl="1"/>
            <a:r>
              <a:rPr lang="en-US" dirty="0" err="1" smtClean="0"/>
              <a:t>title:TextLabel</a:t>
            </a:r>
            <a:endParaRPr lang="en-US" dirty="0" smtClean="0"/>
          </a:p>
          <a:p>
            <a:pPr lvl="1"/>
            <a:r>
              <a:rPr lang="en-US" dirty="0" err="1" smtClean="0"/>
              <a:t>tickTextStyle:TextStyle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PlotArea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gridlines:boolean</a:t>
            </a:r>
            <a:endParaRPr lang="en-US" dirty="0" smtClean="0"/>
          </a:p>
          <a:p>
            <a:r>
              <a:rPr lang="en-US" dirty="0" err="1" smtClean="0"/>
              <a:t>gridStyle:LineStyle</a:t>
            </a:r>
            <a:endParaRPr lang="en-US" dirty="0" smtClean="0"/>
          </a:p>
          <a:p>
            <a:r>
              <a:rPr lang="en-US" dirty="0" err="1" smtClean="0"/>
              <a:t>minorLines:boolean</a:t>
            </a:r>
            <a:endParaRPr lang="en-US" dirty="0" smtClean="0"/>
          </a:p>
          <a:p>
            <a:r>
              <a:rPr lang="en-US" dirty="0" err="1" smtClean="0"/>
              <a:t>minorLineStyle:LineStyle</a:t>
            </a:r>
            <a:endParaRPr lang="en-US" dirty="0" smtClean="0"/>
          </a:p>
          <a:p>
            <a:r>
              <a:rPr lang="en-US" dirty="0" err="1" smtClean="0"/>
              <a:t>frameAxes:boolean</a:t>
            </a:r>
            <a:r>
              <a:rPr lang="en-US" dirty="0" smtClean="0"/>
              <a:t> – draws axes as a square frame regardless of the presence of secondary series.</a:t>
            </a:r>
          </a:p>
          <a:p>
            <a:r>
              <a:rPr lang="en-US" dirty="0" err="1" smtClean="0"/>
              <a:t>domain:Axis</a:t>
            </a:r>
            <a:endParaRPr lang="en-US" dirty="0" smtClean="0"/>
          </a:p>
          <a:p>
            <a:r>
              <a:rPr lang="en-US" dirty="0" err="1" smtClean="0"/>
              <a:t>range:Axis</a:t>
            </a:r>
            <a:endParaRPr lang="en-US" dirty="0" smtClean="0"/>
          </a:p>
          <a:p>
            <a:r>
              <a:rPr lang="en-US" dirty="0" err="1" smtClean="0"/>
              <a:t>secDomain:Axis</a:t>
            </a:r>
            <a:endParaRPr lang="en-US" dirty="0" smtClean="0"/>
          </a:p>
          <a:p>
            <a:r>
              <a:rPr lang="en-US" dirty="0" err="1" smtClean="0"/>
              <a:t>secRange:Axis</a:t>
            </a:r>
            <a:endParaRPr lang="en-US" dirty="0" smtClean="0"/>
          </a:p>
          <a:p>
            <a:r>
              <a:rPr lang="en-US" dirty="0" err="1" smtClean="0"/>
              <a:t>topAxes:List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leftAxes:List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bottomAxes:List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rightAxes:List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background:Background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Room (The Martian)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cdn.collider.com/wp-content/uploads/2015/06/the-martian-movie-image-control-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14400"/>
            <a:ext cx="8676780" cy="45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486400"/>
            <a:ext cx="868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http://cdn.collider.com/wp-content/uploads/2015/06/the-martian-movie-image-control-room.jpg</a:t>
            </a:r>
          </a:p>
        </p:txBody>
      </p:sp>
    </p:spTree>
    <p:extLst>
      <p:ext uri="{BB962C8B-B14F-4D97-AF65-F5344CB8AC3E}">
        <p14:creationId xmlns:p14="http://schemas.microsoft.com/office/powerpoint/2010/main" val="4053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http://3.bp.blogspot.com/-</a:t>
            </a:r>
            <a:r>
              <a:rPr lang="en-US" sz="1200" dirty="0" smtClean="0"/>
              <a:t>IOg7gg3VWsw/Vg4ZgZK3WNI/AAAAAAAABH8/MImWkRXLpsE/s1600/The_Martian_Mission_Control.jpg</a:t>
            </a:r>
            <a:endParaRPr lang="en-US" sz="1200" dirty="0"/>
          </a:p>
        </p:txBody>
      </p:sp>
      <p:pic>
        <p:nvPicPr>
          <p:cNvPr id="2050" name="Picture 2" descr="http://3.bp.blogspot.com/-IOg7gg3VWsw/Vg4ZgZK3WNI/AAAAAAAABH8/MImWkRXLpsE/s1600/The_Martian_Mission_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914400"/>
            <a:ext cx="8677656" cy="4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://s3.foxmovies.com/foxmovies/production/films/104/images/gallery/martian-gallery18-gallery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77656" cy="4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5626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http://s3.foxmovies.com/foxmovies/production/films/104/images/gallery/martian-gallery18-gallery-image.jpg</a:t>
            </a:r>
          </a:p>
        </p:txBody>
      </p:sp>
    </p:spTree>
    <p:extLst>
      <p:ext uri="{BB962C8B-B14F-4D97-AF65-F5344CB8AC3E}">
        <p14:creationId xmlns:p14="http://schemas.microsoft.com/office/powerpoint/2010/main" val="182478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NASA Control Room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 descr="https://upload.wikimedia.org/wikipedia/commons/f/fd/STS-128_MCC_space_station_flight_control_ro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1"/>
          <a:stretch/>
        </p:blipFill>
        <p:spPr bwMode="auto">
          <a:xfrm>
            <a:off x="228600" y="930704"/>
            <a:ext cx="8677656" cy="5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1692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https://upload.wikimedia.org/wikipedia/commons/f/fd/STS-128_MCC_space_station_flight_control_room.jpg</a:t>
            </a:r>
          </a:p>
        </p:txBody>
      </p:sp>
    </p:spTree>
    <p:extLst>
      <p:ext uri="{BB962C8B-B14F-4D97-AF65-F5344CB8AC3E}">
        <p14:creationId xmlns:p14="http://schemas.microsoft.com/office/powerpoint/2010/main" val="245105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122" name="Picture 2" descr="http://www.nasa.gov/images/content/652997main_jsc2012e054285_1600_946-7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2"/>
          <a:stretch/>
        </p:blipFill>
        <p:spPr bwMode="auto">
          <a:xfrm>
            <a:off x="228600" y="926068"/>
            <a:ext cx="8677656" cy="45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42186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http://www.nasa.gov/images/content/652997main_jsc2012e054285_1600_946-710.jpg</a:t>
            </a:r>
          </a:p>
        </p:txBody>
      </p:sp>
    </p:spTree>
    <p:extLst>
      <p:ext uri="{BB962C8B-B14F-4D97-AF65-F5344CB8AC3E}">
        <p14:creationId xmlns:p14="http://schemas.microsoft.com/office/powerpoint/2010/main" val="31230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http://spacefellowship.com/wp-content/uploads/2012/08/ESOC-MainControlRoom-13x19cm-08112011-JMai-4822.jpg</a:t>
            </a:r>
          </a:p>
        </p:txBody>
      </p:sp>
      <p:pic>
        <p:nvPicPr>
          <p:cNvPr id="6146" name="Picture 2" descr="http://spacefellowship.com/wp-content/uploads/2012/08/ESOC-MainControlRoom-13x19cm-08112011-JMai-48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29155"/>
          <a:stretch/>
        </p:blipFill>
        <p:spPr bwMode="auto">
          <a:xfrm>
            <a:off x="228600" y="924464"/>
            <a:ext cx="8677656" cy="31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170" name="Picture 2" descr="https://www.gnu.org/software/gsegrafix/figures/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172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(3.4, 5.677), (5643.3, 2.4); [(0,5),(1,7)], [(),(5,55)]; 2 of 2;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 smtClean="0"/>
              <a:t>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 primary and secondary [</a:t>
            </a:r>
            <a:r>
              <a:rPr lang="en-US" sz="1400" dirty="0" err="1"/>
              <a:t>d,r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762619"/>
            <a:ext cx="200564" cy="418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 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075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9400" y="2466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Min: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78390" y="2456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2847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Max: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78390" y="2837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9400" y="3228201"/>
              <a:ext cx="65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1672" y="3311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3609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Mean: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8390" y="3599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3990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Stddev</a:t>
              </a:r>
              <a:r>
                <a:rPr lang="en-US" sz="1200" dirty="0" smtClean="0"/>
                <a:t>:</a:t>
              </a:r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78390" y="3980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Chart/Data/Properties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26889</TotalTime>
  <Words>739</Words>
  <Application>Microsoft Office PowerPoint</Application>
  <PresentationFormat>On-screen Show (4:3)</PresentationFormat>
  <Paragraphs>249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Use Cases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  <vt:lpstr>Lines and Backgrounds</vt:lpstr>
      <vt:lpstr>Text</vt:lpstr>
      <vt:lpstr>Axes Definition</vt:lpstr>
      <vt:lpstr>PlotArea</vt:lpstr>
      <vt:lpstr>Control Room (The Martian)</vt:lpstr>
      <vt:lpstr>Control Room (The Martian)</vt:lpstr>
      <vt:lpstr>Control Room (The Martian)</vt:lpstr>
      <vt:lpstr>NASA Control Room</vt:lpstr>
      <vt:lpstr>NASA Control 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104</cp:revision>
  <cp:lastPrinted>2015-07-30T19:25:26Z</cp:lastPrinted>
  <dcterms:created xsi:type="dcterms:W3CDTF">2015-07-25T17:53:59Z</dcterms:created>
  <dcterms:modified xsi:type="dcterms:W3CDTF">2016-05-17T02:44:54Z</dcterms:modified>
</cp:coreProperties>
</file>