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72" r:id="rId12"/>
    <p:sldId id="267" r:id="rId13"/>
    <p:sldId id="266" r:id="rId14"/>
    <p:sldId id="264" r:id="rId15"/>
    <p:sldId id="269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58286" autoAdjust="0"/>
  </p:normalViewPr>
  <p:slideViewPr>
    <p:cSldViewPr>
      <p:cViewPr varScale="1">
        <p:scale>
          <a:sx n="110" d="100"/>
          <a:sy n="110" d="100"/>
        </p:scale>
        <p:origin x="142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points from a series in a dataset.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Legend Properties View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Visible: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Side: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Background: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000000:FF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Visible: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Thickness: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Color: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000000:FF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Border</a:t>
                </a: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Axes Properties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Axis Properties</a:t>
              </a: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 Domain</a:t>
              </a: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Range</a:t>
              </a: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Axis Properties View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Auto Ticks: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Start: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Title: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Subtitle: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End: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Width: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Dock Zero: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Properties 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Plot 1	     </a:t>
              </a:r>
              <a:r>
                <a:rPr lang="en-US" sz="1200" dirty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Plot 2	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     □	DS3	S1	S2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Plot n	     □	DS4	S1	S4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Properties View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Name: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Dataset: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Domain: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Range: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Visible: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Domain Axis: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Range Axis: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/>
                  <a:t>Primary ?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/>
                  <a:t>Primary ?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Visible: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Size: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Color: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000000:FF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Marker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Shape: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Visible: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/>
                  <a:t>Weight: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Color: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000000:FF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Line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Shape: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Layout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Domain Title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Domain Title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Range Title</a:t>
              </a: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Range Title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 Title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D tick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D tick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SD tick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SD tick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R tick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R tick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SR 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SR tick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Top/Bottom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Top/Bottom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Subtitle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and Backgrounds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LineStyle</a:t>
            </a:r>
            <a:endParaRPr lang="en-US" dirty="0"/>
          </a:p>
          <a:p>
            <a:pPr lvl="1"/>
            <a:r>
              <a:rPr lang="en-US" dirty="0" err="1"/>
              <a:t>type:LineType</a:t>
            </a:r>
            <a:r>
              <a:rPr lang="en-US" dirty="0"/>
              <a:t> - A line can be solid, dots, or dashes.</a:t>
            </a:r>
          </a:p>
          <a:p>
            <a:pPr lvl="1"/>
            <a:r>
              <a:rPr lang="en-US" dirty="0" err="1"/>
              <a:t>weight:int</a:t>
            </a:r>
            <a:r>
              <a:rPr lang="en-US" dirty="0"/>
              <a:t> – the weight of the line in pixels.</a:t>
            </a:r>
          </a:p>
          <a:p>
            <a:pPr lvl="1"/>
            <a:r>
              <a:rPr lang="en-US" dirty="0" err="1"/>
              <a:t>color:Color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end:Consider</a:t>
            </a:r>
            <a:r>
              <a:rPr lang="en-US" dirty="0"/>
              <a:t> adding a line connection method.</a:t>
            </a:r>
          </a:p>
          <a:p>
            <a:r>
              <a:rPr lang="en-US" dirty="0"/>
              <a:t>Background – A background can be either transparent, a solid color, a pattern, an image, or a color gradient. A background can be applied to both the chart and the plot area. The background for the plot area will always be drawn on top of the chart background.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TextLabel</a:t>
            </a:r>
            <a:endParaRPr lang="en-US" dirty="0"/>
          </a:p>
          <a:p>
            <a:pPr lvl="1"/>
            <a:r>
              <a:rPr lang="en-US" dirty="0" err="1"/>
              <a:t>visible:boolean</a:t>
            </a:r>
            <a:endParaRPr lang="en-US" dirty="0"/>
          </a:p>
          <a:p>
            <a:pPr lvl="1"/>
            <a:r>
              <a:rPr lang="en-US" dirty="0" err="1"/>
              <a:t>text:String</a:t>
            </a:r>
            <a:endParaRPr lang="en-US" dirty="0"/>
          </a:p>
          <a:p>
            <a:pPr lvl="1"/>
            <a:r>
              <a:rPr lang="en-US" dirty="0" err="1"/>
              <a:t>style:TextStyle</a:t>
            </a:r>
            <a:endParaRPr lang="en-US" dirty="0"/>
          </a:p>
          <a:p>
            <a:r>
              <a:rPr lang="en-US" dirty="0" err="1"/>
              <a:t>TextStyle</a:t>
            </a:r>
            <a:endParaRPr lang="en-US" dirty="0"/>
          </a:p>
          <a:p>
            <a:pPr lvl="1"/>
            <a:r>
              <a:rPr lang="en-US" dirty="0" err="1"/>
              <a:t>font:Font</a:t>
            </a:r>
            <a:endParaRPr lang="en-US" dirty="0"/>
          </a:p>
          <a:p>
            <a:pPr lvl="1"/>
            <a:r>
              <a:rPr lang="en-US" dirty="0" err="1"/>
              <a:t>color:Color</a:t>
            </a:r>
            <a:endParaRPr lang="en-US" dirty="0"/>
          </a:p>
          <a:p>
            <a:pPr lvl="1"/>
            <a:r>
              <a:rPr lang="en-US" dirty="0" err="1"/>
              <a:t>halign:HorizAlignment</a:t>
            </a:r>
            <a:r>
              <a:rPr lang="en-US" dirty="0"/>
              <a:t> – Left, Right, Center</a:t>
            </a:r>
          </a:p>
          <a:p>
            <a:pPr lvl="1"/>
            <a:r>
              <a:rPr lang="en-US" dirty="0" err="1"/>
              <a:t>valign:VertAlignment</a:t>
            </a:r>
            <a:r>
              <a:rPr lang="en-US" dirty="0"/>
              <a:t> – Top, Middle, Bottom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Axes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primary (left vs bottom), secondary (right vs. top), off-area axes (those that sit to the top, left, bottom, or right of the plot area but do not touch it).</a:t>
            </a:r>
          </a:p>
          <a:p>
            <a:r>
              <a:rPr lang="en-US" dirty="0"/>
              <a:t>Axis – each axis has the following properties:</a:t>
            </a:r>
          </a:p>
          <a:p>
            <a:pPr lvl="1"/>
            <a:r>
              <a:rPr lang="en-US" dirty="0"/>
              <a:t>bounds (min/max)</a:t>
            </a:r>
          </a:p>
          <a:p>
            <a:pPr lvl="1"/>
            <a:r>
              <a:rPr lang="en-US" dirty="0" err="1"/>
              <a:t>drawBaseLine:boolean</a:t>
            </a:r>
            <a:endParaRPr lang="en-US" dirty="0"/>
          </a:p>
          <a:p>
            <a:pPr lvl="1"/>
            <a:r>
              <a:rPr lang="en-US" dirty="0" err="1"/>
              <a:t>drawTickLines:boolean</a:t>
            </a:r>
            <a:endParaRPr lang="en-US" dirty="0"/>
          </a:p>
          <a:p>
            <a:pPr lvl="1"/>
            <a:r>
              <a:rPr lang="en-US" dirty="0" err="1"/>
              <a:t>ticks:List</a:t>
            </a:r>
            <a:r>
              <a:rPr lang="en-US" dirty="0"/>
              <a:t>&lt;Tick&gt;</a:t>
            </a:r>
          </a:p>
          <a:p>
            <a:pPr lvl="2"/>
            <a:r>
              <a:rPr lang="en-US" dirty="0" err="1"/>
              <a:t>value:double</a:t>
            </a:r>
            <a:r>
              <a:rPr lang="en-US" dirty="0"/>
              <a:t> – the value must be between min and max and defines where the tick is drawn.</a:t>
            </a:r>
          </a:p>
          <a:p>
            <a:pPr lvl="2"/>
            <a:r>
              <a:rPr lang="en-US" dirty="0" err="1"/>
              <a:t>text:String</a:t>
            </a:r>
            <a:r>
              <a:rPr lang="en-US" dirty="0"/>
              <a:t> – defines the text to be drawn at that tick.</a:t>
            </a:r>
          </a:p>
          <a:p>
            <a:pPr lvl="1"/>
            <a:r>
              <a:rPr lang="en-US" dirty="0" err="1"/>
              <a:t>minorTickCount:int</a:t>
            </a:r>
            <a:r>
              <a:rPr lang="en-US" dirty="0"/>
              <a:t> – the number of minor ticks (not tick sections) between major ticks (e.g. a minor tick at each number with major ticks at 0 and 10 would result in 9 ticks and 10 tick sections).</a:t>
            </a:r>
          </a:p>
          <a:p>
            <a:pPr lvl="1"/>
            <a:r>
              <a:rPr lang="en-US" dirty="0"/>
              <a:t>Direction (inner/outer) – defines the direction that the tick points from the axis line. The tick text is always placed outside the axis line.</a:t>
            </a:r>
          </a:p>
          <a:p>
            <a:pPr lvl="1"/>
            <a:r>
              <a:rPr lang="en-US" dirty="0" err="1"/>
              <a:t>line:LineStyle</a:t>
            </a:r>
            <a:endParaRPr lang="en-US" dirty="0"/>
          </a:p>
          <a:p>
            <a:pPr lvl="1"/>
            <a:r>
              <a:rPr lang="en-US" dirty="0" err="1"/>
              <a:t>title:TextLabel</a:t>
            </a:r>
            <a:endParaRPr lang="en-US" dirty="0"/>
          </a:p>
          <a:p>
            <a:pPr lvl="1"/>
            <a:r>
              <a:rPr lang="en-US" dirty="0" err="1"/>
              <a:t>tickTextStyle:TextStyle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ACBA7-D314-40DC-B971-A109DE772BCF}"/>
              </a:ext>
            </a:extLst>
          </p:cNvPr>
          <p:cNvGrpSpPr/>
          <p:nvPr/>
        </p:nvGrpSpPr>
        <p:grpSpPr>
          <a:xfrm>
            <a:off x="1447800" y="1828800"/>
            <a:ext cx="6248400" cy="3810000"/>
            <a:chOff x="1447800" y="1828800"/>
            <a:chExt cx="6248400" cy="381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3347F5A-2288-4FDD-A8F7-8098086E9272}"/>
                </a:ext>
              </a:extLst>
            </p:cNvPr>
            <p:cNvGrpSpPr/>
            <p:nvPr/>
          </p:nvGrpSpPr>
          <p:grpSpPr>
            <a:xfrm>
              <a:off x="3881946" y="1905000"/>
              <a:ext cx="3733800" cy="3657600"/>
              <a:chOff x="3881946" y="1905000"/>
              <a:chExt cx="3733800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22098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Chart/Data/Properties</a:t>
                </a: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9050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9050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9050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8288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EED73D-6CF3-46E0-879B-C4CB8B8FE9A8}"/>
                </a:ext>
              </a:extLst>
            </p:cNvPr>
            <p:cNvGrpSpPr/>
            <p:nvPr/>
          </p:nvGrpSpPr>
          <p:grpSpPr>
            <a:xfrm>
              <a:off x="1528254" y="1905000"/>
              <a:ext cx="2277492" cy="3657600"/>
              <a:chOff x="1528254" y="1905000"/>
              <a:chExt cx="2277492" cy="3657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28254" y="22098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n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n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n</a:t>
                </a: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n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2E1684A-DD56-4E66-878C-46CBF8CC37D1}"/>
                  </a:ext>
                </a:extLst>
              </p:cNvPr>
              <p:cNvGrpSpPr/>
              <p:nvPr/>
            </p:nvGrpSpPr>
            <p:grpSpPr>
              <a:xfrm>
                <a:off x="1528254" y="1905000"/>
                <a:ext cx="2277492" cy="304800"/>
                <a:chOff x="1528254" y="19050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9050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14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66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96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2616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82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C:\Files\jgordon\personal\code\gordoza-code\java\jutils\src\org\jutils\icons\folder16.png">
                  <a:extLst>
                    <a:ext uri="{FF2B5EF4-FFF2-40B4-BE49-F238E27FC236}">
                      <a16:creationId xmlns:a16="http://schemas.microsoft.com/office/drawing/2014/main" id="{39CF91BC-959D-4857-838E-73DB7A70FB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4104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C1288-4F7A-4A4D-901E-DB942B3AC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14" y="2251166"/>
            <a:ext cx="164592" cy="164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767B0E-4C13-4199-AE3E-2F4505DFF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3" y="2420112"/>
            <a:ext cx="164592" cy="1645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96B9CA-2EA5-48A8-8CBC-9FBBDE458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3" y="3270504"/>
            <a:ext cx="164592" cy="1645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BB33C6-19A1-4E07-9D6E-482A86AC3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1" y="4305081"/>
            <a:ext cx="164592" cy="164592"/>
          </a:xfrm>
          <a:prstGeom prst="rect">
            <a:avLst/>
          </a:prstGeom>
        </p:spPr>
      </p:pic>
      <p:pic>
        <p:nvPicPr>
          <p:cNvPr id="32" name="Picture 3" descr="C:\Files\jgordon\personal\code\gordoza-code\java\JChartLib\src\org\jutils\chart\icons\chart016.png">
            <a:extLst>
              <a:ext uri="{FF2B5EF4-FFF2-40B4-BE49-F238E27FC236}">
                <a16:creationId xmlns:a16="http://schemas.microsoft.com/office/drawing/2014/main" id="{0E42CD55-2C4C-45F8-B8E1-E6FE0E76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14" y="4480123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29E4-5709-485B-AA23-975512950A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8" y="4638619"/>
            <a:ext cx="164592" cy="1645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AD5E21-2FC0-47AE-84C0-F4BF82817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8" y="4819975"/>
            <a:ext cx="164592" cy="1645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BCE6C7-1540-4349-9B0B-401D4D8664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1" y="5165923"/>
            <a:ext cx="1645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PlotArea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gridlines:boolean</a:t>
            </a:r>
            <a:endParaRPr lang="en-US" dirty="0"/>
          </a:p>
          <a:p>
            <a:r>
              <a:rPr lang="en-US" dirty="0" err="1"/>
              <a:t>gridStyle:LineStyle</a:t>
            </a:r>
            <a:endParaRPr lang="en-US" dirty="0"/>
          </a:p>
          <a:p>
            <a:r>
              <a:rPr lang="en-US" dirty="0" err="1"/>
              <a:t>minorLines:boolean</a:t>
            </a:r>
            <a:endParaRPr lang="en-US" dirty="0"/>
          </a:p>
          <a:p>
            <a:r>
              <a:rPr lang="en-US" dirty="0" err="1"/>
              <a:t>minorLineStyle:LineStyle</a:t>
            </a:r>
            <a:endParaRPr lang="en-US" dirty="0"/>
          </a:p>
          <a:p>
            <a:r>
              <a:rPr lang="en-US" dirty="0" err="1"/>
              <a:t>frameAxes:boolean</a:t>
            </a:r>
            <a:r>
              <a:rPr lang="en-US" dirty="0"/>
              <a:t> – draws axes as a square frame regardless of the presence of secondary series.</a:t>
            </a:r>
          </a:p>
          <a:p>
            <a:r>
              <a:rPr lang="en-US" dirty="0" err="1"/>
              <a:t>domain:Axis</a:t>
            </a:r>
            <a:endParaRPr lang="en-US" dirty="0"/>
          </a:p>
          <a:p>
            <a:r>
              <a:rPr lang="en-US" dirty="0" err="1"/>
              <a:t>range:Axis</a:t>
            </a:r>
            <a:endParaRPr lang="en-US" dirty="0"/>
          </a:p>
          <a:p>
            <a:r>
              <a:rPr lang="en-US" dirty="0" err="1"/>
              <a:t>secDomain:Axis</a:t>
            </a:r>
            <a:endParaRPr lang="en-US" dirty="0"/>
          </a:p>
          <a:p>
            <a:r>
              <a:rPr lang="en-US" dirty="0" err="1"/>
              <a:t>secRange:Axis</a:t>
            </a:r>
            <a:endParaRPr lang="en-US" dirty="0"/>
          </a:p>
          <a:p>
            <a:r>
              <a:rPr lang="en-US" dirty="0" err="1"/>
              <a:t>topAxes:List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leftAxes:List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bottomAxes:List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rightAxes:List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background:Background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cdn.collider.com/wp-content/uploads/2015/06/the-martian-movie-image-control-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14400"/>
            <a:ext cx="8676780" cy="45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486400"/>
            <a:ext cx="868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http://cdn.collider.com/wp-content/uploads/2015/06/the-martian-movie-image-control-room.jpg</a:t>
            </a:r>
          </a:p>
        </p:txBody>
      </p:sp>
    </p:spTree>
    <p:extLst>
      <p:ext uri="{BB962C8B-B14F-4D97-AF65-F5344CB8AC3E}">
        <p14:creationId xmlns:p14="http://schemas.microsoft.com/office/powerpoint/2010/main" val="4053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http://3.bp.blogspot.com/-IOg7gg3VWsw/Vg4ZgZK3WNI/AAAAAAAABH8/MImWkRXLpsE/s1600/The_Martian_Mission_Control.jpg</a:t>
            </a:r>
          </a:p>
        </p:txBody>
      </p:sp>
      <p:pic>
        <p:nvPicPr>
          <p:cNvPr id="2050" name="Picture 2" descr="http://3.bp.blogspot.com/-IOg7gg3VWsw/Vg4ZgZK3WNI/AAAAAAAABH8/MImWkRXLpsE/s1600/The_Martian_Mission_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914400"/>
            <a:ext cx="8677656" cy="4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://s3.foxmovies.com/foxmovies/production/films/104/images/gallery/martian-gallery18-gallery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77656" cy="4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5626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http://s3.foxmovies.com/foxmovies/production/films/104/images/gallery/martian-gallery18-gallery-image.jpg</a:t>
            </a:r>
          </a:p>
        </p:txBody>
      </p:sp>
    </p:spTree>
    <p:extLst>
      <p:ext uri="{BB962C8B-B14F-4D97-AF65-F5344CB8AC3E}">
        <p14:creationId xmlns:p14="http://schemas.microsoft.com/office/powerpoint/2010/main" val="182478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 descr="https://upload.wikimedia.org/wikipedia/commons/f/fd/STS-128_MCC_space_station_flight_control_ro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1"/>
          <a:stretch/>
        </p:blipFill>
        <p:spPr bwMode="auto">
          <a:xfrm>
            <a:off x="228600" y="930704"/>
            <a:ext cx="8677656" cy="5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1692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https://upload.wikimedia.org/wikipedia/commons/f/fd/STS-128_MCC_space_station_flight_control_room.jpg</a:t>
            </a:r>
          </a:p>
        </p:txBody>
      </p:sp>
    </p:spTree>
    <p:extLst>
      <p:ext uri="{BB962C8B-B14F-4D97-AF65-F5344CB8AC3E}">
        <p14:creationId xmlns:p14="http://schemas.microsoft.com/office/powerpoint/2010/main" val="245105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122" name="Picture 2" descr="http://www.nasa.gov/images/content/652997main_jsc2012e054285_1600_946-7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2"/>
          <a:stretch/>
        </p:blipFill>
        <p:spPr bwMode="auto">
          <a:xfrm>
            <a:off x="228600" y="926068"/>
            <a:ext cx="8677656" cy="45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42186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http://www.nasa.gov/images/content/652997main_jsc2012e054285_1600_946-710.jpg</a:t>
            </a:r>
          </a:p>
        </p:txBody>
      </p:sp>
    </p:spTree>
    <p:extLst>
      <p:ext uri="{BB962C8B-B14F-4D97-AF65-F5344CB8AC3E}">
        <p14:creationId xmlns:p14="http://schemas.microsoft.com/office/powerpoint/2010/main" val="31230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http://spacefellowship.com/wp-content/uploads/2012/08/ESOC-MainControlRoom-13x19cm-08112011-JMai-4822.jpg</a:t>
            </a:r>
          </a:p>
        </p:txBody>
      </p:sp>
      <p:pic>
        <p:nvPicPr>
          <p:cNvPr id="6146" name="Picture 2" descr="http://spacefellowship.com/wp-content/uploads/2012/08/ESOC-MainControlRoom-13x19cm-08112011-JMai-48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29155"/>
          <a:stretch/>
        </p:blipFill>
        <p:spPr bwMode="auto">
          <a:xfrm>
            <a:off x="228600" y="924464"/>
            <a:ext cx="8677656" cy="31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170" name="Picture 2" descr="https://www.gnu.org/software/gsegrafix/figures/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172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(3.4, 5.677) | (5643.3, 2.4) | 2 plots | 400 x 375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View</a:t>
            </a:r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547176"/>
            <a:ext cx="200564" cy="6344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Showing n of m points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View</a:t>
            </a:r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</a:t>
                      </a:r>
                      <a:r>
                        <a:rPr lang="en-US" sz="1200" baseline="0" dirty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 Properties View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Plots; Size: 400 x 375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n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Properties 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Series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  <a:r>
                <a:rPr lang="en-US" sz="1200" b="1" dirty="0">
                  <a:solidFill>
                    <a:schemeClr val="tx1"/>
                  </a:solidFill>
                </a:rPr>
                <a:t>Min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  <a:r>
                <a:rPr lang="en-US" sz="1200" b="1" dirty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Name: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Resource: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Series Properties 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05101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8688" y="2085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Name: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7678" y="2075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847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Min: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8390" y="2837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3228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Max: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8390" y="3218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3609201"/>
            <a:ext cx="65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Visible: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1672" y="3692836"/>
            <a:ext cx="109728" cy="1097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42950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Mean: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78390" y="42849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9400" y="46760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Stddev</a:t>
            </a:r>
            <a:r>
              <a:rPr lang="en-US" sz="1200" dirty="0"/>
              <a:t>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78390" y="46659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F7525-48EF-47D1-815A-B686ABC86561}"/>
              </a:ext>
            </a:extLst>
          </p:cNvPr>
          <p:cNvSpPr txBox="1"/>
          <p:nvPr/>
        </p:nvSpPr>
        <p:spPr>
          <a:xfrm>
            <a:off x="2819400" y="2466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Count: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391E9764-3EE1-4FD7-9E79-E4A7F58C4DC5}"/>
              </a:ext>
            </a:extLst>
          </p:cNvPr>
          <p:cNvSpPr/>
          <p:nvPr/>
        </p:nvSpPr>
        <p:spPr>
          <a:xfrm>
            <a:off x="3478390" y="2456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DDC72-6006-420D-9EEC-2777FCE40110}"/>
              </a:ext>
            </a:extLst>
          </p:cNvPr>
          <p:cNvSpPr txBox="1"/>
          <p:nvPr/>
        </p:nvSpPr>
        <p:spPr>
          <a:xfrm>
            <a:off x="2715810" y="3962400"/>
            <a:ext cx="75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Ordered: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23DAB-5D3E-4898-B177-B9818399A196}"/>
              </a:ext>
            </a:extLst>
          </p:cNvPr>
          <p:cNvSpPr/>
          <p:nvPr/>
        </p:nvSpPr>
        <p:spPr>
          <a:xfrm>
            <a:off x="3471672" y="4046035"/>
            <a:ext cx="109728" cy="1097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Properties 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Chart/Data/Properties</a:t>
              </a: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Plots</a:t>
              </a: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</a:t>
            </a:r>
            <a:r>
              <a:rPr lang="en-US" dirty="0" err="1"/>
              <a:t>Config</a:t>
            </a:r>
            <a:r>
              <a:rPr lang="en-US" dirty="0"/>
              <a:t> Properties View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Title: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Subtitle: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Top/Bottom: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Spacing: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bottom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right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Background: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000000:FF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Fill: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Dimension: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Width: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Height: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Anti-aliasing: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Gridlines: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Minor Ticks: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Object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Text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Horizontal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Vertical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Horizontal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Vertical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Crosshairs: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28263</TotalTime>
  <Words>951</Words>
  <Application>Microsoft Office PowerPoint</Application>
  <PresentationFormat>On-screen Show (4:3)</PresentationFormat>
  <Paragraphs>250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Use Cases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  <vt:lpstr>Lines and Backgrounds</vt:lpstr>
      <vt:lpstr>Text</vt:lpstr>
      <vt:lpstr>Axes Definition</vt:lpstr>
      <vt:lpstr>PlotArea</vt:lpstr>
      <vt:lpstr>Control Room (The Martian)</vt:lpstr>
      <vt:lpstr>Control Room (The Martian)</vt:lpstr>
      <vt:lpstr>Control Room (The Martian)</vt:lpstr>
      <vt:lpstr>NASA Control Room</vt:lpstr>
      <vt:lpstr>NASA Control 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111</cp:revision>
  <cp:lastPrinted>2015-07-30T19:25:26Z</cp:lastPrinted>
  <dcterms:created xsi:type="dcterms:W3CDTF">2015-07-25T17:53:59Z</dcterms:created>
  <dcterms:modified xsi:type="dcterms:W3CDTF">2019-01-02T13:11:05Z</dcterms:modified>
</cp:coreProperties>
</file>