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0"/>
  </p:notesMasterIdLst>
  <p:sldIdLst>
    <p:sldId id="270" r:id="rId2"/>
    <p:sldId id="257" r:id="rId3"/>
    <p:sldId id="284" r:id="rId4"/>
    <p:sldId id="258" r:id="rId5"/>
    <p:sldId id="259" r:id="rId6"/>
    <p:sldId id="260" r:id="rId7"/>
    <p:sldId id="261" r:id="rId8"/>
    <p:sldId id="262" r:id="rId9"/>
    <p:sldId id="265" r:id="rId10"/>
    <p:sldId id="263" r:id="rId11"/>
    <p:sldId id="268" r:id="rId12"/>
    <p:sldId id="272" r:id="rId13"/>
    <p:sldId id="267" r:id="rId14"/>
    <p:sldId id="266" r:id="rId15"/>
    <p:sldId id="264" r:id="rId16"/>
    <p:sldId id="269" r:id="rId17"/>
    <p:sldId id="271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58286" autoAdjust="0"/>
  </p:normalViewPr>
  <p:slideViewPr>
    <p:cSldViewPr>
      <p:cViewPr varScale="1">
        <p:scale>
          <a:sx n="110" d="100"/>
          <a:sy n="110" d="100"/>
        </p:scale>
        <p:origin x="142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51F6C7C-57B4-44C2-A879-518E542631BF}" type="datetimeFigureOut">
              <a:rPr lang="en-US" smtClean="0"/>
              <a:t>2/28/2020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0F1CE8C-FED1-444A-8008-40B3994193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686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F1CE8C-FED1-444A-8008-40B3994193C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1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9139F-201B-47CA-A8A9-C8F47DFCF43B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ACF7982D-13CD-4EC4-8798-28ABD8E39E5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85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822960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8E332-08CA-426A-957F-5073818DEA06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88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EE4AD-4EA4-4EE5-AB4F-5727B68DCDDB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33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45312-5D5A-413C-811E-51CC413D3FC7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69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157413"/>
            <a:ext cx="7772400" cy="1362075"/>
          </a:xfrm>
        </p:spPr>
        <p:txBody>
          <a:bodyPr anchor="b" anchorCtr="0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3529013"/>
            <a:ext cx="7772400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CEAA5-5CF4-4D08-9BB9-7D50715E21F2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3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0386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EE941-BE00-4788-B7E8-C0AE4E10A9BF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25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71600"/>
            <a:ext cx="4040188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7620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371600"/>
            <a:ext cx="4041775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40818-E0A3-45A0-B9E7-AB6964DB0AF7}" type="datetime1">
              <a:rPr lang="en-US" smtClean="0"/>
              <a:t>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1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6200" y="6569075"/>
            <a:ext cx="2133600" cy="288925"/>
          </a:xfrm>
        </p:spPr>
        <p:txBody>
          <a:bodyPr/>
          <a:lstStyle/>
          <a:p>
            <a:fld id="{107CA5CF-55FE-49DC-B3AC-623F4967B212}" type="datetime1">
              <a:rPr lang="en-US" smtClean="0"/>
              <a:t>2/28/2020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69075"/>
            <a:ext cx="2895600" cy="2889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934200" y="6553200"/>
            <a:ext cx="2133600" cy="228600"/>
          </a:xfrm>
        </p:spPr>
        <p:txBody>
          <a:bodyPr vert="horz" lIns="91440" tIns="45720" rIns="91440" bIns="45720" rtlCol="0" anchor="ctr"/>
          <a:lstStyle>
            <a:lvl1pPr>
              <a:defRPr lang="en-US" smtClean="0"/>
            </a:lvl1pPr>
          </a:lstStyle>
          <a:p>
            <a:fld id="{F1B1EB98-98E7-4A5A-BA8F-7513A9456E7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63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60BAF-EAC5-4B4A-B3FA-08DE80CD43DF}" type="datetime1">
              <a:rPr lang="en-US" smtClean="0"/>
              <a:t>2/28/2020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679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98608-D36E-481B-A2F2-5C486B7C18F6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53200"/>
            <a:ext cx="2133600" cy="228600"/>
          </a:xfrm>
        </p:spPr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12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042FF-C265-4686-B492-9503F312B9F7}" type="datetime1">
              <a:rPr lang="en-US" smtClean="0"/>
              <a:t>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5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DD5D5-767C-4EE7-8E36-1049EE603D55}" type="datetime1">
              <a:rPr lang="en-US" smtClean="0"/>
              <a:t>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553200"/>
            <a:ext cx="2133600" cy="244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B1EB98-98E7-4A5A-BA8F-7513A9456E7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6200" y="6858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76200" y="6553200"/>
            <a:ext cx="8991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Cases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Plot two series from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Change the domain/range series in a dataset.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Remove points from a series in a dataset.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696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</a:t>
            </a:r>
            <a:r>
              <a:rPr lang="en-US" dirty="0" err="1"/>
              <a:t>Config</a:t>
            </a:r>
            <a:r>
              <a:rPr lang="en-US" dirty="0"/>
              <a:t> Properties View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2723346" y="1219200"/>
            <a:ext cx="3733800" cy="5029200"/>
            <a:chOff x="2723346" y="1219200"/>
            <a:chExt cx="3733800" cy="5029200"/>
          </a:xfrm>
        </p:grpSpPr>
        <p:sp>
          <p:nvSpPr>
            <p:cNvPr id="3" name="Rectangle 2"/>
            <p:cNvSpPr/>
            <p:nvPr/>
          </p:nvSpPr>
          <p:spPr>
            <a:xfrm>
              <a:off x="2723346" y="1219200"/>
              <a:ext cx="3733800" cy="5029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808688" y="1323201"/>
              <a:ext cx="10013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Title: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3809999" y="1313164"/>
              <a:ext cx="2133605" cy="287036"/>
              <a:chOff x="3581400" y="2075164"/>
              <a:chExt cx="2477735" cy="287036"/>
            </a:xfrm>
          </p:grpSpPr>
          <p:sp>
            <p:nvSpPr>
              <p:cNvPr id="16" name="Rounded Rectangle 15"/>
              <p:cNvSpPr/>
              <p:nvPr/>
            </p:nvSpPr>
            <p:spPr>
              <a:xfrm>
                <a:off x="3810001" y="2075164"/>
                <a:ext cx="224913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/>
            <p:cNvGrpSpPr/>
            <p:nvPr/>
          </p:nvGrpSpPr>
          <p:grpSpPr>
            <a:xfrm>
              <a:off x="6019799" y="1313163"/>
              <a:ext cx="304801" cy="287036"/>
              <a:chOff x="5867399" y="2075163"/>
              <a:chExt cx="304801" cy="287036"/>
            </a:xfrm>
          </p:grpSpPr>
          <p:pic>
            <p:nvPicPr>
              <p:cNvPr id="10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Rounded Rectangle 17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2808687" y="1704201"/>
              <a:ext cx="100131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Subtitle: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3810000" y="1694164"/>
              <a:ext cx="2133605" cy="287036"/>
              <a:chOff x="3581395" y="2075164"/>
              <a:chExt cx="2844804" cy="287036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3843867" y="2075164"/>
                <a:ext cx="2582332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3581395" y="2163818"/>
                <a:ext cx="146304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019799" y="1694163"/>
              <a:ext cx="304801" cy="287036"/>
              <a:chOff x="5867399" y="2075163"/>
              <a:chExt cx="304801" cy="287036"/>
            </a:xfrm>
          </p:grpSpPr>
          <p:pic>
            <p:nvPicPr>
              <p:cNvPr id="25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" name="Rounded Rectangle 25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Top/Bottom: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3810000" y="2075164"/>
              <a:ext cx="2133600" cy="287036"/>
              <a:chOff x="3581400" y="2075164"/>
              <a:chExt cx="2477728" cy="287036"/>
            </a:xfrm>
          </p:grpSpPr>
          <p:sp>
            <p:nvSpPr>
              <p:cNvPr id="29" name="Rounded Rectangle 28"/>
              <p:cNvSpPr/>
              <p:nvPr/>
            </p:nvSpPr>
            <p:spPr>
              <a:xfrm>
                <a:off x="3810000" y="2075164"/>
                <a:ext cx="2249128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3581400" y="2163818"/>
                <a:ext cx="127426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/>
            <p:cNvGrpSpPr/>
            <p:nvPr/>
          </p:nvGrpSpPr>
          <p:grpSpPr>
            <a:xfrm>
              <a:off x="6019799" y="2075163"/>
              <a:ext cx="304801" cy="287036"/>
              <a:chOff x="5867399" y="2075163"/>
              <a:chExt cx="304801" cy="287036"/>
            </a:xfrm>
          </p:grpSpPr>
          <p:pic>
            <p:nvPicPr>
              <p:cNvPr id="32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340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Rounded Rectangle 32"/>
              <p:cNvSpPr/>
              <p:nvPr/>
            </p:nvSpPr>
            <p:spPr>
              <a:xfrm>
                <a:off x="58673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>
              <a:off x="2819400" y="2466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Spacing:</a:t>
              </a: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38099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4800598" y="2456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809998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800596" y="2837164"/>
              <a:ext cx="457202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267200" y="2466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top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67200" y="2847201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left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257799" y="2461182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bottom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257800" y="2847201"/>
              <a:ext cx="7619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right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819400" y="3228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Background:</a:t>
              </a:r>
            </a:p>
          </p:txBody>
        </p:sp>
        <p:grpSp>
          <p:nvGrpSpPr>
            <p:cNvPr id="45" name="Group 44"/>
            <p:cNvGrpSpPr/>
            <p:nvPr/>
          </p:nvGrpSpPr>
          <p:grpSpPr>
            <a:xfrm>
              <a:off x="3809999" y="3218164"/>
              <a:ext cx="2557055" cy="287036"/>
              <a:chOff x="3809999" y="3980164"/>
              <a:chExt cx="2557055" cy="287036"/>
            </a:xfrm>
          </p:grpSpPr>
          <p:sp>
            <p:nvSpPr>
              <p:cNvPr id="44" name="Rounded Rectangle 43"/>
              <p:cNvSpPr/>
              <p:nvPr/>
            </p:nvSpPr>
            <p:spPr>
              <a:xfrm>
                <a:off x="3809999" y="3980164"/>
                <a:ext cx="255705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000000:FF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880015" y="4047482"/>
                <a:ext cx="1377783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Rounded Rectangle 46"/>
            <p:cNvSpPr/>
            <p:nvPr/>
          </p:nvSpPr>
          <p:spPr>
            <a:xfrm>
              <a:off x="3810000" y="3581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/>
            <p:cNvSpPr/>
            <p:nvPr/>
          </p:nvSpPr>
          <p:spPr>
            <a:xfrm rot="10800000">
              <a:off x="6127744" y="3658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819400" y="3581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Fill: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810000" y="3962400"/>
              <a:ext cx="255705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Isosceles Triangle 50"/>
            <p:cNvSpPr/>
            <p:nvPr/>
          </p:nvSpPr>
          <p:spPr>
            <a:xfrm rot="10800000">
              <a:off x="6127744" y="4039177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819400" y="3962400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Dimension: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830114" y="4353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Width: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820712" y="4343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819400" y="4734437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Height: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3820712" y="4724400"/>
              <a:ext cx="2122888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7" name="Picture 3" descr="C:\Files\jgordon\personal\UsefulIcons\multi-size\open_icon_library-CC\icons\png\16x16\status\object-locked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9800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size\open_icon_library-CC\icons\png\16x16\status\object-unlocked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6208" y="4572000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7" name="Straight Connector 56"/>
            <p:cNvCxnSpPr>
              <a:stCxn id="54" idx="3"/>
              <a:endCxn id="1027" idx="0"/>
            </p:cNvCxnSpPr>
            <p:nvPr/>
          </p:nvCxnSpPr>
          <p:spPr>
            <a:xfrm>
              <a:off x="5943600" y="4486918"/>
              <a:ext cx="158496" cy="8508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56"/>
            <p:cNvCxnSpPr>
              <a:stCxn id="56" idx="3"/>
              <a:endCxn id="1027" idx="2"/>
            </p:cNvCxnSpPr>
            <p:nvPr/>
          </p:nvCxnSpPr>
          <p:spPr>
            <a:xfrm flipV="1">
              <a:off x="5943600" y="4736592"/>
              <a:ext cx="158496" cy="131326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2819400" y="50570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Anti-aliasing: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819400" y="53618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Gridlines: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819400" y="56666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Minor Ticks: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38100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8862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Object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4724400" y="51406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800600" y="50570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Text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8100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86200" y="53618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Horizontal</a:t>
              </a: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4724400" y="54454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800600" y="53618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Vertical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8100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3886200" y="5666601"/>
              <a:ext cx="8382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Horizontal</a:t>
              </a: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4724400" y="57502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800600" y="5666601"/>
              <a:ext cx="704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Vertical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819400" y="59714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Crosshairs: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3810000" y="60550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Slide Number Placeholder 8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Legend Properties View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2085201"/>
              <a:ext cx="10013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Visible: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2466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Side: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810000" y="2456164"/>
              <a:ext cx="25253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47201"/>
              <a:ext cx="990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Background: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25329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0" y="2168836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810000" y="2837164"/>
              <a:ext cx="2525311" cy="287036"/>
              <a:chOff x="3810000" y="2837164"/>
              <a:chExt cx="2525311" cy="28703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3810000" y="2837164"/>
                <a:ext cx="2525311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sz="1200" dirty="0">
                    <a:solidFill>
                      <a:schemeClr val="tx1"/>
                    </a:solidFill>
                  </a:rPr>
                  <a:t>000000:FF</a:t>
                </a:r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3880014" y="2904482"/>
                <a:ext cx="1301585" cy="1524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/>
            <p:cNvGrpSpPr/>
            <p:nvPr/>
          </p:nvGrpSpPr>
          <p:grpSpPr>
            <a:xfrm>
              <a:off x="2800351" y="3200400"/>
              <a:ext cx="3543299" cy="1362840"/>
              <a:chOff x="2800351" y="3200400"/>
              <a:chExt cx="3543299" cy="1362840"/>
            </a:xfrm>
          </p:grpSpPr>
          <p:grpSp>
            <p:nvGrpSpPr>
              <p:cNvPr id="30" name="Group 29"/>
              <p:cNvGrpSpPr/>
              <p:nvPr/>
            </p:nvGrpSpPr>
            <p:grpSpPr>
              <a:xfrm>
                <a:off x="2800992" y="3506723"/>
                <a:ext cx="3542658" cy="1056517"/>
                <a:chOff x="2799723" y="3896482"/>
                <a:chExt cx="3542658" cy="1056517"/>
              </a:xfrm>
            </p:grpSpPr>
            <p:sp>
              <p:nvSpPr>
                <p:cNvPr id="19" name="Rectangle 18"/>
                <p:cNvSpPr/>
                <p:nvPr/>
              </p:nvSpPr>
              <p:spPr>
                <a:xfrm>
                  <a:off x="2799723" y="3896482"/>
                  <a:ext cx="3542658" cy="1056517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2903310" y="3896483"/>
                  <a:ext cx="100131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Visible:</a:t>
                  </a:r>
                </a:p>
              </p:txBody>
            </p:sp>
            <p:sp>
              <p:nvSpPr>
                <p:cNvPr id="21" name="TextBox 20"/>
                <p:cNvSpPr txBox="1"/>
                <p:nvPr/>
              </p:nvSpPr>
              <p:spPr>
                <a:xfrm>
                  <a:off x="2914022" y="4582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Thickness:</a:t>
                  </a:r>
                </a:p>
              </p:txBody>
            </p:sp>
            <p:sp>
              <p:nvSpPr>
                <p:cNvPr id="22" name="Rounded Rectangle 21"/>
                <p:cNvSpPr/>
                <p:nvPr/>
              </p:nvSpPr>
              <p:spPr>
                <a:xfrm>
                  <a:off x="3904623" y="4572000"/>
                  <a:ext cx="234377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2914022" y="4201037"/>
                  <a:ext cx="9906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200" dirty="0"/>
                    <a:t>Color:</a:t>
                  </a:r>
                </a:p>
              </p:txBody>
            </p:sp>
            <p:sp>
              <p:nvSpPr>
                <p:cNvPr id="25" name="Rectangle 24"/>
                <p:cNvSpPr/>
                <p:nvPr/>
              </p:nvSpPr>
              <p:spPr>
                <a:xfrm>
                  <a:off x="3904622" y="3980118"/>
                  <a:ext cx="109728" cy="109728"/>
                </a:xfrm>
                <a:prstGeom prst="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6" name="Group 25"/>
                <p:cNvGrpSpPr/>
                <p:nvPr/>
              </p:nvGrpSpPr>
              <p:grpSpPr>
                <a:xfrm>
                  <a:off x="3904622" y="4191000"/>
                  <a:ext cx="2362199" cy="287036"/>
                  <a:chOff x="3810000" y="2837164"/>
                  <a:chExt cx="2525311" cy="287036"/>
                </a:xfrm>
              </p:grpSpPr>
              <p:sp>
                <p:nvSpPr>
                  <p:cNvPr id="27" name="Rounded Rectangle 26"/>
                  <p:cNvSpPr/>
                  <p:nvPr/>
                </p:nvSpPr>
                <p:spPr>
                  <a:xfrm>
                    <a:off x="3810000" y="2837164"/>
                    <a:ext cx="2525311" cy="287036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19050"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sz="1200" dirty="0">
                        <a:solidFill>
                          <a:schemeClr val="tx1"/>
                        </a:solidFill>
                      </a:rPr>
                      <a:t>000000:FF</a:t>
                    </a:r>
                  </a:p>
                </p:txBody>
              </p:sp>
              <p:sp>
                <p:nvSpPr>
                  <p:cNvPr id="28" name="Rectangle 27"/>
                  <p:cNvSpPr/>
                  <p:nvPr/>
                </p:nvSpPr>
                <p:spPr>
                  <a:xfrm>
                    <a:off x="3880014" y="2904482"/>
                    <a:ext cx="1301585" cy="152400"/>
                  </a:xfrm>
                  <a:prstGeom prst="rect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29" name="Rectangle 28"/>
              <p:cNvSpPr/>
              <p:nvPr/>
            </p:nvSpPr>
            <p:spPr>
              <a:xfrm>
                <a:off x="2800351" y="3200400"/>
                <a:ext cx="3543299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Border</a:t>
                </a:r>
              </a:p>
            </p:txBody>
          </p:sp>
        </p:grpSp>
      </p:grpSp>
      <p:sp>
        <p:nvSpPr>
          <p:cNvPr id="35" name="Slide Number Placeholder 3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535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Axes Properties View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247900" y="1981200"/>
            <a:ext cx="4648200" cy="3352800"/>
            <a:chOff x="3048000" y="1981200"/>
            <a:chExt cx="4648200" cy="3352800"/>
          </a:xfrm>
        </p:grpSpPr>
        <p:sp>
          <p:nvSpPr>
            <p:cNvPr id="8" name="Rectangle 7"/>
            <p:cNvSpPr/>
            <p:nvPr/>
          </p:nvSpPr>
          <p:spPr>
            <a:xfrm>
              <a:off x="3048000" y="1981200"/>
              <a:ext cx="46482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162300" y="2362200"/>
              <a:ext cx="44577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Axis Properties</a:t>
              </a:r>
            </a:p>
          </p:txBody>
        </p:sp>
        <p:sp>
          <p:nvSpPr>
            <p:cNvPr id="4" name="Snip Same Side Corner Rectangle 3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Domain</a:t>
              </a:r>
            </a:p>
          </p:txBody>
        </p:sp>
        <p:sp>
          <p:nvSpPr>
            <p:cNvPr id="5" name="Snip Same Side Corner Rectangle 4"/>
            <p:cNvSpPr/>
            <p:nvPr/>
          </p:nvSpPr>
          <p:spPr>
            <a:xfrm>
              <a:off x="42291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 Domain</a:t>
              </a:r>
            </a:p>
          </p:txBody>
        </p:sp>
        <p:sp>
          <p:nvSpPr>
            <p:cNvPr id="6" name="Snip Same Side Corner Rectangle 5"/>
            <p:cNvSpPr/>
            <p:nvPr/>
          </p:nvSpPr>
          <p:spPr>
            <a:xfrm>
              <a:off x="52959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Range</a:t>
              </a:r>
            </a:p>
          </p:txBody>
        </p:sp>
        <p:sp>
          <p:nvSpPr>
            <p:cNvPr id="7" name="Snip Same Side Corner Rectangle 6"/>
            <p:cNvSpPr/>
            <p:nvPr/>
          </p:nvSpPr>
          <p:spPr>
            <a:xfrm>
              <a:off x="63627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Sec Range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6358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Axis Properties View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705101" y="1981200"/>
            <a:ext cx="3733800" cy="3352800"/>
            <a:chOff x="2705101" y="1981200"/>
            <a:chExt cx="37338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819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Auto Ticks: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3200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Start: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733800" y="3190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8688" y="2075163"/>
              <a:ext cx="3515912" cy="287037"/>
              <a:chOff x="2808688" y="2075163"/>
              <a:chExt cx="3515912" cy="287037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Title: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0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ounded Rectangle 20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808688" y="2456163"/>
              <a:ext cx="3515912" cy="287037"/>
              <a:chOff x="2808688" y="2075163"/>
              <a:chExt cx="3515912" cy="28703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808688" y="2085201"/>
                <a:ext cx="92511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Subtitle: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4006850" y="2075164"/>
                <a:ext cx="1936754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3733800" y="2163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Picture 2" descr="C:\Files\jgordon\personal\code\gordoza-code\java\jutils\src\org\jutils\icons\font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6475" y="2137719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" name="Rounded Rectangle 26"/>
              <p:cNvSpPr/>
              <p:nvPr/>
            </p:nvSpPr>
            <p:spPr>
              <a:xfrm>
                <a:off x="6019799" y="2075163"/>
                <a:ext cx="304801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819400" y="3553599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End: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819400" y="3962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Tick Width: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819400" y="434340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Dock Zero: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33800" y="2910471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3733800" y="3571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3733800" y="3952363"/>
              <a:ext cx="2601511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730393" y="44270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Slide Number Placeholder 4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467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Plots Properties View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305050" y="1981200"/>
            <a:ext cx="4533900" cy="3352800"/>
            <a:chOff x="2705101" y="2286000"/>
            <a:chExt cx="4533900" cy="3352800"/>
          </a:xfrm>
        </p:grpSpPr>
        <p:sp>
          <p:nvSpPr>
            <p:cNvPr id="3" name="Rectangle 2"/>
            <p:cNvSpPr/>
            <p:nvPr/>
          </p:nvSpPr>
          <p:spPr>
            <a:xfrm>
              <a:off x="2705101" y="2286000"/>
              <a:ext cx="45339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01467" y="2667000"/>
              <a:ext cx="4361334" cy="2895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dirty="0">
                  <a:solidFill>
                    <a:schemeClr val="tx1"/>
                  </a:solidFill>
                </a:rPr>
                <a:t>Name	Visible	Dataset	Domain	Range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Plot 1	     </a:t>
              </a:r>
              <a:r>
                <a:rPr lang="en-US" sz="1200" dirty="0">
                  <a:solidFill>
                    <a:schemeClr val="tx1"/>
                  </a:solidFill>
                  <a:latin typeface="Calibri"/>
                </a:rPr>
                <a:t>□	DS1	S2	S3</a:t>
              </a:r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Plot 2	     □	DS2	S2	S4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	     □	DS3	S1	S2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Plot n	     □	DS4	S1	S4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2801468" y="2362200"/>
              <a:ext cx="4361334" cy="304800"/>
              <a:chOff x="2801468" y="3124200"/>
              <a:chExt cx="4361334" cy="3048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2801468" y="3124200"/>
                <a:ext cx="4361334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7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459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35859" y="3194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2" descr="C:\Files\jgordon\personal\code\gordoza-code\java\jutils\src\org\jutils\icons\edit-add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34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2008" y="3193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216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Plot Properties View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2705101" y="1371600"/>
            <a:ext cx="3733800" cy="4572000"/>
            <a:chOff x="2705101" y="1371600"/>
            <a:chExt cx="3733800" cy="4572000"/>
          </a:xfrm>
        </p:grpSpPr>
        <p:sp>
          <p:nvSpPr>
            <p:cNvPr id="3" name="Rectangle 2"/>
            <p:cNvSpPr/>
            <p:nvPr/>
          </p:nvSpPr>
          <p:spPr>
            <a:xfrm>
              <a:off x="2705101" y="1371600"/>
              <a:ext cx="3733800" cy="4572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808688" y="1475601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Name:</a:t>
              </a: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962400" y="1465564"/>
              <a:ext cx="2362199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1856601"/>
              <a:ext cx="1143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Dataset: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3961236" y="1846564"/>
              <a:ext cx="2374075" cy="287036"/>
            </a:xfrm>
            <a:prstGeom prst="round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9400" y="2237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Domain: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819400" y="2618601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Range:</a:t>
              </a:r>
            </a:p>
          </p:txBody>
        </p:sp>
        <p:sp>
          <p:nvSpPr>
            <p:cNvPr id="13" name="Isosceles Triangle 12"/>
            <p:cNvSpPr/>
            <p:nvPr/>
          </p:nvSpPr>
          <p:spPr>
            <a:xfrm rot="10800000">
              <a:off x="6096000" y="1923341"/>
              <a:ext cx="152400" cy="143518"/>
            </a:xfrm>
            <a:prstGeom prst="triangle">
              <a:avLst/>
            </a:prstGeom>
            <a:solidFill>
              <a:schemeClr val="bg1"/>
            </a:solidFill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08688" y="2971800"/>
              <a:ext cx="1152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Visible: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820564" y="3362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Domain Axis: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819400" y="3743837"/>
              <a:ext cx="11418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Range Axis:</a:t>
              </a: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3961236" y="3733800"/>
              <a:ext cx="2374075" cy="287036"/>
              <a:chOff x="3961236" y="3218164"/>
              <a:chExt cx="2374075" cy="287036"/>
            </a:xfrm>
          </p:grpSpPr>
          <p:sp>
            <p:nvSpPr>
              <p:cNvPr id="23" name="Rounded Rectangle 22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Isosceles Triangle 23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5" name="Group 24"/>
            <p:cNvGrpSpPr/>
            <p:nvPr/>
          </p:nvGrpSpPr>
          <p:grpSpPr>
            <a:xfrm>
              <a:off x="3962400" y="3352800"/>
              <a:ext cx="2374075" cy="287036"/>
              <a:chOff x="3961236" y="3218164"/>
              <a:chExt cx="2374075" cy="287036"/>
            </a:xfrm>
          </p:grpSpPr>
          <p:sp>
            <p:nvSpPr>
              <p:cNvPr id="26" name="Rounded Rectangle 25"/>
              <p:cNvSpPr/>
              <p:nvPr/>
            </p:nvSpPr>
            <p:spPr>
              <a:xfrm>
                <a:off x="3961236" y="3218164"/>
                <a:ext cx="2374075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Isosceles Triangle 26"/>
              <p:cNvSpPr/>
              <p:nvPr/>
            </p:nvSpPr>
            <p:spPr>
              <a:xfrm rot="10800000">
                <a:off x="6096000" y="3294941"/>
                <a:ext cx="152400" cy="143518"/>
              </a:xfrm>
              <a:prstGeom prst="triangl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962400" y="2227564"/>
              <a:ext cx="2374075" cy="287036"/>
              <a:chOff x="3962400" y="2837164"/>
              <a:chExt cx="2374075" cy="287036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3962400" y="2837164"/>
                <a:ext cx="1458511" cy="287036"/>
                <a:chOff x="4876800" y="2837164"/>
                <a:chExt cx="1458511" cy="287036"/>
              </a:xfrm>
            </p:grpSpPr>
            <p:sp>
              <p:nvSpPr>
                <p:cNvPr id="9" name="Rounded Rectangle 8"/>
                <p:cNvSpPr/>
                <p:nvPr/>
              </p:nvSpPr>
              <p:spPr>
                <a:xfrm>
                  <a:off x="4876800" y="2837164"/>
                  <a:ext cx="1458511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Isosceles Triangle 13"/>
                <p:cNvSpPr/>
                <p:nvPr/>
              </p:nvSpPr>
              <p:spPr>
                <a:xfrm rot="10800000">
                  <a:off x="6096000" y="2913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8" name="Rectangle 17"/>
              <p:cNvSpPr/>
              <p:nvPr/>
            </p:nvSpPr>
            <p:spPr>
              <a:xfrm>
                <a:off x="5486400" y="2925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596128" y="2842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/>
                  <a:t>Primary ?</a:t>
                </a:r>
              </a:p>
            </p:txBody>
          </p:sp>
        </p:grpSp>
        <p:grpSp>
          <p:nvGrpSpPr>
            <p:cNvPr id="33" name="Group 32"/>
            <p:cNvGrpSpPr/>
            <p:nvPr/>
          </p:nvGrpSpPr>
          <p:grpSpPr>
            <a:xfrm>
              <a:off x="3961236" y="2608564"/>
              <a:ext cx="2375239" cy="287036"/>
              <a:chOff x="3961236" y="3218164"/>
              <a:chExt cx="2375239" cy="287036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3961236" y="3218164"/>
                <a:ext cx="1459674" cy="287036"/>
                <a:chOff x="4875637" y="3218164"/>
                <a:chExt cx="1459674" cy="287036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4875637" y="3218164"/>
                  <a:ext cx="1459674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Isosceles Triangle 14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0" name="Rectangle 29"/>
              <p:cNvSpPr/>
              <p:nvPr/>
            </p:nvSpPr>
            <p:spPr>
              <a:xfrm>
                <a:off x="5486400" y="3306818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5596128" y="3223183"/>
                <a:ext cx="740347" cy="276999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r>
                  <a:rPr lang="en-US" sz="1200" dirty="0"/>
                  <a:t>Primary ?</a:t>
                </a:r>
              </a:p>
            </p:txBody>
          </p:sp>
        </p:grpSp>
        <p:sp>
          <p:nvSpPr>
            <p:cNvPr id="32" name="Rectangle 31"/>
            <p:cNvSpPr/>
            <p:nvPr/>
          </p:nvSpPr>
          <p:spPr>
            <a:xfrm>
              <a:off x="3981405" y="3055435"/>
              <a:ext cx="109728" cy="109728"/>
            </a:xfrm>
            <a:prstGeom prst="rect">
              <a:avLst/>
            </a:prstGeom>
            <a:solidFill>
              <a:schemeClr val="bg1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2801471" y="4114800"/>
              <a:ext cx="1714497" cy="1752600"/>
              <a:chOff x="2781303" y="3886200"/>
              <a:chExt cx="1714497" cy="1752600"/>
            </a:xfrm>
          </p:grpSpPr>
          <p:sp>
            <p:nvSpPr>
              <p:cNvPr id="38" name="Rectangle 37"/>
              <p:cNvSpPr/>
              <p:nvPr/>
            </p:nvSpPr>
            <p:spPr>
              <a:xfrm>
                <a:off x="2781303" y="4192523"/>
                <a:ext cx="1714497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Visible:</a:t>
                </a: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2896241" y="4878078"/>
                <a:ext cx="5327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Size:</a:t>
                </a:r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Color: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2" name="Group 51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45" name="Rounded Rectangle 44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000000:FF</a:t>
                  </a:r>
                </a:p>
              </p:txBody>
            </p:sp>
            <p:sp>
              <p:nvSpPr>
                <p:cNvPr id="46" name="Rectangle 45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7" name="Rectangle 36"/>
              <p:cNvSpPr/>
              <p:nvPr/>
            </p:nvSpPr>
            <p:spPr>
              <a:xfrm>
                <a:off x="2781303" y="3886200"/>
                <a:ext cx="1714497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Marker</a:t>
                </a:r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Shape:</a:t>
                </a:r>
              </a:p>
            </p:txBody>
          </p:sp>
          <p:grpSp>
            <p:nvGrpSpPr>
              <p:cNvPr id="48" name="Group 47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49" name="Rounded Rectangle 48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54" name="Group 53"/>
            <p:cNvGrpSpPr/>
            <p:nvPr/>
          </p:nvGrpSpPr>
          <p:grpSpPr>
            <a:xfrm>
              <a:off x="4630270" y="4114800"/>
              <a:ext cx="1714498" cy="1752600"/>
              <a:chOff x="2781302" y="3886200"/>
              <a:chExt cx="1714498" cy="1752600"/>
            </a:xfrm>
          </p:grpSpPr>
          <p:sp>
            <p:nvSpPr>
              <p:cNvPr id="55" name="Rectangle 54"/>
              <p:cNvSpPr/>
              <p:nvPr/>
            </p:nvSpPr>
            <p:spPr>
              <a:xfrm>
                <a:off x="2781302" y="4192523"/>
                <a:ext cx="1714498" cy="144627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TextBox 55"/>
              <p:cNvSpPr txBox="1"/>
              <p:nvPr/>
            </p:nvSpPr>
            <p:spPr>
              <a:xfrm>
                <a:off x="2781943" y="4192524"/>
                <a:ext cx="64705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Visible: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2896241" y="4878078"/>
                <a:ext cx="532759" cy="246221"/>
              </a:xfrm>
              <a:prstGeom prst="rect">
                <a:avLst/>
              </a:prstGeom>
              <a:noFill/>
            </p:spPr>
            <p:txBody>
              <a:bodyPr wrap="square" lIns="45720" rIns="45720" rtlCol="0">
                <a:spAutoFit/>
              </a:bodyPr>
              <a:lstStyle/>
              <a:p>
                <a:pPr algn="r"/>
                <a:r>
                  <a:rPr lang="en-US" sz="1000" dirty="0"/>
                  <a:t>Weight:</a:t>
                </a:r>
              </a:p>
            </p:txBody>
          </p:sp>
          <p:sp>
            <p:nvSpPr>
              <p:cNvPr id="58" name="Rounded Rectangle 57"/>
              <p:cNvSpPr/>
              <p:nvPr/>
            </p:nvSpPr>
            <p:spPr>
              <a:xfrm>
                <a:off x="3429000" y="4868041"/>
                <a:ext cx="990600" cy="287036"/>
              </a:xfrm>
              <a:prstGeom prst="round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781303" y="5280583"/>
                <a:ext cx="6476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Color: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429000" y="4276159"/>
                <a:ext cx="109728" cy="109728"/>
              </a:xfrm>
              <a:prstGeom prst="rect">
                <a:avLst/>
              </a:prstGeom>
              <a:solidFill>
                <a:schemeClr val="bg1"/>
              </a:solidFill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61" name="Group 60"/>
              <p:cNvGrpSpPr/>
              <p:nvPr/>
            </p:nvGrpSpPr>
            <p:grpSpPr>
              <a:xfrm>
                <a:off x="3429000" y="5275564"/>
                <a:ext cx="990599" cy="287036"/>
                <a:chOff x="5257801" y="5275564"/>
                <a:chExt cx="990599" cy="287036"/>
              </a:xfrm>
            </p:grpSpPr>
            <p:sp>
              <p:nvSpPr>
                <p:cNvPr id="67" name="Rounded Rectangle 66"/>
                <p:cNvSpPr/>
                <p:nvPr/>
              </p:nvSpPr>
              <p:spPr>
                <a:xfrm>
                  <a:off x="5257801" y="5275564"/>
                  <a:ext cx="990599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sz="1200" dirty="0">
                      <a:solidFill>
                        <a:schemeClr val="tx1"/>
                      </a:solidFill>
                    </a:rPr>
                    <a:t>000000:FF</a:t>
                  </a:r>
                </a:p>
              </p:txBody>
            </p:sp>
            <p:sp>
              <p:nvSpPr>
                <p:cNvPr id="68" name="Rectangle 67"/>
                <p:cNvSpPr/>
                <p:nvPr/>
              </p:nvSpPr>
              <p:spPr>
                <a:xfrm>
                  <a:off x="5334001" y="5342882"/>
                  <a:ext cx="133351" cy="152400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2" name="Rectangle 61"/>
              <p:cNvSpPr/>
              <p:nvPr/>
            </p:nvSpPr>
            <p:spPr>
              <a:xfrm>
                <a:off x="2781302" y="3886200"/>
                <a:ext cx="1714498" cy="3079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dirty="0">
                    <a:solidFill>
                      <a:schemeClr val="tx1"/>
                    </a:solidFill>
                  </a:rPr>
                  <a:t>Line</a:t>
                </a:r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781941" y="4523601"/>
                <a:ext cx="64705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Shape: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429000" y="4513564"/>
                <a:ext cx="989958" cy="287036"/>
                <a:chOff x="5345353" y="3218164"/>
                <a:chExt cx="989958" cy="287036"/>
              </a:xfrm>
            </p:grpSpPr>
            <p:sp>
              <p:nvSpPr>
                <p:cNvPr id="65" name="Rounded Rectangle 64"/>
                <p:cNvSpPr/>
                <p:nvPr/>
              </p:nvSpPr>
              <p:spPr>
                <a:xfrm>
                  <a:off x="5345353" y="3218164"/>
                  <a:ext cx="989958" cy="287036"/>
                </a:xfrm>
                <a:prstGeom prst="roundRect">
                  <a:avLst/>
                </a:prstGeom>
                <a:solidFill>
                  <a:schemeClr val="bg1"/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Isosceles Triangle 65"/>
                <p:cNvSpPr/>
                <p:nvPr/>
              </p:nvSpPr>
              <p:spPr>
                <a:xfrm rot="10800000">
                  <a:off x="6096000" y="3294941"/>
                  <a:ext cx="152400" cy="143518"/>
                </a:xfrm>
                <a:prstGeom prst="triangle">
                  <a:avLst/>
                </a:prstGeom>
                <a:solidFill>
                  <a:schemeClr val="bg1"/>
                </a:solidFill>
                <a:ln w="1270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72" name="Slide Number Placeholder 7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2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Layout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05100" y="1600200"/>
            <a:ext cx="3733800" cy="4038600"/>
            <a:chOff x="2514600" y="1449956"/>
            <a:chExt cx="3733800" cy="4038600"/>
          </a:xfrm>
        </p:grpSpPr>
        <p:sp>
          <p:nvSpPr>
            <p:cNvPr id="5" name="Rectangle 4"/>
            <p:cNvSpPr/>
            <p:nvPr/>
          </p:nvSpPr>
          <p:spPr>
            <a:xfrm>
              <a:off x="2514600" y="21357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Domain Title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2514600" y="5107556"/>
              <a:ext cx="3733800" cy="381000"/>
            </a:xfrm>
            <a:prstGeom prst="rect">
              <a:avLst/>
            </a:prstGeom>
            <a:noFill/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Domain Title</a:t>
              </a:r>
            </a:p>
          </p:txBody>
        </p:sp>
        <p:sp>
          <p:nvSpPr>
            <p:cNvPr id="7" name="Rectangle 6"/>
            <p:cNvSpPr/>
            <p:nvPr/>
          </p:nvSpPr>
          <p:spPr>
            <a:xfrm rot="16200000">
              <a:off x="1026544" y="3619499"/>
              <a:ext cx="3357113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Range Title</a:t>
              </a:r>
            </a:p>
          </p:txBody>
        </p:sp>
        <p:sp>
          <p:nvSpPr>
            <p:cNvPr id="8" name="Rectangle 7"/>
            <p:cNvSpPr/>
            <p:nvPr/>
          </p:nvSpPr>
          <p:spPr>
            <a:xfrm rot="16200000">
              <a:off x="4381500" y="3621656"/>
              <a:ext cx="3352800" cy="381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Secondary Range Title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14600" y="1449956"/>
              <a:ext cx="37338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 Title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48000" y="4874643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D tick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48200" y="4871765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D tick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480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SD tick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48200" y="2516756"/>
              <a:ext cx="1066800" cy="2329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SD tick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581400" y="2749669"/>
              <a:ext cx="1600200" cy="212209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895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R tick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895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R tick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181600" y="4574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min SR tick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181600" y="2669155"/>
              <a:ext cx="685800" cy="38100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tx1"/>
                  </a:solidFill>
                </a:rPr>
                <a:t>max SR tick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5334000" y="53361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Top/Bottom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514600" y="1449956"/>
              <a:ext cx="914400" cy="152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100" dirty="0">
                  <a:solidFill>
                    <a:schemeClr val="tx1"/>
                  </a:solidFill>
                </a:rPr>
                <a:t>Top/Bottom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514600" y="1830956"/>
              <a:ext cx="3733800" cy="30911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Subtitle</a:t>
              </a:r>
            </a:p>
          </p:txBody>
        </p:sp>
        <p:sp>
          <p:nvSpPr>
            <p:cNvPr id="4" name="Rectangle 3"/>
            <p:cNvSpPr/>
            <p:nvPr/>
          </p:nvSpPr>
          <p:spPr>
            <a:xfrm>
              <a:off x="3581400" y="2749668"/>
              <a:ext cx="1600200" cy="21220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Plots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428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27" name="Picture 3" descr="C:\Files\jgordon\work\code\gordoza-code\java\JChartLib\docs\JChart.e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799" y="990600"/>
            <a:ext cx="8610601" cy="448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39463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Lines and Backgrounds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LineStyle</a:t>
            </a:r>
            <a:endParaRPr lang="en-US" dirty="0"/>
          </a:p>
          <a:p>
            <a:pPr lvl="1"/>
            <a:r>
              <a:rPr lang="en-US" dirty="0" err="1"/>
              <a:t>type:LineType</a:t>
            </a:r>
            <a:r>
              <a:rPr lang="en-US" dirty="0"/>
              <a:t> - A line can be solid, dots, or dashes.</a:t>
            </a:r>
          </a:p>
          <a:p>
            <a:pPr lvl="1"/>
            <a:r>
              <a:rPr lang="en-US" dirty="0" err="1"/>
              <a:t>weight:int</a:t>
            </a:r>
            <a:r>
              <a:rPr lang="en-US" dirty="0"/>
              <a:t> – the weight of the line in pixels.</a:t>
            </a:r>
          </a:p>
          <a:p>
            <a:pPr lvl="1"/>
            <a:r>
              <a:rPr lang="en-US" dirty="0" err="1"/>
              <a:t>color:Color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end:Consider</a:t>
            </a:r>
            <a:r>
              <a:rPr lang="en-US" dirty="0"/>
              <a:t> adding a line connection method.</a:t>
            </a:r>
          </a:p>
          <a:p>
            <a:r>
              <a:rPr lang="en-US" dirty="0"/>
              <a:t>Background – A background can be either transparent, a solid color, a pattern, an image, or a color gradient. A background can be applied to both the chart and the plot area. The background for the plot area will always be drawn on top of the chart background.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7891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TextLabel</a:t>
            </a:r>
            <a:endParaRPr lang="en-US" dirty="0"/>
          </a:p>
          <a:p>
            <a:pPr lvl="1"/>
            <a:r>
              <a:rPr lang="en-US" dirty="0" err="1"/>
              <a:t>visible:boolean</a:t>
            </a:r>
            <a:endParaRPr lang="en-US" dirty="0"/>
          </a:p>
          <a:p>
            <a:pPr lvl="1"/>
            <a:r>
              <a:rPr lang="en-US" dirty="0" err="1"/>
              <a:t>text:String</a:t>
            </a:r>
            <a:endParaRPr lang="en-US" dirty="0"/>
          </a:p>
          <a:p>
            <a:pPr lvl="1"/>
            <a:r>
              <a:rPr lang="en-US" dirty="0" err="1"/>
              <a:t>style:TextStyle</a:t>
            </a:r>
            <a:endParaRPr lang="en-US" dirty="0"/>
          </a:p>
          <a:p>
            <a:r>
              <a:rPr lang="en-US" dirty="0" err="1"/>
              <a:t>TextStyle</a:t>
            </a:r>
            <a:endParaRPr lang="en-US" dirty="0"/>
          </a:p>
          <a:p>
            <a:pPr lvl="1"/>
            <a:r>
              <a:rPr lang="en-US" dirty="0" err="1"/>
              <a:t>font:Font</a:t>
            </a:r>
            <a:endParaRPr lang="en-US" dirty="0"/>
          </a:p>
          <a:p>
            <a:pPr lvl="1"/>
            <a:r>
              <a:rPr lang="en-US" dirty="0" err="1"/>
              <a:t>color:Color</a:t>
            </a:r>
            <a:endParaRPr lang="en-US" dirty="0"/>
          </a:p>
          <a:p>
            <a:pPr lvl="1"/>
            <a:r>
              <a:rPr lang="en-US" dirty="0" err="1"/>
              <a:t>halign:HorizAlignment</a:t>
            </a:r>
            <a:r>
              <a:rPr lang="en-US" dirty="0"/>
              <a:t> – Left, Right, Center</a:t>
            </a:r>
          </a:p>
          <a:p>
            <a:pPr lvl="1"/>
            <a:r>
              <a:rPr lang="en-US" dirty="0" err="1"/>
              <a:t>valign:VertAlignment</a:t>
            </a:r>
            <a:r>
              <a:rPr lang="en-US" dirty="0"/>
              <a:t> – Top, Middle, Bottom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8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Charter 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AACBA7-D314-40DC-B971-A109DE772BCF}"/>
              </a:ext>
            </a:extLst>
          </p:cNvPr>
          <p:cNvGrpSpPr/>
          <p:nvPr/>
        </p:nvGrpSpPr>
        <p:grpSpPr>
          <a:xfrm>
            <a:off x="1447800" y="1828800"/>
            <a:ext cx="6248400" cy="3810000"/>
            <a:chOff x="1447800" y="1828800"/>
            <a:chExt cx="6248400" cy="38100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3347F5A-2288-4FDD-A8F7-8098086E9272}"/>
                </a:ext>
              </a:extLst>
            </p:cNvPr>
            <p:cNvGrpSpPr/>
            <p:nvPr/>
          </p:nvGrpSpPr>
          <p:grpSpPr>
            <a:xfrm>
              <a:off x="3881946" y="1905000"/>
              <a:ext cx="3733800" cy="3657600"/>
              <a:chOff x="3881946" y="1905000"/>
              <a:chExt cx="3733800" cy="3657600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3881946" y="2209800"/>
                <a:ext cx="3733800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Chart/Data/Properties</a:t>
                </a:r>
              </a:p>
            </p:txBody>
          </p:sp>
          <p:sp>
            <p:nvSpPr>
              <p:cNvPr id="3" name="Snip Same Side Corner Rectangle 2"/>
              <p:cNvSpPr/>
              <p:nvPr/>
            </p:nvSpPr>
            <p:spPr>
              <a:xfrm>
                <a:off x="3881946" y="1905000"/>
                <a:ext cx="914400" cy="304800"/>
              </a:xfrm>
              <a:prstGeom prst="snip2SameRect">
                <a:avLst>
                  <a:gd name="adj1" fmla="val 42825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Chart</a:t>
                </a:r>
              </a:p>
            </p:txBody>
          </p:sp>
          <p:sp>
            <p:nvSpPr>
              <p:cNvPr id="4" name="Snip Same Side Corner Rectangle 3"/>
              <p:cNvSpPr/>
              <p:nvPr/>
            </p:nvSpPr>
            <p:spPr>
              <a:xfrm>
                <a:off x="4804854" y="1905000"/>
                <a:ext cx="914400" cy="304800"/>
              </a:xfrm>
              <a:prstGeom prst="snip2SameRect">
                <a:avLst>
                  <a:gd name="adj1" fmla="val 43642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5" name="Snip Same Side Corner Rectangle 4"/>
              <p:cNvSpPr/>
              <p:nvPr/>
            </p:nvSpPr>
            <p:spPr>
              <a:xfrm>
                <a:off x="5710746" y="1905000"/>
                <a:ext cx="1286892" cy="304800"/>
              </a:xfrm>
              <a:prstGeom prst="snip2SameRect">
                <a:avLst>
                  <a:gd name="adj1" fmla="val 41190"/>
                  <a:gd name="adj2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Properties</a:t>
                </a:r>
              </a:p>
            </p:txBody>
          </p:sp>
        </p:grpSp>
        <p:sp>
          <p:nvSpPr>
            <p:cNvPr id="26" name="Rectangle 25"/>
            <p:cNvSpPr/>
            <p:nvPr/>
          </p:nvSpPr>
          <p:spPr>
            <a:xfrm>
              <a:off x="1447800" y="1828800"/>
              <a:ext cx="6248400" cy="381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DEED73D-6CF3-46E0-879B-C4CB8B8FE9A8}"/>
                </a:ext>
              </a:extLst>
            </p:cNvPr>
            <p:cNvGrpSpPr/>
            <p:nvPr/>
          </p:nvGrpSpPr>
          <p:grpSpPr>
            <a:xfrm>
              <a:off x="1528254" y="1905000"/>
              <a:ext cx="2277492" cy="3657600"/>
              <a:chOff x="1528254" y="1905000"/>
              <a:chExt cx="2277492" cy="36576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1528254" y="2209800"/>
                <a:ext cx="2277492" cy="3352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normAutofit fontScale="77500" lnSpcReduction="20000"/>
              </a:bodyPr>
              <a:lstStyle/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n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1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2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684213" lvl="2" indent="-22225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Series n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Dataset n</a:t>
                </a:r>
              </a:p>
              <a:p>
                <a:pPr marL="230188" indent="-230188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Plots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1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2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…</a:t>
                </a:r>
              </a:p>
              <a:p>
                <a:pPr marL="458788" lvl="1" indent="-228600">
                  <a:buFontTx/>
                  <a:buChar char="-"/>
                </a:pPr>
                <a:r>
                  <a:rPr lang="en-US" dirty="0">
                    <a:solidFill>
                      <a:schemeClr val="tx1"/>
                    </a:solidFill>
                  </a:rPr>
                  <a:t>Plot n</a:t>
                </a: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42E1684A-DD56-4E66-878C-46CBF8CC37D1}"/>
                  </a:ext>
                </a:extLst>
              </p:cNvPr>
              <p:cNvGrpSpPr/>
              <p:nvPr/>
            </p:nvGrpSpPr>
            <p:grpSpPr>
              <a:xfrm>
                <a:off x="1528254" y="1905000"/>
                <a:ext cx="2277492" cy="304800"/>
                <a:chOff x="1528254" y="1905000"/>
                <a:chExt cx="2277492" cy="304800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1528254" y="1905000"/>
                  <a:ext cx="2277492" cy="304800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027" name="Picture 3" descr="C:\Files\jgordon\personal\code\gordoza-code\java\JChartLib\src\org\jutils\chart\icons\chart016.png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1214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9" name="Picture 5" descr="C:\Files\jgordon\personal\code\gordoza-code\java\jutils\src\org\jutils\icons\save16.png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8166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1" name="Picture 3" descr="C:\Files\jgordon\personal\code\gordoza-code\java\jutils\src\org\jutils\icons\arrow-left16.png"/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4262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2" name="Picture 4" descr="C:\Files\jgordon\personal\code\gordoza-code\java\jutils\src\org\jutils\icons\arrow-up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596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53" name="Picture 5" descr="C:\Files\jgordon\personal\code\gordoza-code\java\jutils\src\org\jutils\icons\arrow-right16.png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42616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3" name="Picture 2" descr="C:\Files\jgordon\personal\code\gordoza-code\java\jutils\src\org\jutils\icons\down16.png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188208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0" name="Picture 2" descr="C:\Files\jgordon\personal\code\gordoza-code\java\jutils\src\org\jutils\icons\folder16.png">
                  <a:extLst>
                    <a:ext uri="{FF2B5EF4-FFF2-40B4-BE49-F238E27FC236}">
                      <a16:creationId xmlns:a16="http://schemas.microsoft.com/office/drawing/2014/main" id="{39CF91BC-959D-4857-838E-73DB7A70FB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594104" y="1975104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</p:grp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1D6C1288-4F7A-4A4D-901E-DB942B3AC5D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414" y="2251166"/>
            <a:ext cx="164592" cy="1645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8767B0E-4C13-4199-AE3E-2F4505DFF14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3" y="2420112"/>
            <a:ext cx="164592" cy="16459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7696B9CA-2EA5-48A8-8CBC-9FBBDE45896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463" y="3270504"/>
            <a:ext cx="164592" cy="1645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9BB33C6-19A1-4E07-9D6E-482A86AC35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1" y="4305081"/>
            <a:ext cx="164592" cy="164592"/>
          </a:xfrm>
          <a:prstGeom prst="rect">
            <a:avLst/>
          </a:prstGeom>
        </p:spPr>
      </p:pic>
      <p:pic>
        <p:nvPicPr>
          <p:cNvPr id="32" name="Picture 3" descr="C:\Files\jgordon\personal\code\gordoza-code\java\JChartLib\src\org\jutils\chart\icons\chart016.png">
            <a:extLst>
              <a:ext uri="{FF2B5EF4-FFF2-40B4-BE49-F238E27FC236}">
                <a16:creationId xmlns:a16="http://schemas.microsoft.com/office/drawing/2014/main" id="{0E42CD55-2C4C-45F8-B8E1-E6FE0E766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414" y="4480123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97D29E4-5709-485B-AA23-975512950A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8" y="4638619"/>
            <a:ext cx="164592" cy="16459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6AD5E21-2FC0-47AE-84C0-F4BF828179F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2568" y="4819975"/>
            <a:ext cx="164592" cy="1645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BBCE6C7-1540-4349-9B0B-401D4D86646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271" y="5165923"/>
            <a:ext cx="164592" cy="16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Axes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primary (left vs bottom), secondary (right vs. top), off-area axes (those that sit to the top, left, bottom, or right of the plot area but do not touch it).</a:t>
            </a:r>
          </a:p>
          <a:p>
            <a:r>
              <a:rPr lang="en-US" dirty="0"/>
              <a:t>Axis – each axis has the following properties:</a:t>
            </a:r>
          </a:p>
          <a:p>
            <a:pPr lvl="1"/>
            <a:r>
              <a:rPr lang="en-US" dirty="0"/>
              <a:t>bounds (min/max)</a:t>
            </a:r>
          </a:p>
          <a:p>
            <a:pPr lvl="1"/>
            <a:r>
              <a:rPr lang="en-US" dirty="0" err="1"/>
              <a:t>drawBaseLine:boolean</a:t>
            </a:r>
            <a:endParaRPr lang="en-US" dirty="0"/>
          </a:p>
          <a:p>
            <a:pPr lvl="1"/>
            <a:r>
              <a:rPr lang="en-US" dirty="0" err="1"/>
              <a:t>drawTickLines:boolean</a:t>
            </a:r>
            <a:endParaRPr lang="en-US" dirty="0"/>
          </a:p>
          <a:p>
            <a:pPr lvl="1"/>
            <a:r>
              <a:rPr lang="en-US" dirty="0" err="1"/>
              <a:t>ticks:List</a:t>
            </a:r>
            <a:r>
              <a:rPr lang="en-US" dirty="0"/>
              <a:t>&lt;Tick&gt;</a:t>
            </a:r>
          </a:p>
          <a:p>
            <a:pPr lvl="2"/>
            <a:r>
              <a:rPr lang="en-US" dirty="0" err="1"/>
              <a:t>value:double</a:t>
            </a:r>
            <a:r>
              <a:rPr lang="en-US" dirty="0"/>
              <a:t> – the value must be between min and max and defines where the tick is drawn.</a:t>
            </a:r>
          </a:p>
          <a:p>
            <a:pPr lvl="2"/>
            <a:r>
              <a:rPr lang="en-US" dirty="0" err="1"/>
              <a:t>text:String</a:t>
            </a:r>
            <a:r>
              <a:rPr lang="en-US" dirty="0"/>
              <a:t> – defines the text to be drawn at that tick.</a:t>
            </a:r>
          </a:p>
          <a:p>
            <a:pPr lvl="1"/>
            <a:r>
              <a:rPr lang="en-US" dirty="0" err="1"/>
              <a:t>minorTickCount:int</a:t>
            </a:r>
            <a:r>
              <a:rPr lang="en-US" dirty="0"/>
              <a:t> – the number of minor ticks (not tick sections) between major ticks (e.g. a minor tick at each number with major ticks at 0 and 10 would result in 9 ticks and 10 tick sections).</a:t>
            </a:r>
          </a:p>
          <a:p>
            <a:pPr lvl="1"/>
            <a:r>
              <a:rPr lang="en-US" dirty="0"/>
              <a:t>Direction (inner/outer) – defines the direction that the tick points from the axis line. The tick text is always placed outside the axis line.</a:t>
            </a:r>
          </a:p>
          <a:p>
            <a:pPr lvl="1"/>
            <a:r>
              <a:rPr lang="en-US" dirty="0" err="1"/>
              <a:t>line:LineStyle</a:t>
            </a:r>
            <a:endParaRPr lang="en-US" dirty="0"/>
          </a:p>
          <a:p>
            <a:pPr lvl="1"/>
            <a:r>
              <a:rPr lang="en-US" dirty="0" err="1"/>
              <a:t>title:TextLabel</a:t>
            </a:r>
            <a:endParaRPr lang="en-US" dirty="0"/>
          </a:p>
          <a:p>
            <a:pPr lvl="1"/>
            <a:r>
              <a:rPr lang="en-US" dirty="0" err="1"/>
              <a:t>tickTextStyle:TextStyle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88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PlotArea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gridlines:boolean</a:t>
            </a:r>
            <a:endParaRPr lang="en-US" dirty="0"/>
          </a:p>
          <a:p>
            <a:r>
              <a:rPr lang="en-US" dirty="0" err="1"/>
              <a:t>gridStyle:LineStyle</a:t>
            </a:r>
            <a:endParaRPr lang="en-US" dirty="0"/>
          </a:p>
          <a:p>
            <a:r>
              <a:rPr lang="en-US" dirty="0" err="1"/>
              <a:t>minorLines:boolean</a:t>
            </a:r>
            <a:endParaRPr lang="en-US" dirty="0"/>
          </a:p>
          <a:p>
            <a:r>
              <a:rPr lang="en-US" dirty="0" err="1"/>
              <a:t>minorLineStyle:LineStyle</a:t>
            </a:r>
            <a:endParaRPr lang="en-US" dirty="0"/>
          </a:p>
          <a:p>
            <a:r>
              <a:rPr lang="en-US" dirty="0" err="1"/>
              <a:t>frameAxes:boolean</a:t>
            </a:r>
            <a:r>
              <a:rPr lang="en-US" dirty="0"/>
              <a:t> – draws axes as a square frame regardless of the presence of secondary series.</a:t>
            </a:r>
          </a:p>
          <a:p>
            <a:r>
              <a:rPr lang="en-US" dirty="0" err="1"/>
              <a:t>domain:Axis</a:t>
            </a:r>
            <a:endParaRPr lang="en-US" dirty="0"/>
          </a:p>
          <a:p>
            <a:r>
              <a:rPr lang="en-US" dirty="0" err="1"/>
              <a:t>range:Axis</a:t>
            </a:r>
            <a:endParaRPr lang="en-US" dirty="0"/>
          </a:p>
          <a:p>
            <a:r>
              <a:rPr lang="en-US" dirty="0" err="1"/>
              <a:t>secDomain:Axis</a:t>
            </a:r>
            <a:endParaRPr lang="en-US" dirty="0"/>
          </a:p>
          <a:p>
            <a:r>
              <a:rPr lang="en-US" dirty="0" err="1"/>
              <a:t>secRange:Axis</a:t>
            </a:r>
            <a:endParaRPr lang="en-US" dirty="0"/>
          </a:p>
          <a:p>
            <a:r>
              <a:rPr lang="en-US" dirty="0" err="1"/>
              <a:t>topAxes:List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leftAxes:List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bottomAxes:List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rightAxes:List</a:t>
            </a:r>
            <a:r>
              <a:rPr lang="en-US" dirty="0"/>
              <a:t>&lt;Axis&gt;</a:t>
            </a:r>
          </a:p>
          <a:p>
            <a:r>
              <a:rPr lang="en-US" dirty="0" err="1"/>
              <a:t>background:Background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694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26" name="Picture 2" descr="http://cdn.collider.com/wp-content/uploads/2015/06/the-martian-movie-image-control-room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1" y="914400"/>
            <a:ext cx="8676780" cy="4576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8600" y="5486400"/>
            <a:ext cx="8686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http://cdn.collider.com/wp-content/uploads/2015/06/the-martian-movie-image-control-room.jpg</a:t>
            </a:r>
          </a:p>
        </p:txBody>
      </p:sp>
    </p:spTree>
    <p:extLst>
      <p:ext uri="{BB962C8B-B14F-4D97-AF65-F5344CB8AC3E}">
        <p14:creationId xmlns:p14="http://schemas.microsoft.com/office/powerpoint/2010/main" val="4053174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54864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http://3.bp.blogspot.com/-IOg7gg3VWsw/Vg4ZgZK3WNI/AAAAAAAABH8/MImWkRXLpsE/s1600/The_Martian_Mission_Control.jpg</a:t>
            </a:r>
          </a:p>
        </p:txBody>
      </p:sp>
      <p:pic>
        <p:nvPicPr>
          <p:cNvPr id="2050" name="Picture 2" descr="http://3.bp.blogspot.com/-IOg7gg3VWsw/Vg4ZgZK3WNI/AAAAAAAABH8/MImWkRXLpsE/s1600/The_Martian_Mission_Control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44" y="914400"/>
            <a:ext cx="8677656" cy="4578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5104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Control Room (The Martian)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3074" name="Picture 2" descr="http://s3.foxmovies.com/foxmovies/production/films/104/images/gallery/martian-gallery18-gallery-imag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14400"/>
            <a:ext cx="8677656" cy="4670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562600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http://s3.foxmovies.com/foxmovies/production/films/104/images/gallery/martian-gallery18-gallery-image.jpg</a:t>
            </a:r>
          </a:p>
        </p:txBody>
      </p:sp>
    </p:spTree>
    <p:extLst>
      <p:ext uri="{BB962C8B-B14F-4D97-AF65-F5344CB8AC3E}">
        <p14:creationId xmlns:p14="http://schemas.microsoft.com/office/powerpoint/2010/main" val="18247873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4098" name="Picture 2" descr="https://upload.wikimedia.org/wikipedia/commons/f/fd/STS-128_MCC_space_station_flight_control_room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11"/>
          <a:stretch/>
        </p:blipFill>
        <p:spPr bwMode="auto">
          <a:xfrm>
            <a:off x="228600" y="930704"/>
            <a:ext cx="8677656" cy="5237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6169223"/>
            <a:ext cx="8686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https://upload.wikimedia.org/wikipedia/commons/f/fd/STS-128_MCC_space_station_flight_control_room.jpg</a:t>
            </a:r>
          </a:p>
        </p:txBody>
      </p:sp>
    </p:spTree>
    <p:extLst>
      <p:ext uri="{BB962C8B-B14F-4D97-AF65-F5344CB8AC3E}">
        <p14:creationId xmlns:p14="http://schemas.microsoft.com/office/powerpoint/2010/main" val="2451054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NASA Control Room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122" name="Picture 2" descr="http://www.nasa.gov/images/content/652997main_jsc2012e054285_1600_946-71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62"/>
          <a:stretch/>
        </p:blipFill>
        <p:spPr bwMode="auto">
          <a:xfrm>
            <a:off x="228600" y="926068"/>
            <a:ext cx="8677656" cy="4528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5421868"/>
            <a:ext cx="8686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http://www.nasa.gov/images/content/652997main_jsc2012e054285_1600_946-710.jpg</a:t>
            </a:r>
          </a:p>
        </p:txBody>
      </p:sp>
    </p:spTree>
    <p:extLst>
      <p:ext uri="{BB962C8B-B14F-4D97-AF65-F5344CB8AC3E}">
        <p14:creationId xmlns:p14="http://schemas.microsoft.com/office/powerpoint/2010/main" val="31230382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8600" y="4038600"/>
            <a:ext cx="86868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http://spacefellowship.com/wp-content/uploads/2012/08/ESOC-MainControlRoom-13x19cm-08112011-JMai-4822.jpg</a:t>
            </a:r>
          </a:p>
        </p:txBody>
      </p:sp>
      <p:pic>
        <p:nvPicPr>
          <p:cNvPr id="6146" name="Picture 2" descr="http://spacefellowship.com/wp-content/uploads/2012/08/ESOC-MainControlRoom-13x19cm-08112011-JMai-482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41" b="29155"/>
          <a:stretch/>
        </p:blipFill>
        <p:spPr bwMode="auto">
          <a:xfrm>
            <a:off x="228600" y="924464"/>
            <a:ext cx="8677656" cy="311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31297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170" name="Picture 2" descr="https://www.gnu.org/software/gsegrafix/figures/windo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838200"/>
            <a:ext cx="6172200" cy="4800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491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Charter 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E8B0AFC-96F1-4670-BA89-C40CEE9473B7}"/>
              </a:ext>
            </a:extLst>
          </p:cNvPr>
          <p:cNvSpPr/>
          <p:nvPr/>
        </p:nvSpPr>
        <p:spPr>
          <a:xfrm>
            <a:off x="2705100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Chart/Data/Properties</a:t>
            </a:r>
          </a:p>
        </p:txBody>
      </p:sp>
      <p:sp>
        <p:nvSpPr>
          <p:cNvPr id="34" name="Snip Same Side Corner Rectangle 2">
            <a:extLst>
              <a:ext uri="{FF2B5EF4-FFF2-40B4-BE49-F238E27FC236}">
                <a16:creationId xmlns:a16="http://schemas.microsoft.com/office/drawing/2014/main" id="{DD6F829A-C353-411D-8EA7-092848BD28A7}"/>
              </a:ext>
            </a:extLst>
          </p:cNvPr>
          <p:cNvSpPr/>
          <p:nvPr/>
        </p:nvSpPr>
        <p:spPr>
          <a:xfrm>
            <a:off x="2705100" y="1676400"/>
            <a:ext cx="914400" cy="304800"/>
          </a:xfrm>
          <a:prstGeom prst="snip2SameRect">
            <a:avLst>
              <a:gd name="adj1" fmla="val 42825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37" name="Snip Same Side Corner Rectangle 3">
            <a:extLst>
              <a:ext uri="{FF2B5EF4-FFF2-40B4-BE49-F238E27FC236}">
                <a16:creationId xmlns:a16="http://schemas.microsoft.com/office/drawing/2014/main" id="{B2864050-B648-4480-9DFE-9C858B20E575}"/>
              </a:ext>
            </a:extLst>
          </p:cNvPr>
          <p:cNvSpPr/>
          <p:nvPr/>
        </p:nvSpPr>
        <p:spPr>
          <a:xfrm>
            <a:off x="3628008" y="1676400"/>
            <a:ext cx="914400" cy="304800"/>
          </a:xfrm>
          <a:prstGeom prst="snip2SameRect">
            <a:avLst>
              <a:gd name="adj1" fmla="val 43642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38" name="Snip Same Side Corner Rectangle 4">
            <a:extLst>
              <a:ext uri="{FF2B5EF4-FFF2-40B4-BE49-F238E27FC236}">
                <a16:creationId xmlns:a16="http://schemas.microsoft.com/office/drawing/2014/main" id="{15D72F08-A7D9-4C66-AED1-BD6B4F2F3A9E}"/>
              </a:ext>
            </a:extLst>
          </p:cNvPr>
          <p:cNvSpPr/>
          <p:nvPr/>
        </p:nvSpPr>
        <p:spPr>
          <a:xfrm>
            <a:off x="4533900" y="1676400"/>
            <a:ext cx="1286892" cy="304800"/>
          </a:xfrm>
          <a:prstGeom prst="snip2SameRect">
            <a:avLst>
              <a:gd name="adj1" fmla="val 41190"/>
              <a:gd name="adj2" fmla="val 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Properties</a:t>
            </a:r>
          </a:p>
        </p:txBody>
      </p:sp>
    </p:spTree>
    <p:extLst>
      <p:ext uri="{BB962C8B-B14F-4D97-AF65-F5344CB8AC3E}">
        <p14:creationId xmlns:p14="http://schemas.microsoft.com/office/powerpoint/2010/main" val="1619048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11"/>
          <p:cNvGrpSpPr/>
          <p:nvPr/>
        </p:nvGrpSpPr>
        <p:grpSpPr>
          <a:xfrm>
            <a:off x="2705100" y="1981200"/>
            <a:ext cx="3733801" cy="3352800"/>
            <a:chOff x="3881945" y="1905000"/>
            <a:chExt cx="3733801" cy="3352800"/>
          </a:xfrm>
        </p:grpSpPr>
        <p:sp>
          <p:nvSpPr>
            <p:cNvPr id="2" name="Rectangle 14"/>
            <p:cNvSpPr/>
            <p:nvPr/>
          </p:nvSpPr>
          <p:spPr>
            <a:xfrm>
              <a:off x="3881946" y="1905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grpSp>
          <p:nvGrpSpPr>
            <p:cNvPr id="3" name="Group 15"/>
            <p:cNvGrpSpPr/>
            <p:nvPr/>
          </p:nvGrpSpPr>
          <p:grpSpPr>
            <a:xfrm>
              <a:off x="3881946" y="1905000"/>
              <a:ext cx="3733799" cy="304800"/>
              <a:chOff x="3881946" y="1905000"/>
              <a:chExt cx="3733799" cy="304800"/>
            </a:xfrm>
          </p:grpSpPr>
          <p:sp>
            <p:nvSpPr>
              <p:cNvPr id="4" name="Rectangle 17"/>
              <p:cNvSpPr/>
              <p:nvPr/>
            </p:nvSpPr>
            <p:spPr>
              <a:xfrm>
                <a:off x="3881946" y="19050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" name="Picture 2" descr="C:\Files\jgordon\personal\code\gordoza-code\java\JChartLib\src\org\jutils\chart\icons\image0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73703" y="1976438"/>
                <a:ext cx="161925" cy="1619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6" descr="C:\Files\jgordon\personal\code\gordoza-code\java\jutils\src\org\jutils\icons\config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7103" y="1981200"/>
                <a:ext cx="152400" cy="152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7" descr="C:\Files\jgordon\personal\code\gordoza-code\java\JChartLib\src\org\jutils\chart\icons\zoom-out0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085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8" descr="C:\Files\jgordon\personal\code\gordoza-code\java\JChartLib\src\org\jutils\chart\icons\zoom-in016.p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1903" y="19751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9" name="Rectangle 16"/>
            <p:cNvSpPr/>
            <p:nvPr/>
          </p:nvSpPr>
          <p:spPr>
            <a:xfrm>
              <a:off x="3881945" y="49530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/>
            </a:bodyPr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(3.4, 5.677) | (5643.3, 2.4) | 2 plots | 400 x 375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View</a:t>
            </a:r>
          </a:p>
        </p:txBody>
      </p:sp>
      <p:pic>
        <p:nvPicPr>
          <p:cNvPr id="14" name="Picture 9" descr="C:\Files\jgordon\personal\code\gordoza-code\java\jutils\src\org\jutils\icons\document-export16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5808" y="2045208"/>
            <a:ext cx="164592" cy="16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extBox 31"/>
          <p:cNvSpPr txBox="1"/>
          <p:nvPr/>
        </p:nvSpPr>
        <p:spPr>
          <a:xfrm>
            <a:off x="6639463" y="3962400"/>
            <a:ext cx="23521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Chart Info: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Cursor primary and secondary (</a:t>
            </a:r>
            <a:r>
              <a:rPr lang="en-US" sz="1400" dirty="0" err="1"/>
              <a:t>x,y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Plots visible of total.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Size in pixels.</a:t>
            </a:r>
          </a:p>
        </p:txBody>
      </p:sp>
      <p:cxnSp>
        <p:nvCxnSpPr>
          <p:cNvPr id="17" name="Straight Connector 32"/>
          <p:cNvCxnSpPr>
            <a:stCxn id="9" idx="3"/>
            <a:endCxn id="15" idx="1"/>
          </p:cNvCxnSpPr>
          <p:nvPr/>
        </p:nvCxnSpPr>
        <p:spPr>
          <a:xfrm flipV="1">
            <a:off x="6438899" y="4547176"/>
            <a:ext cx="200564" cy="63442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14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705100" y="1981200"/>
            <a:ext cx="3733801" cy="3352800"/>
            <a:chOff x="2705100" y="19812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9812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5029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Showing n of m points</a:t>
              </a:r>
            </a:p>
          </p:txBody>
        </p:sp>
      </p:grp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View</a:t>
            </a:r>
          </a:p>
        </p:txBody>
      </p:sp>
      <p:graphicFrame>
        <p:nvGraphicFramePr>
          <p:cNvPr id="21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127"/>
              </p:ext>
            </p:extLst>
          </p:nvPr>
        </p:nvGraphicFramePr>
        <p:xfrm>
          <a:off x="2852461" y="2438400"/>
          <a:ext cx="3472140" cy="222504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68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80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</a:t>
                      </a:r>
                      <a:r>
                        <a:rPr lang="en-US" sz="1200" baseline="0" dirty="0"/>
                        <a:t> 1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Series</a:t>
                      </a:r>
                      <a:r>
                        <a:rPr lang="en-US" sz="1200" baseline="0" dirty="0"/>
                        <a:t> n</a:t>
                      </a:r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/>
          <p:cNvGrpSpPr/>
          <p:nvPr/>
        </p:nvGrpSpPr>
        <p:grpSpPr>
          <a:xfrm>
            <a:off x="2705101" y="1981200"/>
            <a:ext cx="3733799" cy="304800"/>
            <a:chOff x="2705101" y="1981200"/>
            <a:chExt cx="3733799" cy="304800"/>
          </a:xfrm>
        </p:grpSpPr>
        <p:sp>
          <p:nvSpPr>
            <p:cNvPr id="4" name="Rectangle 3"/>
            <p:cNvSpPr/>
            <p:nvPr/>
          </p:nvSpPr>
          <p:spPr>
            <a:xfrm>
              <a:off x="2705101" y="19812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Picture 5" descr="C:\Files\jgordon\personal\code\gordoza-code\java\jutils\src\org\jutils\icons\save16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C:\Files\jgordon\personal\code\gordoza-code\java\jutils\src\org\jutils\icons\edit-add16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42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7" name="Picture 3" descr="C:\Files\jgordon\personal\code\gordoza-code\java\jutils\src\org\jutils\icons\edit-delete16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2800" y="2051304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Files\jgordon\personal\UsefulIcons\multi-cache\edit-clear-locationbar-ltr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9208" y="2048256"/>
              <a:ext cx="164592" cy="1645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230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Datasets Properties View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705100" y="1981200"/>
            <a:ext cx="3733801" cy="3352800"/>
            <a:chOff x="2705100" y="1828800"/>
            <a:chExt cx="3733801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18288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2705100" y="4876800"/>
              <a:ext cx="3733799" cy="304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solidFill>
                    <a:schemeClr val="tx1"/>
                  </a:solidFill>
                </a:rPr>
                <a:t>2 Plots; Size: 400 x 375</a:t>
              </a: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2705101" y="1828800"/>
              <a:ext cx="3733799" cy="304800"/>
              <a:chOff x="2705101" y="1752600"/>
              <a:chExt cx="3733799" cy="304800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705101" y="1752600"/>
                <a:ext cx="373379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2" name="Picture 2" descr="C:\Files\jgordon\personal\code\gordoza-code\java\jutils\src\org\jutils\icons\folder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072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3" name="Picture 3" descr="C:\Files\jgordon\personal\code\gordoza-code\java\jutils\src\org\jutils\icons\edit-delete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8000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4" name="Picture 2" descr="C:\Files\jgordon\personal\code\gordoza-code\java\jutils\src\org\jutils\icons\edit-clear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0608" y="18227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7" name="Rectangle 16"/>
            <p:cNvSpPr/>
            <p:nvPr/>
          </p:nvSpPr>
          <p:spPr>
            <a:xfrm>
              <a:off x="2801468" y="2209800"/>
              <a:ext cx="3523132" cy="25907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Datasets	Points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1	1236/5044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Dataset n</a:t>
              </a:r>
            </a:p>
          </p:txBody>
        </p:sp>
      </p:grp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20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Dataset Properties View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705101" y="1981200"/>
            <a:ext cx="3733800" cy="3352800"/>
            <a:chOff x="2705101" y="2286000"/>
            <a:chExt cx="3733800" cy="3352800"/>
          </a:xfrm>
        </p:grpSpPr>
        <p:sp>
          <p:nvSpPr>
            <p:cNvPr id="2" name="Rectangle 1"/>
            <p:cNvSpPr/>
            <p:nvPr/>
          </p:nvSpPr>
          <p:spPr>
            <a:xfrm>
              <a:off x="2705101" y="2286000"/>
              <a:ext cx="37338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801467" y="3429000"/>
              <a:ext cx="3523132" cy="21336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1200" b="1" dirty="0">
                  <a:solidFill>
                    <a:schemeClr val="tx1"/>
                  </a:solidFill>
                </a:rPr>
                <a:t>Series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  <a:r>
                <a:rPr lang="en-US" sz="1200" b="1" dirty="0">
                  <a:solidFill>
                    <a:schemeClr val="tx1"/>
                  </a:solidFill>
                </a:rPr>
                <a:t>Min</a:t>
              </a:r>
              <a:r>
                <a:rPr lang="en-US" sz="1200" dirty="0">
                  <a:solidFill>
                    <a:schemeClr val="tx1"/>
                  </a:solidFill>
                </a:rPr>
                <a:t>	</a:t>
              </a:r>
              <a:r>
                <a:rPr lang="en-US" sz="1200" b="1" dirty="0">
                  <a:solidFill>
                    <a:schemeClr val="tx1"/>
                  </a:solidFill>
                </a:rPr>
                <a:t>Max	Ordered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1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2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…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Series n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808688" y="2390001"/>
              <a:ext cx="848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dirty="0"/>
                <a:t>Name:</a:t>
              </a: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657600" y="2379964"/>
              <a:ext cx="2666999" cy="287036"/>
            </a:xfrm>
            <a:prstGeom prst="round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802770" y="3124200"/>
              <a:ext cx="3521829" cy="304800"/>
              <a:chOff x="2802770" y="2743200"/>
              <a:chExt cx="3521829" cy="3048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2802770" y="2743200"/>
                <a:ext cx="3521829" cy="304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098" name="Picture 2" descr="C:\Files\jgordon\personal\code\gordoza-code\java\jutils\src\org\jutils\icons\down16.pn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7622" y="2812033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99" name="Picture 3" descr="C:\Files\jgordon\personal\code\gordoza-code\java\jutils\src\org\jutils\icons\arrow-up16.png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42929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00" name="Picture 4" descr="C:\Files\jgordon\personal\code\gordoza-code\java\jutils\src\org\jutils\icons\check16.png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3008" y="2813304"/>
                <a:ext cx="164592" cy="1645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7"/>
            <p:cNvGrpSpPr/>
            <p:nvPr/>
          </p:nvGrpSpPr>
          <p:grpSpPr>
            <a:xfrm>
              <a:off x="2808686" y="2743200"/>
              <a:ext cx="3515914" cy="287036"/>
              <a:chOff x="2808686" y="2743200"/>
              <a:chExt cx="3515914" cy="287036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2808686" y="2753237"/>
                <a:ext cx="8489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dirty="0"/>
                  <a:t>Resource:</a:t>
                </a:r>
              </a:p>
            </p:txBody>
          </p:sp>
          <p:sp>
            <p:nvSpPr>
              <p:cNvPr id="25" name="Rounded Rectangle 24"/>
              <p:cNvSpPr/>
              <p:nvPr/>
            </p:nvSpPr>
            <p:spPr>
              <a:xfrm>
                <a:off x="3657600" y="2743200"/>
                <a:ext cx="2286000" cy="287036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6019800" y="2743200"/>
                <a:ext cx="304800" cy="287036"/>
                <a:chOff x="6019800" y="2743200"/>
                <a:chExt cx="304800" cy="287036"/>
              </a:xfrm>
            </p:grpSpPr>
            <p:pic>
              <p:nvPicPr>
                <p:cNvPr id="4101" name="Picture 5" descr="C:\Files\jgordon\personal\code\gordoza-code\java\jutils\src\org\jutils\icons\folder16.png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089904" y="2804422"/>
                  <a:ext cx="164592" cy="16459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Rounded Rectangle 25"/>
                <p:cNvSpPr/>
                <p:nvPr/>
              </p:nvSpPr>
              <p:spPr>
                <a:xfrm>
                  <a:off x="6019800" y="2743200"/>
                  <a:ext cx="304800" cy="287036"/>
                </a:xfrm>
                <a:prstGeom prst="round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40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Series Properties View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05101" y="1981200"/>
            <a:ext cx="3733800" cy="33528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8688" y="2085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Name: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467678" y="2075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19400" y="2847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Min: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478390" y="2837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819400" y="3228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Max: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478390" y="3218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819400" y="3609201"/>
            <a:ext cx="652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Visible: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471672" y="3692836"/>
            <a:ext cx="109728" cy="1097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819400" y="42950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Mean: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478390" y="42849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819400" y="46760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err="1"/>
              <a:t>Stddev</a:t>
            </a:r>
            <a:r>
              <a:rPr lang="en-US" sz="1200" dirty="0"/>
              <a:t>: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3478390" y="46659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F7525-48EF-47D1-815A-B686ABC86561}"/>
              </a:ext>
            </a:extLst>
          </p:cNvPr>
          <p:cNvSpPr txBox="1"/>
          <p:nvPr/>
        </p:nvSpPr>
        <p:spPr>
          <a:xfrm>
            <a:off x="2819400" y="2466201"/>
            <a:ext cx="658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Count:</a:t>
            </a:r>
          </a:p>
        </p:txBody>
      </p:sp>
      <p:sp>
        <p:nvSpPr>
          <p:cNvPr id="21" name="Rounded Rectangle 9">
            <a:extLst>
              <a:ext uri="{FF2B5EF4-FFF2-40B4-BE49-F238E27FC236}">
                <a16:creationId xmlns:a16="http://schemas.microsoft.com/office/drawing/2014/main" id="{391E9764-3EE1-4FD7-9E79-E4A7F58C4DC5}"/>
              </a:ext>
            </a:extLst>
          </p:cNvPr>
          <p:cNvSpPr/>
          <p:nvPr/>
        </p:nvSpPr>
        <p:spPr>
          <a:xfrm>
            <a:off x="3478390" y="2456164"/>
            <a:ext cx="2856921" cy="287036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1DDC72-6006-420D-9EEC-2777FCE40110}"/>
              </a:ext>
            </a:extLst>
          </p:cNvPr>
          <p:cNvSpPr txBox="1"/>
          <p:nvPr/>
        </p:nvSpPr>
        <p:spPr>
          <a:xfrm>
            <a:off x="2715810" y="3962400"/>
            <a:ext cx="755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/>
              <a:t>Ordered: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8923DAB-5D3E-4898-B177-B9818399A196}"/>
              </a:ext>
            </a:extLst>
          </p:cNvPr>
          <p:cNvSpPr/>
          <p:nvPr/>
        </p:nvSpPr>
        <p:spPr>
          <a:xfrm>
            <a:off x="3471672" y="4046035"/>
            <a:ext cx="109728" cy="109728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63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Chart Properties View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33700" y="1981200"/>
            <a:ext cx="3276600" cy="3352800"/>
            <a:chOff x="1371600" y="1981200"/>
            <a:chExt cx="3276600" cy="3352800"/>
          </a:xfrm>
        </p:grpSpPr>
        <p:sp>
          <p:nvSpPr>
            <p:cNvPr id="4" name="Rectangle 2"/>
            <p:cNvSpPr/>
            <p:nvPr/>
          </p:nvSpPr>
          <p:spPr>
            <a:xfrm>
              <a:off x="1371600" y="1981200"/>
              <a:ext cx="3276600" cy="3352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5"/>
            <p:cNvSpPr/>
            <p:nvPr/>
          </p:nvSpPr>
          <p:spPr>
            <a:xfrm>
              <a:off x="1485900" y="2362200"/>
              <a:ext cx="3086100" cy="28955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Chart/Data/Properties</a:t>
              </a:r>
            </a:p>
          </p:txBody>
        </p:sp>
        <p:sp>
          <p:nvSpPr>
            <p:cNvPr id="13" name="Snip Same Side Corner Rectangle 6"/>
            <p:cNvSpPr/>
            <p:nvPr/>
          </p:nvSpPr>
          <p:spPr>
            <a:xfrm>
              <a:off x="1485900" y="2057400"/>
              <a:ext cx="838200" cy="304800"/>
            </a:xfrm>
            <a:prstGeom prst="snip2SameRect">
              <a:avLst>
                <a:gd name="adj1" fmla="val 42825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Chart</a:t>
              </a:r>
            </a:p>
          </p:txBody>
        </p:sp>
        <p:sp>
          <p:nvSpPr>
            <p:cNvPr id="14" name="Snip Same Side Corner Rectangle 7"/>
            <p:cNvSpPr/>
            <p:nvPr/>
          </p:nvSpPr>
          <p:spPr>
            <a:xfrm>
              <a:off x="2324100" y="2057400"/>
              <a:ext cx="838200" cy="304800"/>
            </a:xfrm>
            <a:prstGeom prst="snip2SameRect">
              <a:avLst>
                <a:gd name="adj1" fmla="val 43642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Plots</a:t>
              </a:r>
            </a:p>
          </p:txBody>
        </p:sp>
        <p:sp>
          <p:nvSpPr>
            <p:cNvPr id="15" name="Snip Same Side Corner Rectangle 8"/>
            <p:cNvSpPr/>
            <p:nvPr/>
          </p:nvSpPr>
          <p:spPr>
            <a:xfrm>
              <a:off x="3162300" y="2057400"/>
              <a:ext cx="1066800" cy="304800"/>
            </a:xfrm>
            <a:prstGeom prst="snip2SameRect">
              <a:avLst>
                <a:gd name="adj1" fmla="val 41190"/>
                <a:gd name="adj2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Axes</a:t>
              </a:r>
            </a:p>
          </p:txBody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EB98-98E7-4A5A-BA8F-7513A9456E7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687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29123</TotalTime>
  <Words>1037</Words>
  <Application>Microsoft Office PowerPoint</Application>
  <PresentationFormat>On-screen Show (4:3)</PresentationFormat>
  <Paragraphs>256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Use Cases</vt:lpstr>
      <vt:lpstr>Charter View</vt:lpstr>
      <vt:lpstr>Charter View</vt:lpstr>
      <vt:lpstr>Chart View</vt:lpstr>
      <vt:lpstr>Data View</vt:lpstr>
      <vt:lpstr>Datasets Properties View</vt:lpstr>
      <vt:lpstr>Dataset Properties View</vt:lpstr>
      <vt:lpstr>Series Properties View</vt:lpstr>
      <vt:lpstr>Chart Properties View</vt:lpstr>
      <vt:lpstr>Chart Config Properties View</vt:lpstr>
      <vt:lpstr>Legend Properties View</vt:lpstr>
      <vt:lpstr>Axes Properties View</vt:lpstr>
      <vt:lpstr>Axis Properties View</vt:lpstr>
      <vt:lpstr>Plots Properties View</vt:lpstr>
      <vt:lpstr>Plot Properties View</vt:lpstr>
      <vt:lpstr>Chart Layout</vt:lpstr>
      <vt:lpstr>Class Model</vt:lpstr>
      <vt:lpstr>Lines and Backgrounds</vt:lpstr>
      <vt:lpstr>Text</vt:lpstr>
      <vt:lpstr>Axes Definition</vt:lpstr>
      <vt:lpstr>PlotArea</vt:lpstr>
      <vt:lpstr>Control Room (The Martian)</vt:lpstr>
      <vt:lpstr>Control Room (The Martian)</vt:lpstr>
      <vt:lpstr>Control Room (The Martian)</vt:lpstr>
      <vt:lpstr>NASA Control Room</vt:lpstr>
      <vt:lpstr>NASA Control Room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Gordon</dc:creator>
  <cp:lastModifiedBy>Joseph Gordon</cp:lastModifiedBy>
  <cp:revision>113</cp:revision>
  <cp:lastPrinted>2015-07-30T19:25:26Z</cp:lastPrinted>
  <dcterms:created xsi:type="dcterms:W3CDTF">2015-07-25T17:53:59Z</dcterms:created>
  <dcterms:modified xsi:type="dcterms:W3CDTF">2020-02-29T10:58:53Z</dcterms:modified>
</cp:coreProperties>
</file>