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5E28-B8A5-4C4A-9BB6-8FB6BD91EF33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A57B-05BC-46FF-AFA9-43348B9A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31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5E28-B8A5-4C4A-9BB6-8FB6BD91EF33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A57B-05BC-46FF-AFA9-43348B9A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9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5E28-B8A5-4C4A-9BB6-8FB6BD91EF33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A57B-05BC-46FF-AFA9-43348B9A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8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5E28-B8A5-4C4A-9BB6-8FB6BD91EF33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A57B-05BC-46FF-AFA9-43348B9A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1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5E28-B8A5-4C4A-9BB6-8FB6BD91EF33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A57B-05BC-46FF-AFA9-43348B9A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09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5E28-B8A5-4C4A-9BB6-8FB6BD91EF33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A57B-05BC-46FF-AFA9-43348B9A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1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5E28-B8A5-4C4A-9BB6-8FB6BD91EF33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A57B-05BC-46FF-AFA9-43348B9A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5E28-B8A5-4C4A-9BB6-8FB6BD91EF33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A57B-05BC-46FF-AFA9-43348B9A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8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5E28-B8A5-4C4A-9BB6-8FB6BD91EF33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A57B-05BC-46FF-AFA9-43348B9A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8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5E28-B8A5-4C4A-9BB6-8FB6BD91EF33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A57B-05BC-46FF-AFA9-43348B9A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4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5E28-B8A5-4C4A-9BB6-8FB6BD91EF33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A57B-05BC-46FF-AFA9-43348B9A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1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75E28-B8A5-4C4A-9BB6-8FB6BD91EF33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4A57B-05BC-46FF-AFA9-43348B9A6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9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3</a:t>
            </a:r>
            <a:br>
              <a:rPr lang="en-US" dirty="0"/>
            </a:br>
            <a:r>
              <a:rPr lang="en-US" dirty="0"/>
              <a:t>CDS-292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05205"/>
          </a:xfrm>
        </p:spPr>
        <p:txBody>
          <a:bodyPr/>
          <a:lstStyle/>
          <a:p>
            <a:r>
              <a:rPr lang="en-US" dirty="0"/>
              <a:t>Joseph Shaheen</a:t>
            </a:r>
          </a:p>
        </p:txBody>
      </p:sp>
    </p:spTree>
    <p:extLst>
      <p:ext uri="{BB962C8B-B14F-4D97-AF65-F5344CB8AC3E}">
        <p14:creationId xmlns:p14="http://schemas.microsoft.com/office/powerpoint/2010/main" val="30396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22B7-6D9E-40EB-ACD2-526496CA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Moreno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3E6E9-4C6B-441A-834C-A962BA181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Organized as a list of edges</a:t>
            </a:r>
          </a:p>
          <a:p>
            <a:pPr marL="0" indent="0">
              <a:buNone/>
            </a:pPr>
            <a:r>
              <a:rPr lang="en-US" dirty="0"/>
              <a:t>BA AB</a:t>
            </a:r>
          </a:p>
          <a:p>
            <a:pPr marL="0" indent="0">
              <a:buNone/>
            </a:pPr>
            <a:r>
              <a:rPr lang="en-US" dirty="0"/>
              <a:t>BA BR1</a:t>
            </a:r>
          </a:p>
          <a:p>
            <a:pPr marL="0" indent="0">
              <a:buNone/>
            </a:pPr>
            <a:r>
              <a:rPr lang="en-US" dirty="0"/>
              <a:t>DE EP</a:t>
            </a:r>
          </a:p>
          <a:p>
            <a:pPr marL="0" indent="0">
              <a:buNone/>
            </a:pPr>
            <a:r>
              <a:rPr lang="en-US" dirty="0"/>
              <a:t>Node1 Node2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798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308F6-23E7-475C-8A36-28893C870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226" y="40488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Finding Path Length (all types through matrix algebra)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0C711D-5C3F-4D2C-B803-36DA849D62C1}"/>
                  </a:ext>
                </a:extLst>
              </p:cNvPr>
              <p:cNvSpPr txBox="1"/>
              <p:nvPr/>
            </p:nvSpPr>
            <p:spPr>
              <a:xfrm>
                <a:off x="3869636" y="1698351"/>
                <a:ext cx="4399720" cy="3305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𝑖𝑔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where l is the path length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0C711D-5C3F-4D2C-B803-36DA849D6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636" y="1698351"/>
                <a:ext cx="4399720" cy="330540"/>
              </a:xfrm>
              <a:prstGeom prst="rect">
                <a:avLst/>
              </a:prstGeom>
              <a:blipFill>
                <a:blip r:embed="rId2"/>
                <a:stretch>
                  <a:fillRect l="-1939" t="-142593" r="-554" b="-2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8CCE7D9-512C-4797-94CD-936B72FAB489}"/>
              </a:ext>
            </a:extLst>
          </p:cNvPr>
          <p:cNvSpPr txBox="1"/>
          <p:nvPr/>
        </p:nvSpPr>
        <p:spPr>
          <a:xfrm>
            <a:off x="107896" y="2377583"/>
            <a:ext cx="11923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 other words, to find out how many paths of length 2 exist between every node </a:t>
            </a:r>
            <a:r>
              <a:rPr lang="en-US" dirty="0" err="1"/>
              <a:t>i</a:t>
            </a:r>
            <a:r>
              <a:rPr lang="en-US" dirty="0"/>
              <a:t> and every node j,</a:t>
            </a:r>
          </a:p>
          <a:p>
            <a:pPr algn="ctr"/>
            <a:r>
              <a:rPr lang="en-US" dirty="0"/>
              <a:t> we simply multiply the adjacency matrix by itself. For path length 3, we multiply the adjacency matrix by itself 3 times..</a:t>
            </a:r>
            <a:r>
              <a:rPr lang="en-US" dirty="0" err="1"/>
              <a:t>etc</a:t>
            </a:r>
            <a:r>
              <a:rPr lang="en-US" dirty="0"/>
              <a:t>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8575A9-65FC-4A90-A0F6-BAC55249EB2F}"/>
              </a:ext>
            </a:extLst>
          </p:cNvPr>
          <p:cNvSpPr txBox="1"/>
          <p:nvPr/>
        </p:nvSpPr>
        <p:spPr>
          <a:xfrm>
            <a:off x="499083" y="3187940"/>
            <a:ext cx="9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A35E23-89A1-42A8-85FC-A265BBA3D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3" y="3721298"/>
            <a:ext cx="2360123" cy="22215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EEBA6-0A01-4E9D-A9AA-D1B7EBC0036C}"/>
                  </a:ext>
                </a:extLst>
              </p:cNvPr>
              <p:cNvSpPr txBox="1"/>
              <p:nvPr/>
            </p:nvSpPr>
            <p:spPr>
              <a:xfrm>
                <a:off x="3053340" y="4200721"/>
                <a:ext cx="2074460" cy="12627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EEBA6-0A01-4E9D-A9AA-D1B7EBC00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340" y="4200721"/>
                <a:ext cx="2074460" cy="12627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AD69F45-3944-46C9-B707-3F70D078E2EF}"/>
              </a:ext>
            </a:extLst>
          </p:cNvPr>
          <p:cNvSpPr txBox="1"/>
          <p:nvPr/>
        </p:nvSpPr>
        <p:spPr>
          <a:xfrm>
            <a:off x="6069496" y="4400786"/>
            <a:ext cx="4990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How many paths exist between every node of distance/path length 2?</a:t>
            </a:r>
          </a:p>
        </p:txBody>
      </p:sp>
    </p:spTree>
    <p:extLst>
      <p:ext uri="{BB962C8B-B14F-4D97-AF65-F5344CB8AC3E}">
        <p14:creationId xmlns:p14="http://schemas.microsoft.com/office/powerpoint/2010/main" val="274613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5EB5C-8244-44DF-8971-1D23669B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Path Length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BE205E-5A87-400D-BF3F-C724FF1F9570}"/>
                  </a:ext>
                </a:extLst>
              </p:cNvPr>
              <p:cNvSpPr txBox="1"/>
              <p:nvPr/>
            </p:nvSpPr>
            <p:spPr>
              <a:xfrm>
                <a:off x="1988815" y="1841933"/>
                <a:ext cx="2074460" cy="12627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BE205E-5A87-400D-BF3F-C724FF1F9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815" y="1841933"/>
                <a:ext cx="2074460" cy="12627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DAE7B9-EA24-42C5-8072-FC76F95C7D48}"/>
                  </a:ext>
                </a:extLst>
              </p:cNvPr>
              <p:cNvSpPr txBox="1"/>
              <p:nvPr/>
            </p:nvSpPr>
            <p:spPr>
              <a:xfrm>
                <a:off x="4744871" y="1841933"/>
                <a:ext cx="2074460" cy="12627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DAE7B9-EA24-42C5-8072-FC76F95C7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871" y="1841933"/>
                <a:ext cx="2074460" cy="12627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C3B6BC-308E-4D63-B846-4347F8D92704}"/>
                  </a:ext>
                </a:extLst>
              </p:cNvPr>
              <p:cNvSpPr txBox="1"/>
              <p:nvPr/>
            </p:nvSpPr>
            <p:spPr>
              <a:xfrm>
                <a:off x="6987653" y="2334792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C3B6BC-308E-4D63-B846-4347F8D92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653" y="2334792"/>
                <a:ext cx="269304" cy="276999"/>
              </a:xfrm>
              <a:prstGeom prst="rect">
                <a:avLst/>
              </a:prstGeom>
              <a:blipFill>
                <a:blip r:embed="rId4"/>
                <a:stretch>
                  <a:fillRect l="-11364" r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841434-D552-4E8F-AA56-F968DB1B59A3}"/>
                  </a:ext>
                </a:extLst>
              </p:cNvPr>
              <p:cNvSpPr txBox="1"/>
              <p:nvPr/>
            </p:nvSpPr>
            <p:spPr>
              <a:xfrm>
                <a:off x="4295069" y="2334791"/>
                <a:ext cx="218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841434-D552-4E8F-AA56-F968DB1B5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069" y="2334791"/>
                <a:ext cx="218008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43BF2D-A984-4577-AAEF-BCC5D7CFDF68}"/>
                  </a:ext>
                </a:extLst>
              </p:cNvPr>
              <p:cNvSpPr txBox="1"/>
              <p:nvPr/>
            </p:nvSpPr>
            <p:spPr>
              <a:xfrm>
                <a:off x="7681414" y="1841931"/>
                <a:ext cx="2074460" cy="12627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43BF2D-A984-4577-AAEF-BCC5D7CFD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414" y="1841931"/>
                <a:ext cx="2074460" cy="12627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BB0A7BEA-81A4-4B07-B695-9A6AE6E1CD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4" y="4150781"/>
            <a:ext cx="2360123" cy="22215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DA9943-6542-4195-8341-28BAFF33C856}"/>
              </a:ext>
            </a:extLst>
          </p:cNvPr>
          <p:cNvSpPr txBox="1"/>
          <p:nvPr/>
        </p:nvSpPr>
        <p:spPr>
          <a:xfrm>
            <a:off x="3488932" y="5076897"/>
            <a:ext cx="786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at least 1, distance 2 path length path between every node except N1</a:t>
            </a:r>
          </a:p>
        </p:txBody>
      </p:sp>
    </p:spTree>
    <p:extLst>
      <p:ext uri="{BB962C8B-B14F-4D97-AF65-F5344CB8AC3E}">
        <p14:creationId xmlns:p14="http://schemas.microsoft.com/office/powerpoint/2010/main" val="3789219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18E31-3D70-4ADD-8DA9-8F16E64D6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World vs. Large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684C0-ECEE-4036-A565-1295D06B6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versus large worlds is a concept heavily dependent on the idea of path length.</a:t>
            </a:r>
          </a:p>
          <a:p>
            <a:r>
              <a:rPr lang="en-US" dirty="0"/>
              <a:t>In a small world the average path length between nodes tends to be small, and in a large world, the distance can be large, even enormous. </a:t>
            </a:r>
          </a:p>
          <a:p>
            <a:r>
              <a:rPr lang="en-US" dirty="0"/>
              <a:t>What Traverse and Milgram (69) showed was that the modern world’s communication infrastructure allows us to model it as a small world. That was a breakthrough!</a:t>
            </a:r>
          </a:p>
        </p:txBody>
      </p:sp>
    </p:spTree>
    <p:extLst>
      <p:ext uri="{BB962C8B-B14F-4D97-AF65-F5344CB8AC3E}">
        <p14:creationId xmlns:p14="http://schemas.microsoft.com/office/powerpoint/2010/main" val="572405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18E31-3D70-4ADD-8DA9-8F16E64D6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World vs. Large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684C0-ECEE-4036-A565-1295D06B6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3349"/>
          </a:xfrm>
        </p:spPr>
        <p:txBody>
          <a:bodyPr/>
          <a:lstStyle/>
          <a:p>
            <a:r>
              <a:rPr lang="en-US" dirty="0"/>
              <a:t>…and we know a little about how the average path length behaves for typical small world and large world networks.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A52B82-84BB-4647-B309-8F4DA78277B8}"/>
                  </a:ext>
                </a:extLst>
              </p:cNvPr>
              <p:cNvSpPr txBox="1"/>
              <p:nvPr/>
            </p:nvSpPr>
            <p:spPr>
              <a:xfrm>
                <a:off x="3470946" y="2888974"/>
                <a:ext cx="5792868" cy="523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</m: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eqAr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𝑤h𝑒𝑟𝑒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0&lt;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≤1,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𝑛𝑜𝑑𝑒𝑠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A52B82-84BB-4647-B309-8F4DA7827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946" y="2888974"/>
                <a:ext cx="5792868" cy="5233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AD85F1-B147-4ADC-B6D7-9DB75FB03C0E}"/>
                  </a:ext>
                </a:extLst>
              </p:cNvPr>
              <p:cNvSpPr txBox="1"/>
              <p:nvPr/>
            </p:nvSpPr>
            <p:spPr>
              <a:xfrm>
                <a:off x="3231521" y="3575284"/>
                <a:ext cx="63711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𝑡h𝑜𝑢𝑔h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𝑚𝑒𝑛𝑡𝑖𝑜𝑛𝑒𝑑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𝑎𝑙𝑝h𝑎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𝑓𝑟𝑎𝑐𝑡𝑎𝑙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𝑑𝑖𝑚𝑒𝑛𝑠𝑖𝑜𝑛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AD85F1-B147-4ADC-B6D7-9DB75FB03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521" y="3575284"/>
                <a:ext cx="6371103" cy="276999"/>
              </a:xfrm>
              <a:prstGeom prst="rect">
                <a:avLst/>
              </a:prstGeom>
              <a:blipFill>
                <a:blip r:embed="rId3"/>
                <a:stretch>
                  <a:fillRect l="-1148" t="-2174" r="-114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08A06B-34F2-40AF-890A-E7E9355F0540}"/>
                  </a:ext>
                </a:extLst>
              </p:cNvPr>
              <p:cNvSpPr txBox="1"/>
              <p:nvPr/>
            </p:nvSpPr>
            <p:spPr>
              <a:xfrm>
                <a:off x="1802296" y="4280452"/>
                <a:ext cx="955150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Example: Let’s say we have 10 billion people in a single network. If we treat is as a large world then </a:t>
                </a:r>
              </a:p>
              <a:p>
                <a:r>
                  <a:rPr lang="en-US" dirty="0"/>
                  <a:t>living on a 2 dimensional space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=1/2)</m:t>
                    </m:r>
                  </m:oMath>
                </a14:m>
                <a:r>
                  <a:rPr lang="en-US" dirty="0"/>
                  <a:t>, then the average path length can be estimated to be 100,000 (huge).</a:t>
                </a:r>
              </a:p>
              <a:p>
                <a:endParaRPr lang="en-US" dirty="0"/>
              </a:p>
              <a:p>
                <a:r>
                  <a:rPr lang="en-US" dirty="0"/>
                  <a:t>If we estimate it to be a small world, then log(10 billion) = 10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08A06B-34F2-40AF-890A-E7E9355F0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296" y="4280452"/>
                <a:ext cx="9551504" cy="1477328"/>
              </a:xfrm>
              <a:prstGeom prst="rect">
                <a:avLst/>
              </a:prstGeom>
              <a:blipFill>
                <a:blip r:embed="rId4"/>
                <a:stretch>
                  <a:fillRect l="-574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120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Moreno (1934)</a:t>
            </a:r>
          </a:p>
          <a:p>
            <a:r>
              <a:rPr lang="en-US" dirty="0" err="1"/>
              <a:t>Bott</a:t>
            </a:r>
            <a:r>
              <a:rPr lang="en-US" dirty="0"/>
              <a:t> (1957)</a:t>
            </a:r>
          </a:p>
          <a:p>
            <a:r>
              <a:rPr lang="en-US" dirty="0" err="1"/>
              <a:t>Erdos</a:t>
            </a:r>
            <a:r>
              <a:rPr lang="en-US" dirty="0"/>
              <a:t> &amp; </a:t>
            </a:r>
            <a:r>
              <a:rPr lang="en-US" dirty="0" err="1"/>
              <a:t>Renyi</a:t>
            </a:r>
            <a:r>
              <a:rPr lang="en-US" dirty="0"/>
              <a:t> (1959)</a:t>
            </a:r>
          </a:p>
          <a:p>
            <a:r>
              <a:rPr lang="en-US" dirty="0"/>
              <a:t>Traverse &amp; Milgram (1969)</a:t>
            </a:r>
          </a:p>
          <a:p>
            <a:r>
              <a:rPr lang="en-US" dirty="0" err="1"/>
              <a:t>Granovetter</a:t>
            </a:r>
            <a:r>
              <a:rPr lang="en-US" dirty="0"/>
              <a:t> (1973)</a:t>
            </a:r>
          </a:p>
          <a:p>
            <a:r>
              <a:rPr lang="en-US" dirty="0"/>
              <a:t>Freeman (1970s)</a:t>
            </a:r>
          </a:p>
          <a:p>
            <a:r>
              <a:rPr lang="en-US" dirty="0"/>
              <a:t>Holland &amp; </a:t>
            </a:r>
            <a:r>
              <a:rPr lang="en-US" dirty="0" err="1"/>
              <a:t>Reinhard</a:t>
            </a:r>
            <a:r>
              <a:rPr lang="en-US" dirty="0"/>
              <a:t> (1981); </a:t>
            </a:r>
            <a:r>
              <a:rPr lang="en-US" dirty="0" err="1"/>
              <a:t>Krackhardt</a:t>
            </a:r>
            <a:r>
              <a:rPr lang="en-US" dirty="0"/>
              <a:t> (1987)</a:t>
            </a:r>
          </a:p>
          <a:p>
            <a:r>
              <a:rPr lang="en-US" dirty="0" err="1"/>
              <a:t>Barabasi</a:t>
            </a:r>
            <a:r>
              <a:rPr lang="en-US" dirty="0"/>
              <a:t>, </a:t>
            </a:r>
            <a:r>
              <a:rPr lang="en-US" dirty="0" err="1"/>
              <a:t>Wattz</a:t>
            </a:r>
            <a:r>
              <a:rPr lang="en-US" dirty="0"/>
              <a:t> and </a:t>
            </a:r>
            <a:r>
              <a:rPr lang="en-US" dirty="0" err="1"/>
              <a:t>Strogatz</a:t>
            </a:r>
            <a:r>
              <a:rPr lang="en-US" dirty="0"/>
              <a:t> (1990s)</a:t>
            </a:r>
          </a:p>
          <a:p>
            <a:r>
              <a:rPr lang="en-US" dirty="0"/>
              <a:t>Newman, </a:t>
            </a:r>
            <a:r>
              <a:rPr lang="en-US" dirty="0" err="1"/>
              <a:t>Snijders</a:t>
            </a:r>
            <a:r>
              <a:rPr lang="en-US" dirty="0"/>
              <a:t> (2000s)</a:t>
            </a:r>
          </a:p>
        </p:txBody>
      </p:sp>
    </p:spTree>
    <p:extLst>
      <p:ext uri="{BB962C8B-B14F-4D97-AF65-F5344CB8AC3E}">
        <p14:creationId xmlns:p14="http://schemas.microsoft.com/office/powerpoint/2010/main" val="2109831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773" y="1759722"/>
            <a:ext cx="5307227" cy="4351338"/>
          </a:xfrm>
        </p:spPr>
        <p:txBody>
          <a:bodyPr/>
          <a:lstStyle/>
          <a:p>
            <a:r>
              <a:rPr lang="en-US" dirty="0"/>
              <a:t>A Network: </a:t>
            </a:r>
            <a:r>
              <a:rPr lang="en-US" b="1" i="1" dirty="0"/>
              <a:t>Nodes</a:t>
            </a:r>
            <a:r>
              <a:rPr lang="en-US" dirty="0"/>
              <a:t>, </a:t>
            </a:r>
            <a:r>
              <a:rPr lang="en-US" b="1" i="1" dirty="0"/>
              <a:t>Actors</a:t>
            </a:r>
            <a:r>
              <a:rPr lang="en-US" dirty="0"/>
              <a:t>, </a:t>
            </a:r>
            <a:r>
              <a:rPr lang="en-US" b="1" i="1" dirty="0"/>
              <a:t>Vertices</a:t>
            </a:r>
            <a:r>
              <a:rPr lang="en-US" dirty="0"/>
              <a:t> connected by </a:t>
            </a:r>
            <a:r>
              <a:rPr lang="en-US" b="1" i="1" dirty="0">
                <a:solidFill>
                  <a:srgbClr val="92D050"/>
                </a:solidFill>
              </a:rPr>
              <a:t>edges</a:t>
            </a:r>
            <a:r>
              <a:rPr lang="en-US" dirty="0"/>
              <a:t>, </a:t>
            </a:r>
            <a:r>
              <a:rPr lang="en-US" b="1" i="1" dirty="0">
                <a:solidFill>
                  <a:srgbClr val="92D050"/>
                </a:solidFill>
              </a:rPr>
              <a:t>ties</a:t>
            </a:r>
            <a:r>
              <a:rPr lang="en-US" dirty="0"/>
              <a:t>, </a:t>
            </a:r>
            <a:r>
              <a:rPr lang="en-US" b="1" i="1" dirty="0">
                <a:solidFill>
                  <a:srgbClr val="92D050"/>
                </a:solidFill>
              </a:rPr>
              <a:t>relations</a:t>
            </a:r>
          </a:p>
          <a:p>
            <a:r>
              <a:rPr lang="en-US" dirty="0"/>
              <a:t>Can be single mode, or n-partite</a:t>
            </a:r>
          </a:p>
          <a:p>
            <a:r>
              <a:rPr lang="en-US" dirty="0"/>
              <a:t>Can be measured and analyzed through structural/mathematical metrics acting on multiple levels: </a:t>
            </a:r>
            <a:r>
              <a:rPr lang="en-US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Node-level</a:t>
            </a:r>
            <a:r>
              <a:rPr lang="en-US" dirty="0"/>
              <a:t>, </a:t>
            </a:r>
            <a:r>
              <a:rPr lang="en-US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Dyad-level</a:t>
            </a:r>
            <a:r>
              <a:rPr lang="en-US" dirty="0"/>
              <a:t>, </a:t>
            </a:r>
            <a:r>
              <a:rPr lang="en-US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</a:t>
            </a:r>
            <a:r>
              <a:rPr lang="en-US" dirty="0"/>
              <a:t> as a whole</a:t>
            </a:r>
          </a:p>
        </p:txBody>
      </p:sp>
      <p:pic>
        <p:nvPicPr>
          <p:cNvPr id="1026" name="Picture 2" descr="Image result for netwo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273" y="1759722"/>
            <a:ext cx="4404608" cy="328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374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A287-CE87-43B9-A750-C1390083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 of a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21EF2-76D3-4DEF-99F4-3F98310BD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12525"/>
          </a:xfrm>
        </p:spPr>
        <p:txBody>
          <a:bodyPr>
            <a:normAutofit/>
          </a:bodyPr>
          <a:lstStyle/>
          <a:p>
            <a:r>
              <a:rPr lang="en-US" dirty="0"/>
              <a:t>Different nodes will have different degrees. To track the number of connections each node has we introduce the term Node Degree, or as it is more commonly known, Degree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43D47A-3517-4F7F-9C15-1341C0830438}"/>
              </a:ext>
            </a:extLst>
          </p:cNvPr>
          <p:cNvSpPr txBox="1">
            <a:spLocks/>
          </p:cNvSpPr>
          <p:nvPr/>
        </p:nvSpPr>
        <p:spPr>
          <a:xfrm>
            <a:off x="838200" y="3831992"/>
            <a:ext cx="10515600" cy="1412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keep track of the number of links between 2 nodes, say node </a:t>
            </a:r>
            <a:r>
              <a:rPr lang="en-US" dirty="0" err="1"/>
              <a:t>i</a:t>
            </a:r>
            <a:r>
              <a:rPr lang="en-US" dirty="0"/>
              <a:t> and node j, mathematically, we introduce a simple function that we call the link indicator. It’s basically an on or off switch.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ACF160-8547-44BE-9A47-F220FE823367}"/>
                  </a:ext>
                </a:extLst>
              </p:cNvPr>
              <p:cNvSpPr txBox="1"/>
              <p:nvPr/>
            </p:nvSpPr>
            <p:spPr>
              <a:xfrm>
                <a:off x="3524774" y="3238150"/>
                <a:ext cx="49914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 is the number of total links connected to node </a:t>
                </a:r>
                <a:r>
                  <a:rPr lang="en-US" dirty="0" err="1"/>
                  <a:t>i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ACF160-8547-44BE-9A47-F220FE823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774" y="3238150"/>
                <a:ext cx="4991449" cy="276999"/>
              </a:xfrm>
              <a:prstGeom prst="rect">
                <a:avLst/>
              </a:prstGeom>
              <a:blipFill>
                <a:blip r:embed="rId2"/>
                <a:stretch>
                  <a:fillRect l="-1709" t="-282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6F738C-CAAC-441C-B820-B62C857CA742}"/>
                  </a:ext>
                </a:extLst>
              </p:cNvPr>
              <p:cNvSpPr txBox="1"/>
              <p:nvPr/>
            </p:nvSpPr>
            <p:spPr>
              <a:xfrm>
                <a:off x="4341192" y="5230285"/>
                <a:ext cx="3509615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𝑎𝑟𝑒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𝑐𝑜𝑛𝑛𝑒𝑐𝑡𝑒𝑑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6F738C-CAAC-441C-B820-B62C857CA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192" y="5230285"/>
                <a:ext cx="3509615" cy="617861"/>
              </a:xfrm>
              <a:prstGeom prst="rect">
                <a:avLst/>
              </a:prstGeom>
              <a:blipFill>
                <a:blip r:embed="rId3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740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103C5-8808-4C58-8B4E-FF1C54C5B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Calculate the Node Degree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7A561-2F86-4D8E-803D-A9FCEAF68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01" y="2726422"/>
            <a:ext cx="4027415" cy="620786"/>
          </a:xfrm>
        </p:spPr>
        <p:txBody>
          <a:bodyPr/>
          <a:lstStyle/>
          <a:p>
            <a:r>
              <a:rPr lang="en-US" dirty="0"/>
              <a:t>Let’s look at an 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A8AAAC-29BF-4ABF-867A-17523E96B7B8}"/>
                  </a:ext>
                </a:extLst>
              </p:cNvPr>
              <p:cNvSpPr txBox="1"/>
              <p:nvPr/>
            </p:nvSpPr>
            <p:spPr>
              <a:xfrm>
                <a:off x="5125674" y="1690688"/>
                <a:ext cx="1232710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A8AAAC-29BF-4ABF-867A-17523E96B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674" y="1690688"/>
                <a:ext cx="1232710" cy="7875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EAC9EBB-0818-464C-8CE0-CBCCEC7686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96400"/>
            <a:ext cx="4381500" cy="35528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A7ECC76-926A-49DE-AD0A-5C9BDA7019DA}"/>
              </a:ext>
            </a:extLst>
          </p:cNvPr>
          <p:cNvSpPr/>
          <p:nvPr/>
        </p:nvSpPr>
        <p:spPr>
          <a:xfrm>
            <a:off x="5281126" y="6067762"/>
            <a:ext cx="671804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i="1" dirty="0"/>
              <a:t>Source: https://www3.beacon-center.org/blog/2014/03/03/beacon-researchers-at-work-constructing-models-for-gene-regulatory-networks/</a:t>
            </a:r>
          </a:p>
        </p:txBody>
      </p:sp>
    </p:spTree>
    <p:extLst>
      <p:ext uri="{BB962C8B-B14F-4D97-AF65-F5344CB8AC3E}">
        <p14:creationId xmlns:p14="http://schemas.microsoft.com/office/powerpoint/2010/main" val="1691585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D398-9DF4-4C4A-9580-7B0BEF4F1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BD9166-5D68-42C2-BEEF-964E7ED22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666" y="1494469"/>
            <a:ext cx="6197276" cy="4115927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CBB6309-C4F3-4A4D-B04F-8E71E347CA51}"/>
              </a:ext>
            </a:extLst>
          </p:cNvPr>
          <p:cNvSpPr/>
          <p:nvPr/>
        </p:nvSpPr>
        <p:spPr>
          <a:xfrm>
            <a:off x="2830187" y="5793050"/>
            <a:ext cx="667294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i="1" dirty="0"/>
              <a:t>https://www.thecrazyprogrammer.com/2014/03/representation-of-graphs-adjacency-matrix-and-adjacency-list.html</a:t>
            </a:r>
          </a:p>
        </p:txBody>
      </p:sp>
    </p:spTree>
    <p:extLst>
      <p:ext uri="{BB962C8B-B14F-4D97-AF65-F5344CB8AC3E}">
        <p14:creationId xmlns:p14="http://schemas.microsoft.com/office/powerpoint/2010/main" val="3195916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0BC28-7EFE-4FA6-A87A-68F191E4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Adjacency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5F6B63-6D10-4FF9-A22D-773DDEE38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302" y="1690688"/>
            <a:ext cx="5458527" cy="3590439"/>
          </a:xfrm>
        </p:spPr>
      </p:pic>
    </p:spTree>
    <p:extLst>
      <p:ext uri="{BB962C8B-B14F-4D97-AF65-F5344CB8AC3E}">
        <p14:creationId xmlns:p14="http://schemas.microsoft.com/office/powerpoint/2010/main" val="729568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575F7-26AA-416E-9C2F-67A26BFD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Density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8B81F-065E-4F01-842E-27C42E970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52057"/>
          </a:xfrm>
        </p:spPr>
        <p:txBody>
          <a:bodyPr/>
          <a:lstStyle/>
          <a:p>
            <a:r>
              <a:rPr lang="en-US" dirty="0"/>
              <a:t>Density is a very useful network-level metric property</a:t>
            </a:r>
          </a:p>
          <a:p>
            <a:r>
              <a:rPr lang="en-US" dirty="0"/>
              <a:t>It tell us how sparse or full a network is and this has interesting sociological and physical interpretations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B59989-9857-4055-83CF-141E22F2922F}"/>
                  </a:ext>
                </a:extLst>
              </p:cNvPr>
              <p:cNvSpPr txBox="1"/>
              <p:nvPr/>
            </p:nvSpPr>
            <p:spPr>
              <a:xfrm>
                <a:off x="1705918" y="3512619"/>
                <a:ext cx="7965642" cy="9828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𝑑𝑒𝑓𝑖𝑛𝑒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𝑑𝑒𝑛𝑠𝑖𝑡𝑦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as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−1)/2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𝑙𝑖𝑛𝑘𝑠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𝑛𝑜𝑑𝑒𝑠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B59989-9857-4055-83CF-141E22F29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918" y="3512619"/>
                <a:ext cx="7965642" cy="982898"/>
              </a:xfrm>
              <a:prstGeom prst="rect">
                <a:avLst/>
              </a:prstGeom>
              <a:blipFill>
                <a:blip r:embed="rId2"/>
                <a:stretch>
                  <a:fillRect l="-1071" t="-8075" r="-77" b="-8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681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0CEE8-95A2-469A-81B5-F827774C6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Moreno (1934)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80B8D9-C5E0-44EC-859C-86FC1E47E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042" y="1690688"/>
            <a:ext cx="4828857" cy="4810125"/>
          </a:xfrm>
        </p:spPr>
      </p:pic>
    </p:spTree>
    <p:extLst>
      <p:ext uri="{BB962C8B-B14F-4D97-AF65-F5344CB8AC3E}">
        <p14:creationId xmlns:p14="http://schemas.microsoft.com/office/powerpoint/2010/main" val="2745585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630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Lecture 3 CDS-292</vt:lpstr>
      <vt:lpstr>History</vt:lpstr>
      <vt:lpstr>Background</vt:lpstr>
      <vt:lpstr>Degree of a Node</vt:lpstr>
      <vt:lpstr>To Calculate the Node Degree</vt:lpstr>
      <vt:lpstr>Adjacency Matrix Example</vt:lpstr>
      <vt:lpstr>Simple Adjacency Matrix</vt:lpstr>
      <vt:lpstr>Introducing Density</vt:lpstr>
      <vt:lpstr>Moreno (1934)</vt:lpstr>
      <vt:lpstr>Moreno Data Set</vt:lpstr>
      <vt:lpstr>Finding Path Length (all types through matrix algebra)</vt:lpstr>
      <vt:lpstr>Finding Path Length (Cont)</vt:lpstr>
      <vt:lpstr>Small World vs. Large World</vt:lpstr>
      <vt:lpstr>Small World vs. Large World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Non-randomness of random Dynamic Networks: Towards a New Theory</dc:title>
  <dc:creator>Joe</dc:creator>
  <cp:lastModifiedBy>Joe</cp:lastModifiedBy>
  <cp:revision>83</cp:revision>
  <dcterms:created xsi:type="dcterms:W3CDTF">2016-10-15T05:46:34Z</dcterms:created>
  <dcterms:modified xsi:type="dcterms:W3CDTF">2017-09-14T05:08:10Z</dcterms:modified>
</cp:coreProperties>
</file>