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4 October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4 October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4 October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4 October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4 October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4 October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4 October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4 October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4 October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4 October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4 October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4 October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oeshan/kdd_cup_9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index.html" TargetMode="External"/><Relationship Id="rId4" Type="http://schemas.openxmlformats.org/officeDocument/2006/relationships/hyperlink" Target="https://github.com/joeshan/kdd_cup_9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aconda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Direct Marketing Campaign Response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A Python </a:t>
            </a:r>
            <a:r>
              <a:rPr lang="en-US" altLang="zh-CN" sz="1800" dirty="0" smtClean="0"/>
              <a:t>modeling </a:t>
            </a:r>
            <a:r>
              <a:rPr lang="en-US" sz="1800" dirty="0" smtClean="0"/>
              <a:t>project using the data of KDD Cup 1998</a:t>
            </a:r>
          </a:p>
          <a:p>
            <a:endParaRPr lang="en-US" sz="1800" dirty="0"/>
          </a:p>
          <a:p>
            <a:pPr algn="r"/>
            <a:r>
              <a:rPr lang="en-US" sz="1800" dirty="0" smtClean="0"/>
              <a:t>Joe Shan</a:t>
            </a:r>
          </a:p>
          <a:p>
            <a:pPr algn="r"/>
            <a:r>
              <a:rPr lang="en-US" sz="1800" dirty="0" smtClean="0"/>
              <a:t>Sep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9564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-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749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Recode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Philosophy</a:t>
            </a:r>
          </a:p>
          <a:p>
            <a:pPr lvl="1"/>
            <a:r>
              <a:rPr lang="en-US" sz="1800" dirty="0" smtClean="0"/>
              <a:t>Minimize the manipulation</a:t>
            </a:r>
          </a:p>
          <a:p>
            <a:pPr lvl="1"/>
            <a:r>
              <a:rPr lang="en-US" sz="1800" dirty="0" smtClean="0"/>
              <a:t>Let the algorithm handle the most painful part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Steps</a:t>
            </a:r>
            <a:endParaRPr lang="en-US" sz="2000" dirty="0" smtClean="0"/>
          </a:p>
          <a:p>
            <a:pPr lvl="1"/>
            <a:r>
              <a:rPr lang="en-US" sz="1800" dirty="0" smtClean="0"/>
              <a:t>Convert flags to 0,1</a:t>
            </a:r>
          </a:p>
          <a:p>
            <a:pPr lvl="1"/>
            <a:r>
              <a:rPr lang="en-US" sz="1800" dirty="0" smtClean="0"/>
              <a:t>Recode some blank values</a:t>
            </a:r>
          </a:p>
          <a:p>
            <a:pPr lvl="1"/>
            <a:r>
              <a:rPr lang="en-US" sz="1800" dirty="0" smtClean="0"/>
              <a:t>Recode the date (YYMM to difference in month)</a:t>
            </a:r>
          </a:p>
          <a:p>
            <a:pPr lvl="1"/>
            <a:r>
              <a:rPr lang="en-US" sz="1800" dirty="0" smtClean="0"/>
              <a:t>Define ordered variables </a:t>
            </a:r>
          </a:p>
          <a:p>
            <a:pPr lvl="1"/>
            <a:r>
              <a:rPr lang="en-US" sz="1800" dirty="0" smtClean="0"/>
              <a:t>Imputation </a:t>
            </a:r>
            <a:r>
              <a:rPr lang="en-US" sz="1800" dirty="0"/>
              <a:t>of missing </a:t>
            </a:r>
            <a:r>
              <a:rPr lang="en-US" sz="1800" dirty="0" smtClean="0"/>
              <a:t>values</a:t>
            </a:r>
          </a:p>
          <a:p>
            <a:pPr lvl="2"/>
            <a:r>
              <a:rPr lang="en-US" sz="1600" dirty="0" smtClean="0"/>
              <a:t>The most frequent </a:t>
            </a:r>
            <a:r>
              <a:rPr lang="en-US" sz="1600" dirty="0"/>
              <a:t>for nominal, median for </a:t>
            </a:r>
            <a:r>
              <a:rPr lang="en-US" sz="1600" dirty="0" smtClean="0"/>
              <a:t>numeric</a:t>
            </a:r>
          </a:p>
          <a:p>
            <a:pPr lvl="1"/>
            <a:r>
              <a:rPr lang="en-US" sz="1800" dirty="0" smtClean="0"/>
              <a:t>Create </a:t>
            </a:r>
            <a:r>
              <a:rPr lang="en-US" sz="1800" dirty="0"/>
              <a:t>dummy </a:t>
            </a:r>
            <a:r>
              <a:rPr lang="en-US" sz="1800" dirty="0" smtClean="0"/>
              <a:t>variables (see the details in the next slide)</a:t>
            </a:r>
          </a:p>
          <a:p>
            <a:pPr lvl="1"/>
            <a:r>
              <a:rPr lang="en-US" sz="1800" dirty="0" smtClean="0"/>
              <a:t>Create standardized data set for </a:t>
            </a:r>
            <a:r>
              <a:rPr lang="en-US" sz="1800" dirty="0"/>
              <a:t>variable reduction (</a:t>
            </a:r>
            <a:r>
              <a:rPr lang="en-US" sz="1800" dirty="0" err="1" smtClean="0"/>
              <a:t>StandardScaler</a:t>
            </a:r>
            <a:r>
              <a:rPr lang="en-US" sz="1800" dirty="0" smtClean="0"/>
              <a:t>)</a:t>
            </a:r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5969000"/>
            <a:ext cx="59436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71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Recode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Create dummy variables (0-1 binary) for each level of categorical variables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" y="2120208"/>
            <a:ext cx="6545273" cy="473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04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Reduction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Recursive Feature Elimination </a:t>
            </a:r>
            <a:r>
              <a:rPr lang="en-US" dirty="0"/>
              <a:t>with </a:t>
            </a:r>
            <a:r>
              <a:rPr lang="en-US" dirty="0" smtClean="0"/>
              <a:t>Cross-Validation (RFECV)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Split data (standardized) into N folds</a:t>
            </a:r>
          </a:p>
          <a:p>
            <a:pPr lvl="1"/>
            <a:r>
              <a:rPr lang="en-US" dirty="0" smtClean="0"/>
              <a:t>Fit the model using one of the fold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alculate the average model score on all folds</a:t>
            </a:r>
          </a:p>
          <a:p>
            <a:pPr lvl="1"/>
            <a:r>
              <a:rPr lang="en-US" dirty="0" smtClean="0"/>
              <a:t>Eliminate the variables </a:t>
            </a:r>
            <a:r>
              <a:rPr lang="en-US" dirty="0"/>
              <a:t>with the least importance</a:t>
            </a:r>
            <a:endParaRPr lang="en-US" dirty="0" smtClean="0"/>
          </a:p>
          <a:p>
            <a:pPr lvl="1"/>
            <a:r>
              <a:rPr lang="en-US" dirty="0" smtClean="0"/>
              <a:t>Repeat until only one variable left</a:t>
            </a:r>
          </a:p>
          <a:p>
            <a:pPr lvl="1"/>
            <a:r>
              <a:rPr lang="en-US" dirty="0" smtClean="0"/>
              <a:t>Identify the optimal number of variables using model score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18" y="2108200"/>
            <a:ext cx="7901802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97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Reduction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REFCV can be done using Python easily. (</a:t>
            </a:r>
            <a:r>
              <a:rPr lang="en-US" sz="2000" dirty="0" err="1" smtClean="0"/>
              <a:t>roc_auc</a:t>
            </a:r>
            <a:r>
              <a:rPr lang="en-US" sz="2000" dirty="0" smtClean="0"/>
              <a:t> as model score)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The output is clear and straightforward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3977607"/>
            <a:ext cx="4749800" cy="20874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6065099"/>
            <a:ext cx="6667500" cy="7457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012950"/>
            <a:ext cx="7480300" cy="136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77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Reduction -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-4087" b="-40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321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Reduction -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Further reduce the variables using RFE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Tune the model by manual model selection based on RFE output</a:t>
            </a:r>
          </a:p>
          <a:p>
            <a:pPr lvl="1"/>
            <a:r>
              <a:rPr lang="en-US" sz="1600" dirty="0" smtClean="0"/>
              <a:t>Eliminate highly correlated variables (consider VIF and relative importance)</a:t>
            </a:r>
          </a:p>
          <a:p>
            <a:pPr lvl="1"/>
            <a:r>
              <a:rPr lang="en-US" sz="1600" dirty="0" smtClean="0"/>
              <a:t>Test some other variables may have the </a:t>
            </a:r>
            <a:r>
              <a:rPr lang="en-US" sz="1600" dirty="0"/>
              <a:t>potential</a:t>
            </a:r>
            <a:endParaRPr lang="en-US" sz="16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070100"/>
            <a:ext cx="8280400" cy="9223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3187700"/>
            <a:ext cx="82042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97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scikit</a:t>
            </a:r>
            <a:r>
              <a:rPr lang="en-US" sz="2000" dirty="0"/>
              <a:t>-</a:t>
            </a:r>
            <a:r>
              <a:rPr lang="en-US" sz="2000" dirty="0" smtClean="0"/>
              <a:t>learn doesn’t have a built-in option for parameter t-test</a:t>
            </a:r>
          </a:p>
          <a:p>
            <a:r>
              <a:rPr lang="en-US" sz="2000" dirty="0"/>
              <a:t>But </a:t>
            </a:r>
            <a:r>
              <a:rPr lang="en-US" sz="2000" dirty="0" err="1"/>
              <a:t>scikit</a:t>
            </a:r>
            <a:r>
              <a:rPr lang="en-US" sz="2000" dirty="0"/>
              <a:t>-</a:t>
            </a:r>
            <a:r>
              <a:rPr lang="en-US" sz="2000" dirty="0" smtClean="0"/>
              <a:t>learn provides REFCV, </a:t>
            </a:r>
            <a:r>
              <a:rPr lang="en-US" sz="2000" dirty="0" err="1" smtClean="0"/>
              <a:t>class_weight</a:t>
            </a:r>
            <a:endParaRPr lang="en-US" sz="20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2641600"/>
            <a:ext cx="886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38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VIF, Correlation and Importance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2400"/>
            <a:ext cx="1676400" cy="2781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43400"/>
            <a:ext cx="6692900" cy="22204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531" y="1415367"/>
            <a:ext cx="6271269" cy="278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17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dirty="0" smtClean="0"/>
              <a:t>Correlation Plot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matrix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6600"/>
            <a:ext cx="59436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4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of KDD </a:t>
            </a:r>
            <a:r>
              <a:rPr lang="en-US" dirty="0"/>
              <a:t>Cup </a:t>
            </a:r>
            <a:r>
              <a:rPr lang="en-US" dirty="0" smtClean="0"/>
              <a:t>98 was to optimize the profit of direct marketing.</a:t>
            </a:r>
          </a:p>
          <a:p>
            <a:endParaRPr lang="en-US" dirty="0"/>
          </a:p>
          <a:p>
            <a:r>
              <a:rPr lang="en-US" dirty="0" smtClean="0"/>
              <a:t>Profit prediction is a combination of response prediction and individual profit prediction.</a:t>
            </a:r>
          </a:p>
          <a:p>
            <a:endParaRPr lang="en-US" dirty="0" smtClean="0"/>
          </a:p>
          <a:p>
            <a:r>
              <a:rPr lang="en-US" dirty="0" smtClean="0"/>
              <a:t>This project only focus on response prediction. Meanwhile, this project is also to show the capability of Python on statistical modeling.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Performance on Train Set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Accuracy and ROC curve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9" y="2070100"/>
            <a:ext cx="5618843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84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on Train Set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Performance by </a:t>
            </a:r>
            <a:r>
              <a:rPr lang="en-US" sz="2000" dirty="0" err="1" smtClean="0"/>
              <a:t>decile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22500"/>
            <a:ext cx="41656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03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on </a:t>
            </a:r>
            <a:r>
              <a:rPr lang="en-US" dirty="0" smtClean="0"/>
              <a:t>Test </a:t>
            </a:r>
            <a:r>
              <a:rPr lang="en-US" dirty="0"/>
              <a:t>Set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Accuracy and ROC curve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2082488"/>
            <a:ext cx="5602136" cy="455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89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on Test Set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Performance by </a:t>
            </a:r>
            <a:r>
              <a:rPr lang="en-US" sz="2000" dirty="0" err="1"/>
              <a:t>decile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60600"/>
            <a:ext cx="42164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20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Profiling by </a:t>
            </a:r>
            <a:r>
              <a:rPr lang="en-US" dirty="0" err="1" smtClean="0"/>
              <a:t>Decile</a:t>
            </a:r>
            <a:r>
              <a:rPr lang="en-US" dirty="0" smtClean="0"/>
              <a:t> - 1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8300"/>
            <a:ext cx="3390900" cy="2563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638301"/>
            <a:ext cx="3360017" cy="2563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170721"/>
            <a:ext cx="3543300" cy="2688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1" y="4201819"/>
            <a:ext cx="3483706" cy="265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38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Profiling by </a:t>
            </a:r>
            <a:r>
              <a:rPr lang="en-US" dirty="0" err="1"/>
              <a:t>Decile</a:t>
            </a:r>
            <a:r>
              <a:rPr lang="en-US" dirty="0"/>
              <a:t> -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3403600" cy="2576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396" y="1524000"/>
            <a:ext cx="3415006" cy="2576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00621"/>
            <a:ext cx="3370804" cy="2541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396" y="4226667"/>
            <a:ext cx="4318000" cy="241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11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About the model</a:t>
            </a:r>
          </a:p>
          <a:p>
            <a:pPr lvl="1"/>
            <a:r>
              <a:rPr lang="en-US" sz="1600" dirty="0" smtClean="0"/>
              <a:t>Logistic model was used to predict the response possibility.</a:t>
            </a:r>
          </a:p>
          <a:p>
            <a:pPr lvl="1"/>
            <a:r>
              <a:rPr lang="en-US" sz="1600" dirty="0" smtClean="0"/>
              <a:t>There are seven variables in the final model.</a:t>
            </a:r>
          </a:p>
          <a:p>
            <a:pPr lvl="1"/>
            <a:r>
              <a:rPr lang="en-US" sz="1600" dirty="0" smtClean="0"/>
              <a:t>Frequency is the most important factor to predict the </a:t>
            </a:r>
            <a:r>
              <a:rPr lang="en-US" sz="1600" dirty="0"/>
              <a:t>response </a:t>
            </a:r>
            <a:r>
              <a:rPr lang="en-US" sz="1600" dirty="0" smtClean="0"/>
              <a:t>possibility.</a:t>
            </a:r>
          </a:p>
          <a:p>
            <a:pPr lvl="1"/>
            <a:r>
              <a:rPr lang="en-US" sz="1600" dirty="0" smtClean="0"/>
              <a:t>The model is stable according to out-of-sample validation. (for the train set </a:t>
            </a:r>
            <a:r>
              <a:rPr lang="en-US" sz="1600" dirty="0" err="1" smtClean="0"/>
              <a:t>auc_roc</a:t>
            </a:r>
            <a:r>
              <a:rPr lang="en-US" sz="1600" dirty="0" smtClean="0"/>
              <a:t> = 0.607,  for the test set </a:t>
            </a:r>
            <a:r>
              <a:rPr lang="en-US" sz="1600" dirty="0" err="1" smtClean="0"/>
              <a:t>auc_roc</a:t>
            </a:r>
            <a:r>
              <a:rPr lang="en-US" sz="1600" dirty="0" smtClean="0"/>
              <a:t> = 0.601)</a:t>
            </a:r>
          </a:p>
          <a:p>
            <a:pPr lvl="1"/>
            <a:r>
              <a:rPr lang="en-US" sz="1600" dirty="0" smtClean="0"/>
              <a:t>On the test set, the top one </a:t>
            </a:r>
            <a:r>
              <a:rPr lang="en-US" sz="1600" dirty="0" err="1" smtClean="0"/>
              <a:t>decile</a:t>
            </a:r>
            <a:r>
              <a:rPr lang="en-US" sz="1600" dirty="0" smtClean="0"/>
              <a:t> by predicted probability ranking captured 16.9% of total responders. (predictive power)</a:t>
            </a:r>
          </a:p>
          <a:p>
            <a:pPr lvl="1"/>
            <a:r>
              <a:rPr lang="en-US" sz="1600" dirty="0" smtClean="0"/>
              <a:t>The numbers of responders captured by the top four </a:t>
            </a:r>
            <a:r>
              <a:rPr lang="en-US" sz="1600" dirty="0" err="1" smtClean="0"/>
              <a:t>deciles</a:t>
            </a:r>
            <a:r>
              <a:rPr lang="en-US" sz="1600" dirty="0" smtClean="0"/>
              <a:t> followed a descending order. (stability)</a:t>
            </a:r>
          </a:p>
          <a:p>
            <a:pPr lvl="1"/>
            <a:endParaRPr lang="en-US" sz="1600" dirty="0" smtClean="0"/>
          </a:p>
          <a:p>
            <a:r>
              <a:rPr lang="en-US" sz="2000" dirty="0"/>
              <a:t>About </a:t>
            </a:r>
            <a:r>
              <a:rPr lang="en-US" sz="2000" dirty="0" smtClean="0"/>
              <a:t>building model using Python</a:t>
            </a:r>
          </a:p>
          <a:p>
            <a:pPr lvl="1"/>
            <a:r>
              <a:rPr lang="en-US" sz="1600" dirty="0" smtClean="0"/>
              <a:t>Flexible and easy to pick up</a:t>
            </a:r>
          </a:p>
          <a:p>
            <a:pPr lvl="1"/>
            <a:r>
              <a:rPr lang="en-US" sz="1600" dirty="0" smtClean="0"/>
              <a:t>Simple to archive amazing functions (RFECV, RFE, balanced weight)</a:t>
            </a:r>
          </a:p>
          <a:p>
            <a:pPr lvl="1"/>
            <a:r>
              <a:rPr lang="en-US" sz="1600" dirty="0" smtClean="0"/>
              <a:t>Still requires some self-defined functions (partial correlation, VIF, confusion matrix)</a:t>
            </a:r>
          </a:p>
          <a:p>
            <a:pPr lvl="1"/>
            <a:r>
              <a:rPr lang="en-US" sz="1600" dirty="0" err="1"/>
              <a:t>s</a:t>
            </a:r>
            <a:r>
              <a:rPr lang="en-US" sz="1600" dirty="0" err="1" smtClean="0"/>
              <a:t>klearn</a:t>
            </a:r>
            <a:r>
              <a:rPr lang="en-US" sz="1600" dirty="0" smtClean="0"/>
              <a:t> focus more on the machine learning than statistics (no t-test option)</a:t>
            </a:r>
          </a:p>
        </p:txBody>
      </p:sp>
    </p:spTree>
    <p:extLst>
      <p:ext uri="{BB962C8B-B14F-4D97-AF65-F5344CB8AC3E}">
        <p14:creationId xmlns:p14="http://schemas.microsoft.com/office/powerpoint/2010/main" val="2475914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Plan to develop some feature engineering functions for this set of scripts (e.g.</a:t>
            </a:r>
            <a:r>
              <a:rPr lang="en-US" sz="2000" dirty="0"/>
              <a:t> states</a:t>
            </a:r>
            <a:r>
              <a:rPr lang="en-US" sz="2000" dirty="0" smtClean="0"/>
              <a:t> grouping, capping and flooring, transformation)</a:t>
            </a:r>
          </a:p>
          <a:p>
            <a:endParaRPr lang="en-US" sz="2000" dirty="0" smtClean="0"/>
          </a:p>
          <a:p>
            <a:r>
              <a:rPr lang="en-US" sz="2000" dirty="0" smtClean="0"/>
              <a:t>Plan to develop variable reduction methods other than RFECV and RFE (e.g. variable score according to the significance of multiple models)</a:t>
            </a:r>
          </a:p>
          <a:p>
            <a:endParaRPr lang="en-US" sz="2000" dirty="0" smtClean="0"/>
          </a:p>
          <a:p>
            <a:r>
              <a:rPr lang="en-US" sz="2000" dirty="0" smtClean="0"/>
              <a:t>Plan to develop customized model score for REFCV (e.g. percentage of responders captured by the top three </a:t>
            </a:r>
            <a:r>
              <a:rPr lang="en-US" sz="2000" dirty="0" err="1" smtClean="0"/>
              <a:t>deciles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9334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Link to files</a:t>
            </a:r>
          </a:p>
          <a:p>
            <a:pPr lvl="1"/>
            <a:r>
              <a:rPr lang="en-US" dirty="0">
                <a:hlinkClick r:id="rId2"/>
              </a:rPr>
              <a:t>https://github.com/joeshan/</a:t>
            </a:r>
            <a:r>
              <a:rPr lang="en-US" dirty="0" smtClean="0">
                <a:hlinkClick r:id="rId2"/>
              </a:rPr>
              <a:t>kdd_cup_98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Campaign of PVA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Paralyzed Veterans of America (PVA</a:t>
            </a:r>
            <a:r>
              <a:rPr lang="en-US" dirty="0" smtClean="0"/>
              <a:t>) is </a:t>
            </a:r>
            <a:r>
              <a:rPr lang="en-US" dirty="0"/>
              <a:t>a not-for-profit organization that provides programs and services for US veterans with spinal cord injuries or disease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of PVA's </a:t>
            </a:r>
            <a:r>
              <a:rPr lang="en-US" dirty="0" smtClean="0"/>
              <a:t>fund </a:t>
            </a:r>
            <a:r>
              <a:rPr lang="en-US" dirty="0"/>
              <a:t>raising </a:t>
            </a:r>
            <a:r>
              <a:rPr lang="en-US" dirty="0" smtClean="0"/>
              <a:t>appeals was </a:t>
            </a:r>
            <a:r>
              <a:rPr lang="en-US" dirty="0"/>
              <a:t>dropped in June 1997 to a total of 3.5 million PVA donors. It included a gift "premium" of personalized name &amp; address labels plus an assortment of 10 note cards and envelopes. All of the donors who received this mailing were acquired by PVA through premium-oriented appeals like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1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analysis data set </a:t>
            </a:r>
            <a:r>
              <a:rPr lang="en-US" dirty="0" smtClean="0"/>
              <a:t>includes:</a:t>
            </a:r>
            <a:endParaRPr lang="en-US" dirty="0"/>
          </a:p>
          <a:p>
            <a:pPr lvl="1"/>
            <a:r>
              <a:rPr lang="en-US" dirty="0"/>
              <a:t>A subset of the 3.5 million donors sent this appeal</a:t>
            </a:r>
          </a:p>
          <a:p>
            <a:pPr lvl="1"/>
            <a:r>
              <a:rPr lang="en-US" dirty="0"/>
              <a:t>A flag to indicate respondents to the appeal and the dollar amount of their donation</a:t>
            </a:r>
          </a:p>
          <a:p>
            <a:pPr lvl="1"/>
            <a:r>
              <a:rPr lang="en-US" dirty="0"/>
              <a:t>PVA promotion and giving history</a:t>
            </a:r>
          </a:p>
          <a:p>
            <a:pPr lvl="1"/>
            <a:r>
              <a:rPr lang="en-US" dirty="0"/>
              <a:t>Overlay demographics, including a mix of household and area level data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Train </a:t>
            </a:r>
            <a:r>
              <a:rPr lang="en-US" dirty="0" smtClean="0"/>
              <a:t>set (from cup98LRN.txt)</a:t>
            </a:r>
          </a:p>
          <a:p>
            <a:pPr lvl="1"/>
            <a:r>
              <a:rPr lang="is-IS" dirty="0" smtClean="0"/>
              <a:t>76329 rows</a:t>
            </a:r>
            <a:r>
              <a:rPr lang="is-IS" dirty="0"/>
              <a:t>, 481 </a:t>
            </a:r>
            <a:r>
              <a:rPr lang="is-IS" dirty="0" smtClean="0"/>
              <a:t>columns (80%)</a:t>
            </a:r>
          </a:p>
          <a:p>
            <a:pPr lvl="1"/>
            <a:endParaRPr lang="en-US" dirty="0" smtClean="0"/>
          </a:p>
          <a:p>
            <a:r>
              <a:rPr lang="en-US" dirty="0"/>
              <a:t>Test </a:t>
            </a:r>
            <a:r>
              <a:rPr lang="en-US" dirty="0" smtClean="0"/>
              <a:t>set </a:t>
            </a:r>
            <a:r>
              <a:rPr lang="en-US" dirty="0"/>
              <a:t>(from cup98LRN.txt</a:t>
            </a:r>
            <a:r>
              <a:rPr lang="en-US" dirty="0" smtClean="0"/>
              <a:t>)</a:t>
            </a:r>
            <a:endParaRPr lang="x-none" dirty="0" smtClean="0"/>
          </a:p>
          <a:p>
            <a:pPr lvl="1"/>
            <a:r>
              <a:rPr lang="cs-CZ" dirty="0" smtClean="0"/>
              <a:t>19083 </a:t>
            </a:r>
            <a:r>
              <a:rPr lang="is-IS" dirty="0" smtClean="0"/>
              <a:t>rows</a:t>
            </a:r>
            <a:r>
              <a:rPr lang="is-IS" dirty="0"/>
              <a:t>, 481 </a:t>
            </a:r>
            <a:r>
              <a:rPr lang="is-IS" dirty="0" smtClean="0"/>
              <a:t>columns (20%)</a:t>
            </a:r>
            <a:endParaRPr lang="is-IS" dirty="0"/>
          </a:p>
          <a:p>
            <a:pPr lvl="1"/>
            <a:endParaRPr lang="is-IS" dirty="0" smtClean="0"/>
          </a:p>
          <a:p>
            <a:r>
              <a:rPr lang="en-US" dirty="0" smtClean="0"/>
              <a:t>Column TARGET_B</a:t>
            </a:r>
          </a:p>
          <a:p>
            <a:pPr lvl="1"/>
            <a:r>
              <a:rPr lang="en-US" dirty="0"/>
              <a:t>Target Variable: Binary Indicator for Response to the </a:t>
            </a:r>
            <a:r>
              <a:rPr lang="en-US" dirty="0" smtClean="0"/>
              <a:t>97NK </a:t>
            </a:r>
            <a:r>
              <a:rPr lang="en-US" dirty="0"/>
              <a:t>Mailing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4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Dependent Variable on Whole Set  - 1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4262" b="-14262"/>
          <a:stretch>
            <a:fillRect/>
          </a:stretch>
        </p:blipFill>
        <p:spPr>
          <a:xfrm>
            <a:off x="457200" y="1600200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48146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Dependent Variable on Whole Set 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TARGET_B is binary.</a:t>
            </a:r>
          </a:p>
          <a:p>
            <a:pPr lvl="1"/>
            <a:r>
              <a:rPr lang="en-US" dirty="0" smtClean="0"/>
              <a:t>Logistic Model is valid.</a:t>
            </a:r>
          </a:p>
          <a:p>
            <a:pPr lvl="1"/>
            <a:r>
              <a:rPr lang="en-US" dirty="0" smtClean="0"/>
              <a:t>Given hundreds of variables, Logistic </a:t>
            </a:r>
            <a:r>
              <a:rPr lang="en-US" dirty="0"/>
              <a:t>Model </a:t>
            </a:r>
            <a:r>
              <a:rPr lang="en-US" dirty="0" smtClean="0"/>
              <a:t>is easier to interpret and more intuitive than decision tree.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response rate is about 5%.</a:t>
            </a:r>
          </a:p>
          <a:p>
            <a:pPr lvl="1"/>
            <a:r>
              <a:rPr lang="en-US" dirty="0" smtClean="0"/>
              <a:t>Unbalanced</a:t>
            </a:r>
          </a:p>
          <a:p>
            <a:pPr lvl="1"/>
            <a:r>
              <a:rPr lang="en-US" dirty="0" smtClean="0"/>
              <a:t>Traditional: Resampling</a:t>
            </a:r>
          </a:p>
          <a:p>
            <a:pPr lvl="1"/>
            <a:r>
              <a:rPr lang="en-US" dirty="0" smtClean="0"/>
              <a:t>In this project: balanced class weight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5147526"/>
            <a:ext cx="6273800" cy="132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9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Model and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mr-IN" dirty="0" smtClean="0"/>
              <a:t>–</a:t>
            </a:r>
            <a:r>
              <a:rPr lang="en-US" dirty="0" smtClean="0"/>
              <a:t> Why</a:t>
            </a:r>
          </a:p>
          <a:p>
            <a:pPr lvl="1"/>
            <a:r>
              <a:rPr lang="en-US" dirty="0" smtClean="0"/>
              <a:t>Easy to develop and more transferable</a:t>
            </a:r>
          </a:p>
          <a:p>
            <a:pPr lvl="1"/>
            <a:r>
              <a:rPr lang="en-US" dirty="0" smtClean="0"/>
              <a:t>Will be more and more powerful and popular</a:t>
            </a:r>
          </a:p>
          <a:p>
            <a:pPr lvl="1"/>
            <a:r>
              <a:rPr lang="en-US" dirty="0" smtClean="0"/>
              <a:t>Able </a:t>
            </a:r>
            <a:r>
              <a:rPr lang="en-US" dirty="0" smtClean="0"/>
              <a:t>to </a:t>
            </a:r>
            <a:r>
              <a:rPr lang="en-US" dirty="0" smtClean="0"/>
              <a:t>realize </a:t>
            </a:r>
            <a:r>
              <a:rPr lang="en-US" altLang="zh-CN" dirty="0" smtClean="0"/>
              <a:t>some amazing </a:t>
            </a:r>
            <a:r>
              <a:rPr lang="en-US" altLang="zh-CN" dirty="0" smtClean="0"/>
              <a:t>functions easily </a:t>
            </a:r>
          </a:p>
          <a:p>
            <a:pPr marL="27432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(e.g. </a:t>
            </a:r>
            <a:r>
              <a:rPr lang="en-US" altLang="zh-CN" dirty="0" err="1" smtClean="0"/>
              <a:t>Class_Weight</a:t>
            </a:r>
            <a:r>
              <a:rPr lang="en-US" altLang="zh-CN" dirty="0" smtClean="0"/>
              <a:t> = ‘balanced’, </a:t>
            </a:r>
            <a:r>
              <a:rPr lang="en-US" altLang="zh-CN" dirty="0" smtClean="0"/>
              <a:t>REFCV, RFE)</a:t>
            </a:r>
            <a:endParaRPr lang="en-US" altLang="zh-CN" dirty="0" smtClean="0"/>
          </a:p>
          <a:p>
            <a:pPr marL="274320" lvl="1" indent="0">
              <a:buNone/>
            </a:pPr>
            <a:endParaRPr lang="en-US" altLang="zh-CN" dirty="0" smtClean="0"/>
          </a:p>
          <a:p>
            <a:r>
              <a:rPr lang="en-US" dirty="0" smtClean="0"/>
              <a:t>Python </a:t>
            </a:r>
            <a:r>
              <a:rPr lang="mr-IN" dirty="0" smtClean="0"/>
              <a:t>–</a:t>
            </a:r>
            <a:r>
              <a:rPr lang="en-US" dirty="0" smtClean="0"/>
              <a:t> How</a:t>
            </a:r>
            <a:endParaRPr lang="en-US" dirty="0"/>
          </a:p>
          <a:p>
            <a:pPr lvl="1"/>
            <a:r>
              <a:rPr lang="en-US" dirty="0" smtClean="0"/>
              <a:t>Tool: </a:t>
            </a:r>
            <a:r>
              <a:rPr lang="en-US" dirty="0" err="1" smtClean="0"/>
              <a:t>Jupyter</a:t>
            </a:r>
            <a:r>
              <a:rPr lang="en-US" dirty="0" smtClean="0"/>
              <a:t> Notebook (</a:t>
            </a:r>
            <a:r>
              <a:rPr lang="en-US" dirty="0" smtClean="0">
                <a:hlinkClick r:id="rId2"/>
              </a:rPr>
              <a:t>Anaconda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Library: </a:t>
            </a:r>
            <a:r>
              <a:rPr lang="en-US" dirty="0" smtClean="0">
                <a:hlinkClick r:id="rId3"/>
              </a:rPr>
              <a:t>scikit</a:t>
            </a:r>
            <a:r>
              <a:rPr lang="en-US" dirty="0">
                <a:hlinkClick r:id="rId3"/>
              </a:rPr>
              <a:t>-</a:t>
            </a:r>
            <a:r>
              <a:rPr lang="en-US" dirty="0" smtClean="0">
                <a:hlinkClick r:id="rId3"/>
              </a:rPr>
              <a:t>learn</a:t>
            </a:r>
            <a:endParaRPr lang="en-US" dirty="0" smtClean="0"/>
          </a:p>
          <a:p>
            <a:pPr lvl="1"/>
            <a:r>
              <a:rPr lang="en-US" dirty="0" smtClean="0"/>
              <a:t>Some self-created functions (e.g. partial correlation matrix)</a:t>
            </a:r>
          </a:p>
          <a:p>
            <a:pPr lvl="1"/>
            <a:r>
              <a:rPr lang="en-US" dirty="0" smtClean="0"/>
              <a:t>Code: </a:t>
            </a:r>
            <a:r>
              <a:rPr lang="en-US" dirty="0" smtClean="0">
                <a:hlinkClick r:id="rId4"/>
              </a:rPr>
              <a:t>My </a:t>
            </a:r>
            <a:r>
              <a:rPr lang="en-US" dirty="0" err="1" smtClean="0">
                <a:hlinkClick r:id="rId4"/>
              </a:rPr>
              <a:t>github</a:t>
            </a:r>
            <a:r>
              <a:rPr lang="en-US" dirty="0">
                <a:hlinkClick r:id="rId4"/>
              </a:rPr>
              <a:t> repositories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2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 - 1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06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-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11594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13392</TotalTime>
  <Words>967</Words>
  <Application>Microsoft Macintosh PowerPoint</Application>
  <PresentationFormat>On-screen Show (4:3)</PresentationFormat>
  <Paragraphs>150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Clarity</vt:lpstr>
      <vt:lpstr>Direct Marketing Campaign Response Prediction</vt:lpstr>
      <vt:lpstr>Objective</vt:lpstr>
      <vt:lpstr>The Campaign of PVA</vt:lpstr>
      <vt:lpstr>The Data Set</vt:lpstr>
      <vt:lpstr>Dependent Variable on Whole Set  - 1</vt:lpstr>
      <vt:lpstr>Dependent Variable on Whole Set  - 2</vt:lpstr>
      <vt:lpstr>Logistic Model and Python</vt:lpstr>
      <vt:lpstr>Missing Values - 1</vt:lpstr>
      <vt:lpstr>Missing Values - 2</vt:lpstr>
      <vt:lpstr>Missing Values - 3</vt:lpstr>
      <vt:lpstr>Recode - 1</vt:lpstr>
      <vt:lpstr>Recode - 2</vt:lpstr>
      <vt:lpstr>Variable Reduction - 1</vt:lpstr>
      <vt:lpstr>Variable Reduction - 2</vt:lpstr>
      <vt:lpstr>Variable Reduction - 3</vt:lpstr>
      <vt:lpstr>Variable Reduction - 4</vt:lpstr>
      <vt:lpstr>Final Model</vt:lpstr>
      <vt:lpstr>VIF, Correlation and Importance</vt:lpstr>
      <vt:lpstr>Variable Correlation Plot</vt:lpstr>
      <vt:lpstr>Model Performance on Train Set - 1</vt:lpstr>
      <vt:lpstr>Model Performance on Train Set - 2</vt:lpstr>
      <vt:lpstr>Model Performance on Test Set - 1</vt:lpstr>
      <vt:lpstr>Model Performance on Test Set - 2</vt:lpstr>
      <vt:lpstr>Variable Profiling by Decile - 1</vt:lpstr>
      <vt:lpstr>Variable Profiling by Decile - 2</vt:lpstr>
      <vt:lpstr>Comments</vt:lpstr>
      <vt:lpstr>Outlooks</vt:lpstr>
      <vt:lpstr>Thank you!</vt:lpstr>
    </vt:vector>
  </TitlesOfParts>
  <Company>HOOQ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Marketing Campaign Response Prediction</dc:title>
  <dc:creator>Joe Shan</dc:creator>
  <cp:lastModifiedBy>Joe Shan</cp:lastModifiedBy>
  <cp:revision>429</cp:revision>
  <dcterms:created xsi:type="dcterms:W3CDTF">2017-09-24T14:16:38Z</dcterms:created>
  <dcterms:modified xsi:type="dcterms:W3CDTF">2017-10-04T19:35:26Z</dcterms:modified>
</cp:coreProperties>
</file>