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8" r:id="rId8"/>
    <p:sldId id="269" r:id="rId9"/>
    <p:sldId id="270" r:id="rId10"/>
    <p:sldId id="265" r:id="rId11"/>
    <p:sldId id="267" r:id="rId12"/>
    <p:sldId id="271" r:id="rId13"/>
    <p:sldId id="272" r:id="rId14"/>
    <p:sldId id="273" r:id="rId15"/>
    <p:sldId id="274"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hyperlink" Target="http://ab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7885763" y="2119796"/>
            <a:ext cx="1827864"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3200" dirty="0" smtClean="0">
                <a:latin typeface="Trebuchet MS"/>
                <a:ea typeface="Trebuchet MS"/>
                <a:cs typeface="Trebuchet MS"/>
                <a:sym typeface="Trebuchet MS"/>
              </a:rPr>
              <a:t>DANIAN.J</a:t>
            </a:r>
            <a:endParaRPr sz="3200" dirty="0">
              <a:latin typeface="Trebuchet MS"/>
              <a:ea typeface="Trebuchet MS"/>
              <a:cs typeface="Trebuchet MS"/>
              <a:sym typeface="Trebuchet MS"/>
            </a:endParaRPr>
          </a:p>
        </p:txBody>
      </p:sp>
      <p:sp>
        <p:nvSpPr>
          <p:cNvPr id="59" name="Google Shape;59;p7"/>
          <p:cNvSpPr txBox="1"/>
          <p:nvPr/>
        </p:nvSpPr>
        <p:spPr>
          <a:xfrm>
            <a:off x="6484625" y="2821625"/>
            <a:ext cx="3653100" cy="382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a:solidFill>
                  <a:srgbClr val="2D936B"/>
                </a:solidFill>
                <a:latin typeface="Trebuchet MS"/>
                <a:ea typeface="Trebuchet MS"/>
                <a:cs typeface="Trebuchet MS"/>
                <a:sym typeface="Trebuchet MS"/>
              </a:rPr>
              <a:t>PDF STEGANOGRAPHY</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3" name="Google Shape;193;p16"/>
          <p:cNvSpPr txBox="1"/>
          <p:nvPr/>
        </p:nvSpPr>
        <p:spPr>
          <a:xfrm>
            <a:off x="739775" y="1043550"/>
            <a:ext cx="9627300" cy="52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2" name="Content Placeholder 4">
            <a:extLst>
              <a:ext uri="{FF2B5EF4-FFF2-40B4-BE49-F238E27FC236}">
                <a16:creationId xmlns:a16="http://schemas.microsoft.com/office/drawing/2014/main" id="{D9FA2323-3CB5-93E8-947F-2643BFB446B9}"/>
              </a:ext>
            </a:extLst>
          </p:cNvPr>
          <p:cNvPicPr>
            <a:picLocks noChangeAspect="1"/>
          </p:cNvPicPr>
          <p:nvPr/>
        </p:nvPicPr>
        <p:blipFill>
          <a:blip r:embed="rId4"/>
          <a:stretch>
            <a:fillRect/>
          </a:stretch>
        </p:blipFill>
        <p:spPr>
          <a:xfrm>
            <a:off x="538536" y="1301161"/>
            <a:ext cx="7011477" cy="47191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15" name="Google Shape;215;p18"/>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4524910" y="835542"/>
            <a:ext cx="6084096" cy="373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In general, the results of image steganography encryption include: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Embedding of secret data within the image without visibly altering it</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Ensuring that the embedded data is hidden and secure from unauthorized access</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Choosing an appropriate algorithm or method for encrypting the data within the image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Generating a </a:t>
            </a:r>
            <a:r>
              <a:rPr lang="en-US" sz="1600" dirty="0" err="1">
                <a:latin typeface="Calibri"/>
                <a:ea typeface="Calibri"/>
                <a:cs typeface="Calibri"/>
                <a:sym typeface="Calibri"/>
              </a:rPr>
              <a:t>stego</a:t>
            </a:r>
            <a:r>
              <a:rPr lang="en-US" sz="1600" dirty="0">
                <a:latin typeface="Calibri"/>
                <a:ea typeface="Calibri"/>
                <a:cs typeface="Calibri"/>
                <a:sym typeface="Calibri"/>
              </a:rPr>
              <a:t> image that can be shared or transmitted without suspicion</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On the other hand, the results of image steganography decryption involve: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Extracting the hidden data from the </a:t>
            </a:r>
            <a:r>
              <a:rPr lang="en-US" sz="1600" dirty="0" err="1">
                <a:latin typeface="Calibri"/>
                <a:ea typeface="Calibri"/>
                <a:cs typeface="Calibri"/>
                <a:sym typeface="Calibri"/>
              </a:rPr>
              <a:t>stego</a:t>
            </a:r>
            <a:r>
              <a:rPr lang="en-US" sz="1600" dirty="0">
                <a:latin typeface="Calibri"/>
                <a:ea typeface="Calibri"/>
                <a:cs typeface="Calibri"/>
                <a:sym typeface="Calibri"/>
              </a:rPr>
              <a:t> image using a decryption algorithm or key</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Reconstructing the original data that was encrypted within the image</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Ensuring that the extracted data is accurate and unaltered from the original</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600" dirty="0">
                <a:latin typeface="Calibri"/>
                <a:ea typeface="Calibri"/>
                <a:cs typeface="Calibri"/>
                <a:sym typeface="Calibri"/>
              </a:rPr>
              <a:t>- Verifying the authenticity of the extracted data and confirming it against the original information</a:t>
            </a:r>
            <a:endParaRPr sz="16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2" name="Picture 1">
            <a:extLst>
              <a:ext uri="{FF2B5EF4-FFF2-40B4-BE49-F238E27FC236}">
                <a16:creationId xmlns:a16="http://schemas.microsoft.com/office/drawing/2014/main" id="{57B6A14B-739D-BB8B-60A8-0348251FCDAD}"/>
              </a:ext>
            </a:extLst>
          </p:cNvPr>
          <p:cNvPicPr>
            <a:picLocks noChangeAspect="1"/>
          </p:cNvPicPr>
          <p:nvPr/>
        </p:nvPicPr>
        <p:blipFill>
          <a:blip r:embed="rId5"/>
          <a:stretch>
            <a:fillRect/>
          </a:stretch>
        </p:blipFill>
        <p:spPr>
          <a:xfrm>
            <a:off x="86420" y="2074606"/>
            <a:ext cx="4082457" cy="1887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EBBC-FCE7-D811-77D6-EE194B042F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Conclusion</a:t>
            </a:r>
            <a:endParaRPr lang="en-IN" dirty="0"/>
          </a:p>
        </p:txBody>
      </p:sp>
      <p:sp>
        <p:nvSpPr>
          <p:cNvPr id="3" name="TextBox 2">
            <a:extLst>
              <a:ext uri="{FF2B5EF4-FFF2-40B4-BE49-F238E27FC236}">
                <a16:creationId xmlns:a16="http://schemas.microsoft.com/office/drawing/2014/main" id="{634C3296-487A-7D25-F6FF-FBA4ABB8F619}"/>
              </a:ext>
            </a:extLst>
          </p:cNvPr>
          <p:cNvSpPr txBox="1"/>
          <p:nvPr/>
        </p:nvSpPr>
        <p:spPr>
          <a:xfrm>
            <a:off x="472271" y="1753327"/>
            <a:ext cx="6921587" cy="1815882"/>
          </a:xfrm>
          <a:prstGeom prst="rect">
            <a:avLst/>
          </a:prstGeom>
          <a:noFill/>
        </p:spPr>
        <p:txBody>
          <a:bodyPr wrap="square" rtlCol="0">
            <a:spAutoFit/>
          </a:bodyPr>
          <a:lstStyle/>
          <a:p>
            <a:r>
              <a:rPr lang="en-US" sz="1600" b="0" i="0" dirty="0">
                <a:solidFill>
                  <a:schemeClr val="tx1"/>
                </a:solidFill>
                <a:effectLst/>
                <a:latin typeface="Söhne"/>
              </a:rPr>
              <a:t>PDF steganography is a fascinating field that allows for the covert embedding of messages within PDF files. By leveraging techniques like modifying metadata or hiding text in unused areas, it's possible to hide information in plain sight. However, it's crucial to note that steganography should be used responsibly and ethically, as it can be misused for illicit purposes. When used appropriately, PDF steganography can serve as a valuable tool for secure communication and data hiding.</a:t>
            </a:r>
            <a:endParaRPr lang="en-IN" sz="1600" dirty="0">
              <a:solidFill>
                <a:schemeClr val="tx1"/>
              </a:solidFill>
            </a:endParaRPr>
          </a:p>
        </p:txBody>
      </p:sp>
    </p:spTree>
    <p:extLst>
      <p:ext uri="{BB962C8B-B14F-4D97-AF65-F5344CB8AC3E}">
        <p14:creationId xmlns:p14="http://schemas.microsoft.com/office/powerpoint/2010/main" val="270169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01FC1-C962-B669-1C27-07E80418D577}"/>
              </a:ext>
            </a:extLst>
          </p:cNvPr>
          <p:cNvSpPr>
            <a:spLocks noGrp="1"/>
          </p:cNvSpPr>
          <p:nvPr>
            <p:ph type="title"/>
          </p:nvPr>
        </p:nvSpPr>
        <p:spPr>
          <a:xfrm>
            <a:off x="558165" y="385444"/>
            <a:ext cx="9764395" cy="1477328"/>
          </a:xfrm>
        </p:spPr>
        <p:txBody>
          <a:bodyPr/>
          <a:lstStyle/>
          <a:p>
            <a:r>
              <a:rPr lang="en-US" sz="4800" b="1" dirty="0">
                <a:solidFill>
                  <a:schemeClr val="accent1"/>
                </a:solidFill>
                <a:latin typeface="Arial"/>
                <a:cs typeface="Arial"/>
              </a:rPr>
              <a:t>Future scope</a:t>
            </a:r>
            <a:br>
              <a:rPr lang="en-US" sz="4800" b="1" dirty="0">
                <a:solidFill>
                  <a:schemeClr val="accent1"/>
                </a:solidFill>
                <a:latin typeface="Arial"/>
                <a:cs typeface="Arial"/>
              </a:rPr>
            </a:br>
            <a:endParaRPr lang="en-IN" dirty="0"/>
          </a:p>
        </p:txBody>
      </p:sp>
      <p:sp>
        <p:nvSpPr>
          <p:cNvPr id="3" name="TextBox 2">
            <a:extLst>
              <a:ext uri="{FF2B5EF4-FFF2-40B4-BE49-F238E27FC236}">
                <a16:creationId xmlns:a16="http://schemas.microsoft.com/office/drawing/2014/main" id="{E73D97BC-7A6A-E76C-43E0-94454A950C8F}"/>
              </a:ext>
            </a:extLst>
          </p:cNvPr>
          <p:cNvSpPr txBox="1"/>
          <p:nvPr/>
        </p:nvSpPr>
        <p:spPr>
          <a:xfrm>
            <a:off x="558165" y="1386349"/>
            <a:ext cx="8113888" cy="4616648"/>
          </a:xfrm>
          <a:prstGeom prst="rect">
            <a:avLst/>
          </a:prstGeom>
          <a:noFill/>
        </p:spPr>
        <p:txBody>
          <a:bodyPr wrap="square" rtlCol="0">
            <a:spAutoFit/>
          </a:bodyPr>
          <a:lstStyle/>
          <a:p>
            <a:pPr algn="l"/>
            <a:r>
              <a:rPr lang="en-US" b="0" i="0" dirty="0">
                <a:solidFill>
                  <a:schemeClr val="tx1"/>
                </a:solidFill>
                <a:effectLst/>
                <a:latin typeface="Söhne"/>
              </a:rPr>
              <a:t>The future scope for PDF steganography is vast and promising, with several potential advancements and applications:</a:t>
            </a:r>
          </a:p>
          <a:p>
            <a:pPr algn="l">
              <a:buFont typeface="+mj-lt"/>
              <a:buAutoNum type="arabicPeriod"/>
            </a:pPr>
            <a:r>
              <a:rPr lang="en-US" b="1" i="0" dirty="0">
                <a:solidFill>
                  <a:schemeClr val="tx1"/>
                </a:solidFill>
                <a:effectLst/>
                <a:latin typeface="Söhne"/>
              </a:rPr>
              <a:t>Enhanced Security:</a:t>
            </a:r>
            <a:r>
              <a:rPr lang="en-US" b="0" i="0" dirty="0">
                <a:solidFill>
                  <a:schemeClr val="tx1"/>
                </a:solidFill>
                <a:effectLst/>
                <a:latin typeface="Söhne"/>
              </a:rPr>
              <a:t> Future developments may focus on improving the security of steganographic techniques, such as implementing more robust encryption algorithms and authentication mechanisms to protect hidden messages from unauthorized access.</a:t>
            </a:r>
          </a:p>
          <a:p>
            <a:pPr algn="l">
              <a:buFont typeface="+mj-lt"/>
              <a:buAutoNum type="arabicPeriod"/>
            </a:pPr>
            <a:r>
              <a:rPr lang="en-US" b="1" i="0" dirty="0">
                <a:solidFill>
                  <a:schemeClr val="tx1"/>
                </a:solidFill>
                <a:effectLst/>
                <a:latin typeface="Söhne"/>
              </a:rPr>
              <a:t>Deep Learning Integration:</a:t>
            </a:r>
            <a:r>
              <a:rPr lang="en-US" b="0" i="0" dirty="0">
                <a:solidFill>
                  <a:schemeClr val="tx1"/>
                </a:solidFill>
                <a:effectLst/>
                <a:latin typeface="Söhne"/>
              </a:rPr>
              <a:t> Integration of deep learning models for steganalysis, which is the detection of hidden messages, could lead to more effective detection methods and improved security measures against steganography.</a:t>
            </a:r>
          </a:p>
          <a:p>
            <a:pPr algn="l">
              <a:buFont typeface="+mj-lt"/>
              <a:buAutoNum type="arabicPeriod"/>
            </a:pPr>
            <a:r>
              <a:rPr lang="en-US" b="1" i="0" dirty="0">
                <a:solidFill>
                  <a:schemeClr val="tx1"/>
                </a:solidFill>
                <a:effectLst/>
                <a:latin typeface="Söhne"/>
              </a:rPr>
              <a:t>Multi-Media Steganography:</a:t>
            </a:r>
            <a:r>
              <a:rPr lang="en-US" b="0" i="0" dirty="0">
                <a:solidFill>
                  <a:schemeClr val="tx1"/>
                </a:solidFill>
                <a:effectLst/>
                <a:latin typeface="Söhne"/>
              </a:rPr>
              <a:t> Expanding steganographic techniques to include multimedia files like videos and audio, allowing for the hidden embedding of messages within these files.</a:t>
            </a:r>
          </a:p>
          <a:p>
            <a:pPr algn="l">
              <a:buFont typeface="+mj-lt"/>
              <a:buAutoNum type="arabicPeriod"/>
            </a:pPr>
            <a:r>
              <a:rPr lang="en-US" b="1" i="0" dirty="0">
                <a:solidFill>
                  <a:schemeClr val="tx1"/>
                </a:solidFill>
                <a:effectLst/>
                <a:latin typeface="Söhne"/>
              </a:rPr>
              <a:t>Cloud-Based Steganography:</a:t>
            </a:r>
            <a:r>
              <a:rPr lang="en-US" b="0" i="0" dirty="0">
                <a:solidFill>
                  <a:schemeClr val="tx1"/>
                </a:solidFill>
                <a:effectLst/>
                <a:latin typeface="Söhne"/>
              </a:rPr>
              <a:t> Utilizing cloud computing resources for more efficient and scalable steganographic operations, enabling the secure storage and transmission of hidden messages.</a:t>
            </a:r>
          </a:p>
          <a:p>
            <a:pPr algn="l">
              <a:buFont typeface="+mj-lt"/>
              <a:buAutoNum type="arabicPeriod"/>
            </a:pPr>
            <a:r>
              <a:rPr lang="en-US" b="1" i="0" dirty="0">
                <a:solidFill>
                  <a:schemeClr val="tx1"/>
                </a:solidFill>
                <a:effectLst/>
                <a:latin typeface="Söhne"/>
              </a:rPr>
              <a:t>Cross-Platform Compatibility:</a:t>
            </a:r>
            <a:r>
              <a:rPr lang="en-US" b="0" i="0" dirty="0">
                <a:solidFill>
                  <a:schemeClr val="tx1"/>
                </a:solidFill>
                <a:effectLst/>
                <a:latin typeface="Söhne"/>
              </a:rPr>
              <a:t> Developing steganographic tools that are compatible across different operating systems and devices, ensuring seamless integration and usability.</a:t>
            </a:r>
          </a:p>
          <a:p>
            <a:pPr algn="l">
              <a:buFont typeface="+mj-lt"/>
              <a:buAutoNum type="arabicPeriod"/>
            </a:pPr>
            <a:r>
              <a:rPr lang="en-US" b="1" i="0" dirty="0">
                <a:solidFill>
                  <a:schemeClr val="tx1"/>
                </a:solidFill>
                <a:effectLst/>
                <a:latin typeface="Söhne"/>
              </a:rPr>
              <a:t>Quantum Steganography:</a:t>
            </a:r>
            <a:r>
              <a:rPr lang="en-US" b="0" i="0" dirty="0">
                <a:solidFill>
                  <a:schemeClr val="tx1"/>
                </a:solidFill>
                <a:effectLst/>
                <a:latin typeface="Söhne"/>
              </a:rPr>
              <a:t> Exploring the use of quantum computing principles for steganography, which could potentially lead to more secure and efficient methods of hiding messages.</a:t>
            </a:r>
          </a:p>
          <a:p>
            <a:pPr algn="l">
              <a:buFont typeface="+mj-lt"/>
              <a:buAutoNum type="arabicPeriod"/>
            </a:pPr>
            <a:r>
              <a:rPr lang="en-US" b="1" i="0" dirty="0">
                <a:solidFill>
                  <a:schemeClr val="tx1"/>
                </a:solidFill>
                <a:effectLst/>
                <a:latin typeface="Söhne"/>
              </a:rPr>
              <a:t>Application in IoT and Blockchain:</a:t>
            </a:r>
            <a:r>
              <a:rPr lang="en-US" b="0" i="0" dirty="0">
                <a:solidFill>
                  <a:schemeClr val="tx1"/>
                </a:solidFill>
                <a:effectLst/>
                <a:latin typeface="Söhne"/>
              </a:rPr>
              <a:t> Applying steganography techniques in Internet of Things (IoT) devices and blockchain technology for secure communication and data integrity.</a:t>
            </a:r>
          </a:p>
          <a:p>
            <a:pPr algn="l">
              <a:buFont typeface="+mj-lt"/>
              <a:buAutoNum type="arabicPeriod"/>
            </a:pPr>
            <a:r>
              <a:rPr lang="en-US" b="1" i="0" dirty="0">
                <a:solidFill>
                  <a:schemeClr val="tx1"/>
                </a:solidFill>
                <a:effectLst/>
                <a:latin typeface="Söhne"/>
              </a:rPr>
              <a:t>Biometric Steganography:</a:t>
            </a:r>
            <a:r>
              <a:rPr lang="en-US" b="0" i="0" dirty="0">
                <a:solidFill>
                  <a:schemeClr val="tx1"/>
                </a:solidFill>
                <a:effectLst/>
                <a:latin typeface="Söhne"/>
              </a:rPr>
              <a:t> Exploring the use of biometric data (e.g., fingerprints, iris scans) for steganographic purposes, which could enhance the security and uniqueness of hidden messages.</a:t>
            </a:r>
          </a:p>
          <a:p>
            <a:pPr marL="305435" indent="-305435"/>
            <a:endParaRPr lang="en-IN" dirty="0">
              <a:solidFill>
                <a:schemeClr val="tx1"/>
              </a:solidFill>
            </a:endParaRPr>
          </a:p>
        </p:txBody>
      </p:sp>
    </p:spTree>
    <p:extLst>
      <p:ext uri="{BB962C8B-B14F-4D97-AF65-F5344CB8AC3E}">
        <p14:creationId xmlns:p14="http://schemas.microsoft.com/office/powerpoint/2010/main" val="1344231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8492-6FF0-4212-7DF0-F9A9A5593D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References</a:t>
            </a:r>
            <a:endParaRPr lang="en-IN" dirty="0"/>
          </a:p>
        </p:txBody>
      </p:sp>
      <p:sp>
        <p:nvSpPr>
          <p:cNvPr id="3" name="TextBox 2">
            <a:extLst>
              <a:ext uri="{FF2B5EF4-FFF2-40B4-BE49-F238E27FC236}">
                <a16:creationId xmlns:a16="http://schemas.microsoft.com/office/drawing/2014/main" id="{348A9796-27E9-6DF3-26A8-89E141E27D4B}"/>
              </a:ext>
            </a:extLst>
          </p:cNvPr>
          <p:cNvSpPr txBox="1"/>
          <p:nvPr/>
        </p:nvSpPr>
        <p:spPr>
          <a:xfrm>
            <a:off x="668593" y="1739065"/>
            <a:ext cx="8887182" cy="954107"/>
          </a:xfrm>
          <a:prstGeom prst="rect">
            <a:avLst/>
          </a:prstGeom>
          <a:noFill/>
        </p:spPr>
        <p:txBody>
          <a:bodyPr wrap="square" rtlCol="0">
            <a:spAutoFit/>
          </a:bodyPr>
          <a:lstStyle/>
          <a:p>
            <a:r>
              <a:rPr lang="en-IN" sz="1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400" dirty="0"/>
          </a:p>
          <a:p>
            <a:endParaRPr lang="en-IN" dirty="0"/>
          </a:p>
        </p:txBody>
      </p:sp>
    </p:spTree>
    <p:extLst>
      <p:ext uri="{BB962C8B-B14F-4D97-AF65-F5344CB8AC3E}">
        <p14:creationId xmlns:p14="http://schemas.microsoft.com/office/powerpoint/2010/main" val="406226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6461-085A-D9E6-45B9-0839F6076CEE}"/>
              </a:ext>
            </a:extLst>
          </p:cNvPr>
          <p:cNvSpPr>
            <a:spLocks noGrp="1"/>
          </p:cNvSpPr>
          <p:nvPr>
            <p:ph type="title"/>
          </p:nvPr>
        </p:nvSpPr>
        <p:spPr>
          <a:xfrm>
            <a:off x="3194521" y="2585884"/>
            <a:ext cx="4415647" cy="1114275"/>
          </a:xfrm>
        </p:spPr>
        <p:txBody>
          <a:bodyPr/>
          <a:lstStyle/>
          <a:p>
            <a:r>
              <a:rPr lang="en-US" b="1" dirty="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val="40507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Calibri"/>
                <a:ea typeface="Calibri"/>
                <a:cs typeface="Calibri"/>
                <a:sym typeface="Calibri"/>
              </a:rPr>
              <a:t>Implementation of PDF steganography using python </a:t>
            </a: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t>AGENDA</a:t>
            </a:r>
            <a:endParaRPr dirty="0"/>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4" name="Google Shape;114;p9"/>
          <p:cNvSpPr txBox="1"/>
          <p:nvPr/>
        </p:nvSpPr>
        <p:spPr>
          <a:xfrm>
            <a:off x="2177750" y="1600675"/>
            <a:ext cx="6567900" cy="4422300"/>
          </a:xfrm>
          <a:prstGeom prst="rect">
            <a:avLst/>
          </a:prstGeom>
          <a:noFill/>
          <a:ln>
            <a:noFill/>
          </a:ln>
        </p:spPr>
        <p:txBody>
          <a:bodyPr spcFirstLastPara="1" wrap="square" lIns="91425" tIns="91425" rIns="91425" bIns="91425" anchor="t" anchorCtr="0">
            <a:noAutofit/>
          </a:bodyPr>
          <a:lstStyle/>
          <a:p>
            <a:pPr marL="0" indent="0">
              <a:buNone/>
            </a:pPr>
            <a:endParaRPr lang="en-US" sz="2400" dirty="0">
              <a:latin typeface="Arial"/>
              <a:cs typeface="Arial"/>
            </a:endParaRPr>
          </a:p>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sz="2400" dirty="0">
              <a:latin typeface="Arial"/>
              <a:cs typeface="Arial"/>
            </a:endParaRPr>
          </a:p>
          <a:p>
            <a:pPr marL="305435" indent="-305435"/>
            <a:r>
              <a:rPr lang="en-US" sz="1800" b="1" dirty="0">
                <a:latin typeface="Arial"/>
                <a:ea typeface="+mn-lt"/>
                <a:cs typeface="Arial"/>
              </a:rPr>
              <a:t>Proposed System/Solution</a:t>
            </a:r>
            <a:endParaRPr lang="en-US" sz="2400"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sz="2400" dirty="0">
              <a:latin typeface="Arial"/>
              <a:ea typeface="+mn-lt"/>
              <a:cs typeface="+mn-lt"/>
            </a:endParaRPr>
          </a:p>
          <a:p>
            <a:pPr marL="305435" indent="-305435"/>
            <a:r>
              <a:rPr lang="en-US" sz="1800" b="1" dirty="0">
                <a:latin typeface="Arial"/>
                <a:ea typeface="+mn-lt"/>
                <a:cs typeface="+mn-lt"/>
              </a:rPr>
              <a:t>Algorithm &amp; Deployment  </a:t>
            </a:r>
            <a:endParaRPr lang="en-US" sz="2400"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sz="2400"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sz="2400" dirty="0">
              <a:latin typeface="Arial"/>
              <a:cs typeface="Arial"/>
            </a:endParaRPr>
          </a:p>
          <a:p>
            <a:pPr marL="0" lvl="0" indent="0" algn="l" rtl="0">
              <a:spcBef>
                <a:spcPts val="0"/>
              </a:spcBef>
              <a:spcAft>
                <a:spcPts val="0"/>
              </a:spcAft>
              <a:buNone/>
            </a:pP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1003325" y="789627"/>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28" name="Google Shape;128;p10"/>
          <p:cNvSpPr txBox="1"/>
          <p:nvPr/>
        </p:nvSpPr>
        <p:spPr>
          <a:xfrm>
            <a:off x="1239900" y="2256263"/>
            <a:ext cx="5770500" cy="18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IN" sz="1800" dirty="0">
              <a:latin typeface="Calibri"/>
              <a:ea typeface="Calibri"/>
              <a:cs typeface="Calibri"/>
              <a:sym typeface="Calibri"/>
            </a:endParaRPr>
          </a:p>
          <a:p>
            <a:pPr marL="0" lvl="0" indent="0" algn="l" rtl="0">
              <a:spcBef>
                <a:spcPts val="0"/>
              </a:spcBef>
              <a:spcAft>
                <a:spcPts val="0"/>
              </a:spcAft>
              <a:buNone/>
            </a:pPr>
            <a:r>
              <a:rPr lang="en-US" sz="2400" i="0" dirty="0">
                <a:solidFill>
                  <a:schemeClr val="tx1"/>
                </a:solidFill>
                <a:effectLst/>
                <a:latin typeface="Söhne"/>
              </a:rPr>
              <a:t>PDF steganography involves hiding information within a PDF file without affecting its visual appearance or functionality</a:t>
            </a:r>
            <a:endParaRPr sz="1800" dirty="0">
              <a:solidFill>
                <a:schemeClr val="tx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907097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2" name="Google Shape;142;p11"/>
          <p:cNvSpPr txBox="1"/>
          <p:nvPr/>
        </p:nvSpPr>
        <p:spPr>
          <a:xfrm>
            <a:off x="739775" y="1857375"/>
            <a:ext cx="8379336" cy="3901867"/>
          </a:xfrm>
          <a:prstGeom prst="rect">
            <a:avLst/>
          </a:prstGeom>
          <a:noFill/>
          <a:ln>
            <a:noFill/>
          </a:ln>
        </p:spPr>
        <p:txBody>
          <a:bodyPr spcFirstLastPara="1" wrap="square" lIns="91425" tIns="91425" rIns="91425" bIns="91425" anchor="t" anchorCtr="0">
            <a:noAutofit/>
          </a:bodyPr>
          <a:lstStyle/>
          <a:p>
            <a:pPr algn="l"/>
            <a:r>
              <a:rPr lang="en-US" sz="1600" b="0" i="0" dirty="0">
                <a:solidFill>
                  <a:schemeClr val="tx1"/>
                </a:solidFill>
                <a:effectLst/>
                <a:latin typeface="Söhne"/>
              </a:rPr>
              <a:t>PDF steganography is a technique used to hide secret messages within PDF files without altering their visual appearance. It involves embedding the secret message in the metadata or content of the PDF file, making it difficult to detect without specific knowledge or tools.</a:t>
            </a:r>
          </a:p>
          <a:p>
            <a:pPr algn="l"/>
            <a:r>
              <a:rPr lang="en-US" sz="1600" b="0" i="0" dirty="0">
                <a:solidFill>
                  <a:schemeClr val="tx1"/>
                </a:solidFill>
                <a:effectLst/>
                <a:latin typeface="Söhne"/>
              </a:rPr>
              <a:t>Key Components:</a:t>
            </a:r>
          </a:p>
          <a:p>
            <a:pPr algn="l">
              <a:buFont typeface="+mj-lt"/>
              <a:buAutoNum type="arabicPeriod"/>
            </a:pPr>
            <a:r>
              <a:rPr lang="en-US" sz="1600" b="1" i="0" dirty="0">
                <a:solidFill>
                  <a:schemeClr val="tx1"/>
                </a:solidFill>
                <a:effectLst/>
                <a:latin typeface="Söhne"/>
              </a:rPr>
              <a:t>Embedding:</a:t>
            </a:r>
            <a:r>
              <a:rPr lang="en-US" sz="1600" b="0" i="0" dirty="0">
                <a:solidFill>
                  <a:schemeClr val="tx1"/>
                </a:solidFill>
                <a:effectLst/>
                <a:latin typeface="Söhne"/>
              </a:rPr>
              <a:t> Techniques such as modifying metadata, hiding text in unused areas, or using invisible ink to embed the secret message in the PDF file.</a:t>
            </a:r>
          </a:p>
          <a:p>
            <a:pPr algn="l">
              <a:buFont typeface="+mj-lt"/>
              <a:buAutoNum type="arabicPeriod"/>
            </a:pPr>
            <a:r>
              <a:rPr lang="en-US" sz="1600" b="1" i="0" dirty="0">
                <a:solidFill>
                  <a:schemeClr val="tx1"/>
                </a:solidFill>
                <a:effectLst/>
                <a:latin typeface="Söhne"/>
              </a:rPr>
              <a:t>Extraction:</a:t>
            </a:r>
            <a:r>
              <a:rPr lang="en-US" sz="1600" b="0" i="0" dirty="0">
                <a:solidFill>
                  <a:schemeClr val="tx1"/>
                </a:solidFill>
                <a:effectLst/>
                <a:latin typeface="Söhne"/>
              </a:rPr>
              <a:t> Reverse techniques to extract the hidden message from the steganographic PDF file.</a:t>
            </a:r>
          </a:p>
          <a:p>
            <a:pPr algn="l">
              <a:buFont typeface="+mj-lt"/>
              <a:buAutoNum type="arabicPeriod"/>
            </a:pPr>
            <a:r>
              <a:rPr lang="en-US" sz="1600" b="1" i="0" dirty="0">
                <a:solidFill>
                  <a:schemeClr val="tx1"/>
                </a:solidFill>
                <a:effectLst/>
                <a:latin typeface="Söhne"/>
              </a:rPr>
              <a:t>Security:</a:t>
            </a:r>
            <a:r>
              <a:rPr lang="en-US" sz="1600" b="0" i="0" dirty="0">
                <a:solidFill>
                  <a:schemeClr val="tx1"/>
                </a:solidFill>
                <a:effectLst/>
                <a:latin typeface="Söhne"/>
              </a:rPr>
              <a:t> Encryption of the secret message before embedding to enhance security.</a:t>
            </a:r>
          </a:p>
          <a:p>
            <a:pPr algn="l">
              <a:buFont typeface="+mj-lt"/>
              <a:buAutoNum type="arabicPeriod"/>
            </a:pPr>
            <a:r>
              <a:rPr lang="en-US" sz="1600" b="1" i="0" dirty="0">
                <a:solidFill>
                  <a:schemeClr val="tx1"/>
                </a:solidFill>
                <a:effectLst/>
                <a:latin typeface="Söhne"/>
              </a:rPr>
              <a:t>User Interface:</a:t>
            </a:r>
            <a:r>
              <a:rPr lang="en-US" sz="1600" b="0" i="0" dirty="0">
                <a:solidFill>
                  <a:schemeClr val="tx1"/>
                </a:solidFill>
                <a:effectLst/>
                <a:latin typeface="Söhne"/>
              </a:rPr>
              <a:t> Simple interface for users to interact with the steganography program.</a:t>
            </a:r>
          </a:p>
          <a:p>
            <a:pPr algn="l">
              <a:buFont typeface="+mj-lt"/>
              <a:buAutoNum type="arabicPeriod"/>
            </a:pPr>
            <a:r>
              <a:rPr lang="en-US" sz="1600" b="1" i="0" dirty="0">
                <a:solidFill>
                  <a:schemeClr val="tx1"/>
                </a:solidFill>
                <a:effectLst/>
                <a:latin typeface="Söhne"/>
              </a:rPr>
              <a:t>File Handling:</a:t>
            </a:r>
            <a:r>
              <a:rPr lang="en-US" sz="1600" b="0" i="0" dirty="0">
                <a:solidFill>
                  <a:schemeClr val="tx1"/>
                </a:solidFill>
                <a:effectLst/>
                <a:latin typeface="Söhne"/>
              </a:rPr>
              <a:t> Reading, writing, and manipulating PDF files using libraries like PyPDF2.</a:t>
            </a:r>
          </a:p>
          <a:p>
            <a:pPr algn="l">
              <a:buFont typeface="+mj-lt"/>
              <a:buAutoNum type="arabicPeriod"/>
            </a:pPr>
            <a:r>
              <a:rPr lang="en-US" sz="1600" b="1" i="0" dirty="0">
                <a:solidFill>
                  <a:schemeClr val="tx1"/>
                </a:solidFill>
                <a:effectLst/>
                <a:latin typeface="Söhne"/>
              </a:rPr>
              <a:t>Documentation:</a:t>
            </a:r>
            <a:r>
              <a:rPr lang="en-US" sz="1600" b="0" i="0" dirty="0">
                <a:solidFill>
                  <a:schemeClr val="tx1"/>
                </a:solidFill>
                <a:effectLst/>
                <a:latin typeface="Söhne"/>
              </a:rPr>
              <a:t> Clear documentation for users on how to use the steganography program effectively.</a:t>
            </a:r>
          </a:p>
          <a:p>
            <a:pPr marL="0" lvl="0" indent="0" algn="l" rtl="0">
              <a:spcBef>
                <a:spcPts val="0"/>
              </a:spcBef>
              <a:spcAft>
                <a:spcPts val="0"/>
              </a:spcAft>
              <a:buNone/>
            </a:pPr>
            <a:endParaRPr sz="1600" dirty="0">
              <a:solidFill>
                <a:schemeClr val="tx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51" name="Google Shape;151;p12"/>
          <p:cNvSpPr txBox="1"/>
          <p:nvPr/>
        </p:nvSpPr>
        <p:spPr>
          <a:xfrm>
            <a:off x="408875" y="1612490"/>
            <a:ext cx="8872777" cy="4207310"/>
          </a:xfrm>
          <a:prstGeom prst="rect">
            <a:avLst/>
          </a:prstGeom>
          <a:noFill/>
          <a:ln>
            <a:noFill/>
          </a:ln>
        </p:spPr>
        <p:txBody>
          <a:bodyPr spcFirstLastPara="1" wrap="square" lIns="91425" tIns="91425" rIns="91425" bIns="91425" anchor="t" anchorCtr="0">
            <a:noAutofit/>
          </a:bodyPr>
          <a:lstStyle/>
          <a:p>
            <a:pPr algn="l"/>
            <a:r>
              <a:rPr lang="en-US" sz="1800" b="0" i="0" dirty="0">
                <a:solidFill>
                  <a:schemeClr val="tx1"/>
                </a:solidFill>
                <a:effectLst/>
                <a:latin typeface="Söhne"/>
              </a:rPr>
              <a:t>End users for PDF steganography can vary based on the purpose and context of the steganographic activity. Some potential end users include:</a:t>
            </a:r>
          </a:p>
          <a:p>
            <a:pPr algn="l">
              <a:buFont typeface="+mj-lt"/>
              <a:buAutoNum type="arabicPeriod"/>
            </a:pPr>
            <a:r>
              <a:rPr lang="en-US" sz="1800" b="1" i="0" dirty="0">
                <a:solidFill>
                  <a:schemeClr val="tx1"/>
                </a:solidFill>
                <a:effectLst/>
                <a:latin typeface="Söhne"/>
              </a:rPr>
              <a:t>Researchers and Students:</a:t>
            </a:r>
            <a:r>
              <a:rPr lang="en-US" sz="1800" b="0" i="0" dirty="0">
                <a:solidFill>
                  <a:schemeClr val="tx1"/>
                </a:solidFill>
                <a:effectLst/>
                <a:latin typeface="Söhne"/>
              </a:rPr>
              <a:t> Studying steganography as part of their academic curriculum or research projects.</a:t>
            </a:r>
          </a:p>
          <a:p>
            <a:pPr algn="l">
              <a:buFont typeface="+mj-lt"/>
              <a:buAutoNum type="arabicPeriod"/>
            </a:pPr>
            <a:r>
              <a:rPr lang="en-US" sz="1800" b="1" i="0" dirty="0">
                <a:solidFill>
                  <a:schemeClr val="tx1"/>
                </a:solidFill>
                <a:effectLst/>
                <a:latin typeface="Söhne"/>
              </a:rPr>
              <a:t>Security Professionals:</a:t>
            </a:r>
            <a:r>
              <a:rPr lang="en-US" sz="1800" b="0" i="0" dirty="0">
                <a:solidFill>
                  <a:schemeClr val="tx1"/>
                </a:solidFill>
                <a:effectLst/>
                <a:latin typeface="Söhne"/>
              </a:rPr>
              <a:t> Testing and evaluating the security of PDF files and exploring methods to detect or prevent steganographic activities.</a:t>
            </a:r>
          </a:p>
          <a:p>
            <a:pPr algn="l">
              <a:buFont typeface="+mj-lt"/>
              <a:buAutoNum type="arabicPeriod"/>
            </a:pPr>
            <a:r>
              <a:rPr lang="en-US" sz="1800" b="1" i="0" dirty="0">
                <a:solidFill>
                  <a:schemeClr val="tx1"/>
                </a:solidFill>
                <a:effectLst/>
                <a:latin typeface="Söhne"/>
              </a:rPr>
              <a:t>Law Enforcement Agencies:</a:t>
            </a:r>
            <a:r>
              <a:rPr lang="en-US" sz="1800" b="0" i="0" dirty="0">
                <a:solidFill>
                  <a:schemeClr val="tx1"/>
                </a:solidFill>
                <a:effectLst/>
                <a:latin typeface="Söhne"/>
              </a:rPr>
              <a:t> Investigating cases involving covert communication or data hiding within PDF files.</a:t>
            </a:r>
          </a:p>
          <a:p>
            <a:pPr algn="l">
              <a:buFont typeface="+mj-lt"/>
              <a:buAutoNum type="arabicPeriod"/>
            </a:pPr>
            <a:r>
              <a:rPr lang="en-US" sz="1800" b="1" i="0" dirty="0">
                <a:solidFill>
                  <a:schemeClr val="tx1"/>
                </a:solidFill>
                <a:effectLst/>
                <a:latin typeface="Söhne"/>
              </a:rPr>
              <a:t>Digital Forensics Experts:</a:t>
            </a:r>
            <a:r>
              <a:rPr lang="en-US" sz="1800" b="0" i="0" dirty="0">
                <a:solidFill>
                  <a:schemeClr val="tx1"/>
                </a:solidFill>
                <a:effectLst/>
                <a:latin typeface="Söhne"/>
              </a:rPr>
              <a:t> Analyzing PDF files for hidden information or malicious content.</a:t>
            </a:r>
          </a:p>
          <a:p>
            <a:pPr algn="l">
              <a:buFont typeface="+mj-lt"/>
              <a:buAutoNum type="arabicPeriod"/>
            </a:pPr>
            <a:r>
              <a:rPr lang="en-US" sz="1800" b="1" i="0" dirty="0">
                <a:solidFill>
                  <a:schemeClr val="tx1"/>
                </a:solidFill>
                <a:effectLst/>
                <a:latin typeface="Söhne"/>
              </a:rPr>
              <a:t>Data Privacy Advocates:</a:t>
            </a:r>
            <a:r>
              <a:rPr lang="en-US" sz="1800" b="0" i="0" dirty="0">
                <a:solidFill>
                  <a:schemeClr val="tx1"/>
                </a:solidFill>
                <a:effectLst/>
                <a:latin typeface="Söhne"/>
              </a:rPr>
              <a:t> Using steganography as a means to protect sensitive information within PDF files.</a:t>
            </a:r>
          </a:p>
          <a:p>
            <a:pPr algn="l">
              <a:buFont typeface="+mj-lt"/>
              <a:buAutoNum type="arabicPeriod"/>
            </a:pPr>
            <a:r>
              <a:rPr lang="en-US" sz="1800" b="1" i="0" dirty="0">
                <a:solidFill>
                  <a:schemeClr val="tx1"/>
                </a:solidFill>
                <a:effectLst/>
                <a:latin typeface="Söhne"/>
              </a:rPr>
              <a:t>Journalists and Whistleblowers:</a:t>
            </a:r>
            <a:r>
              <a:rPr lang="en-US" sz="1800" b="0" i="0" dirty="0">
                <a:solidFill>
                  <a:schemeClr val="tx1"/>
                </a:solidFill>
                <a:effectLst/>
                <a:latin typeface="Söhne"/>
              </a:rPr>
              <a:t> Concealing sensitive information or messages within PDF documents for secure communication.</a:t>
            </a:r>
          </a:p>
          <a:p>
            <a:pPr algn="l">
              <a:buFont typeface="+mj-lt"/>
              <a:buAutoNum type="arabicPeriod"/>
            </a:pPr>
            <a:r>
              <a:rPr lang="en-US" sz="1800" b="1" i="0" dirty="0">
                <a:solidFill>
                  <a:schemeClr val="tx1"/>
                </a:solidFill>
                <a:effectLst/>
                <a:latin typeface="Söhne"/>
              </a:rPr>
              <a:t>Software Developers:</a:t>
            </a:r>
            <a:r>
              <a:rPr lang="en-US" sz="1800" b="0" i="0" dirty="0">
                <a:solidFill>
                  <a:schemeClr val="tx1"/>
                </a:solidFill>
                <a:effectLst/>
                <a:latin typeface="Söhne"/>
              </a:rPr>
              <a:t> Integrating steganographic features into PDF reader applications or security tools.</a:t>
            </a:r>
          </a:p>
          <a:p>
            <a:pPr algn="l">
              <a:buFont typeface="+mj-lt"/>
              <a:buAutoNum type="arabicPeriod"/>
            </a:pPr>
            <a:r>
              <a:rPr lang="en-US" sz="1800" b="1" i="0" dirty="0">
                <a:solidFill>
                  <a:schemeClr val="tx1"/>
                </a:solidFill>
                <a:effectLst/>
                <a:latin typeface="Söhne"/>
              </a:rPr>
              <a:t>General Users:</a:t>
            </a:r>
            <a:r>
              <a:rPr lang="en-US" sz="1800" b="0" i="0" dirty="0">
                <a:solidFill>
                  <a:schemeClr val="tx1"/>
                </a:solidFill>
                <a:effectLst/>
                <a:latin typeface="Söhne"/>
              </a:rPr>
              <a:t> Exploring steganography as a hobby or for educational purposes, with an interest in digital security and privacy.</a:t>
            </a:r>
          </a:p>
          <a:p>
            <a:pPr marL="0" lvl="0" indent="0" algn="l" rtl="0">
              <a:spcBef>
                <a:spcPts val="0"/>
              </a:spcBef>
              <a:spcAft>
                <a:spcPts val="0"/>
              </a:spcAft>
              <a:buClr>
                <a:schemeClr val="dk1"/>
              </a:buClr>
              <a:buSzPts val="1100"/>
              <a:buFont typeface="Arial"/>
              <a:buNone/>
            </a:pPr>
            <a:endParaRPr sz="1800" dirty="0">
              <a:solidFill>
                <a:schemeClr val="tx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5AAA-F0B8-9DFE-002A-5E7E75CCDFD0}"/>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TextBox 2">
            <a:extLst>
              <a:ext uri="{FF2B5EF4-FFF2-40B4-BE49-F238E27FC236}">
                <a16:creationId xmlns:a16="http://schemas.microsoft.com/office/drawing/2014/main" id="{47629A6C-5E02-822B-DFCA-F985679AA1CA}"/>
              </a:ext>
            </a:extLst>
          </p:cNvPr>
          <p:cNvSpPr txBox="1"/>
          <p:nvPr/>
        </p:nvSpPr>
        <p:spPr>
          <a:xfrm>
            <a:off x="558165" y="1551563"/>
            <a:ext cx="9374631" cy="3970318"/>
          </a:xfrm>
          <a:prstGeom prst="rect">
            <a:avLst/>
          </a:prstGeom>
          <a:noFill/>
        </p:spPr>
        <p:txBody>
          <a:bodyPr wrap="square" rtlCol="0">
            <a:spAutoFit/>
          </a:bodyPr>
          <a:lstStyle/>
          <a:p>
            <a:pPr marL="0" indent="0">
              <a:buNone/>
            </a:pPr>
            <a:r>
              <a:rPr lang="en-US" sz="1400" dirty="0"/>
              <a:t>This proposed solution aims to address some of the key challenges associated with pdf steganography, focusing on improving data </a:t>
            </a:r>
            <a:r>
              <a:rPr lang="en-US" sz="1400" dirty="0" err="1"/>
              <a:t>capacity,security</a:t>
            </a:r>
            <a:r>
              <a:rPr lang="en-US" sz="1400" dirty="0"/>
              <a:t>, and </a:t>
            </a:r>
            <a:r>
              <a:rPr lang="en-US" sz="1400" dirty="0" err="1"/>
              <a:t>robustness.Core</a:t>
            </a:r>
            <a:r>
              <a:rPr lang="en-US" sz="1400" dirty="0"/>
              <a:t> Techniques:</a:t>
            </a:r>
          </a:p>
          <a:p>
            <a:pPr marL="0" indent="0">
              <a:buNone/>
            </a:pPr>
            <a:r>
              <a:rPr lang="en-US" sz="1400" dirty="0"/>
              <a:t>Adaptive Data </a:t>
            </a:r>
            <a:r>
              <a:rPr lang="en-US" sz="1400" dirty="0" err="1"/>
              <a:t>Embedding:The</a:t>
            </a:r>
            <a:r>
              <a:rPr lang="en-US" sz="1400" dirty="0"/>
              <a:t> system analyzes the chosen  function (e.g., SHA-256) and the type of data to be hidden. Based on this analysis, it selects an optimal embedding strategy. This could involve:</a:t>
            </a:r>
          </a:p>
          <a:p>
            <a:pPr marL="0" indent="0">
              <a:buNone/>
            </a:pPr>
            <a:r>
              <a:rPr lang="en-US" sz="1400" dirty="0"/>
              <a:t>LSB Modification: For specific data types (e.g., small text messages) where preserving higher-order bits is crucial, the system might utilize LSB modification on a subset of bits within the hash </a:t>
            </a:r>
            <a:r>
              <a:rPr lang="en-US" sz="1400" dirty="0" err="1"/>
              <a:t>value.Parity</a:t>
            </a:r>
            <a:r>
              <a:rPr lang="en-US" sz="1400" dirty="0"/>
              <a:t> Bit Flipping: For data with more redundancy, the system could strategically flip parity bits within the hash to represent hidden data. This approach aims to minimize disruption to the overall hash value.</a:t>
            </a:r>
          </a:p>
          <a:p>
            <a:pPr marL="0" indent="0">
              <a:buNone/>
            </a:pPr>
            <a:r>
              <a:rPr lang="en-US" sz="1400" dirty="0"/>
              <a:t>Error Correction </a:t>
            </a:r>
            <a:r>
              <a:rPr lang="en-US" sz="1400" dirty="0" err="1"/>
              <a:t>Integration:The</a:t>
            </a:r>
            <a:r>
              <a:rPr lang="en-US" sz="1400" dirty="0"/>
              <a:t> system incorporates an error-correcting code (ECC) like Hamming codes or Reed-Solomon codes into the hidden data before embedding. This adds redundancy and allows for correcting potential errors that might occur during transmission.</a:t>
            </a:r>
          </a:p>
          <a:p>
            <a:pPr marL="0" indent="0">
              <a:buNone/>
            </a:pPr>
            <a:r>
              <a:rPr lang="en-US" sz="1400" dirty="0"/>
              <a:t>Key </a:t>
            </a:r>
            <a:r>
              <a:rPr lang="en-US" sz="1400" dirty="0" err="1"/>
              <a:t>Management:A</a:t>
            </a:r>
            <a:r>
              <a:rPr lang="en-US" sz="1400" dirty="0"/>
              <a:t> secure key exchange mechanism (e.g., Diffie-Hellman key exchange) is employed to establish a shared secret key between sender and receiver. This key is used to determine specific bit positions within the hash or control the flipping patterns for data embedding.</a:t>
            </a:r>
          </a:p>
          <a:p>
            <a:pPr marL="0" indent="0">
              <a:buNone/>
            </a:pPr>
            <a:r>
              <a:rPr lang="en-US" sz="1400" dirty="0"/>
              <a:t>Ethical </a:t>
            </a:r>
            <a:r>
              <a:rPr lang="en-US" sz="1400" dirty="0" err="1"/>
              <a:t>Considerations:This</a:t>
            </a:r>
            <a:r>
              <a:rPr lang="en-US" sz="1400" dirty="0"/>
              <a:t> solution should be used in compliance with all relevant data privacy and communication </a:t>
            </a:r>
            <a:r>
              <a:rPr lang="en-US" sz="1400" dirty="0" err="1"/>
              <a:t>regulations.Methods</a:t>
            </a:r>
            <a:r>
              <a:rPr lang="en-US" sz="1400" dirty="0"/>
              <a:t> for disclosing the use of steganography within communication channels, potentially through pre-defined markers, should be incorporated to promote responsible use.</a:t>
            </a:r>
            <a:endParaRPr lang="en-IN" sz="1400" dirty="0"/>
          </a:p>
          <a:p>
            <a:endParaRPr lang="en-IN" dirty="0"/>
          </a:p>
        </p:txBody>
      </p:sp>
    </p:spTree>
    <p:extLst>
      <p:ext uri="{BB962C8B-B14F-4D97-AF65-F5344CB8AC3E}">
        <p14:creationId xmlns:p14="http://schemas.microsoft.com/office/powerpoint/2010/main" val="307758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0109-F17B-1DFB-C81F-EBD6EB47194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System  Approach</a:t>
            </a:r>
            <a:endParaRPr lang="en-IN" dirty="0"/>
          </a:p>
        </p:txBody>
      </p:sp>
      <p:sp>
        <p:nvSpPr>
          <p:cNvPr id="3" name="TextBox 2">
            <a:extLst>
              <a:ext uri="{FF2B5EF4-FFF2-40B4-BE49-F238E27FC236}">
                <a16:creationId xmlns:a16="http://schemas.microsoft.com/office/drawing/2014/main" id="{C6F0B881-5CB9-F72D-4385-CA139495F897}"/>
              </a:ext>
            </a:extLst>
          </p:cNvPr>
          <p:cNvSpPr txBox="1"/>
          <p:nvPr/>
        </p:nvSpPr>
        <p:spPr>
          <a:xfrm>
            <a:off x="304801" y="2010112"/>
            <a:ext cx="9143999" cy="2246769"/>
          </a:xfrm>
          <a:prstGeom prst="rect">
            <a:avLst/>
          </a:prstGeom>
          <a:noFill/>
        </p:spPr>
        <p:txBody>
          <a:bodyPr wrap="square" rtlCol="0">
            <a:spAutoFit/>
          </a:bodyPr>
          <a:lstStyle/>
          <a:p>
            <a:pPr marL="0" indent="0">
              <a:buNone/>
            </a:pPr>
            <a:r>
              <a:rPr lang="en-US" sz="1400" b="1" dirty="0">
                <a:solidFill>
                  <a:srgbClr val="0F0F0F"/>
                </a:solidFill>
              </a:rPr>
              <a:t>The </a:t>
            </a:r>
            <a:r>
              <a:rPr lang="en-US" b="1" dirty="0">
                <a:solidFill>
                  <a:srgbClr val="0F0F0F"/>
                </a:solidFill>
              </a:rPr>
              <a:t>PDF</a:t>
            </a:r>
            <a:r>
              <a:rPr lang="en-US" sz="1400" b="1" dirty="0">
                <a:solidFill>
                  <a:srgbClr val="0F0F0F"/>
                </a:solidFill>
              </a:rPr>
              <a:t> based steganography has minimal system requirements and can run on most modern computers. Here's a breakdown:</a:t>
            </a:r>
          </a:p>
          <a:p>
            <a:pPr marL="0" indent="0">
              <a:buNone/>
            </a:pPr>
            <a:endParaRPr lang="en-US" sz="1400" b="1" dirty="0">
              <a:solidFill>
                <a:srgbClr val="0F0F0F"/>
              </a:solidFill>
            </a:endParaRPr>
          </a:p>
          <a:p>
            <a:pPr marL="0" indent="0">
              <a:buNone/>
            </a:pPr>
            <a:r>
              <a:rPr lang="en-US" sz="1400" b="1" dirty="0" err="1">
                <a:solidFill>
                  <a:srgbClr val="0F0F0F"/>
                </a:solidFill>
              </a:rPr>
              <a:t>Software:Python</a:t>
            </a:r>
            <a:r>
              <a:rPr lang="en-US" sz="1400" b="1" dirty="0">
                <a:solidFill>
                  <a:srgbClr val="0F0F0F"/>
                </a:solidFill>
              </a:rPr>
              <a:t> 3 (or compatible version) - The code is written in Python and requires a Python interpreter to be installed. Python is freely available for most operating </a:t>
            </a:r>
            <a:r>
              <a:rPr lang="en-US" sz="1400" b="1" dirty="0" err="1">
                <a:solidFill>
                  <a:srgbClr val="0F0F0F"/>
                </a:solidFill>
              </a:rPr>
              <a:t>systems.This</a:t>
            </a:r>
            <a:r>
              <a:rPr lang="en-US" sz="1400" b="1" dirty="0">
                <a:solidFill>
                  <a:srgbClr val="0F0F0F"/>
                </a:solidFill>
              </a:rPr>
              <a:t> imports the </a:t>
            </a:r>
            <a:r>
              <a:rPr lang="en-US" sz="1400" b="1" dirty="0" err="1">
                <a:solidFill>
                  <a:srgbClr val="0F0F0F"/>
                </a:solidFill>
              </a:rPr>
              <a:t>hashlib</a:t>
            </a:r>
            <a:r>
              <a:rPr lang="en-US" sz="1400" b="1" dirty="0">
                <a:solidFill>
                  <a:srgbClr val="0F0F0F"/>
                </a:solidFill>
              </a:rPr>
              <a:t> library, which provides functions for various cryptographic hash algorithms like MD5, SHA-256, etc.</a:t>
            </a:r>
          </a:p>
          <a:p>
            <a:pPr marL="0" indent="0">
              <a:buNone/>
            </a:pPr>
            <a:endParaRPr lang="en-US" sz="1400" b="1" dirty="0">
              <a:solidFill>
                <a:srgbClr val="0F0F0F"/>
              </a:solidFill>
            </a:endParaRPr>
          </a:p>
          <a:p>
            <a:pPr marL="0" indent="0">
              <a:buNone/>
            </a:pPr>
            <a:r>
              <a:rPr lang="en-US" sz="1400" b="1" dirty="0" err="1">
                <a:solidFill>
                  <a:srgbClr val="0F0F0F"/>
                </a:solidFill>
              </a:rPr>
              <a:t>Hardware:No</a:t>
            </a:r>
            <a:r>
              <a:rPr lang="en-US" sz="1400" b="1" dirty="0">
                <a:solidFill>
                  <a:srgbClr val="0F0F0F"/>
                </a:solidFill>
              </a:rPr>
              <a:t> specific hardware requirements - This code doesn't perform computationally intensive tasks and can run on any computer capable of running Python.</a:t>
            </a:r>
            <a:endParaRPr lang="en-IN" sz="1400" b="1" dirty="0">
              <a:solidFill>
                <a:srgbClr val="0F0F0F"/>
              </a:solidFill>
            </a:endParaRPr>
          </a:p>
          <a:p>
            <a:endParaRPr lang="en-IN" dirty="0"/>
          </a:p>
        </p:txBody>
      </p:sp>
    </p:spTree>
    <p:extLst>
      <p:ext uri="{BB962C8B-B14F-4D97-AF65-F5344CB8AC3E}">
        <p14:creationId xmlns:p14="http://schemas.microsoft.com/office/powerpoint/2010/main" val="53399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0F30-DDD9-568E-CBD2-2EB410A066A3}"/>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id="{79387D31-1140-F36E-9D6E-206B73782083}"/>
              </a:ext>
            </a:extLst>
          </p:cNvPr>
          <p:cNvSpPr txBox="1"/>
          <p:nvPr/>
        </p:nvSpPr>
        <p:spPr>
          <a:xfrm>
            <a:off x="558165" y="1124108"/>
            <a:ext cx="10080338" cy="5678478"/>
          </a:xfrm>
          <a:prstGeom prst="rect">
            <a:avLst/>
          </a:prstGeom>
          <a:noFill/>
        </p:spPr>
        <p:txBody>
          <a:bodyPr wrap="square" rtlCol="0">
            <a:spAutoFit/>
          </a:bodyPr>
          <a:lstStyle/>
          <a:p>
            <a:r>
              <a:rPr lang="en-US" sz="1100" dirty="0"/>
              <a:t>Algorithm for PDF Steganography:</a:t>
            </a:r>
          </a:p>
          <a:p>
            <a:r>
              <a:rPr lang="en-US" sz="1100" dirty="0"/>
              <a:t>1. **Embedding Algorithm:</a:t>
            </a:r>
          </a:p>
          <a:p>
            <a:r>
              <a:rPr lang="en-US" sz="1100" dirty="0"/>
              <a:t>   - Input: Cover PDF file, secret message</a:t>
            </a:r>
          </a:p>
          <a:p>
            <a:r>
              <a:rPr lang="en-US" sz="1100" dirty="0"/>
              <a:t>   - Convert the secret message into a binary format.</a:t>
            </a:r>
          </a:p>
          <a:p>
            <a:r>
              <a:rPr lang="en-US" sz="1100" dirty="0"/>
              <a:t>   - Choose a steganographic technique (e.g., modifying metadata, hiding text in unused areas).</a:t>
            </a:r>
          </a:p>
          <a:p>
            <a:r>
              <a:rPr lang="en-US" sz="1100" dirty="0"/>
              <a:t>   - Embed the binary message using the chosen technique.</a:t>
            </a:r>
          </a:p>
          <a:p>
            <a:r>
              <a:rPr lang="en-US" sz="1100" dirty="0"/>
              <a:t>   - Output: Steganographic PDF file</a:t>
            </a:r>
          </a:p>
          <a:p>
            <a:endParaRPr lang="en-US" sz="1100" dirty="0"/>
          </a:p>
          <a:p>
            <a:r>
              <a:rPr lang="en-US" sz="1100" dirty="0"/>
              <a:t>2. **Extraction Algorithm:</a:t>
            </a:r>
          </a:p>
          <a:p>
            <a:r>
              <a:rPr lang="en-US" sz="1100" dirty="0"/>
              <a:t>   - Input: Steganographic PDF file</a:t>
            </a:r>
          </a:p>
          <a:p>
            <a:r>
              <a:rPr lang="en-US" sz="1100" dirty="0"/>
              <a:t>   - Extract the hidden binary message using the reverse of the embedding technique.</a:t>
            </a:r>
          </a:p>
          <a:p>
            <a:r>
              <a:rPr lang="en-US" sz="1100" dirty="0"/>
              <a:t>   - Convert the binary message back into the original text message.</a:t>
            </a:r>
          </a:p>
          <a:p>
            <a:r>
              <a:rPr lang="en-US" sz="1100" dirty="0"/>
              <a:t>   - Output: The extracted secret message</a:t>
            </a:r>
          </a:p>
          <a:p>
            <a:endParaRPr lang="en-US" sz="1100" dirty="0"/>
          </a:p>
          <a:p>
            <a:r>
              <a:rPr lang="en-US" sz="1100" dirty="0"/>
              <a:t>Deployment for PDF Steganography:</a:t>
            </a:r>
          </a:p>
          <a:p>
            <a:r>
              <a:rPr lang="en-US" sz="1100" dirty="0"/>
              <a:t>1. **Development Environment:**</a:t>
            </a:r>
          </a:p>
          <a:p>
            <a:r>
              <a:rPr lang="en-US" sz="1100" dirty="0"/>
              <a:t>   - Use Python programming language for development.</a:t>
            </a:r>
          </a:p>
          <a:p>
            <a:r>
              <a:rPr lang="en-US" sz="1100" dirty="0"/>
              <a:t>   - Utilize PyPDF2 library for reading and writing PDF files.</a:t>
            </a:r>
          </a:p>
          <a:p>
            <a:r>
              <a:rPr lang="en-US" sz="1100" dirty="0"/>
              <a:t>   - Optional: Use cryptography library for encryption.</a:t>
            </a:r>
          </a:p>
          <a:p>
            <a:endParaRPr lang="en-US" sz="1100" dirty="0"/>
          </a:p>
          <a:p>
            <a:r>
              <a:rPr lang="en-US" sz="1100" dirty="0"/>
              <a:t>2 . **Deployment Options:**</a:t>
            </a:r>
          </a:p>
          <a:p>
            <a:r>
              <a:rPr lang="en-US" sz="1100" dirty="0"/>
              <a:t>   - Standalone Application: Package the program as a standalone application for users to download and use on their computers.</a:t>
            </a:r>
          </a:p>
          <a:p>
            <a:r>
              <a:rPr lang="en-US" sz="1100" dirty="0"/>
              <a:t>   - Web Application: Deploy the program as a web application for online use, possibly using frameworks like Flask or Django.</a:t>
            </a:r>
          </a:p>
          <a:p>
            <a:r>
              <a:rPr lang="en-US" sz="1100" dirty="0"/>
              <a:t>   - Cloud Deployment: Host the application on cloud platforms like AWS, Azure, or Google Cloud for easy access and scalability.</a:t>
            </a:r>
          </a:p>
          <a:p>
            <a:endParaRPr lang="en-US" sz="1100" dirty="0"/>
          </a:p>
          <a:p>
            <a:r>
              <a:rPr lang="en-US" sz="1100" dirty="0"/>
              <a:t>3.  **Security Considerations:**</a:t>
            </a:r>
          </a:p>
          <a:p>
            <a:r>
              <a:rPr lang="en-US" sz="1100" dirty="0"/>
              <a:t>   - Use strong encryption algorithms to protect the hidden message.</a:t>
            </a:r>
          </a:p>
          <a:p>
            <a:r>
              <a:rPr lang="en-US" sz="1100" dirty="0"/>
              <a:t>   - Implement secure authentication and access controls for the application.</a:t>
            </a:r>
          </a:p>
          <a:p>
            <a:r>
              <a:rPr lang="en-US" sz="1100" dirty="0"/>
              <a:t>   - Regularly update the application to patch any security vulnerabilities.</a:t>
            </a:r>
          </a:p>
          <a:p>
            <a:endParaRPr lang="en-US" sz="1100" dirty="0"/>
          </a:p>
          <a:p>
            <a:r>
              <a:rPr lang="en-US" sz="1100" dirty="0"/>
              <a:t>4 **Documentation and Support:**</a:t>
            </a:r>
          </a:p>
          <a:p>
            <a:r>
              <a:rPr lang="en-US" sz="1100" dirty="0"/>
              <a:t>   - Provide clear documentation for users on how to use the application.</a:t>
            </a:r>
          </a:p>
          <a:p>
            <a:r>
              <a:rPr lang="en-US" sz="1100" dirty="0"/>
              <a:t>   - Offer support channels for users to report issues or seek assistance.</a:t>
            </a:r>
          </a:p>
        </p:txBody>
      </p:sp>
    </p:spTree>
    <p:extLst>
      <p:ext uri="{BB962C8B-B14F-4D97-AF65-F5344CB8AC3E}">
        <p14:creationId xmlns:p14="http://schemas.microsoft.com/office/powerpoint/2010/main" val="32876430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1605</Words>
  <Application>Microsoft Office PowerPoint</Application>
  <PresentationFormat>Widescreen</PresentationFormat>
  <Paragraphs>131</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Proposed Solution</vt:lpstr>
      <vt:lpstr>System  Approach</vt:lpstr>
      <vt:lpstr>Algorithm &amp; Deployment</vt:lpstr>
      <vt:lpstr>MODELLING</vt:lpstr>
      <vt:lpstr>RESULTS</vt:lpstr>
      <vt:lpstr>Conclusion</vt:lpstr>
      <vt:lpstr>Future scope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ram</dc:creator>
  <cp:lastModifiedBy>user48</cp:lastModifiedBy>
  <cp:revision>5</cp:revision>
  <dcterms:modified xsi:type="dcterms:W3CDTF">2024-04-03T08:42:31Z</dcterms:modified>
</cp:coreProperties>
</file>