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328" autoAdjust="0"/>
  </p:normalViewPr>
  <p:slideViewPr>
    <p:cSldViewPr snapToGrid="0">
      <p:cViewPr varScale="1">
        <p:scale>
          <a:sx n="142" d="100"/>
          <a:sy n="142" d="100"/>
        </p:scale>
        <p:origin x="9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352AE-D94C-A02E-1B6F-6C3B64E4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1BC62A-6337-913D-0AF8-29049407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83DFC-0023-D1CE-2A16-4884BDA8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DC235-C54D-FCEE-DD21-D35F7CC3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7FD30-6CA7-4CCA-33F6-7D95E65A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3803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D02F9-419B-EEAB-CFDE-5ECC3195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62F8A2-1132-76A9-BD96-61D1EBCA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81AC25-A15C-AA51-B130-8CB82ACE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F0898-FF52-0572-36EC-45D19C29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23860-5F6A-5CAE-9D4C-56E57D4B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323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F0A295-4CB7-6B58-D92E-6DF0362A0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D05958-33C3-E4A7-D1E8-3FF589CE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1B68D-E045-B258-B92A-F528989B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6DE83-4061-33B1-1AC1-19CD5517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586A2-A1EC-C92C-F155-FA7434CE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872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2B210E-0EC2-5C75-3B19-7FFD685A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8E0053-4180-61CE-03E7-C3845A79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100D5A-4029-C208-90BC-1516BCEC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5A909-6D37-A8CB-9E70-71670DB0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C0232-EBEE-A173-B9BE-49D558A2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960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7C6F5-B8B6-BA5E-BF41-89D87493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75A9FF-4EB1-1D99-8DAD-5FE164E87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D1B8EE-B125-C7AB-15AD-DC75745B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579A29-3A73-C8D4-4E08-2B013806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E551A-2F30-6C2C-654E-B12A100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3825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C8831-609B-CAB6-9C85-716FC3CC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C0257-AEBB-99ED-CCBC-40B1B524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D8F908-4138-875F-B85B-EDC84CFA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34A865-2F5C-E84D-15D5-C2B3A064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670C35-7404-1A29-0EC3-4F7212A1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FF9A16-D419-E020-8781-8F5B4509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87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A4CCA-C7E5-7899-26DF-9844FA8A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18D7F5-548C-F5BF-D6CB-3F680051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29C42D-E5A6-DEB6-B7DB-1169052F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2C0280-8558-0AC8-A91A-9201123ED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321E0B-280E-F677-6453-E8B9EB3BD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26C7DB-905B-836C-CEDE-7275D612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EE80D0-78BE-F700-E425-AB9F9ABD8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17410C-7320-931A-375D-5489BD6D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6188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3CF00-8D83-4495-C24B-EF16C52D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0874DA-796D-A502-B0FB-D8FC471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816EBC-0CAA-FB62-D3E6-B6DA88C8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B1B841-F76B-74A1-91F7-C478DA92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37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5050A3-2919-BB45-B912-026D180D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5E5D5-A9DB-6719-6B2F-081FAAA8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AB2651-F726-C6A0-35A4-F9962C6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7832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A286D-CC72-63A8-5C4C-FACFB40E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548C1-B46B-9EA6-0C7F-0AA2B5BB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25D8D-E69F-D556-AB84-6EB634DCF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89AA3-AFC4-9665-1F0B-4BF20722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E4E726-C989-E592-CAED-A54348F0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A28934-8F00-3FBB-D046-F1511B77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79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9E4E7-69E9-EF0C-8977-C961B901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A3CA70-9A96-DF6C-EBF8-01D6382D0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FBCD61-8857-DA18-017E-22140A9E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C6E36A-2613-EE27-DF77-B507156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EDCAD3-00E5-371C-6504-8C74D89E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64C8C-57A8-1058-2D27-B1B00EFF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9522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D5DDEF-D573-6AF4-CC61-7D59A458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8E546A-653E-2272-FFAD-AA2D5856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FCB310-A611-5EA0-E2F1-7B332C83F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2DB74-73EA-43B8-A15C-3F0FC495EB27}" type="datetimeFigureOut">
              <a:rPr lang="zh-HK" altLang="en-US" smtClean="0"/>
              <a:t>27/10/2024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72B3DB-F4CD-B63A-D610-4F3699A51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5DB916-A236-1163-EF60-EAA9FB20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A2186-5655-4238-BC2B-3851BEDBE98E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98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BEE426A5-6233-1E27-EFFA-964CF5819FBC}"/>
              </a:ext>
            </a:extLst>
          </p:cNvPr>
          <p:cNvSpPr/>
          <p:nvPr/>
        </p:nvSpPr>
        <p:spPr>
          <a:xfrm>
            <a:off x="1081713" y="765815"/>
            <a:ext cx="1776491" cy="2254543"/>
          </a:xfrm>
          <a:prstGeom prst="roundRect">
            <a:avLst>
              <a:gd name="adj" fmla="val 53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1028" name="Picture 4" descr="用ElasticSearch + FluentD 打造Log 神器與數據分析工具">
            <a:extLst>
              <a:ext uri="{FF2B5EF4-FFF2-40B4-BE49-F238E27FC236}">
                <a16:creationId xmlns:a16="http://schemas.microsoft.com/office/drawing/2014/main" id="{5CE93D78-7F4B-77CB-2E69-066668E0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83" y="2396296"/>
            <a:ext cx="546638" cy="48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metheus SVG Logos - Logo Search">
            <a:extLst>
              <a:ext uri="{FF2B5EF4-FFF2-40B4-BE49-F238E27FC236}">
                <a16:creationId xmlns:a16="http://schemas.microsoft.com/office/drawing/2014/main" id="{DD7BE481-77BF-09F6-F521-5EB5102E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48" y="1884425"/>
            <a:ext cx="897391" cy="89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lances - An Eye on your system">
            <a:extLst>
              <a:ext uri="{FF2B5EF4-FFF2-40B4-BE49-F238E27FC236}">
                <a16:creationId xmlns:a16="http://schemas.microsoft.com/office/drawing/2014/main" id="{4299050E-9EE1-421B-1D03-B4E05646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39" y="716252"/>
            <a:ext cx="546638" cy="58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250A578A-FFFE-7356-EB46-4AC799FC0C6D}"/>
              </a:ext>
            </a:extLst>
          </p:cNvPr>
          <p:cNvGrpSpPr/>
          <p:nvPr/>
        </p:nvGrpSpPr>
        <p:grpSpPr>
          <a:xfrm>
            <a:off x="10308123" y="3841054"/>
            <a:ext cx="982429" cy="967063"/>
            <a:chOff x="8230592" y="1843975"/>
            <a:chExt cx="982429" cy="967063"/>
          </a:xfrm>
        </p:grpSpPr>
        <p:pic>
          <p:nvPicPr>
            <p:cNvPr id="6" name="Picture 8" descr="Setup Monitoring System for your Spring Boot applications Using Spring Boot  Admin | Niraj Sonawane">
              <a:extLst>
                <a:ext uri="{FF2B5EF4-FFF2-40B4-BE49-F238E27FC236}">
                  <a16:creationId xmlns:a16="http://schemas.microsoft.com/office/drawing/2014/main" id="{C6CD1617-2132-7F13-4F3E-C9208805C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411" y="1843975"/>
              <a:ext cx="650488" cy="536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9ECA115-4E52-E232-3EA2-CC6B117B2F54}"/>
                </a:ext>
              </a:extLst>
            </p:cNvPr>
            <p:cNvSpPr txBox="1"/>
            <p:nvPr/>
          </p:nvSpPr>
          <p:spPr>
            <a:xfrm>
              <a:off x="8230592" y="2380151"/>
              <a:ext cx="9824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sz="1050" dirty="0"/>
                <a:t>Spring Boot Admin</a:t>
              </a:r>
              <a:endParaRPr lang="zh-HK" altLang="en-US" sz="1050" dirty="0"/>
            </a:p>
          </p:txBody>
        </p:sp>
      </p:grpSp>
      <p:pic>
        <p:nvPicPr>
          <p:cNvPr id="1044" name="Picture 20">
            <a:extLst>
              <a:ext uri="{FF2B5EF4-FFF2-40B4-BE49-F238E27FC236}">
                <a16:creationId xmlns:a16="http://schemas.microsoft.com/office/drawing/2014/main" id="{1DD1CAFC-86F3-6D73-A64A-E050093E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647" y="3901956"/>
            <a:ext cx="804659" cy="82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Enhancing your Rancher monitoring experience with Grafana Loki">
            <a:extLst>
              <a:ext uri="{FF2B5EF4-FFF2-40B4-BE49-F238E27FC236}">
                <a16:creationId xmlns:a16="http://schemas.microsoft.com/office/drawing/2014/main" id="{A1337DF8-4198-E970-8996-18EC0976D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24" y="4474337"/>
            <a:ext cx="1106067" cy="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7" name="群組 1046">
            <a:extLst>
              <a:ext uri="{FF2B5EF4-FFF2-40B4-BE49-F238E27FC236}">
                <a16:creationId xmlns:a16="http://schemas.microsoft.com/office/drawing/2014/main" id="{6C250E75-634C-7687-83CE-734115125789}"/>
              </a:ext>
            </a:extLst>
          </p:cNvPr>
          <p:cNvGrpSpPr/>
          <p:nvPr/>
        </p:nvGrpSpPr>
        <p:grpSpPr>
          <a:xfrm>
            <a:off x="1328485" y="1028664"/>
            <a:ext cx="1380874" cy="1544313"/>
            <a:chOff x="1328485" y="1028664"/>
            <a:chExt cx="1380874" cy="1544313"/>
          </a:xfrm>
        </p:grpSpPr>
        <p:pic>
          <p:nvPicPr>
            <p:cNvPr id="1026" name="Picture 2" descr="Javarevisited: 6 Ways to Change Default Port in Spring Boot? Example  Tutorial">
              <a:extLst>
                <a:ext uri="{FF2B5EF4-FFF2-40B4-BE49-F238E27FC236}">
                  <a16:creationId xmlns:a16="http://schemas.microsoft.com/office/drawing/2014/main" id="{BA32EF87-7138-9646-9E01-3927DCBF3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485" y="1028664"/>
              <a:ext cx="672328" cy="67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Javarevisited: 6 Ways to Change Default Port in Spring Boot? Example  Tutorial">
              <a:extLst>
                <a:ext uri="{FF2B5EF4-FFF2-40B4-BE49-F238E27FC236}">
                  <a16:creationId xmlns:a16="http://schemas.microsoft.com/office/drawing/2014/main" id="{10CB2D6C-760F-9251-8E1B-FF4F2401F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485" y="1900649"/>
              <a:ext cx="672328" cy="672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Simple Guide to Learn Spring Boot Actuators with Example - Source Code on  GitHub | opencodez">
              <a:extLst>
                <a:ext uri="{FF2B5EF4-FFF2-40B4-BE49-F238E27FC236}">
                  <a16:creationId xmlns:a16="http://schemas.microsoft.com/office/drawing/2014/main" id="{506A18CF-E4BB-C0A6-E3D8-BF0A480B0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682" y="1082207"/>
              <a:ext cx="808677" cy="60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8" descr="Simple Guide to Learn Spring Boot Actuators with Example - Source Code on  GitHub | opencodez">
              <a:extLst>
                <a:ext uri="{FF2B5EF4-FFF2-40B4-BE49-F238E27FC236}">
                  <a16:creationId xmlns:a16="http://schemas.microsoft.com/office/drawing/2014/main" id="{14A88707-BB4F-52C8-29D0-C82B4990B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32" y="1933559"/>
              <a:ext cx="808677" cy="606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9A190F6-7C90-2E37-D508-8593A64D2D7D}"/>
              </a:ext>
            </a:extLst>
          </p:cNvPr>
          <p:cNvGrpSpPr/>
          <p:nvPr/>
        </p:nvGrpSpPr>
        <p:grpSpPr>
          <a:xfrm>
            <a:off x="3835495" y="1343774"/>
            <a:ext cx="1075936" cy="803133"/>
            <a:chOff x="4225612" y="3827632"/>
            <a:chExt cx="1182110" cy="882387"/>
          </a:xfrm>
        </p:grpSpPr>
        <p:pic>
          <p:nvPicPr>
            <p:cNvPr id="1048" name="Picture 24" descr="Announcement: Support for OpenTelemetry Collector">
              <a:extLst>
                <a:ext uri="{FF2B5EF4-FFF2-40B4-BE49-F238E27FC236}">
                  <a16:creationId xmlns:a16="http://schemas.microsoft.com/office/drawing/2014/main" id="{D4B10389-CF0A-90D5-AD56-9E8CDDD82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302" y="3827632"/>
              <a:ext cx="837163" cy="73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409FC2-BBE5-7553-3866-F9D2BF4657DF}"/>
                </a:ext>
              </a:extLst>
            </p:cNvPr>
            <p:cNvSpPr txBox="1"/>
            <p:nvPr/>
          </p:nvSpPr>
          <p:spPr>
            <a:xfrm>
              <a:off x="4225612" y="4422593"/>
              <a:ext cx="1182110" cy="287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100" dirty="0"/>
                <a:t>OTEL collector</a:t>
              </a:r>
              <a:endParaRPr lang="zh-HK" altLang="en-US" sz="1100" dirty="0"/>
            </a:p>
          </p:txBody>
        </p:sp>
      </p:grpSp>
      <p:pic>
        <p:nvPicPr>
          <p:cNvPr id="1054" name="Picture 30" descr="Logs - Free computer icons">
            <a:extLst>
              <a:ext uri="{FF2B5EF4-FFF2-40B4-BE49-F238E27FC236}">
                <a16:creationId xmlns:a16="http://schemas.microsoft.com/office/drawing/2014/main" id="{51D670F6-B83D-1949-BDBE-F4F53AEC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26" y="2396296"/>
            <a:ext cx="503123" cy="50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4CE401-7C3E-A26D-4FD1-4F49012AAC84}"/>
              </a:ext>
            </a:extLst>
          </p:cNvPr>
          <p:cNvGrpSpPr/>
          <p:nvPr/>
        </p:nvGrpSpPr>
        <p:grpSpPr>
          <a:xfrm>
            <a:off x="2885127" y="1443086"/>
            <a:ext cx="885179" cy="692092"/>
            <a:chOff x="2975552" y="3827786"/>
            <a:chExt cx="885179" cy="692092"/>
          </a:xfrm>
        </p:grpSpPr>
        <p:pic>
          <p:nvPicPr>
            <p:cNvPr id="1050" name="Picture 26" descr="SC real time computing (stream computing) Vector Icons free download in  SVG, PNG Format">
              <a:extLst>
                <a:ext uri="{FF2B5EF4-FFF2-40B4-BE49-F238E27FC236}">
                  <a16:creationId xmlns:a16="http://schemas.microsoft.com/office/drawing/2014/main" id="{9F980D8A-7A6C-9118-0907-A52284866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983" y="3827786"/>
              <a:ext cx="503123" cy="50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84D6FF-A307-2F2A-AC27-E343DA627148}"/>
                </a:ext>
              </a:extLst>
            </p:cNvPr>
            <p:cNvSpPr txBox="1"/>
            <p:nvPr/>
          </p:nvSpPr>
          <p:spPr>
            <a:xfrm>
              <a:off x="2975552" y="4265962"/>
              <a:ext cx="8851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050" dirty="0"/>
                <a:t>App metrics</a:t>
              </a:r>
              <a:endParaRPr lang="zh-HK" altLang="en-US" sz="1050" dirty="0"/>
            </a:p>
          </p:txBody>
        </p:sp>
      </p:grp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910FCA4-F4F8-90A3-E039-9E45CC6FC454}"/>
              </a:ext>
            </a:extLst>
          </p:cNvPr>
          <p:cNvCxnSpPr>
            <a:stCxn id="1028" idx="3"/>
            <a:endCxn id="1046" idx="1"/>
          </p:cNvCxnSpPr>
          <p:nvPr/>
        </p:nvCxnSpPr>
        <p:spPr>
          <a:xfrm>
            <a:off x="4553121" y="2639757"/>
            <a:ext cx="3507903" cy="2160988"/>
          </a:xfrm>
          <a:prstGeom prst="bentConnector3">
            <a:avLst>
              <a:gd name="adj1" fmla="val 561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76DE2E49-BE6F-EE6A-3973-9EFAC9CA80C8}"/>
              </a:ext>
            </a:extLst>
          </p:cNvPr>
          <p:cNvCxnSpPr>
            <a:cxnSpLocks/>
            <a:stCxn id="1048" idx="3"/>
            <a:endCxn id="1034" idx="1"/>
          </p:cNvCxnSpPr>
          <p:nvPr/>
        </p:nvCxnSpPr>
        <p:spPr>
          <a:xfrm>
            <a:off x="4741903" y="1679938"/>
            <a:ext cx="4340145" cy="653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E8E0364F-BF6A-84CF-1CA7-2DE7B5C22932}"/>
              </a:ext>
            </a:extLst>
          </p:cNvPr>
          <p:cNvCxnSpPr>
            <a:cxnSpLocks/>
            <a:stCxn id="1040" idx="3"/>
            <a:endCxn id="1034" idx="0"/>
          </p:cNvCxnSpPr>
          <p:nvPr/>
        </p:nvCxnSpPr>
        <p:spPr>
          <a:xfrm>
            <a:off x="4566077" y="1008876"/>
            <a:ext cx="4964667" cy="8755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69D9CAF1-008D-7EE9-3C97-8FB6279C4953}"/>
              </a:ext>
            </a:extLst>
          </p:cNvPr>
          <p:cNvGrpSpPr/>
          <p:nvPr/>
        </p:nvGrpSpPr>
        <p:grpSpPr>
          <a:xfrm>
            <a:off x="2899555" y="643421"/>
            <a:ext cx="870751" cy="705279"/>
            <a:chOff x="2876083" y="256634"/>
            <a:chExt cx="870751" cy="705279"/>
          </a:xfrm>
        </p:grpSpPr>
        <p:pic>
          <p:nvPicPr>
            <p:cNvPr id="12" name="Picture 26" descr="SC real time computing (stream computing) Vector Icons free download in  SVG, PNG Format">
              <a:extLst>
                <a:ext uri="{FF2B5EF4-FFF2-40B4-BE49-F238E27FC236}">
                  <a16:creationId xmlns:a16="http://schemas.microsoft.com/office/drawing/2014/main" id="{9845A8FE-19BB-DF41-949C-9C8CE5AF1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99" y="256634"/>
              <a:ext cx="503123" cy="503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8518EFC3-E1C0-24CA-6C60-210F60D91975}"/>
                </a:ext>
              </a:extLst>
            </p:cNvPr>
            <p:cNvSpPr txBox="1"/>
            <p:nvPr/>
          </p:nvSpPr>
          <p:spPr>
            <a:xfrm>
              <a:off x="2876083" y="700303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050" dirty="0"/>
                <a:t>VM metrics</a:t>
              </a:r>
              <a:endParaRPr lang="zh-HK" altLang="en-US" sz="1050" dirty="0"/>
            </a:p>
          </p:txBody>
        </p:sp>
      </p:grp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87E8A6DF-AAB0-E79C-DAC5-4FC018B05C28}"/>
              </a:ext>
            </a:extLst>
          </p:cNvPr>
          <p:cNvCxnSpPr>
            <a:stCxn id="1034" idx="2"/>
            <a:endCxn id="1044" idx="0"/>
          </p:cNvCxnSpPr>
          <p:nvPr/>
        </p:nvCxnSpPr>
        <p:spPr>
          <a:xfrm rot="16200000" flipH="1">
            <a:off x="8970790" y="3341769"/>
            <a:ext cx="1120140" cy="2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Grafana Tempo SVG Logo | Free SVG logos ...">
            <a:extLst>
              <a:ext uri="{FF2B5EF4-FFF2-40B4-BE49-F238E27FC236}">
                <a16:creationId xmlns:a16="http://schemas.microsoft.com/office/drawing/2014/main" id="{14C5689E-C8BA-03CC-9DB1-F316D17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70" y="3629208"/>
            <a:ext cx="1246221" cy="63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AEA7A428-535B-A4EC-39B2-3B0DDAABA7B0}"/>
              </a:ext>
            </a:extLst>
          </p:cNvPr>
          <p:cNvCxnSpPr>
            <a:cxnSpLocks/>
            <a:stCxn id="1048" idx="3"/>
          </p:cNvCxnSpPr>
          <p:nvPr/>
        </p:nvCxnSpPr>
        <p:spPr>
          <a:xfrm>
            <a:off x="4741903" y="1679938"/>
            <a:ext cx="3494947" cy="2258446"/>
          </a:xfrm>
          <a:prstGeom prst="bentConnector3">
            <a:avLst>
              <a:gd name="adj1" fmla="val 620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8B6AC80-FFC8-20DD-BC19-9C231B192276}"/>
              </a:ext>
            </a:extLst>
          </p:cNvPr>
          <p:cNvSpPr txBox="1"/>
          <p:nvPr/>
        </p:nvSpPr>
        <p:spPr>
          <a:xfrm>
            <a:off x="7208237" y="2041437"/>
            <a:ext cx="1370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Application metrics</a:t>
            </a:r>
            <a:endParaRPr lang="zh-HK" altLang="en-US" sz="11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1B21B63-7AC3-E74A-EDB5-B25127308AA1}"/>
              </a:ext>
            </a:extLst>
          </p:cNvPr>
          <p:cNvSpPr txBox="1"/>
          <p:nvPr/>
        </p:nvSpPr>
        <p:spPr>
          <a:xfrm>
            <a:off x="7242501" y="3640346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Tracing data</a:t>
            </a:r>
            <a:endParaRPr lang="zh-HK" altLang="en-US" sz="11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D4F31B6-D77C-DA9E-1DAF-AA704DDEC542}"/>
              </a:ext>
            </a:extLst>
          </p:cNvPr>
          <p:cNvSpPr txBox="1"/>
          <p:nvPr/>
        </p:nvSpPr>
        <p:spPr>
          <a:xfrm>
            <a:off x="6963010" y="4515429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Log aggregation</a:t>
            </a:r>
            <a:endParaRPr lang="zh-HK" altLang="en-US" sz="11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9B214D6-3DBA-39C4-F427-623E5DF3CC88}"/>
              </a:ext>
            </a:extLst>
          </p:cNvPr>
          <p:cNvSpPr txBox="1"/>
          <p:nvPr/>
        </p:nvSpPr>
        <p:spPr>
          <a:xfrm>
            <a:off x="8693270" y="69436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VM metrics</a:t>
            </a:r>
            <a:endParaRPr lang="zh-HK" altLang="en-US" sz="11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630BBE-8325-5987-EF38-B8F5620B2D4D}"/>
              </a:ext>
            </a:extLst>
          </p:cNvPr>
          <p:cNvSpPr txBox="1"/>
          <p:nvPr/>
        </p:nvSpPr>
        <p:spPr>
          <a:xfrm>
            <a:off x="10308123" y="4751181"/>
            <a:ext cx="1010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100" dirty="0"/>
              <a:t>Application observability</a:t>
            </a:r>
            <a:endParaRPr lang="zh-HK" altLang="en-US" sz="1100" dirty="0"/>
          </a:p>
        </p:txBody>
      </p:sp>
      <p:grpSp>
        <p:nvGrpSpPr>
          <p:cNvPr id="1043" name="群組 1042">
            <a:extLst>
              <a:ext uri="{FF2B5EF4-FFF2-40B4-BE49-F238E27FC236}">
                <a16:creationId xmlns:a16="http://schemas.microsoft.com/office/drawing/2014/main" id="{DFC04867-43E4-3877-F19D-DB1E33C3293C}"/>
              </a:ext>
            </a:extLst>
          </p:cNvPr>
          <p:cNvGrpSpPr/>
          <p:nvPr/>
        </p:nvGrpSpPr>
        <p:grpSpPr>
          <a:xfrm>
            <a:off x="8746518" y="5198043"/>
            <a:ext cx="1568450" cy="1542196"/>
            <a:chOff x="8775563" y="5278078"/>
            <a:chExt cx="1568450" cy="1542196"/>
          </a:xfrm>
        </p:grpSpPr>
        <p:pic>
          <p:nvPicPr>
            <p:cNvPr id="1062" name="Picture 38" descr="Alert Generic Flat icon | Freepik">
              <a:extLst>
                <a:ext uri="{FF2B5EF4-FFF2-40B4-BE49-F238E27FC236}">
                  <a16:creationId xmlns:a16="http://schemas.microsoft.com/office/drawing/2014/main" id="{34F79437-D20F-04A0-E37C-430BC30CC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6405" y="5278078"/>
              <a:ext cx="495232" cy="495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42">
              <a:extLst>
                <a:ext uri="{FF2B5EF4-FFF2-40B4-BE49-F238E27FC236}">
                  <a16:creationId xmlns:a16="http://schemas.microsoft.com/office/drawing/2014/main" id="{F416B326-3898-9D32-ADE7-DD45F452D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571" y="5923151"/>
              <a:ext cx="340285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4" descr="Email icons for free download | Freepik">
              <a:extLst>
                <a:ext uri="{FF2B5EF4-FFF2-40B4-BE49-F238E27FC236}">
                  <a16:creationId xmlns:a16="http://schemas.microsoft.com/office/drawing/2014/main" id="{B00F3736-D0C1-9657-2E21-723E0823D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496" y="5925555"/>
              <a:ext cx="284228" cy="284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6" descr="Understanding Webhooks for Beginners: A Simple Guide | by Sai Deva Harsha |  Medium">
              <a:extLst>
                <a:ext uri="{FF2B5EF4-FFF2-40B4-BE49-F238E27FC236}">
                  <a16:creationId xmlns:a16="http://schemas.microsoft.com/office/drawing/2014/main" id="{5245C7F1-0591-5871-A441-099709C5E9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41" r="23142"/>
            <a:stretch/>
          </p:blipFill>
          <p:spPr bwMode="auto">
            <a:xfrm>
              <a:off x="9855226" y="5913441"/>
              <a:ext cx="340285" cy="422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DE5B515D-C2EE-AD03-74AB-EE56F1FF798F}"/>
                </a:ext>
              </a:extLst>
            </p:cNvPr>
            <p:cNvSpPr txBox="1"/>
            <p:nvPr/>
          </p:nvSpPr>
          <p:spPr>
            <a:xfrm>
              <a:off x="8775563" y="6081610"/>
              <a:ext cx="1568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HK" dirty="0"/>
                <a:t>…</a:t>
              </a:r>
              <a:br>
                <a:rPr lang="en-US" altLang="zh-HK" sz="600" dirty="0"/>
              </a:br>
              <a:r>
                <a:rPr lang="en-US" altLang="zh-HK" sz="600" dirty="0"/>
                <a:t>https://grafana.com/docs/grafana/latest/alerting/configure-notifications/manage-contact-points/#list-of-supported-integrations</a:t>
              </a:r>
              <a:endParaRPr lang="zh-HK" altLang="en-US" sz="600" dirty="0"/>
            </a:p>
          </p:txBody>
        </p:sp>
      </p:grpSp>
      <p:sp>
        <p:nvSpPr>
          <p:cNvPr id="1024" name="文字方塊 1023">
            <a:extLst>
              <a:ext uri="{FF2B5EF4-FFF2-40B4-BE49-F238E27FC236}">
                <a16:creationId xmlns:a16="http://schemas.microsoft.com/office/drawing/2014/main" id="{4BB573A8-7DB5-E038-60C5-4CC282A1A144}"/>
              </a:ext>
            </a:extLst>
          </p:cNvPr>
          <p:cNvSpPr txBox="1"/>
          <p:nvPr/>
        </p:nvSpPr>
        <p:spPr>
          <a:xfrm>
            <a:off x="666104" y="4199502"/>
            <a:ext cx="56795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200" dirty="0"/>
              <a:t>Observability:</a:t>
            </a:r>
          </a:p>
          <a:p>
            <a:pPr marL="342900" indent="-342900">
              <a:buAutoNum type="arabicPeriod"/>
            </a:pPr>
            <a:r>
              <a:rPr lang="en-US" altLang="zh-HK" sz="1200" dirty="0"/>
              <a:t>Metrics:</a:t>
            </a:r>
          </a:p>
          <a:p>
            <a:pPr marL="800100" lvl="1" indent="-342900">
              <a:buAutoNum type="arabicPeriod"/>
            </a:pPr>
            <a:r>
              <a:rPr lang="en-US" altLang="zh-HK" sz="1200" dirty="0"/>
              <a:t>VM metrics: </a:t>
            </a:r>
            <a:r>
              <a:rPr lang="en-US" altLang="zh-HK" sz="1200" dirty="0" err="1"/>
              <a:t>Glances</a:t>
            </a:r>
            <a:r>
              <a:rPr lang="en-US" altLang="zh-HK" sz="1200" dirty="0" err="1">
                <a:sym typeface="Wingdings" panose="05000000000000000000" pitchFamily="2" charset="2"/>
              </a:rPr>
              <a:t>PrometheusGrafana</a:t>
            </a:r>
            <a:endParaRPr lang="en-US" altLang="zh-HK" sz="1200" dirty="0">
              <a:sym typeface="Wingdings" panose="05000000000000000000" pitchFamily="2" charset="2"/>
            </a:endParaRPr>
          </a:p>
          <a:p>
            <a:pPr marL="800100" lvl="1" indent="-342900">
              <a:buAutoNum type="arabicPeriod"/>
            </a:pPr>
            <a:r>
              <a:rPr lang="en-US" altLang="zh-HK" sz="1200" dirty="0">
                <a:sym typeface="Wingdings" panose="05000000000000000000" pitchFamily="2" charset="2"/>
              </a:rPr>
              <a:t>App metrics: </a:t>
            </a:r>
            <a:r>
              <a:rPr lang="en-US" altLang="zh-HK" sz="1200" dirty="0" err="1">
                <a:sym typeface="Wingdings" panose="05000000000000000000" pitchFamily="2" charset="2"/>
              </a:rPr>
              <a:t>OpenTelemetryOTEL</a:t>
            </a:r>
            <a:r>
              <a:rPr lang="en-US" altLang="zh-HK" sz="1200" dirty="0">
                <a:sym typeface="Wingdings" panose="05000000000000000000" pitchFamily="2" charset="2"/>
              </a:rPr>
              <a:t> </a:t>
            </a:r>
            <a:r>
              <a:rPr lang="en-US" altLang="zh-HK" sz="1200" dirty="0" err="1">
                <a:sym typeface="Wingdings" panose="05000000000000000000" pitchFamily="2" charset="2"/>
              </a:rPr>
              <a:t>collectorPrometheusGrafana</a:t>
            </a:r>
            <a:endParaRPr lang="en-US" altLang="zh-HK" sz="1200" dirty="0"/>
          </a:p>
          <a:p>
            <a:pPr marL="342900" indent="-342900">
              <a:buAutoNum type="arabicPeriod"/>
            </a:pPr>
            <a:r>
              <a:rPr lang="en-US" altLang="zh-HK" sz="1200" dirty="0"/>
              <a:t>Events</a:t>
            </a:r>
          </a:p>
          <a:p>
            <a:pPr marL="800100" lvl="1" indent="-342900">
              <a:buAutoNum type="arabicPeriod"/>
            </a:pPr>
            <a:r>
              <a:rPr lang="en-US" altLang="zh-HK" sz="1200" dirty="0"/>
              <a:t>Log: </a:t>
            </a:r>
            <a:r>
              <a:rPr lang="en-US" altLang="zh-HK" sz="1200" dirty="0" err="1"/>
              <a:t>Fluentd</a:t>
            </a:r>
            <a:r>
              <a:rPr lang="en-US" altLang="zh-HK" sz="1200" dirty="0" err="1">
                <a:sym typeface="Wingdings" panose="05000000000000000000" pitchFamily="2" charset="2"/>
              </a:rPr>
              <a:t>Grafana</a:t>
            </a:r>
            <a:r>
              <a:rPr lang="en-US" altLang="zh-HK" sz="1200" dirty="0">
                <a:sym typeface="Wingdings" panose="05000000000000000000" pitchFamily="2" charset="2"/>
              </a:rPr>
              <a:t> </a:t>
            </a:r>
            <a:r>
              <a:rPr lang="en-US" altLang="zh-HK" sz="1200" dirty="0" err="1">
                <a:sym typeface="Wingdings" panose="05000000000000000000" pitchFamily="2" charset="2"/>
              </a:rPr>
              <a:t>lokiGrafana</a:t>
            </a:r>
            <a:endParaRPr lang="en-US" altLang="zh-HK" sz="1200" dirty="0"/>
          </a:p>
          <a:p>
            <a:pPr marL="342900" indent="-342900">
              <a:buAutoNum type="arabicPeriod"/>
            </a:pPr>
            <a:r>
              <a:rPr lang="en-US" altLang="zh-HK" sz="1200" dirty="0"/>
              <a:t>Logs</a:t>
            </a:r>
          </a:p>
          <a:p>
            <a:pPr marL="800100" lvl="1" indent="-342900">
              <a:buAutoNum type="arabicPeriod"/>
            </a:pPr>
            <a:r>
              <a:rPr lang="en-US" altLang="zh-HK" sz="1200" dirty="0"/>
              <a:t>App log: </a:t>
            </a:r>
            <a:r>
              <a:rPr lang="en-US" altLang="zh-HK" sz="1200" dirty="0" err="1"/>
              <a:t>Fluentd</a:t>
            </a:r>
            <a:r>
              <a:rPr lang="en-US" altLang="zh-HK" sz="1200" dirty="0" err="1">
                <a:sym typeface="Wingdings" panose="05000000000000000000" pitchFamily="2" charset="2"/>
              </a:rPr>
              <a:t>Grafana</a:t>
            </a:r>
            <a:r>
              <a:rPr lang="en-US" altLang="zh-HK" sz="1200" dirty="0">
                <a:sym typeface="Wingdings" panose="05000000000000000000" pitchFamily="2" charset="2"/>
              </a:rPr>
              <a:t> </a:t>
            </a:r>
            <a:r>
              <a:rPr lang="en-US" altLang="zh-HK" sz="1200" dirty="0" err="1">
                <a:sym typeface="Wingdings" panose="05000000000000000000" pitchFamily="2" charset="2"/>
              </a:rPr>
              <a:t>lokiGrafana</a:t>
            </a:r>
            <a:endParaRPr lang="en-US" altLang="zh-HK" sz="1200" dirty="0"/>
          </a:p>
          <a:p>
            <a:pPr marL="342900" indent="-342900">
              <a:buAutoNum type="arabicPeriod"/>
            </a:pPr>
            <a:r>
              <a:rPr lang="en-US" altLang="zh-HK" sz="1200" dirty="0"/>
              <a:t>Traces</a:t>
            </a:r>
          </a:p>
          <a:p>
            <a:pPr marL="800100" lvl="1" indent="-342900">
              <a:buAutoNum type="arabicPeriod"/>
            </a:pPr>
            <a:r>
              <a:rPr lang="en-US" altLang="zh-HK" sz="1200" dirty="0">
                <a:sym typeface="Wingdings" panose="05000000000000000000" pitchFamily="2" charset="2"/>
              </a:rPr>
              <a:t>OTEL </a:t>
            </a:r>
            <a:r>
              <a:rPr lang="en-US" altLang="zh-HK" sz="1200" dirty="0" err="1">
                <a:sym typeface="Wingdings" panose="05000000000000000000" pitchFamily="2" charset="2"/>
              </a:rPr>
              <a:t>collectorGrafana</a:t>
            </a:r>
            <a:r>
              <a:rPr lang="en-US" altLang="zh-HK" sz="1200" dirty="0">
                <a:sym typeface="Wingdings" panose="05000000000000000000" pitchFamily="2" charset="2"/>
              </a:rPr>
              <a:t> </a:t>
            </a:r>
            <a:r>
              <a:rPr lang="en-US" altLang="zh-HK" sz="1200" dirty="0" err="1">
                <a:sym typeface="Wingdings" panose="05000000000000000000" pitchFamily="2" charset="2"/>
              </a:rPr>
              <a:t>TempoGrafana</a:t>
            </a:r>
            <a:endParaRPr lang="en-US" altLang="zh-HK" sz="1200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zh-HK" sz="1200" dirty="0">
                <a:sym typeface="Wingdings" panose="05000000000000000000" pitchFamily="2" charset="2"/>
              </a:rPr>
              <a:t>Alert &amp; Notification</a:t>
            </a:r>
          </a:p>
          <a:p>
            <a:pPr marL="800100" lvl="1" indent="-342900">
              <a:buAutoNum type="arabicPeriod"/>
            </a:pPr>
            <a:r>
              <a:rPr lang="en-US" altLang="zh-HK" sz="1200" dirty="0">
                <a:sym typeface="Wingdings" panose="05000000000000000000" pitchFamily="2" charset="2"/>
              </a:rPr>
              <a:t>Grafana alert/notification </a:t>
            </a:r>
            <a:endParaRPr lang="zh-HK" altLang="en-US" sz="1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69401521-594B-BF46-E55E-45A1C0104E9A}"/>
              </a:ext>
            </a:extLst>
          </p:cNvPr>
          <p:cNvSpPr txBox="1"/>
          <p:nvPr/>
        </p:nvSpPr>
        <p:spPr>
          <a:xfrm>
            <a:off x="458074" y="121844"/>
            <a:ext cx="345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Zodiac observability platform:</a:t>
            </a:r>
            <a:endParaRPr lang="zh-HK" altLang="en-US" dirty="0"/>
          </a:p>
        </p:txBody>
      </p:sp>
      <p:sp>
        <p:nvSpPr>
          <p:cNvPr id="1045" name="文字方塊 1044">
            <a:extLst>
              <a:ext uri="{FF2B5EF4-FFF2-40B4-BE49-F238E27FC236}">
                <a16:creationId xmlns:a16="http://schemas.microsoft.com/office/drawing/2014/main" id="{43977F73-5026-77C2-C277-423966C61B05}"/>
              </a:ext>
            </a:extLst>
          </p:cNvPr>
          <p:cNvSpPr txBox="1"/>
          <p:nvPr/>
        </p:nvSpPr>
        <p:spPr>
          <a:xfrm>
            <a:off x="1081713" y="2724964"/>
            <a:ext cx="17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1200" dirty="0"/>
              <a:t>Zodiac applications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556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103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Kwok Joe</dc:creator>
  <cp:lastModifiedBy>Kwok Joe</cp:lastModifiedBy>
  <cp:revision>9</cp:revision>
  <dcterms:created xsi:type="dcterms:W3CDTF">2024-10-27T09:51:28Z</dcterms:created>
  <dcterms:modified xsi:type="dcterms:W3CDTF">2024-10-27T10:49:42Z</dcterms:modified>
</cp:coreProperties>
</file>