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415" r:id="rId5"/>
    <p:sldId id="416" r:id="rId6"/>
    <p:sldId id="258" r:id="rId7"/>
    <p:sldId id="260" r:id="rId8"/>
    <p:sldId id="306" r:id="rId9"/>
    <p:sldId id="678" r:id="rId10"/>
    <p:sldId id="657" r:id="rId11"/>
    <p:sldId id="351" r:id="rId12"/>
    <p:sldId id="641" r:id="rId13"/>
    <p:sldId id="663" r:id="rId14"/>
    <p:sldId id="662" r:id="rId15"/>
    <p:sldId id="679" r:id="rId16"/>
    <p:sldId id="680" r:id="rId17"/>
    <p:sldId id="681" r:id="rId18"/>
    <p:sldId id="361" r:id="rId19"/>
    <p:sldId id="643" r:id="rId20"/>
    <p:sldId id="588" r:id="rId21"/>
    <p:sldId id="644" r:id="rId22"/>
    <p:sldId id="645" r:id="rId23"/>
    <p:sldId id="646" r:id="rId24"/>
    <p:sldId id="394" r:id="rId25"/>
    <p:sldId id="397" r:id="rId26"/>
    <p:sldId id="398" r:id="rId27"/>
    <p:sldId id="399" r:id="rId28"/>
    <p:sldId id="400" r:id="rId29"/>
    <p:sldId id="401" r:id="rId30"/>
  </p:sldIdLst>
  <p:sldSz cx="12192000" cy="6858000"/>
  <p:notesSz cx="6858000" cy="9144000"/>
  <p:embeddedFontLst>
    <p:embeddedFont>
      <p:font typeface="Calistoga"/>
      <p:regular r:id="rId34"/>
    </p:embeddedFont>
    <p:embeddedFont>
      <p:font typeface="Antic Slab"/>
      <p:regular r:id="rId35"/>
    </p:embeddedFont>
    <p:embeddedFont>
      <p:font typeface="Poppins"/>
      <p:regular r:id="rId36"/>
      <p:italic r:id="rId37"/>
      <p:boldItalic r:id="rId38"/>
    </p:embeddedFont>
    <p:embeddedFont>
      <p:font typeface="Homemade Apple" panose="02000000000000000000"/>
      <p:regular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25" userDrawn="1">
          <p15:clr>
            <a:srgbClr val="A4A3A4"/>
          </p15:clr>
        </p15:guide>
        <p15:guide id="2" pos="38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A9F4"/>
    <a:srgbClr val="42A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25"/>
        <p:guide pos="386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font" Target="fonts/font7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6.fntdata"/><Relationship Id="rId38" Type="http://schemas.openxmlformats.org/officeDocument/2006/relationships/font" Target="fonts/font5.fntdata"/><Relationship Id="rId37" Type="http://schemas.openxmlformats.org/officeDocument/2006/relationships/font" Target="fonts/font4.fntdata"/><Relationship Id="rId36" Type="http://schemas.openxmlformats.org/officeDocument/2006/relationships/font" Target="fonts/font3.fntdata"/><Relationship Id="rId35" Type="http://schemas.openxmlformats.org/officeDocument/2006/relationships/font" Target="fonts/font2.fntdata"/><Relationship Id="rId34" Type="http://schemas.openxmlformats.org/officeDocument/2006/relationships/font" Target="fonts/font1.fntdata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073618e60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073618e60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1c3728c19_0_1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1c3728c19_0_1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073618e60_0_7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073618e60_0_7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73618e60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73618e60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instagram.com/slidesmania/" TargetMode="External"/><Relationship Id="rId8" Type="http://schemas.openxmlformats.org/officeDocument/2006/relationships/image" Target="../media/image3.png"/><Relationship Id="rId7" Type="http://schemas.openxmlformats.org/officeDocument/2006/relationships/hyperlink" Target="https://www.pinterest.com/slidesmania/" TargetMode="External"/><Relationship Id="rId6" Type="http://schemas.openxmlformats.org/officeDocument/2006/relationships/image" Target="../media/image2.png"/><Relationship Id="rId5" Type="http://schemas.openxmlformats.org/officeDocument/2006/relationships/hyperlink" Target="https://twitter.com/SlidesManiaSM/" TargetMode="External"/><Relationship Id="rId4" Type="http://schemas.openxmlformats.org/officeDocument/2006/relationships/image" Target="../media/image1.png"/><Relationship Id="rId3" Type="http://schemas.openxmlformats.org/officeDocument/2006/relationships/hyperlink" Target="https://www.facebook.com/SlidesManiaSM/" TargetMode="External"/><Relationship Id="rId2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834600" y="2762700"/>
            <a:ext cx="9941700" cy="1332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imeline">
  <p:cSld name="CUSTOM_14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subTitle" idx="1"/>
          </p:nvPr>
        </p:nvSpPr>
        <p:spPr>
          <a:xfrm>
            <a:off x="41560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6" name="Google Shape;66;p11"/>
          <p:cNvSpPr txBox="1"/>
          <p:nvPr>
            <p:ph type="subTitle" idx="2"/>
          </p:nvPr>
        </p:nvSpPr>
        <p:spPr>
          <a:xfrm>
            <a:off x="277537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7" name="Google Shape;67;p11"/>
          <p:cNvSpPr txBox="1"/>
          <p:nvPr>
            <p:ph type="subTitle" idx="3"/>
          </p:nvPr>
        </p:nvSpPr>
        <p:spPr>
          <a:xfrm>
            <a:off x="5135153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8" name="Google Shape;68;p11"/>
          <p:cNvSpPr txBox="1"/>
          <p:nvPr>
            <p:ph type="subTitle" idx="4"/>
          </p:nvPr>
        </p:nvSpPr>
        <p:spPr>
          <a:xfrm>
            <a:off x="749493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9" name="Google Shape;69;p11"/>
          <p:cNvSpPr txBox="1"/>
          <p:nvPr>
            <p:ph type="subTitle" idx="5"/>
          </p:nvPr>
        </p:nvSpPr>
        <p:spPr>
          <a:xfrm>
            <a:off x="985470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70" name="Google Shape;70;p11"/>
          <p:cNvSpPr txBox="1"/>
          <p:nvPr>
            <p:ph type="title"/>
          </p:nvPr>
        </p:nvSpPr>
        <p:spPr>
          <a:xfrm>
            <a:off x="415600" y="821975"/>
            <a:ext cx="11436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type="body" idx="6"/>
          </p:nvPr>
        </p:nvSpPr>
        <p:spPr>
          <a:xfrm>
            <a:off x="4156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2" name="Google Shape;72;p11"/>
          <p:cNvSpPr txBox="1"/>
          <p:nvPr>
            <p:ph type="body" idx="7"/>
          </p:nvPr>
        </p:nvSpPr>
        <p:spPr>
          <a:xfrm>
            <a:off x="277537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3" name="Google Shape;73;p11"/>
          <p:cNvSpPr txBox="1"/>
          <p:nvPr>
            <p:ph type="body" idx="8"/>
          </p:nvPr>
        </p:nvSpPr>
        <p:spPr>
          <a:xfrm>
            <a:off x="513515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type="body" idx="9"/>
          </p:nvPr>
        </p:nvSpPr>
        <p:spPr>
          <a:xfrm>
            <a:off x="749492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5" name="Google Shape;75;p11"/>
          <p:cNvSpPr txBox="1"/>
          <p:nvPr>
            <p:ph type="body" idx="13"/>
          </p:nvPr>
        </p:nvSpPr>
        <p:spPr>
          <a:xfrm>
            <a:off x="98547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1 Title and text left">
  <p:cSld name="CUSTOM_15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1528225" y="1981100"/>
            <a:ext cx="5219400" cy="126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type="body" idx="1"/>
          </p:nvPr>
        </p:nvSpPr>
        <p:spPr>
          <a:xfrm>
            <a:off x="1528319" y="3438950"/>
            <a:ext cx="52194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79" name="Google Shape;79;p1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Title and text right">
  <p:cSld name="CUSTOM_1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5376199" y="2122000"/>
            <a:ext cx="5061300" cy="1242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type="body" idx="1"/>
          </p:nvPr>
        </p:nvSpPr>
        <p:spPr>
          <a:xfrm>
            <a:off x="5376290" y="3503650"/>
            <a:ext cx="50613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83" name="Google Shape;83;p13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Just title">
  <p:cSld name="CUSTOM_2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415650" y="421101"/>
            <a:ext cx="11360700" cy="991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Certificate">
  <p:cSld name="CUSTOM_2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415650" y="71271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88" name="Google Shape;88;p15"/>
          <p:cNvSpPr txBox="1"/>
          <p:nvPr>
            <p:ph type="subTitle" idx="1"/>
          </p:nvPr>
        </p:nvSpPr>
        <p:spPr>
          <a:xfrm>
            <a:off x="2187000" y="2682871"/>
            <a:ext cx="7818000" cy="63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89" name="Google Shape;89;p15"/>
          <p:cNvCxnSpPr/>
          <p:nvPr/>
        </p:nvCxnSpPr>
        <p:spPr>
          <a:xfrm>
            <a:off x="1783800" y="3262113"/>
            <a:ext cx="862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5"/>
          <p:cNvSpPr txBox="1"/>
          <p:nvPr>
            <p:ph type="subTitle" idx="2"/>
          </p:nvPr>
        </p:nvSpPr>
        <p:spPr>
          <a:xfrm>
            <a:off x="3914250" y="35859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type="title" idx="3"/>
          </p:nvPr>
        </p:nvSpPr>
        <p:spPr>
          <a:xfrm>
            <a:off x="415650" y="393226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92" name="Google Shape;92;p15"/>
          <p:cNvSpPr txBox="1"/>
          <p:nvPr>
            <p:ph type="subTitle" idx="4"/>
          </p:nvPr>
        </p:nvSpPr>
        <p:spPr>
          <a:xfrm>
            <a:off x="3914250" y="49575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93" name="Google Shape;93;p15"/>
          <p:cNvGrpSpPr/>
          <p:nvPr/>
        </p:nvGrpSpPr>
        <p:grpSpPr>
          <a:xfrm>
            <a:off x="996863" y="5847088"/>
            <a:ext cx="10198275" cy="0"/>
            <a:chOff x="1007625" y="5986750"/>
            <a:chExt cx="10198275" cy="0"/>
          </a:xfrm>
        </p:grpSpPr>
        <p:cxnSp>
          <p:nvCxnSpPr>
            <p:cNvPr id="94" name="Google Shape;94;p15"/>
            <p:cNvCxnSpPr/>
            <p:nvPr/>
          </p:nvCxnSpPr>
          <p:spPr>
            <a:xfrm>
              <a:off x="1007625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5"/>
            <p:cNvCxnSpPr/>
            <p:nvPr/>
          </p:nvCxnSpPr>
          <p:spPr>
            <a:xfrm>
              <a:off x="8219400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15"/>
          <p:cNvSpPr txBox="1"/>
          <p:nvPr>
            <p:ph type="subTitle" idx="5"/>
          </p:nvPr>
        </p:nvSpPr>
        <p:spPr>
          <a:xfrm>
            <a:off x="996875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7" name="Google Shape;97;p15"/>
          <p:cNvSpPr txBox="1"/>
          <p:nvPr>
            <p:ph type="subTitle" idx="6"/>
          </p:nvPr>
        </p:nvSpPr>
        <p:spPr>
          <a:xfrm>
            <a:off x="8214050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8" name="Google Shape;98;p15"/>
          <p:cNvSpPr txBox="1"/>
          <p:nvPr>
            <p:ph type="subTitle" idx="7"/>
          </p:nvPr>
        </p:nvSpPr>
        <p:spPr>
          <a:xfrm>
            <a:off x="996875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9" name="Google Shape;99;p15"/>
          <p:cNvSpPr txBox="1"/>
          <p:nvPr>
            <p:ph type="subTitle" idx="8"/>
          </p:nvPr>
        </p:nvSpPr>
        <p:spPr>
          <a:xfrm>
            <a:off x="8214050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cxnSp>
        <p:nvCxnSpPr>
          <p:cNvPr id="100" name="Google Shape;100;p15"/>
          <p:cNvCxnSpPr/>
          <p:nvPr/>
        </p:nvCxnSpPr>
        <p:spPr>
          <a:xfrm rot="10800000">
            <a:off x="497850" y="2879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5"/>
          <p:cNvCxnSpPr/>
          <p:nvPr/>
        </p:nvCxnSpPr>
        <p:spPr>
          <a:xfrm rot="10800000">
            <a:off x="497850" y="65363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Google Shape;104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463500" y="2858044"/>
              <a:ext cx="8956500" cy="38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-GB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/>
                </a:rPr>
                <a:t>FAQ</a:t>
              </a:r>
              <a:r>
                <a:rPr lang="en-GB" sz="44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106" name="Google Shape;106;p16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07" name="Google Shape;107;p16">
              <a:hlinkClick r:id="rId3"/>
            </p:cNvPr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6">
              <a:hlinkClick r:id="rId5"/>
            </p:cNvPr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6">
              <a:hlinkClick r:id="rId7"/>
            </p:cNvPr>
            <p:cNvPicPr preferRelativeResize="0"/>
            <p:nvPr/>
          </p:nvPicPr>
          <p:blipFill>
            <a:blip r:embed="rId8"/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6">
              <a:hlinkClick r:id="rId9"/>
            </p:cNvPr>
            <p:cNvPicPr preferRelativeResize="0"/>
            <p:nvPr/>
          </p:nvPicPr>
          <p:blipFill>
            <a:blip r:embed="rId10"/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6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>
                  <a:solidFill>
                    <a:srgbClr val="252525"/>
                  </a:solidFill>
                  <a:latin typeface="Homemade Apple" panose="02000000000000000000"/>
                  <a:ea typeface="Homemade Apple" panose="02000000000000000000"/>
                  <a:cs typeface="Homemade Apple" panose="02000000000000000000"/>
                  <a:sym typeface="Homemade Apple" panose="02000000000000000000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 panose="02000000000000000000"/>
                <a:ea typeface="Homemade Apple" panose="02000000000000000000"/>
                <a:cs typeface="Homemade Apple" panose="02000000000000000000"/>
                <a:sym typeface="Homemade Apple" panose="02000000000000000000"/>
              </a:endParaRPr>
            </a:p>
          </p:txBody>
        </p:sp>
      </p:grpSp>
      <p:pic>
        <p:nvPicPr>
          <p:cNvPr id="112" name="Google Shape;112;p16"/>
          <p:cNvPicPr preferRelativeResize="0"/>
          <p:nvPr/>
        </p:nvPicPr>
        <p:blipFill rotWithShape="1">
          <a:blip r:embed="rId11"/>
          <a:srcRect t="16256" b="20906"/>
          <a:stretch>
            <a:fillRect/>
          </a:stretch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252725" y="1833738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body" idx="1"/>
          </p:nvPr>
        </p:nvSpPr>
        <p:spPr>
          <a:xfrm>
            <a:off x="1252700" y="3238038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" name="Google Shape;17;p3"/>
          <p:cNvSpPr/>
          <p:nvPr>
            <p:ph type="pic" idx="2"/>
          </p:nvPr>
        </p:nvSpPr>
        <p:spPr>
          <a:xfrm flipH="1">
            <a:off x="7208200" y="1633013"/>
            <a:ext cx="37311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8" name="Google Shape;18;p3"/>
          <p:cNvCxnSpPr/>
          <p:nvPr/>
        </p:nvCxnSpPr>
        <p:spPr>
          <a:xfrm rot="10800000">
            <a:off x="497850" y="5609513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3"/>
          <p:cNvCxnSpPr/>
          <p:nvPr/>
        </p:nvCxnSpPr>
        <p:spPr>
          <a:xfrm rot="10800000">
            <a:off x="497850" y="1248488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Six columns">
  <p:cSld name="CUSTOM_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2993825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body" idx="2"/>
          </p:nvPr>
        </p:nvSpPr>
        <p:spPr>
          <a:xfrm>
            <a:off x="7332750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body" idx="3"/>
          </p:nvPr>
        </p:nvSpPr>
        <p:spPr>
          <a:xfrm>
            <a:off x="7332725" y="49133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title" idx="4"/>
          </p:nvPr>
        </p:nvSpPr>
        <p:spPr>
          <a:xfrm>
            <a:off x="2993825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 idx="5"/>
          </p:nvPr>
        </p:nvSpPr>
        <p:spPr>
          <a:xfrm>
            <a:off x="7332750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type="title" idx="6"/>
          </p:nvPr>
        </p:nvSpPr>
        <p:spPr>
          <a:xfrm>
            <a:off x="7332725" y="42175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type="body" idx="7"/>
          </p:nvPr>
        </p:nvSpPr>
        <p:spPr>
          <a:xfrm>
            <a:off x="2993825" y="49132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title" idx="8"/>
          </p:nvPr>
        </p:nvSpPr>
        <p:spPr>
          <a:xfrm>
            <a:off x="2993825" y="42174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30" name="Google Shape;30;p4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4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body" idx="1"/>
          </p:nvPr>
        </p:nvSpPr>
        <p:spPr>
          <a:xfrm>
            <a:off x="589400" y="4649500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Two columns">
  <p:cSld name="CUSTOM_4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73350" y="1171188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type="body" idx="1"/>
          </p:nvPr>
        </p:nvSpPr>
        <p:spPr>
          <a:xfrm>
            <a:off x="873350" y="2382615"/>
            <a:ext cx="49608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type="body" idx="2"/>
          </p:nvPr>
        </p:nvSpPr>
        <p:spPr>
          <a:xfrm>
            <a:off x="6464149" y="2371888"/>
            <a:ext cx="49611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Big Title">
  <p:cSld name="CUSTOM_6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8" name="Google Shape;48;p8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cxnSp>
        <p:nvCxnSpPr>
          <p:cNvPr id="49" name="Google Shape;49;p8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subTitle" idx="1"/>
          </p:nvPr>
        </p:nvSpPr>
        <p:spPr>
          <a:xfrm>
            <a:off x="124230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2" name="Google Shape;52;p9"/>
          <p:cNvSpPr txBox="1"/>
          <p:nvPr>
            <p:ph type="subTitle" idx="2"/>
          </p:nvPr>
        </p:nvSpPr>
        <p:spPr>
          <a:xfrm>
            <a:off x="476655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3" name="Google Shape;53;p9"/>
          <p:cNvSpPr txBox="1"/>
          <p:nvPr>
            <p:ph type="subTitle" idx="3"/>
          </p:nvPr>
        </p:nvSpPr>
        <p:spPr>
          <a:xfrm>
            <a:off x="8290802" y="3600000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1242300" y="934700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type="body" idx="4"/>
          </p:nvPr>
        </p:nvSpPr>
        <p:spPr>
          <a:xfrm>
            <a:off x="1242300" y="4165707"/>
            <a:ext cx="2658900" cy="166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6" name="Google Shape;56;p9"/>
          <p:cNvSpPr txBox="1"/>
          <p:nvPr>
            <p:ph type="body" idx="5"/>
          </p:nvPr>
        </p:nvSpPr>
        <p:spPr>
          <a:xfrm>
            <a:off x="476655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7" name="Google Shape;57;p9"/>
          <p:cNvSpPr txBox="1"/>
          <p:nvPr>
            <p:ph type="body" idx="6"/>
          </p:nvPr>
        </p:nvSpPr>
        <p:spPr>
          <a:xfrm>
            <a:off x="829080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cxnSp>
        <p:nvCxnSpPr>
          <p:cNvPr id="58" name="Google Shape;58;p9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Text and Image">
  <p:cSld name="CUSTOM_9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925500" y="1946013"/>
            <a:ext cx="5170500" cy="79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62" name="Google Shape;62;p10"/>
          <p:cNvSpPr txBox="1"/>
          <p:nvPr>
            <p:ph type="subTitle" idx="1"/>
          </p:nvPr>
        </p:nvSpPr>
        <p:spPr>
          <a:xfrm>
            <a:off x="439850" y="4343238"/>
            <a:ext cx="3875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type="pic" idx="2"/>
          </p:nvPr>
        </p:nvSpPr>
        <p:spPr>
          <a:xfrm>
            <a:off x="4572000" y="1040950"/>
            <a:ext cx="6981900" cy="447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hyperlink" Target="https://www.facebook.com/joeshwoa.max/" TargetMode="External"/><Relationship Id="rId5" Type="http://schemas.openxmlformats.org/officeDocument/2006/relationships/hyperlink" Target="https://www.linkedin.com/in/joeshwoa-george/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0" Type="http://schemas.openxmlformats.org/officeDocument/2006/relationships/notesSlide" Target="../notesSlides/notesSlide21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lutter 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117" name="Google Shape;117;p17"/>
          <p:cNvSpPr/>
          <p:nvPr/>
        </p:nvSpPr>
        <p:spPr>
          <a:xfrm>
            <a:off x="6379900" y="2507500"/>
            <a:ext cx="1467600" cy="14676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9" name="Google Shape;119;p17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</a:t>
            </a:r>
            <a:r>
              <a:rPr lang="en-US" altLang="en-GB"/>
              <a:t>ssion</a:t>
            </a:r>
            <a:r>
              <a:rPr lang="en-GB"/>
              <a:t> </a:t>
            </a:r>
            <a:r>
              <a:rPr lang="en-US" altLang="en-GB"/>
              <a:t>13</a:t>
            </a:r>
            <a:r>
              <a:rPr lang="en-GB"/>
              <a:t>:</a:t>
            </a:r>
            <a:r>
              <a:t> </a:t>
            </a:r>
            <a:r>
              <a:rPr lang="en-US" altLang="en-US"/>
              <a:t>String Input Handling</a:t>
            </a:r>
            <a:endParaRPr lang="en-US" altLang="en-US"/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834600" y="2762700"/>
            <a:ext cx="9941700" cy="1155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Mastering </a:t>
            </a:r>
            <a:r>
              <a:rPr lang="en-GB">
                <a:noFill/>
              </a:rPr>
              <a:t>Flutter</a:t>
            </a:r>
            <a:r>
              <a:rPr lang="en-GB"/>
              <a:t>: From Beginner to Pro.</a:t>
            </a:r>
            <a:endParaRPr lang="en-GB"/>
          </a:p>
        </p:txBody>
      </p:sp>
      <p:pic>
        <p:nvPicPr>
          <p:cNvPr id="5" name="Picture 4" descr="Flutter Entertainmen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415" y="-88900"/>
            <a:ext cx="3366770" cy="235712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7345680" y="400812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Anchors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^ - Start of string.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$ - End of string.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4008120"/>
            <a:ext cx="6908800" cy="197548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  String text = "Hello world\nHello Dart\nworld of Dart";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  RegExp startAnchor = RegExp(r"^Hello", multiLine: true);</a:t>
            </a:r>
            <a:endParaRPr lang="en-US" altLang="en-US"/>
          </a:p>
          <a:p>
            <a:pPr algn="l"/>
            <a:r>
              <a:rPr lang="en-US" altLang="en-US"/>
              <a:t>  Iterable&lt;RegExpMatch&gt; startMatches = startAnchor.allMatches(text);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  RegExp endAnchor = RegExp(r"Dart$", multiLine: true);</a:t>
            </a:r>
            <a:endParaRPr lang="en-US" altLang="en-US"/>
          </a:p>
          <a:p>
            <a:pPr algn="l"/>
            <a:r>
              <a:rPr lang="en-US" altLang="en-US"/>
              <a:t>  Iterable&lt;RegExpMatch&gt; endMatches = endAnchor.allMatches(text);</a:t>
            </a: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Character Classes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Character Classes:</a:t>
            </a:r>
            <a:endParaRPr lang="en-US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. - Matches any character except a newline.</a:t>
            </a:r>
            <a:endParaRPr lang="en-US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\d - Matches any digit (0-9).</a:t>
            </a:r>
            <a:endParaRPr lang="en-US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\D - Matches any non-digit.</a:t>
            </a:r>
            <a:endParaRPr lang="en-US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\w - Matches any word character (a:Z, 0:9 and _).</a:t>
            </a:r>
            <a:endParaRPr lang="en-US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\W - Matches any non-word character.</a:t>
            </a:r>
            <a:endParaRPr lang="en-US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\s - Matches any whitespace character.</a:t>
            </a:r>
            <a:endParaRPr lang="en-US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\S - Matches any non-whitespace character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Character Classes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Character Classes:</a:t>
            </a:r>
            <a:endParaRPr lang="en-US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\b - Matches any boundry character.</a:t>
            </a:r>
            <a:endParaRPr lang="en-US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\B - Matches any non-boundry character</a:t>
            </a:r>
            <a:endParaRPr lang="en-US">
              <a:sym typeface="+mn-ea"/>
            </a:endParaRPr>
          </a:p>
          <a:p>
            <a:pPr lvl="1">
              <a:lnSpc>
                <a:spcPct val="150000"/>
              </a:lnSpc>
            </a:pP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ym typeface="+mn-ea"/>
              </a:rPr>
              <a:t>Quantifiers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Quantifiers:</a:t>
            </a:r>
            <a:endParaRPr lang="en-US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* - Matches 0 or more occurrences.</a:t>
            </a:r>
            <a:endParaRPr lang="en-US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+ - Matches 1 or more occurrences.</a:t>
            </a:r>
            <a:endParaRPr lang="en-US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? - Matches 0 or 1 occurrence.</a:t>
            </a:r>
            <a:endParaRPr lang="en-US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{n} - Matches exactly n occurrences.</a:t>
            </a:r>
            <a:endParaRPr lang="en-US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{n,} - Matches n or more occurrences.</a:t>
            </a:r>
            <a:endParaRPr lang="en-US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{n,m} - Matches between n and m occurrences.</a:t>
            </a:r>
            <a:endParaRPr lang="en-US">
              <a:sym typeface="+mn-ea"/>
            </a:endParaRPr>
          </a:p>
          <a:p>
            <a:pPr lvl="1">
              <a:lnSpc>
                <a:spcPct val="150000"/>
              </a:lnSpc>
            </a:pP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Character Classes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Character Classes:</a:t>
            </a:r>
            <a:endParaRPr lang="en-US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\b - Matches any boundry character.</a:t>
            </a:r>
            <a:endParaRPr lang="en-US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\B - Matches any non-boundry character</a:t>
            </a:r>
            <a:endParaRPr lang="en-US">
              <a:sym typeface="+mn-ea"/>
            </a:endParaRPr>
          </a:p>
          <a:p>
            <a:pPr lvl="1">
              <a:lnSpc>
                <a:spcPct val="150000"/>
              </a:lnSpc>
            </a:pP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Examples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Character Classes </a:t>
            </a:r>
            <a:r>
              <a:rPr lang="en-US" altLang="en-GB">
                <a:sym typeface="+mn-ea"/>
              </a:rPr>
              <a:t>Example</a:t>
            </a:r>
            <a:endParaRPr lang="en-US" altLang="en-GB">
              <a:sym typeface="+mn-ea"/>
            </a:endParaRPr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Quantifiers </a:t>
            </a:r>
            <a:r>
              <a:rPr lang="en-US" altLang="en-GB">
                <a:sym typeface="+mn-ea"/>
              </a:rPr>
              <a:t>Examplev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3429000"/>
            <a:ext cx="6908800" cy="108648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  String text = "123 abc ABC !@#";</a:t>
            </a:r>
            <a:endParaRPr lang="en-US" altLang="en-US"/>
          </a:p>
          <a:p>
            <a:pPr algn="l"/>
            <a:r>
              <a:rPr lang="en-US" altLang="en-US"/>
              <a:t>  RegExp digitClass = RegExp(r"\d");</a:t>
            </a:r>
            <a:endParaRPr lang="en-US" altLang="en-US"/>
          </a:p>
          <a:p>
            <a:pPr algn="l"/>
            <a:r>
              <a:rPr lang="en-US" altLang="en-US"/>
              <a:t>  Iterable&lt;RegExpMatch&gt; digitMatches = digitClass.allMatches(text);</a:t>
            </a:r>
            <a:endParaRPr lang="en-US" alt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5191760"/>
            <a:ext cx="6908800" cy="108648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  String text = "aaa bb abc123 abcd";</a:t>
            </a:r>
            <a:endParaRPr lang="en-US" altLang="en-US"/>
          </a:p>
          <a:p>
            <a:pPr algn="l"/>
            <a:r>
              <a:rPr lang="en-US" altLang="en-US"/>
              <a:t>  RegExp zeroOrMore = RegExp(r"a*");</a:t>
            </a:r>
            <a:endParaRPr lang="en-US" altLang="en-US"/>
          </a:p>
          <a:p>
            <a:pPr algn="l"/>
            <a:r>
              <a:rPr lang="en-US" altLang="en-US"/>
              <a:t>  Iterable&lt;RegExpMatch&gt; zeroOrMoreMatches = zeroOrMore.allMatches(text);</a:t>
            </a:r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ym typeface="+mn-ea"/>
              </a:rPr>
              <a:t>Capturing Groups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Capturing Groups and Alternation</a:t>
            </a:r>
            <a:r>
              <a:rPr lang="en-GB">
                <a:sym typeface="+mn-ea"/>
              </a:rPr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3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Capturing Groups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( ) - Parentheses are used to group sub-patterns.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3429000"/>
            <a:ext cx="6908800" cy="107950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  String text = "John Doe, 25 years old\nJane Smith, 30 years old";</a:t>
            </a:r>
            <a:endParaRPr lang="en-US" altLang="en-US"/>
          </a:p>
          <a:p>
            <a:pPr algn="l"/>
            <a:r>
              <a:rPr lang="en-US" altLang="en-US"/>
              <a:t>  RegExp regex = RegExp(r"(\w+)\s(\w+),\s(\d+)\syears\sold");</a:t>
            </a:r>
            <a:endParaRPr lang="en-US" altLang="en-US"/>
          </a:p>
          <a:p>
            <a:pPr algn="l"/>
            <a:r>
              <a:rPr lang="en-US" altLang="en-US"/>
              <a:t>  Iterable&lt;RegExpMatch&gt; matches = regex.allMatches(text);</a:t>
            </a:r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Backreferences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Refer to previously captured groups using \1, \2, etc.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3429000"/>
            <a:ext cx="6908800" cy="95758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  String text = "abc cba aba xyz xyx xyy";</a:t>
            </a:r>
            <a:endParaRPr lang="en-US" altLang="en-US"/>
          </a:p>
          <a:p>
            <a:pPr algn="l"/>
            <a:r>
              <a:rPr lang="en-US" altLang="en-US"/>
              <a:t>  RegExp regex = RegExp(r"(\w)\w\1");</a:t>
            </a:r>
            <a:endParaRPr lang="en-US" altLang="en-US"/>
          </a:p>
          <a:p>
            <a:pPr algn="l"/>
            <a:r>
              <a:rPr lang="en-US" altLang="en-US"/>
              <a:t>  Iterable&lt;RegExpMatch&gt; matches = regex.allMatches(text);</a:t>
            </a:r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Alternation (OR)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| - Matches either of the patterns.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3429000"/>
            <a:ext cx="6908800" cy="109029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  String text = "cat dog bat rat elephant";</a:t>
            </a:r>
            <a:endParaRPr lang="en-US" altLang="en-US"/>
          </a:p>
          <a:p>
            <a:pPr algn="l"/>
            <a:r>
              <a:rPr lang="en-US" altLang="en-US"/>
              <a:t>  RegExp regex = RegExp(r"cat|dog|bat");</a:t>
            </a:r>
            <a:endParaRPr lang="en-US" altLang="en-US"/>
          </a:p>
          <a:p>
            <a:pPr algn="l"/>
            <a:r>
              <a:rPr lang="en-US" altLang="en-US"/>
              <a:t>  Iterable&lt;RegExpMatch&gt; matches = regex.allMatches(text);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Do not skip any information without understanding it.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Lookaheads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Positive lookahead (?=...) - Ensures that a certain pattern follows.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Negative lookahead (?!...) - Ensures that a certain pattern does NOT follow.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4384040"/>
            <a:ext cx="6908800" cy="101917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  String text = "cat123 dog456 bird789 cat789";</a:t>
            </a:r>
            <a:endParaRPr lang="en-US" altLang="en-US"/>
          </a:p>
          <a:p>
            <a:pPr algn="l"/>
            <a:r>
              <a:rPr lang="en-US" altLang="en-US"/>
              <a:t>  RegExp positiveLookahead = RegExp(r"cat(?=123)");</a:t>
            </a:r>
            <a:endParaRPr lang="en-US" altLang="en-US"/>
          </a:p>
          <a:p>
            <a:pPr algn="l"/>
            <a:r>
              <a:rPr lang="en-US" altLang="en-US"/>
              <a:t>  Iterable&lt;RegExpMatch&gt; positiveMatches = positiveLookahead.allMatches(text);</a:t>
            </a:r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Lookbehinds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Positive lookbehind (?&lt;=...) - Ensures that a certain pattern precedes.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Negative lookbehind (?&lt;!...) - Ensures that a certain pattern does NOT precede.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4801235"/>
            <a:ext cx="6908800" cy="142748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  String text = "123cat 456dog 789cat";</a:t>
            </a:r>
            <a:endParaRPr lang="en-US" altLang="en-US"/>
          </a:p>
          <a:p>
            <a:pPr algn="l"/>
            <a:r>
              <a:rPr lang="en-US" altLang="en-US"/>
              <a:t>  RegExp positiveLookbehind = RegExp(r"(?&lt;=123)cat"); // This is NOT valid in Dart directly</a:t>
            </a:r>
            <a:endParaRPr lang="en-US" altLang="en-US"/>
          </a:p>
          <a:p>
            <a:pPr algn="l"/>
            <a:r>
              <a:rPr lang="en-US" altLang="en-US"/>
              <a:t>  RegExp workaroundRegex = RegExp(r"123(cat)");</a:t>
            </a:r>
            <a:endParaRPr lang="en-US" altLang="en-US"/>
          </a:p>
          <a:p>
            <a:pPr algn="l"/>
            <a:r>
              <a:rPr lang="en-US" altLang="en-US"/>
              <a:t>  Iterable&lt;RegExpMatch&gt; matches = workaroundRegex.allMatches(text);</a:t>
            </a:r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Any questions</a:t>
            </a:r>
            <a:r>
              <a:rPr lang="en-US">
                <a:sym typeface="+mn-ea"/>
              </a:rPr>
              <a:t> in this session</a:t>
            </a:r>
            <a:r>
              <a:rPr>
                <a:sym typeface="+mn-ea"/>
              </a:rPr>
              <a:t>?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Q&amp;A and Wrap-Up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  <a:sym typeface="+mn-ea"/>
              </a:rPr>
              <a:t>0</a:t>
            </a:r>
            <a:r>
              <a:rPr lang="en-US" b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  <a:sym typeface="+mn-ea"/>
              </a:rPr>
              <a:t>4</a:t>
            </a:r>
            <a:endParaRPr lang="ar-EG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Homework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Write regex to: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Validate Email Address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 Password Strength Checker (At least 8 characters long, Contains uppercase, lowercase, digit, and special character)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Extracting URLs from a Text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Find Duplicated Words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Extract IP addresses from a server log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Extract Hashtags from a Social Media Post</a:t>
            </a:r>
            <a:endParaRPr lang="en-US"/>
          </a:p>
          <a:p>
            <a:pPr lvl="1">
              <a:lnSpc>
                <a:spcPct val="150000"/>
              </a:lnSpc>
            </a:pP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3"/>
          <p:cNvPicPr preferRelativeResize="0"/>
          <p:nvPr/>
        </p:nvPicPr>
        <p:blipFill rotWithShape="1">
          <a:blip r:embed="rId1"/>
          <a:srcRect l="5658" r="5658"/>
          <a:stretch>
            <a:fillRect/>
          </a:stretch>
        </p:blipFill>
        <p:spPr>
          <a:xfrm>
            <a:off x="550225" y="802978"/>
            <a:ext cx="5790000" cy="4351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177" name="Google Shape;177;p23"/>
          <p:cNvSpPr/>
          <p:nvPr/>
        </p:nvSpPr>
        <p:spPr>
          <a:xfrm>
            <a:off x="6410300" y="91508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6410325" y="915035"/>
            <a:ext cx="1261745" cy="126238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8" name="Google Shape;178;p23"/>
          <p:cNvSpPr txBox="1"/>
          <p:nvPr>
            <p:ph type="title" idx="4294967295"/>
          </p:nvPr>
        </p:nvSpPr>
        <p:spPr>
          <a:xfrm>
            <a:off x="6667600" y="802975"/>
            <a:ext cx="5026500" cy="435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/>
              <a:t>OFFFFF</a:t>
            </a:r>
            <a:br>
              <a:rPr lang="en-US" sz="7000"/>
            </a:br>
            <a:r>
              <a:rPr lang="en-US" altLang="en-GB" sz="7000"/>
              <a:t>Take a brack</a:t>
            </a:r>
            <a:r>
              <a:rPr lang="en-GB" sz="7000"/>
              <a:t>.</a:t>
            </a:r>
            <a:endParaRPr sz="7000"/>
          </a:p>
        </p:txBody>
      </p:sp>
      <p:sp>
        <p:nvSpPr>
          <p:cNvPr id="179" name="Google Shape;179;p23"/>
          <p:cNvSpPr txBox="1"/>
          <p:nvPr>
            <p:ph type="body" idx="4294967295"/>
          </p:nvPr>
        </p:nvSpPr>
        <p:spPr>
          <a:xfrm>
            <a:off x="550225" y="5265600"/>
            <a:ext cx="11129100" cy="97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Only </a:t>
            </a:r>
            <a:r>
              <a:rPr lang="en-GB"/>
              <a:t>Koalas don’t have much energy and, </a:t>
            </a:r>
            <a:r>
              <a:rPr lang="en-US" altLang="en-GB"/>
              <a:t>Koala </a:t>
            </a:r>
            <a:r>
              <a:rPr lang="en-GB">
                <a:sym typeface="+mn-ea"/>
              </a:rPr>
              <a:t>can sleep for up to 18 hours a day</a:t>
            </a:r>
            <a:r>
              <a:rPr lang="en-US" altLang="en-GB">
                <a:sym typeface="+mn-ea"/>
              </a:rPr>
              <a:t> but you only need 6-8 hours to have all energy needed energy for one day.</a:t>
            </a:r>
            <a:endParaRPr lang="en-US" altLang="en-GB">
              <a:sym typeface="+mn-ea"/>
            </a:endParaRPr>
          </a:p>
        </p:txBody>
      </p:sp>
      <p:cxnSp>
        <p:nvCxnSpPr>
          <p:cNvPr id="180" name="Google Shape;180;p23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3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 Box 4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So, Don’t Wast Your Time in Sleep</a:t>
            </a:r>
            <a:r>
              <a:rPr lang="en-GB"/>
              <a:t>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0"/>
              <a:t>See you next </a:t>
            </a:r>
            <a:r>
              <a:rPr lang="en-US" altLang="en-GB" sz="10000">
                <a:sym typeface="+mn-ea"/>
              </a:rPr>
              <a:t>session</a:t>
            </a:r>
            <a:r>
              <a:rPr lang="en-GB" sz="10000"/>
              <a:t>!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ked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5410" y="4799965"/>
            <a:ext cx="472440" cy="472440"/>
          </a:xfrm>
          <a:prstGeom prst="rect">
            <a:avLst/>
          </a:prstGeom>
        </p:spPr>
      </p:pic>
      <p:sp>
        <p:nvSpPr>
          <p:cNvPr id="384" name="Google Shape;384;p36"/>
          <p:cNvSpPr/>
          <p:nvPr/>
        </p:nvSpPr>
        <p:spPr>
          <a:xfrm>
            <a:off x="1059150" y="1585350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1059180" y="1585595"/>
            <a:ext cx="1262380" cy="12617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385" name="Google Shape;385;p36"/>
          <p:cNvSpPr txBox="1"/>
          <p:nvPr>
            <p:ph type="title"/>
          </p:nvPr>
        </p:nvSpPr>
        <p:spPr>
          <a:xfrm>
            <a:off x="1373000" y="1885163"/>
            <a:ext cx="5581500" cy="89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Thank you!</a:t>
            </a:r>
            <a:endParaRPr sz="6000"/>
          </a:p>
        </p:txBody>
      </p:sp>
      <p:sp>
        <p:nvSpPr>
          <p:cNvPr id="386" name="Google Shape;386;p36"/>
          <p:cNvSpPr/>
          <p:nvPr/>
        </p:nvSpPr>
        <p:spPr>
          <a:xfrm>
            <a:off x="2228545" y="4879890"/>
            <a:ext cx="181070" cy="392601"/>
          </a:xfrm>
          <a:custGeom>
            <a:avLst/>
            <a:gdLst/>
            <a:ahLst/>
            <a:cxnLst/>
            <a:rect l="l" t="t" r="r" b="b"/>
            <a:pathLst>
              <a:path w="7907" h="17146" extrusionOk="0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2" name="Google Shape;392;p36"/>
          <p:cNvSpPr txBox="1"/>
          <p:nvPr>
            <p:ph type="body" idx="1"/>
          </p:nvPr>
        </p:nvSpPr>
        <p:spPr>
          <a:xfrm>
            <a:off x="1373100" y="2943188"/>
            <a:ext cx="5581500" cy="198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Do you have any questions?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joeshwoa.george@gmail</a:t>
            </a:r>
            <a:r>
              <a:rPr lang="en-GB"/>
              <a:t>.com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+20 120 294 6596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4" name="Picture 3" descr="Flutter Icon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5" name="Text Box 4">
            <a:hlinkClick r:id="rId5" action="ppaction://hlinkfile"/>
          </p:cNvPr>
          <p:cNvSpPr txBox="1"/>
          <p:nvPr/>
        </p:nvSpPr>
        <p:spPr>
          <a:xfrm>
            <a:off x="137541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7" name="Text Box 6">
            <a:hlinkClick r:id="rId6" action="ppaction://hlinkfile"/>
          </p:cNvPr>
          <p:cNvSpPr txBox="1"/>
          <p:nvPr>
            <p:custDataLst>
              <p:tags r:id="rId7"/>
            </p:custDataLst>
          </p:nvPr>
        </p:nvSpPr>
        <p:spPr>
          <a:xfrm>
            <a:off x="208788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8" name="Text Box 7"/>
          <p:cNvSpPr txBox="1"/>
          <p:nvPr>
            <p:custDataLst>
              <p:tags r:id="rId8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10000">
                <a:sym typeface="+mn-ea"/>
              </a:rPr>
              <a:t>Any questions?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634485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215770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Google Shape;136;p19"/>
          <p:cNvSpPr/>
          <p:nvPr>
            <p:custDataLst>
              <p:tags r:id="rId1"/>
            </p:custDataLst>
          </p:nvPr>
        </p:nvSpPr>
        <p:spPr>
          <a:xfrm>
            <a:off x="2153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2157700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Contents.</a:t>
            </a:r>
            <a:endParaRPr lang="en-GB"/>
          </a:p>
        </p:txBody>
      </p:sp>
      <p:sp>
        <p:nvSpPr>
          <p:cNvPr id="5" name="Google Shape;136;p19"/>
          <p:cNvSpPr/>
          <p:nvPr>
            <p:custDataLst>
              <p:tags r:id="rId2"/>
            </p:custDataLst>
          </p:nvPr>
        </p:nvSpPr>
        <p:spPr>
          <a:xfrm>
            <a:off x="6288375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8" name="Google Shape;138;p19"/>
          <p:cNvSpPr txBox="1"/>
          <p:nvPr>
            <p:ph type="body" idx="1"/>
          </p:nvPr>
        </p:nvSpPr>
        <p:spPr>
          <a:xfrm>
            <a:off x="2993825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is Regex?, Regex in Dart.</a:t>
            </a:r>
            <a:endParaRPr lang="en-US" altLang="en-US"/>
          </a:p>
        </p:txBody>
      </p:sp>
      <p:sp>
        <p:nvSpPr>
          <p:cNvPr id="139" name="Google Shape;139;p19"/>
          <p:cNvSpPr txBox="1"/>
          <p:nvPr>
            <p:ph type="body" idx="2"/>
          </p:nvPr>
        </p:nvSpPr>
        <p:spPr>
          <a:xfrm>
            <a:off x="7332750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Anchors, Character Classes, </a:t>
            </a:r>
            <a:r>
              <a:rPr lang="en-US">
                <a:sym typeface="+mn-ea"/>
              </a:rPr>
              <a:t>Quantifiers</a:t>
            </a:r>
            <a:r>
              <a:rPr lang="en-US" altLang="en-US"/>
              <a:t>.</a:t>
            </a:r>
            <a:endParaRPr lang="en-US" altLang="en-US"/>
          </a:p>
        </p:txBody>
      </p:sp>
      <p:sp>
        <p:nvSpPr>
          <p:cNvPr id="140" name="Google Shape;140;p19"/>
          <p:cNvSpPr txBox="1"/>
          <p:nvPr>
            <p:ph type="body" idx="3"/>
          </p:nvPr>
        </p:nvSpPr>
        <p:spPr>
          <a:xfrm>
            <a:off x="7332725" y="47609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Let's ask</a:t>
            </a:r>
            <a:endParaRPr lang="en-GB"/>
          </a:p>
        </p:txBody>
      </p:sp>
      <p:sp>
        <p:nvSpPr>
          <p:cNvPr id="4" name="Google Shape;136;p19"/>
          <p:cNvSpPr/>
          <p:nvPr>
            <p:custDataLst>
              <p:tags r:id="rId3"/>
            </p:custDataLst>
          </p:nvPr>
        </p:nvSpPr>
        <p:spPr>
          <a:xfrm>
            <a:off x="6344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41" name="Google Shape;141;p19"/>
          <p:cNvSpPr txBox="1"/>
          <p:nvPr>
            <p:ph type="title" idx="4"/>
          </p:nvPr>
        </p:nvSpPr>
        <p:spPr>
          <a:xfrm>
            <a:off x="29938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Introduction to Regex</a:t>
            </a:r>
            <a:endParaRPr lang="en-US" altLang="en-US" sz="2400"/>
          </a:p>
        </p:txBody>
      </p:sp>
      <p:sp>
        <p:nvSpPr>
          <p:cNvPr id="142" name="Google Shape;142;p19"/>
          <p:cNvSpPr txBox="1"/>
          <p:nvPr>
            <p:ph type="title" idx="5"/>
          </p:nvPr>
        </p:nvSpPr>
        <p:spPr>
          <a:xfrm>
            <a:off x="733275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ym typeface="+mn-ea"/>
              </a:rPr>
              <a:t>Basic Components of Regex</a:t>
            </a:r>
            <a:endParaRPr lang="en-US" altLang="en-US" sz="2400"/>
          </a:p>
        </p:txBody>
      </p:sp>
      <p:sp>
        <p:nvSpPr>
          <p:cNvPr id="143" name="Google Shape;143;p19"/>
          <p:cNvSpPr txBox="1"/>
          <p:nvPr>
            <p:ph type="title" idx="6"/>
          </p:nvPr>
        </p:nvSpPr>
        <p:spPr>
          <a:xfrm>
            <a:off x="7332725" y="40651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ym typeface="+mn-ea"/>
              </a:rPr>
              <a:t> Q&amp;A and Wrap-Up</a:t>
            </a:r>
            <a:endParaRPr lang="en-US" altLang="en-GB" sz="2400"/>
          </a:p>
        </p:txBody>
      </p:sp>
      <p:sp>
        <p:nvSpPr>
          <p:cNvPr id="144" name="Google Shape;144;p19"/>
          <p:cNvSpPr txBox="1"/>
          <p:nvPr>
            <p:ph type="body" idx="7"/>
          </p:nvPr>
        </p:nvSpPr>
        <p:spPr>
          <a:xfrm>
            <a:off x="2993825" y="47608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ym typeface="+mn-ea"/>
              </a:rPr>
              <a:t>Capturing Groups, Backreferences, Alternation, </a:t>
            </a:r>
            <a:r>
              <a:rPr lang="en-US">
                <a:sym typeface="+mn-ea"/>
              </a:rPr>
              <a:t>Looks</a:t>
            </a:r>
            <a:r>
              <a:rPr lang="en-US"/>
              <a:t>.</a:t>
            </a:r>
            <a:endParaRPr lang="en-US"/>
          </a:p>
        </p:txBody>
      </p:sp>
      <p:sp>
        <p:nvSpPr>
          <p:cNvPr id="145" name="Google Shape;145;p19"/>
          <p:cNvSpPr txBox="1"/>
          <p:nvPr>
            <p:ph type="title" idx="8"/>
          </p:nvPr>
        </p:nvSpPr>
        <p:spPr>
          <a:xfrm>
            <a:off x="2993825" y="40650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ym typeface="+mn-ea"/>
              </a:rPr>
              <a:t>Capturing Groups and Alternation</a:t>
            </a:r>
            <a:endParaRPr lang="en-US" altLang="en-US" sz="2400"/>
          </a:p>
        </p:txBody>
      </p:sp>
      <p:sp>
        <p:nvSpPr>
          <p:cNvPr id="146" name="Google Shape;146;p19"/>
          <p:cNvSpPr/>
          <p:nvPr/>
        </p:nvSpPr>
        <p:spPr>
          <a:xfrm>
            <a:off x="2230050" y="2256638"/>
            <a:ext cx="766461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6440825" y="2256638"/>
            <a:ext cx="884026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02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2153850" y="4314038"/>
            <a:ext cx="893187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03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6440825" y="4314038"/>
            <a:ext cx="964184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04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4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What is Regex?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Introduction to Regex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What is Regex?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Regular Expressions (Regex) are patterns used to match character combinations in strings.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Commonly used for input validation, search operations, and text manipulation.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Basic Syntax Overview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>
                <a:sym typeface="+mn-ea"/>
              </a:rPr>
              <a:t>Literals: Exact characters ("hello").</a:t>
            </a:r>
            <a:endParaRPr lang="en-US" altLang="en-GB">
              <a:sym typeface="+mn-ea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>
                <a:sym typeface="+mn-ea"/>
              </a:rPr>
              <a:t>Metacharacters: Special characters like . (wildcard), ^ (start of string), $ (end of string).</a:t>
            </a:r>
            <a:endParaRPr lang="en-US" altLang="en-GB">
              <a:sym typeface="+mn-ea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>
                <a:sym typeface="+mn-ea"/>
              </a:rPr>
              <a:t>Flags:</a:t>
            </a:r>
            <a:endParaRPr lang="en-US" altLang="en-GB">
              <a:sym typeface="+mn-ea"/>
            </a:endParaRPr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>
                <a:sym typeface="+mn-ea"/>
              </a:rPr>
              <a:t>g (global) - find all matches rather than stopping after the first match.</a:t>
            </a:r>
            <a:endParaRPr lang="en-US" altLang="en-GB">
              <a:sym typeface="+mn-ea"/>
            </a:endParaRPr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>
                <a:sym typeface="+mn-ea"/>
              </a:rPr>
              <a:t>i (case-insensitive) - match both upper and lower cases.</a:t>
            </a:r>
            <a:endParaRPr lang="en-US" altLang="en-GB">
              <a:sym typeface="+mn-ea"/>
            </a:endParaRPr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>
                <a:sym typeface="+mn-ea"/>
              </a:rPr>
              <a:t>m (multi-line) - multiline matching.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Regex in Dart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Dart provides the RegExp class for Regex operations.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Example: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3916680"/>
            <a:ext cx="6908800" cy="237807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void main() {</a:t>
            </a:r>
            <a:endParaRPr lang="en-US" altLang="en-US"/>
          </a:p>
          <a:p>
            <a:pPr algn="l"/>
            <a:r>
              <a:rPr lang="en-US" altLang="en-US"/>
              <a:t>  final regex = RegExp(r'^[a-zA-Z0-9]+$');</a:t>
            </a:r>
            <a:endParaRPr lang="en-US" altLang="en-US"/>
          </a:p>
          <a:p>
            <a:pPr algn="l"/>
            <a:r>
              <a:rPr lang="en-US" altLang="en-US"/>
              <a:t>  final testString = 'Flutter123';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  if (regex.hasMatch(testString)) {</a:t>
            </a:r>
            <a:endParaRPr lang="en-US" altLang="en-US"/>
          </a:p>
          <a:p>
            <a:pPr algn="l"/>
            <a:r>
              <a:rPr lang="en-US" altLang="en-US"/>
              <a:t>    print('Valid string');</a:t>
            </a:r>
            <a:endParaRPr lang="en-US" altLang="en-US"/>
          </a:p>
          <a:p>
            <a:pPr algn="l"/>
            <a:r>
              <a:rPr lang="en-US" altLang="en-US"/>
              <a:t>  } else {</a:t>
            </a:r>
            <a:endParaRPr lang="en-US" altLang="en-US"/>
          </a:p>
          <a:p>
            <a:pPr algn="l"/>
            <a:r>
              <a:rPr lang="en-US" altLang="en-US"/>
              <a:t>    print('Invalid string');</a:t>
            </a:r>
            <a:endParaRPr lang="en-US" altLang="en-US"/>
          </a:p>
          <a:p>
            <a:pPr algn="l"/>
            <a:r>
              <a:rPr lang="en-US" altLang="en-US"/>
              <a:t>  }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Anchors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Basic Components of Regex</a:t>
            </a:r>
            <a:r>
              <a:rPr lang="en-GB">
                <a:sym typeface="+mn-ea"/>
              </a:rPr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2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SlidesMania">
  <a:themeElements>
    <a:clrScheme name="">
      <a:dk1>
        <a:srgbClr val="000000"/>
      </a:dk1>
      <a:lt1>
        <a:srgbClr val="F1F1E9"/>
      </a:lt1>
      <a:dk2>
        <a:srgbClr val="000000"/>
      </a:dk2>
      <a:lt2>
        <a:srgbClr val="EEEEEE"/>
      </a:lt2>
      <a:accent1>
        <a:srgbClr val="FFD966"/>
      </a:accent1>
      <a:accent2>
        <a:srgbClr val="7B95A5"/>
      </a:accent2>
      <a:accent3>
        <a:srgbClr val="25566E"/>
      </a:accent3>
      <a:accent4>
        <a:srgbClr val="587C8E"/>
      </a:accent4>
      <a:accent5>
        <a:srgbClr val="DBA274"/>
      </a:accent5>
      <a:accent6>
        <a:srgbClr val="C26A59"/>
      </a:accent6>
      <a:hlink>
        <a:srgbClr val="42A5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5729</Words>
  <Application>WPS Presentation</Application>
  <PresentationFormat/>
  <Paragraphs>289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4" baseType="lpstr">
      <vt:lpstr>Arial</vt:lpstr>
      <vt:lpstr>SimSun</vt:lpstr>
      <vt:lpstr>Wingdings</vt:lpstr>
      <vt:lpstr>Arial</vt:lpstr>
      <vt:lpstr>Calistoga</vt:lpstr>
      <vt:lpstr>Antic Slab</vt:lpstr>
      <vt:lpstr>Calibri</vt:lpstr>
      <vt:lpstr>Aldrich</vt:lpstr>
      <vt:lpstr>Segoe Print</vt:lpstr>
      <vt:lpstr>Abril Fatface</vt:lpstr>
      <vt:lpstr>Bell MT</vt:lpstr>
      <vt:lpstr>Poppins</vt:lpstr>
      <vt:lpstr>Homemade Apple</vt:lpstr>
      <vt:lpstr>Microsoft YaHei</vt:lpstr>
      <vt:lpstr>Arial Unicode MS</vt:lpstr>
      <vt:lpstr>Aldhabi</vt:lpstr>
      <vt:lpstr>SlidesMania</vt:lpstr>
      <vt:lpstr>Mastering Flutter: From Beginner to Pro.</vt:lpstr>
      <vt:lpstr>Do not skip any information without understanding it.</vt:lpstr>
      <vt:lpstr>Any questions?</vt:lpstr>
      <vt:lpstr>Capturing Groups and Alternation</vt:lpstr>
      <vt:lpstr>Introduction to Regex.</vt:lpstr>
      <vt:lpstr>What is Regex?</vt:lpstr>
      <vt:lpstr>Basic Syntax Overview</vt:lpstr>
      <vt:lpstr>Regex in Dart</vt:lpstr>
      <vt:lpstr>Basic Components of Regex.</vt:lpstr>
      <vt:lpstr>Anchors</vt:lpstr>
      <vt:lpstr>Character Classes</vt:lpstr>
      <vt:lpstr>Character Classes</vt:lpstr>
      <vt:lpstr>Quantifiers</vt:lpstr>
      <vt:lpstr>Character Classes</vt:lpstr>
      <vt:lpstr>Examples</vt:lpstr>
      <vt:lpstr>Capturing Groups and Alternation.</vt:lpstr>
      <vt:lpstr>Capturing Groups</vt:lpstr>
      <vt:lpstr>Backreferences</vt:lpstr>
      <vt:lpstr>Alternation (OR)</vt:lpstr>
      <vt:lpstr>Lookaheads</vt:lpstr>
      <vt:lpstr>Lookbehinds</vt:lpstr>
      <vt:lpstr>Q&amp;A and Wrap-Up.</vt:lpstr>
      <vt:lpstr>Homework</vt:lpstr>
      <vt:lpstr>OFFFFF Take a brack.</vt:lpstr>
      <vt:lpstr>So, Don’t Wast Your Time in Sleep.</vt:lpstr>
      <vt:lpstr>See you next session!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Flutter: From Beginner to Pro.</dc:title>
  <dc:creator/>
  <cp:lastModifiedBy>genius</cp:lastModifiedBy>
  <cp:revision>36</cp:revision>
  <dcterms:created xsi:type="dcterms:W3CDTF">2024-08-09T15:20:00Z</dcterms:created>
  <dcterms:modified xsi:type="dcterms:W3CDTF">2024-12-18T13:25:17Z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3181BF3FF6404482AE1C988CAFAFC79D_13</vt:lpwstr>
  </property>
  <property fmtid="{D5CDD505-2E9C-101B-9397-08002B2CF9AE}" pid="3" name="KSOProductBuildVer">
    <vt:lpwstr>1033-12.2.0.19307</vt:lpwstr>
  </property>
</Properties>
</file>