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678" r:id="rId10"/>
    <p:sldId id="714" r:id="rId11"/>
    <p:sldId id="715" r:id="rId12"/>
    <p:sldId id="716" r:id="rId13"/>
    <p:sldId id="717" r:id="rId14"/>
    <p:sldId id="733" r:id="rId15"/>
    <p:sldId id="734" r:id="rId16"/>
    <p:sldId id="735" r:id="rId17"/>
    <p:sldId id="351" r:id="rId18"/>
    <p:sldId id="641" r:id="rId19"/>
    <p:sldId id="699" r:id="rId20"/>
    <p:sldId id="736" r:id="rId21"/>
    <p:sldId id="737" r:id="rId22"/>
    <p:sldId id="361" r:id="rId23"/>
    <p:sldId id="643" r:id="rId24"/>
    <p:sldId id="394" r:id="rId25"/>
    <p:sldId id="397" r:id="rId26"/>
    <p:sldId id="398" r:id="rId27"/>
    <p:sldId id="399" r:id="rId28"/>
    <p:sldId id="400" r:id="rId29"/>
    <p:sldId id="401" r:id="rId30"/>
  </p:sldIdLst>
  <p:sldSz cx="12192000" cy="6858000"/>
  <p:notesSz cx="6858000" cy="9144000"/>
  <p:embeddedFontLst>
    <p:embeddedFont>
      <p:font typeface="Calistoga"/>
      <p:regular r:id="rId34"/>
    </p:embeddedFont>
    <p:embeddedFont>
      <p:font typeface="Antic Slab"/>
      <p:regular r:id="rId35"/>
    </p:embeddedFont>
    <p:embeddedFont>
      <p:font typeface="Poppins"/>
      <p:regular r:id="rId36"/>
      <p:italic r:id="rId37"/>
      <p:boldItalic r:id="rId38"/>
    </p:embeddedFont>
    <p:embeddedFont>
      <p:font typeface="Homemade Apple" panose="02000000000000000000"/>
      <p:regular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font" Target="fonts/font7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6.fntdata"/><Relationship Id="rId38" Type="http://schemas.openxmlformats.org/officeDocument/2006/relationships/font" Target="fonts/font5.fntdata"/><Relationship Id="rId37" Type="http://schemas.openxmlformats.org/officeDocument/2006/relationships/font" Target="fonts/font4.fntdata"/><Relationship Id="rId36" Type="http://schemas.openxmlformats.org/officeDocument/2006/relationships/font" Target="fonts/font3.fntdata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0" Type="http://schemas.openxmlformats.org/officeDocument/2006/relationships/notesSlide" Target="../notesSlides/notesSlide25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16</a:t>
            </a:r>
            <a:r>
              <a:rPr lang="en-GB"/>
              <a:t>:</a:t>
            </a:r>
            <a:r>
              <a:t> </a:t>
            </a:r>
            <a:r>
              <a:rPr lang="en-US" altLang="en-US"/>
              <a:t>Database Basics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Creating a Database and Table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8365"/>
            <a:ext cx="6908800" cy="24949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CREATE DATABASE StudentsDB;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USE StudentsDB;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CREATE TABLE Students (</a:t>
            </a:r>
            <a:endParaRPr lang="en-US" altLang="en-US"/>
          </a:p>
          <a:p>
            <a:pPr algn="l"/>
            <a:r>
              <a:rPr lang="en-US" altLang="en-US"/>
              <a:t>    ID INT PRIMARY KEY AUTO_INCREMENT,</a:t>
            </a:r>
            <a:endParaRPr lang="en-US" altLang="en-US"/>
          </a:p>
          <a:p>
            <a:pPr algn="l"/>
            <a:r>
              <a:rPr lang="en-US" altLang="en-US"/>
              <a:t>    Name VARCHAR(100),</a:t>
            </a:r>
            <a:endParaRPr lang="en-US" altLang="en-US"/>
          </a:p>
          <a:p>
            <a:pPr algn="l"/>
            <a:r>
              <a:rPr lang="en-US" altLang="en-US"/>
              <a:t>    Age INT,</a:t>
            </a:r>
            <a:endParaRPr lang="en-US" altLang="en-US"/>
          </a:p>
          <a:p>
            <a:pPr algn="l"/>
            <a:r>
              <a:rPr lang="en-US" altLang="en-US"/>
              <a:t>    Grade VARCHAR(10)</a:t>
            </a:r>
            <a:endParaRPr lang="en-US" altLang="en-US"/>
          </a:p>
          <a:p>
            <a:pPr algn="l"/>
            <a:r>
              <a:rPr lang="en-US" altLang="en-US"/>
              <a:t>);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CRUD Operations in SQL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Create (INSERT):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Read (SELECT):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000"/>
            <a:ext cx="6908800" cy="9036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INSERT INTO Students (Name, Age, Grade)  </a:t>
            </a:r>
            <a:endParaRPr lang="en-US" altLang="en-US"/>
          </a:p>
          <a:p>
            <a:pPr algn="l"/>
            <a:r>
              <a:rPr lang="en-US" altLang="en-US"/>
              <a:t>VALUES ('John Doe', 20, 'A');  </a:t>
            </a:r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5257165"/>
            <a:ext cx="6908800" cy="9036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SELECT * FROM Students;  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CRUD Operations in SQL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Update (UPDATE):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Delete (DELETE):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000"/>
            <a:ext cx="6908800" cy="10668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UPDATE Students  </a:t>
            </a:r>
            <a:endParaRPr lang="en-US" altLang="en-US"/>
          </a:p>
          <a:p>
            <a:pPr algn="l"/>
            <a:r>
              <a:rPr lang="en-US" altLang="en-US"/>
              <a:t>SET Grade = 'B'  </a:t>
            </a:r>
            <a:endParaRPr lang="en-US" altLang="en-US"/>
          </a:p>
          <a:p>
            <a:pPr algn="l"/>
            <a:r>
              <a:rPr lang="en-US" altLang="en-US"/>
              <a:t>WHERE ID = 1;  </a:t>
            </a:r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5257165"/>
            <a:ext cx="6908800" cy="9036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DELETE FROM Students  </a:t>
            </a:r>
            <a:endParaRPr lang="en-US" altLang="en-US"/>
          </a:p>
          <a:p>
            <a:pPr algn="l"/>
            <a:r>
              <a:rPr lang="en-US" altLang="en-US"/>
              <a:t>WHERE ID = 1;  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Basic Query Filtering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WHERE, AND, OR.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940810"/>
            <a:ext cx="6908800" cy="9594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SELECT * FROM Students  </a:t>
            </a:r>
            <a:endParaRPr lang="en-US" altLang="en-US"/>
          </a:p>
          <a:p>
            <a:pPr algn="l"/>
            <a:r>
              <a:rPr lang="en-US" altLang="en-US"/>
              <a:t>WHERE Age &gt; 18 AND Grade = 'A';  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Sorting and Limiting Results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ORDER BY, LIMIT.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940810"/>
            <a:ext cx="6908800" cy="10566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SELECT * FROM Students  </a:t>
            </a:r>
            <a:endParaRPr lang="en-US" altLang="en-US"/>
          </a:p>
          <a:p>
            <a:pPr algn="l"/>
            <a:r>
              <a:rPr lang="en-US" altLang="en-US"/>
              <a:t>ORDER BY Age DESC  </a:t>
            </a:r>
            <a:endParaRPr lang="en-US" altLang="en-US"/>
          </a:p>
          <a:p>
            <a:pPr algn="l"/>
            <a:r>
              <a:rPr lang="en-US" altLang="en-US"/>
              <a:t>LIMIT 5;  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NoSQL?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NoSQL Databases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NoSQL?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/>
              <a:t>Non-relational databases designed for scalability and flexibility.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Key Characteristics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Schema-less data storage.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High scalability for distributed systems.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Support for various data models: document, key-value, graph, and column-family.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MongoDB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/>
              <a:t>Document-based NoSQL database.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Stores data in JSON-like format.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Example Document: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345940"/>
            <a:ext cx="6908800" cy="16916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{  </a:t>
            </a:r>
            <a:endParaRPr lang="en-US" altLang="en-US"/>
          </a:p>
          <a:p>
            <a:pPr algn="l"/>
            <a:r>
              <a:rPr lang="en-US" altLang="en-US"/>
              <a:t>  "ID": 1,  </a:t>
            </a:r>
            <a:endParaRPr lang="en-US" altLang="en-US"/>
          </a:p>
          <a:p>
            <a:pPr algn="l"/>
            <a:r>
              <a:rPr lang="en-US" altLang="en-US"/>
              <a:t>  "Name": "John Doe",  </a:t>
            </a:r>
            <a:endParaRPr lang="en-US" altLang="en-US"/>
          </a:p>
          <a:p>
            <a:pPr algn="l"/>
            <a:r>
              <a:rPr lang="en-US" altLang="en-US"/>
              <a:t>  "Age": 20,  </a:t>
            </a:r>
            <a:endParaRPr lang="en-US" altLang="en-US"/>
          </a:p>
          <a:p>
            <a:pPr algn="l"/>
            <a:r>
              <a:rPr lang="en-US" altLang="en-US"/>
              <a:t>  "Grade": "A"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Basic CRUD Operations in MongoDB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/>
              <a:t>Insert Document: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Retrieve Documents: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000"/>
            <a:ext cx="6908800" cy="144399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db.Students.insertOne({  </a:t>
            </a:r>
            <a:endParaRPr lang="en-US" altLang="en-US"/>
          </a:p>
          <a:p>
            <a:pPr algn="l"/>
            <a:r>
              <a:rPr lang="en-US" altLang="en-US"/>
              <a:t>  "Name": "John Doe",  </a:t>
            </a:r>
            <a:endParaRPr lang="en-US" altLang="en-US"/>
          </a:p>
          <a:p>
            <a:pPr algn="l"/>
            <a:r>
              <a:rPr lang="en-US" altLang="en-US"/>
              <a:t>  "Age": 20,  </a:t>
            </a:r>
            <a:endParaRPr lang="en-US" altLang="en-US"/>
          </a:p>
          <a:p>
            <a:pPr algn="l"/>
            <a:r>
              <a:rPr lang="en-US" altLang="en-US"/>
              <a:t>  "Grade": "A"  </a:t>
            </a:r>
            <a:endParaRPr lang="en-US" altLang="en-US"/>
          </a:p>
          <a:p>
            <a:pPr algn="l"/>
            <a:r>
              <a:rPr lang="en-US" altLang="en-US"/>
              <a:t>});  </a:t>
            </a:r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5566410"/>
            <a:ext cx="6908800" cy="7378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db.Students.find();  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Basic CRUD Operations in MongoDB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/>
              <a:t>Update Document: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Delete Document: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000"/>
            <a:ext cx="6908800" cy="144399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db.Students.updateOne(  </a:t>
            </a:r>
            <a:endParaRPr lang="en-US" altLang="en-US"/>
          </a:p>
          <a:p>
            <a:pPr algn="l"/>
            <a:r>
              <a:rPr lang="en-US" altLang="en-US"/>
              <a:t>  { "Name": "John Doe" },  </a:t>
            </a:r>
            <a:endParaRPr lang="en-US" altLang="en-US"/>
          </a:p>
          <a:p>
            <a:pPr algn="l"/>
            <a:r>
              <a:rPr lang="en-US" altLang="en-US"/>
              <a:t>  { $set: { "Grade": "B" } }  </a:t>
            </a:r>
            <a:endParaRPr lang="en-US" altLang="en-US"/>
          </a:p>
          <a:p>
            <a:pPr algn="l"/>
            <a:r>
              <a:rPr lang="en-US" altLang="en-US"/>
              <a:t>);  </a:t>
            </a:r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5566410"/>
            <a:ext cx="6908800" cy="7378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db.Students.deleteOne({ "Name": "John Doe" });  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When to Use 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SQL vs. NoSQL Use Cases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When to Use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SQL?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Applications requiring complex queries and transactions.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Examples: Banking, inventory systems, and enterprise software.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NoSQL</a:t>
            </a:r>
            <a:r>
              <a:rPr lang="en-US" altLang="en-US">
                <a:sym typeface="+mn-ea"/>
              </a:rPr>
              <a:t>?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Applications requiring high scalability and flexible schema.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Examples: Social media platforms, IoT, and real-time analytics.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Design a SQL database for a student management system.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Create tables for students, courses, and enrollment.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Write SQL queries for CRUD operations and joining tables.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Design a NoSQL database for a task management app.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Create a collection for tasks.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Perform CRUD operations in MongoDB.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a Database?, Why Use Databases?, SQL Basics.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NoSQL?, Basic CRUD Operations in MongoDB.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Introduction to SQL Databases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Introduction to NoSQL Databases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When to Use SQL?, When to Use NoSQL?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SQL vs. NoSQL Use Cases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a Database?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Introduction to Databases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a Database?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structured way to store, manage, and retrieve data.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Types: Relational (SQL) and Non-Relational (NoSQL).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Why Use Databases?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Persistent data storage.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Organizing and retrieving data efficiently.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SQL vs. NoSQL Databases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graphicFrame>
        <p:nvGraphicFramePr>
          <p:cNvPr id="2" name="Table 1"/>
          <p:cNvGraphicFramePr/>
          <p:nvPr>
            <p:custDataLst>
              <p:tags r:id="rId3"/>
            </p:custDataLst>
          </p:nvPr>
        </p:nvGraphicFramePr>
        <p:xfrm>
          <a:off x="1400175" y="2787650"/>
          <a:ext cx="8286750" cy="2495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250"/>
                <a:gridCol w="2762250"/>
                <a:gridCol w="2762250"/>
              </a:tblGrid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SQL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  <a:sym typeface="+mn-ea"/>
                        </a:rPr>
                        <a:t>NoSQL</a:t>
                      </a:r>
                      <a:endParaRPr lang="en-US" altLang="en-US" sz="20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Structure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Tabular (rows and columns)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Flexible (documents, key-value, etc.)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Schema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Predefined, strict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Dynamic, flexible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Query Language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SQL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Varies by database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Examples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MySQL, PostgreSQL, SQLite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MongoDB, Firebase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SQL Basics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Introduction to SQL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Structured Query Language used for managing relational databases.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SQL Statements: SELECT, INSERT, UPDATE, DELETE.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TABLE_ENDDRAG_ORIGIN_RECT" val="652*196"/>
  <p:tag name="TABLE_ENDDRAG_RECT" val="110*219*652*196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4477</Words>
  <Application>WPS Presentation</Application>
  <PresentationFormat/>
  <Paragraphs>324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SQL vs. NoSQL Use Cases</vt:lpstr>
      <vt:lpstr>Introduction to Databases.</vt:lpstr>
      <vt:lpstr>What is a Database?</vt:lpstr>
      <vt:lpstr>Why Use Databases?</vt:lpstr>
      <vt:lpstr>SQL vs. NoSQL Databases</vt:lpstr>
      <vt:lpstr>SQL Basics</vt:lpstr>
      <vt:lpstr>Creating a Database and Table</vt:lpstr>
      <vt:lpstr>CRUD Operations in SQL</vt:lpstr>
      <vt:lpstr>CRUD Operations in SQL</vt:lpstr>
      <vt:lpstr>Basic Query Filtering</vt:lpstr>
      <vt:lpstr>Sorting and Limiting Results</vt:lpstr>
      <vt:lpstr>Introduction to NoSQL Databases.</vt:lpstr>
      <vt:lpstr>What is NoSQL?</vt:lpstr>
      <vt:lpstr>MongoDB</vt:lpstr>
      <vt:lpstr>Basic CRUD Operations in MongoDB</vt:lpstr>
      <vt:lpstr>Basic CRUD Operations in MongoDB</vt:lpstr>
      <vt:lpstr>SQL vs. NoSQL Use Cases.</vt:lpstr>
      <vt:lpstr>When to Use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40</cp:revision>
  <dcterms:created xsi:type="dcterms:W3CDTF">2024-08-09T15:20:00Z</dcterms:created>
  <dcterms:modified xsi:type="dcterms:W3CDTF">2024-12-18T13:24:42Z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