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415" r:id="rId5"/>
    <p:sldId id="416" r:id="rId6"/>
    <p:sldId id="258" r:id="rId7"/>
    <p:sldId id="260" r:id="rId8"/>
    <p:sldId id="306" r:id="rId9"/>
    <p:sldId id="714" r:id="rId10"/>
    <p:sldId id="715" r:id="rId11"/>
    <p:sldId id="716" r:id="rId12"/>
    <p:sldId id="717" r:id="rId13"/>
    <p:sldId id="351" r:id="rId14"/>
    <p:sldId id="749" r:id="rId15"/>
    <p:sldId id="750" r:id="rId16"/>
    <p:sldId id="752" r:id="rId17"/>
    <p:sldId id="751" r:id="rId18"/>
    <p:sldId id="361" r:id="rId19"/>
    <p:sldId id="753" r:id="rId20"/>
    <p:sldId id="754" r:id="rId21"/>
    <p:sldId id="755" r:id="rId22"/>
    <p:sldId id="757" r:id="rId23"/>
    <p:sldId id="758" r:id="rId24"/>
    <p:sldId id="756" r:id="rId25"/>
    <p:sldId id="394" r:id="rId26"/>
    <p:sldId id="397" r:id="rId27"/>
    <p:sldId id="398" r:id="rId28"/>
    <p:sldId id="399" r:id="rId29"/>
    <p:sldId id="400" r:id="rId30"/>
    <p:sldId id="401" r:id="rId31"/>
  </p:sldIdLst>
  <p:sldSz cx="12192000" cy="6858000"/>
  <p:notesSz cx="6858000" cy="9144000"/>
  <p:embeddedFontLst>
    <p:embeddedFont>
      <p:font typeface="Calistoga"/>
      <p:regular r:id="rId35"/>
    </p:embeddedFont>
    <p:embeddedFont>
      <p:font typeface="Antic Slab"/>
      <p:regular r:id="rId36"/>
    </p:embeddedFont>
    <p:embeddedFont>
      <p:font typeface="Poppins"/>
      <p:regular r:id="rId37"/>
      <p:italic r:id="rId38"/>
      <p:boldItalic r:id="rId39"/>
    </p:embeddedFont>
    <p:embeddedFont>
      <p:font typeface="Homemade Apple" panose="02000000000000000000"/>
      <p:regular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25" userDrawn="1">
          <p15:clr>
            <a:srgbClr val="A4A3A4"/>
          </p15:clr>
        </p15:guide>
        <p15:guide id="2" pos="38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A9F4"/>
    <a:srgbClr val="42A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25"/>
        <p:guide pos="386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font" Target="fonts/font7.fntdata"/><Relationship Id="rId4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5.fntdata"/><Relationship Id="rId38" Type="http://schemas.openxmlformats.org/officeDocument/2006/relationships/font" Target="fonts/font4.fntdata"/><Relationship Id="rId37" Type="http://schemas.openxmlformats.org/officeDocument/2006/relationships/font" Target="fonts/font3.fntdata"/><Relationship Id="rId36" Type="http://schemas.openxmlformats.org/officeDocument/2006/relationships/font" Target="fonts/font2.fntdata"/><Relationship Id="rId35" Type="http://schemas.openxmlformats.org/officeDocument/2006/relationships/font" Target="fonts/font1.fntdata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073618e60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073618e60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1c3728c19_0_1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1c3728c19_0_1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073618e60_0_7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073618e60_0_7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stagram.com/slidesmania/" TargetMode="External"/><Relationship Id="rId8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6" Type="http://schemas.openxmlformats.org/officeDocument/2006/relationships/image" Target="../media/image2.png"/><Relationship Id="rId5" Type="http://schemas.openxmlformats.org/officeDocument/2006/relationships/hyperlink" Target="https://twitter.com/SlidesManiaSM/" TargetMode="External"/><Relationship Id="rId4" Type="http://schemas.openxmlformats.org/officeDocument/2006/relationships/image" Target="../media/image1.png"/><Relationship Id="rId3" Type="http://schemas.openxmlformats.org/officeDocument/2006/relationships/hyperlink" Target="https://www.facebook.com/SlidesManiaSM/" TargetMode="External"/><Relationship Id="rId2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834600" y="2762700"/>
            <a:ext cx="9941700" cy="1332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imeline">
  <p:cSld name="CUSTOM_1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subTitle" idx="1"/>
          </p:nvPr>
        </p:nvSpPr>
        <p:spPr>
          <a:xfrm>
            <a:off x="41560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6" name="Google Shape;66;p11"/>
          <p:cNvSpPr txBox="1"/>
          <p:nvPr>
            <p:ph type="subTitle" idx="2"/>
          </p:nvPr>
        </p:nvSpPr>
        <p:spPr>
          <a:xfrm>
            <a:off x="277537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7" name="Google Shape;67;p11"/>
          <p:cNvSpPr txBox="1"/>
          <p:nvPr>
            <p:ph type="subTitle" idx="3"/>
          </p:nvPr>
        </p:nvSpPr>
        <p:spPr>
          <a:xfrm>
            <a:off x="5135153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8" name="Google Shape;68;p11"/>
          <p:cNvSpPr txBox="1"/>
          <p:nvPr>
            <p:ph type="subTitle" idx="4"/>
          </p:nvPr>
        </p:nvSpPr>
        <p:spPr>
          <a:xfrm>
            <a:off x="749493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9" name="Google Shape;69;p11"/>
          <p:cNvSpPr txBox="1"/>
          <p:nvPr>
            <p:ph type="subTitle" idx="5"/>
          </p:nvPr>
        </p:nvSpPr>
        <p:spPr>
          <a:xfrm>
            <a:off x="985470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415600" y="821975"/>
            <a:ext cx="11436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body" idx="6"/>
          </p:nvPr>
        </p:nvSpPr>
        <p:spPr>
          <a:xfrm>
            <a:off x="4156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11"/>
          <p:cNvSpPr txBox="1"/>
          <p:nvPr>
            <p:ph type="body" idx="7"/>
          </p:nvPr>
        </p:nvSpPr>
        <p:spPr>
          <a:xfrm>
            <a:off x="277537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3" name="Google Shape;73;p11"/>
          <p:cNvSpPr txBox="1"/>
          <p:nvPr>
            <p:ph type="body" idx="8"/>
          </p:nvPr>
        </p:nvSpPr>
        <p:spPr>
          <a:xfrm>
            <a:off x="513515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type="body" idx="9"/>
          </p:nvPr>
        </p:nvSpPr>
        <p:spPr>
          <a:xfrm>
            <a:off x="749492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type="body" idx="13"/>
          </p:nvPr>
        </p:nvSpPr>
        <p:spPr>
          <a:xfrm>
            <a:off x="98547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Title and text left">
  <p:cSld name="CUSTOM_1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528225" y="1981100"/>
            <a:ext cx="5219400" cy="126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body" idx="1"/>
          </p:nvPr>
        </p:nvSpPr>
        <p:spPr>
          <a:xfrm>
            <a:off x="1528319" y="3438950"/>
            <a:ext cx="52194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79" name="Google Shape;79;p1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5376199" y="2122000"/>
            <a:ext cx="5061300" cy="124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type="body" idx="1"/>
          </p:nvPr>
        </p:nvSpPr>
        <p:spPr>
          <a:xfrm>
            <a:off x="5376290" y="3503650"/>
            <a:ext cx="50613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83" name="Google Shape;83;p13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Just title">
  <p:cSld name="CUSTOM_2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Certificate">
  <p:cSld name="CUSTOM_2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15650" y="71271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88" name="Google Shape;88;p15"/>
          <p:cNvSpPr txBox="1"/>
          <p:nvPr>
            <p:ph type="subTitle" idx="1"/>
          </p:nvPr>
        </p:nvSpPr>
        <p:spPr>
          <a:xfrm>
            <a:off x="2187000" y="2682871"/>
            <a:ext cx="7818000" cy="63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89" name="Google Shape;89;p15"/>
          <p:cNvCxnSpPr/>
          <p:nvPr/>
        </p:nvCxnSpPr>
        <p:spPr>
          <a:xfrm>
            <a:off x="1783800" y="3262113"/>
            <a:ext cx="862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5"/>
          <p:cNvSpPr txBox="1"/>
          <p:nvPr>
            <p:ph type="subTitle" idx="2"/>
          </p:nvPr>
        </p:nvSpPr>
        <p:spPr>
          <a:xfrm>
            <a:off x="3914250" y="35859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type="title" idx="3"/>
          </p:nvPr>
        </p:nvSpPr>
        <p:spPr>
          <a:xfrm>
            <a:off x="415650" y="393226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92" name="Google Shape;92;p15"/>
          <p:cNvSpPr txBox="1"/>
          <p:nvPr>
            <p:ph type="subTitle" idx="4"/>
          </p:nvPr>
        </p:nvSpPr>
        <p:spPr>
          <a:xfrm>
            <a:off x="3914250" y="49575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93" name="Google Shape;93;p15"/>
          <p:cNvGrpSpPr/>
          <p:nvPr/>
        </p:nvGrpSpPr>
        <p:grpSpPr>
          <a:xfrm>
            <a:off x="996863" y="5847088"/>
            <a:ext cx="10198275" cy="0"/>
            <a:chOff x="1007625" y="5986750"/>
            <a:chExt cx="10198275" cy="0"/>
          </a:xfrm>
        </p:grpSpPr>
        <p:cxnSp>
          <p:nvCxnSpPr>
            <p:cNvPr id="94" name="Google Shape;94;p15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5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15"/>
          <p:cNvSpPr txBox="1"/>
          <p:nvPr>
            <p:ph type="subTitle" idx="5"/>
          </p:nvPr>
        </p:nvSpPr>
        <p:spPr>
          <a:xfrm>
            <a:off x="996875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7" name="Google Shape;97;p15"/>
          <p:cNvSpPr txBox="1"/>
          <p:nvPr>
            <p:ph type="subTitle" idx="6"/>
          </p:nvPr>
        </p:nvSpPr>
        <p:spPr>
          <a:xfrm>
            <a:off x="8214050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8" name="Google Shape;98;p15"/>
          <p:cNvSpPr txBox="1"/>
          <p:nvPr>
            <p:ph type="subTitle" idx="7"/>
          </p:nvPr>
        </p:nvSpPr>
        <p:spPr>
          <a:xfrm>
            <a:off x="996875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9" name="Google Shape;99;p15"/>
          <p:cNvSpPr txBox="1"/>
          <p:nvPr>
            <p:ph type="subTitle" idx="8"/>
          </p:nvPr>
        </p:nvSpPr>
        <p:spPr>
          <a:xfrm>
            <a:off x="8214050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cxnSp>
        <p:nvCxnSpPr>
          <p:cNvPr id="100" name="Google Shape;100;p15"/>
          <p:cNvCxnSpPr/>
          <p:nvPr/>
        </p:nvCxnSpPr>
        <p:spPr>
          <a:xfrm rot="10800000">
            <a:off x="497850" y="2879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5"/>
          <p:cNvCxnSpPr/>
          <p:nvPr/>
        </p:nvCxnSpPr>
        <p:spPr>
          <a:xfrm rot="10800000">
            <a:off x="497850" y="65363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Google Shape;104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-GB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/>
                </a:rPr>
                <a:t>FAQ</a:t>
              </a:r>
              <a:r>
                <a:rPr lang="en-GB" sz="44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106" name="Google Shape;106;p16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07" name="Google Shape;107;p16">
              <a:hlinkClick r:id="rId3"/>
            </p:cNvPr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6">
              <a:hlinkClick r:id="rId5"/>
            </p:cNvPr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6">
              <a:hlinkClick r:id="rId7"/>
            </p:cNvPr>
            <p:cNvPicPr preferRelativeResize="0"/>
            <p:nvPr/>
          </p:nvPicPr>
          <p:blipFill>
            <a:blip r:embed="rId8"/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6">
              <a:hlinkClick r:id="rId9"/>
            </p:cNvPr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6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rgbClr val="252525"/>
                  </a:solidFill>
                  <a:latin typeface="Homemade Apple" panose="02000000000000000000"/>
                  <a:ea typeface="Homemade Apple" panose="02000000000000000000"/>
                  <a:cs typeface="Homemade Apple" panose="02000000000000000000"/>
                  <a:sym typeface="Homemade Apple" panose="02000000000000000000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 panose="02000000000000000000"/>
                <a:ea typeface="Homemade Apple" panose="02000000000000000000"/>
                <a:cs typeface="Homemade Apple" panose="02000000000000000000"/>
                <a:sym typeface="Homemade Apple" panose="02000000000000000000"/>
              </a:endParaRPr>
            </a:p>
          </p:txBody>
        </p:sp>
      </p:grpSp>
      <p:pic>
        <p:nvPicPr>
          <p:cNvPr id="112" name="Google Shape;112;p16"/>
          <p:cNvPicPr preferRelativeResize="0"/>
          <p:nvPr/>
        </p:nvPicPr>
        <p:blipFill rotWithShape="1">
          <a:blip r:embed="rId11"/>
          <a:srcRect t="16256" b="20906"/>
          <a:stretch>
            <a:fillRect/>
          </a:stretch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252725" y="1833738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body" idx="1"/>
          </p:nvPr>
        </p:nvSpPr>
        <p:spPr>
          <a:xfrm>
            <a:off x="1252700" y="3238038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" name="Google Shape;17;p3"/>
          <p:cNvSpPr/>
          <p:nvPr>
            <p:ph type="pic" idx="2"/>
          </p:nvPr>
        </p:nvSpPr>
        <p:spPr>
          <a:xfrm flipH="1">
            <a:off x="7208200" y="1633013"/>
            <a:ext cx="37311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3"/>
          <p:cNvCxnSpPr/>
          <p:nvPr/>
        </p:nvCxnSpPr>
        <p:spPr>
          <a:xfrm rot="10800000">
            <a:off x="497850" y="5609513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3"/>
          <p:cNvCxnSpPr/>
          <p:nvPr/>
        </p:nvCxnSpPr>
        <p:spPr>
          <a:xfrm rot="10800000">
            <a:off x="497850" y="1248488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2993825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2"/>
          </p:nvPr>
        </p:nvSpPr>
        <p:spPr>
          <a:xfrm>
            <a:off x="7332750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body" idx="3"/>
          </p:nvPr>
        </p:nvSpPr>
        <p:spPr>
          <a:xfrm>
            <a:off x="7332725" y="49133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title" idx="4"/>
          </p:nvPr>
        </p:nvSpPr>
        <p:spPr>
          <a:xfrm>
            <a:off x="2993825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 idx="5"/>
          </p:nvPr>
        </p:nvSpPr>
        <p:spPr>
          <a:xfrm>
            <a:off x="7332750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title" idx="6"/>
          </p:nvPr>
        </p:nvSpPr>
        <p:spPr>
          <a:xfrm>
            <a:off x="7332725" y="42175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body" idx="7"/>
          </p:nvPr>
        </p:nvSpPr>
        <p:spPr>
          <a:xfrm>
            <a:off x="2993825" y="49132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title" idx="8"/>
          </p:nvPr>
        </p:nvSpPr>
        <p:spPr>
          <a:xfrm>
            <a:off x="2993825" y="42174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4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body" idx="1"/>
          </p:nvPr>
        </p:nvSpPr>
        <p:spPr>
          <a:xfrm>
            <a:off x="589400" y="4649500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73350" y="1171188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873350" y="2382615"/>
            <a:ext cx="49608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6464149" y="2371888"/>
            <a:ext cx="49611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Big Title">
  <p:cSld name="CUSTOM_6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8" name="Google Shape;48;p8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cxnSp>
        <p:nvCxnSpPr>
          <p:cNvPr id="49" name="Google Shape;49;p8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subTitle" idx="1"/>
          </p:nvPr>
        </p:nvSpPr>
        <p:spPr>
          <a:xfrm>
            <a:off x="124230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2" name="Google Shape;52;p9"/>
          <p:cNvSpPr txBox="1"/>
          <p:nvPr>
            <p:ph type="subTitle" idx="2"/>
          </p:nvPr>
        </p:nvSpPr>
        <p:spPr>
          <a:xfrm>
            <a:off x="476655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3" name="Google Shape;53;p9"/>
          <p:cNvSpPr txBox="1"/>
          <p:nvPr>
            <p:ph type="subTitle" idx="3"/>
          </p:nvPr>
        </p:nvSpPr>
        <p:spPr>
          <a:xfrm>
            <a:off x="8290802" y="3600000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1242300" y="934700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type="body" idx="4"/>
          </p:nvPr>
        </p:nvSpPr>
        <p:spPr>
          <a:xfrm>
            <a:off x="1242300" y="4165707"/>
            <a:ext cx="2658900" cy="16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6" name="Google Shape;56;p9"/>
          <p:cNvSpPr txBox="1"/>
          <p:nvPr>
            <p:ph type="body" idx="5"/>
          </p:nvPr>
        </p:nvSpPr>
        <p:spPr>
          <a:xfrm>
            <a:off x="476655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6"/>
          </p:nvPr>
        </p:nvSpPr>
        <p:spPr>
          <a:xfrm>
            <a:off x="829080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cxnSp>
        <p:nvCxnSpPr>
          <p:cNvPr id="58" name="Google Shape;58;p9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Text and Image">
  <p:cSld name="CUSTOM_9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62" name="Google Shape;62;p10"/>
          <p:cNvSpPr txBox="1"/>
          <p:nvPr>
            <p:ph type="subTitle" idx="1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hyperlink" Target="https://www.facebook.com/joeshwoa.max/" TargetMode="External"/><Relationship Id="rId5" Type="http://schemas.openxmlformats.org/officeDocument/2006/relationships/hyperlink" Target="https://www.linkedin.com/in/joeshwoa-george/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0" Type="http://schemas.openxmlformats.org/officeDocument/2006/relationships/notesSlide" Target="../notesSlides/notesSlide27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lutter 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117" name="Google Shape;117;p17"/>
          <p:cNvSpPr/>
          <p:nvPr/>
        </p:nvSpPr>
        <p:spPr>
          <a:xfrm>
            <a:off x="6379900" y="2507500"/>
            <a:ext cx="1467600" cy="14676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9" name="Google Shape;119;p17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</a:t>
            </a:r>
            <a:r>
              <a:rPr lang="en-US" altLang="en-GB"/>
              <a:t>ssion</a:t>
            </a:r>
            <a:r>
              <a:rPr lang="en-GB"/>
              <a:t> </a:t>
            </a:r>
            <a:r>
              <a:rPr lang="en-US" altLang="en-GB"/>
              <a:t>17</a:t>
            </a:r>
            <a:r>
              <a:rPr lang="en-GB"/>
              <a:t>:</a:t>
            </a:r>
            <a:r>
              <a:t> </a:t>
            </a:r>
            <a:r>
              <a:rPr lang="en-US" altLang="en-US"/>
              <a:t>Local Storage Solutions</a:t>
            </a:r>
            <a:endParaRPr lang="en-US" altLang="en-US"/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834600" y="2762700"/>
            <a:ext cx="9941700" cy="1155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Mastering </a:t>
            </a:r>
            <a:r>
              <a:rPr lang="en-GB">
                <a:noFill/>
              </a:rPr>
              <a:t>Flutter</a:t>
            </a:r>
            <a:r>
              <a:rPr lang="en-GB"/>
              <a:t>: From Beginner to Pro.</a:t>
            </a:r>
            <a:endParaRPr lang="en-GB"/>
          </a:p>
        </p:txBody>
      </p:sp>
      <p:pic>
        <p:nvPicPr>
          <p:cNvPr id="5" name="Picture 4" descr="Flutter Entertainmen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415" y="-88900"/>
            <a:ext cx="3366770" cy="235712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7345680" y="400812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Shared Preferences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Advantages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Easy to implement.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Best for small data like user preferences, tokens, etc.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Implementation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Hive Database</a:t>
            </a:r>
            <a:r>
              <a:rPr lang="en-GB">
                <a:sym typeface="+mn-ea"/>
              </a:rPr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2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Hive Database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 lightweight and fast NoSQL database for Flutter.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Supports nested structures and is highly performant.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Implementation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Add the dependency to pubspec.yaml: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4813935"/>
            <a:ext cx="6908800" cy="120015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dependencies:  </a:t>
            </a:r>
            <a:endParaRPr lang="en-US" altLang="en-US"/>
          </a:p>
          <a:p>
            <a:pPr algn="l"/>
            <a:r>
              <a:rPr lang="en-US" altLang="en-US"/>
              <a:t>  hive: </a:t>
            </a:r>
            <a:r>
              <a:rPr lang="en-US" altLang="en-US">
                <a:sym typeface="+mn-ea"/>
              </a:rPr>
              <a:t>^last_virsion #^</a:t>
            </a:r>
            <a:r>
              <a:rPr lang="en-US" altLang="en-US"/>
              <a:t>2.2.3  </a:t>
            </a:r>
            <a:endParaRPr lang="en-US" altLang="en-US"/>
          </a:p>
          <a:p>
            <a:pPr algn="l"/>
            <a:r>
              <a:rPr lang="en-US" altLang="en-US"/>
              <a:t>  hive_flutter: </a:t>
            </a:r>
            <a:r>
              <a:rPr lang="en-US" altLang="en-US">
                <a:sym typeface="+mn-ea"/>
              </a:rPr>
              <a:t>^last_virsion #^</a:t>
            </a:r>
            <a:r>
              <a:rPr lang="en-US" altLang="en-US"/>
              <a:t>1.1.0</a:t>
            </a:r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Hive Database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Initialize Hive in the main file: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428365"/>
            <a:ext cx="6908800" cy="195389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import 'package:hive/hive.dart';  </a:t>
            </a:r>
            <a:endParaRPr lang="en-US" altLang="en-US"/>
          </a:p>
          <a:p>
            <a:pPr algn="l"/>
            <a:r>
              <a:rPr lang="en-US" altLang="en-US"/>
              <a:t>import 'package:hive_flutter/hive_flutter.dart';  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void main() async {  </a:t>
            </a:r>
            <a:endParaRPr lang="en-US" altLang="en-US"/>
          </a:p>
          <a:p>
            <a:pPr algn="l"/>
            <a:r>
              <a:rPr lang="en-US" altLang="en-US"/>
              <a:t>  await Hive.initFlutter();  </a:t>
            </a:r>
            <a:endParaRPr lang="en-US" altLang="en-US"/>
          </a:p>
          <a:p>
            <a:pPr algn="l"/>
            <a:r>
              <a:rPr lang="en-US" altLang="en-US"/>
              <a:t>  runApp(MyApp());  </a:t>
            </a:r>
            <a:endParaRPr lang="en-US" altLang="en-US"/>
          </a:p>
          <a:p>
            <a:pPr algn="l"/>
            <a:r>
              <a:rPr lang="en-US" altLang="en-US"/>
              <a:t>}  </a:t>
            </a: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Hive Database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Example: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428365"/>
            <a:ext cx="6908800" cy="258445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Future&lt;void&gt; saveData() async {  </a:t>
            </a:r>
            <a:endParaRPr lang="en-US" altLang="en-US"/>
          </a:p>
          <a:p>
            <a:pPr algn="l"/>
            <a:r>
              <a:rPr lang="en-US" altLang="en-US"/>
              <a:t>  var box = await Hive.openBox('settingsBox');  </a:t>
            </a:r>
            <a:endParaRPr lang="en-US" altLang="en-US"/>
          </a:p>
          <a:p>
            <a:pPr algn="l"/>
            <a:r>
              <a:rPr lang="en-US" altLang="en-US"/>
              <a:t>  box.put('theme', 'dark');  </a:t>
            </a:r>
            <a:endParaRPr lang="en-US" altLang="en-US"/>
          </a:p>
          <a:p>
            <a:pPr algn="l"/>
            <a:r>
              <a:rPr lang="en-US" altLang="en-US"/>
              <a:t>}  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Future&lt;void&gt; getData() async {  </a:t>
            </a:r>
            <a:endParaRPr lang="en-US" altLang="en-US"/>
          </a:p>
          <a:p>
            <a:pPr algn="l"/>
            <a:r>
              <a:rPr lang="en-US" altLang="en-US"/>
              <a:t>  var box = await Hive.openBox('settingsBox');  </a:t>
            </a:r>
            <a:endParaRPr lang="en-US" altLang="en-US"/>
          </a:p>
          <a:p>
            <a:pPr algn="l"/>
            <a:r>
              <a:rPr lang="en-US" altLang="en-US"/>
              <a:t>  String theme = box.get('theme');  </a:t>
            </a:r>
            <a:endParaRPr lang="en-US" altLang="en-US"/>
          </a:p>
          <a:p>
            <a:pPr algn="l"/>
            <a:r>
              <a:rPr lang="en-US" altLang="en-US"/>
              <a:t>  print('Theme: $theme');  </a:t>
            </a:r>
            <a:endParaRPr lang="en-US" altLang="en-US"/>
          </a:p>
          <a:p>
            <a:pPr algn="l"/>
            <a:r>
              <a:rPr lang="en-US" altLang="en-US"/>
              <a:t>}  </a:t>
            </a: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Hive Database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Advantages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High performance and no need for structured schema.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Suitable for offline-first apps.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Implementation</a:t>
            </a:r>
            <a:r>
              <a:rPr lang="en-US" altLang="en-US"/>
              <a:t> 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SQLite Database</a:t>
            </a:r>
            <a:r>
              <a:rPr lang="en-GB">
                <a:sym typeface="+mn-ea"/>
              </a:rPr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3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Hive Database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 lightweight relational database.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Best for structured data with relationships.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Implementation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Add the dependency to pubspec.yaml: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4813935"/>
            <a:ext cx="6908800" cy="120015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dependencies:  </a:t>
            </a:r>
            <a:endParaRPr lang="en-US" altLang="en-US"/>
          </a:p>
          <a:p>
            <a:pPr algn="l"/>
            <a:r>
              <a:rPr lang="en-US" altLang="en-US"/>
              <a:t>  sqflite: </a:t>
            </a:r>
            <a:r>
              <a:rPr lang="en-US" altLang="en-US">
                <a:sym typeface="+mn-ea"/>
              </a:rPr>
              <a:t>^last_virsion #^</a:t>
            </a:r>
            <a:r>
              <a:rPr lang="en-US" altLang="en-US"/>
              <a:t>2.4.1</a:t>
            </a:r>
            <a:r>
              <a:rPr lang="en-US" altLang="en-US"/>
              <a:t>  </a:t>
            </a:r>
            <a:endParaRPr lang="en-US" altLang="en-US"/>
          </a:p>
          <a:p>
            <a:pPr algn="l"/>
            <a:r>
              <a:rPr lang="en-US" altLang="en-US"/>
              <a:t>  path: </a:t>
            </a:r>
            <a:r>
              <a:rPr lang="en-US" altLang="en-US">
                <a:sym typeface="+mn-ea"/>
              </a:rPr>
              <a:t>^last_virsion #^</a:t>
            </a:r>
            <a:r>
              <a:rPr lang="en-US" altLang="en-US"/>
              <a:t>1.9.1</a:t>
            </a:r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Hive Database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Create a database and table: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428365"/>
            <a:ext cx="6908800" cy="33166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Future&lt;Database&gt; initDB() async {  </a:t>
            </a:r>
            <a:endParaRPr lang="en-US" altLang="en-US"/>
          </a:p>
          <a:p>
            <a:pPr algn="l"/>
            <a:r>
              <a:rPr lang="en-US" altLang="en-US"/>
              <a:t>  final databasePath = await getDatabasesPath();  </a:t>
            </a:r>
            <a:endParaRPr lang="en-US" altLang="en-US"/>
          </a:p>
          <a:p>
            <a:pPr algn="l"/>
            <a:r>
              <a:rPr lang="en-US" altLang="en-US"/>
              <a:t>  final path = join(databasePath, 'app_database.db');  </a:t>
            </a:r>
            <a:endParaRPr lang="en-US" altLang="en-US"/>
          </a:p>
          <a:p>
            <a:pPr algn="l"/>
            <a:r>
              <a:rPr lang="en-US" altLang="en-US"/>
              <a:t>  return openDatabase(  </a:t>
            </a:r>
            <a:endParaRPr lang="en-US" altLang="en-US"/>
          </a:p>
          <a:p>
            <a:pPr algn="l"/>
            <a:r>
              <a:rPr lang="en-US" altLang="en-US"/>
              <a:t>    path,  </a:t>
            </a:r>
            <a:endParaRPr lang="en-US" altLang="en-US"/>
          </a:p>
          <a:p>
            <a:pPr algn="l"/>
            <a:r>
              <a:rPr lang="en-US" altLang="en-US"/>
              <a:t>    onCreate: (db, version) {  </a:t>
            </a:r>
            <a:endParaRPr lang="en-US" altLang="en-US"/>
          </a:p>
          <a:p>
            <a:pPr algn="l"/>
            <a:r>
              <a:rPr lang="en-US" altLang="en-US"/>
              <a:t>      return db.execute(  </a:t>
            </a:r>
            <a:endParaRPr lang="en-US" altLang="en-US"/>
          </a:p>
          <a:p>
            <a:pPr algn="l"/>
            <a:r>
              <a:rPr lang="en-US" altLang="en-US"/>
              <a:t>        'CREATE TABLE Users(id INTEGER PRIMARY KEY, name TEXT, age INTEGER)',  </a:t>
            </a:r>
            <a:endParaRPr lang="en-US" altLang="en-US"/>
          </a:p>
          <a:p>
            <a:pPr algn="l"/>
            <a:r>
              <a:rPr lang="en-US" altLang="en-US"/>
              <a:t>      );  </a:t>
            </a:r>
            <a:endParaRPr lang="en-US" altLang="en-US"/>
          </a:p>
          <a:p>
            <a:pPr algn="l"/>
            <a:r>
              <a:rPr lang="en-US" altLang="en-US"/>
              <a:t>    },  </a:t>
            </a:r>
            <a:endParaRPr lang="en-US" altLang="en-US"/>
          </a:p>
          <a:p>
            <a:pPr algn="l"/>
            <a:r>
              <a:rPr lang="en-US" altLang="en-US"/>
              <a:t>    version: 1,  </a:t>
            </a:r>
            <a:endParaRPr lang="en-US" altLang="en-US"/>
          </a:p>
          <a:p>
            <a:pPr algn="l"/>
            <a:r>
              <a:rPr lang="en-US" altLang="en-US"/>
              <a:t>  );  </a:t>
            </a:r>
            <a:endParaRPr lang="en-US" altLang="en-US"/>
          </a:p>
          <a:p>
            <a:pPr algn="l"/>
            <a:r>
              <a:rPr lang="en-US" altLang="en-US"/>
              <a:t>}  </a:t>
            </a:r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Hive Database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Example: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428365"/>
            <a:ext cx="6908800" cy="258445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Future&lt;void&gt; insertUser(Database db) async {  </a:t>
            </a:r>
            <a:endParaRPr lang="en-US" altLang="en-US"/>
          </a:p>
          <a:p>
            <a:pPr algn="l"/>
            <a:r>
              <a:rPr lang="en-US" altLang="en-US"/>
              <a:t>  await db.insert(  </a:t>
            </a:r>
            <a:endParaRPr lang="en-US" altLang="en-US"/>
          </a:p>
          <a:p>
            <a:pPr algn="l"/>
            <a:r>
              <a:rPr lang="en-US" altLang="en-US"/>
              <a:t>    'Users',  </a:t>
            </a:r>
            <a:endParaRPr lang="en-US" altLang="en-US"/>
          </a:p>
          <a:p>
            <a:pPr algn="l"/>
            <a:r>
              <a:rPr lang="en-US" altLang="en-US"/>
              <a:t>    {'id': 1, 'name': 'John Doe', 'age': 25},  </a:t>
            </a:r>
            <a:endParaRPr lang="en-US" altLang="en-US"/>
          </a:p>
          <a:p>
            <a:pPr algn="l"/>
            <a:r>
              <a:rPr lang="en-US" altLang="en-US"/>
              <a:t>  );  </a:t>
            </a:r>
            <a:endParaRPr lang="en-US" altLang="en-US"/>
          </a:p>
          <a:p>
            <a:pPr algn="l"/>
            <a:r>
              <a:rPr lang="en-US" altLang="en-US"/>
              <a:t>}  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Future&lt;List&lt;Map&lt;String, dynamic&gt;&gt;&gt; getUsers(Database db) async {  </a:t>
            </a:r>
            <a:endParaRPr lang="en-US" altLang="en-US"/>
          </a:p>
          <a:p>
            <a:pPr algn="l"/>
            <a:r>
              <a:rPr lang="en-US" altLang="en-US"/>
              <a:t>  return db.query('Users');  </a:t>
            </a:r>
            <a:endParaRPr lang="en-US" altLang="en-US"/>
          </a:p>
          <a:p>
            <a:pPr algn="l"/>
            <a:r>
              <a:rPr lang="en-US" altLang="en-US"/>
              <a:t>}  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Do not skip any information without understanding it.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Hive Database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Example: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428365"/>
            <a:ext cx="6908800" cy="209550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Future&lt;void&gt; updateUser(Database db) async {  </a:t>
            </a:r>
            <a:endParaRPr lang="en-US" altLang="en-US"/>
          </a:p>
          <a:p>
            <a:pPr algn="l"/>
            <a:r>
              <a:rPr lang="en-US" altLang="en-US"/>
              <a:t>  await db.update(  </a:t>
            </a:r>
            <a:endParaRPr lang="en-US" altLang="en-US"/>
          </a:p>
          <a:p>
            <a:pPr algn="l"/>
            <a:r>
              <a:rPr lang="en-US" altLang="en-US"/>
              <a:t>    'Users',  </a:t>
            </a:r>
            <a:endParaRPr lang="en-US" altLang="en-US"/>
          </a:p>
          <a:p>
            <a:pPr algn="l"/>
            <a:r>
              <a:rPr lang="en-US" altLang="en-US"/>
              <a:t>    {'age': 30},  </a:t>
            </a:r>
            <a:endParaRPr lang="en-US" altLang="en-US"/>
          </a:p>
          <a:p>
            <a:pPr algn="l"/>
            <a:r>
              <a:rPr lang="en-US" altLang="en-US"/>
              <a:t>    where: 'id = ?',  </a:t>
            </a:r>
            <a:endParaRPr lang="en-US" altLang="en-US"/>
          </a:p>
          <a:p>
            <a:pPr algn="l"/>
            <a:r>
              <a:rPr lang="en-US" altLang="en-US"/>
              <a:t>    whereArgs: [1],  </a:t>
            </a:r>
            <a:endParaRPr lang="en-US" altLang="en-US"/>
          </a:p>
          <a:p>
            <a:pPr algn="l"/>
            <a:r>
              <a:rPr lang="en-US" altLang="en-US"/>
              <a:t>  );  </a:t>
            </a:r>
            <a:endParaRPr lang="en-US" altLang="en-US"/>
          </a:p>
          <a:p>
            <a:pPr algn="l"/>
            <a:r>
              <a:rPr lang="en-US" altLang="en-US"/>
              <a:t>}  </a:t>
            </a:r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Hive Database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Example: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428365"/>
            <a:ext cx="6908800" cy="209550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>
                <a:sym typeface="+mn-ea"/>
              </a:rPr>
              <a:t>Future&lt;void&gt; deleteUser(Database db) async {  </a:t>
            </a:r>
            <a:endParaRPr lang="en-US" altLang="en-US"/>
          </a:p>
          <a:p>
            <a:pPr algn="l"/>
            <a:r>
              <a:rPr lang="en-US" altLang="en-US">
                <a:sym typeface="+mn-ea"/>
              </a:rPr>
              <a:t>  await db.delete(  </a:t>
            </a:r>
            <a:endParaRPr lang="en-US" altLang="en-US"/>
          </a:p>
          <a:p>
            <a:pPr algn="l"/>
            <a:r>
              <a:rPr lang="en-US" altLang="en-US">
                <a:sym typeface="+mn-ea"/>
              </a:rPr>
              <a:t>    'Users',  </a:t>
            </a:r>
            <a:endParaRPr lang="en-US" altLang="en-US"/>
          </a:p>
          <a:p>
            <a:pPr algn="l"/>
            <a:r>
              <a:rPr lang="en-US" altLang="en-US">
                <a:sym typeface="+mn-ea"/>
              </a:rPr>
              <a:t>    where: 'id = ?',  </a:t>
            </a:r>
            <a:endParaRPr lang="en-US" altLang="en-US"/>
          </a:p>
          <a:p>
            <a:pPr algn="l"/>
            <a:r>
              <a:rPr lang="en-US" altLang="en-US">
                <a:sym typeface="+mn-ea"/>
              </a:rPr>
              <a:t>    whereArgs: [1],  </a:t>
            </a:r>
            <a:endParaRPr lang="en-US" altLang="en-US"/>
          </a:p>
          <a:p>
            <a:pPr algn="l"/>
            <a:r>
              <a:rPr lang="en-US" altLang="en-US">
                <a:sym typeface="+mn-ea"/>
              </a:rPr>
              <a:t>  );  </a:t>
            </a:r>
            <a:endParaRPr lang="en-US" altLang="en-US"/>
          </a:p>
          <a:p>
            <a:pPr algn="l"/>
            <a:r>
              <a:rPr lang="en-US" altLang="en-US">
                <a:sym typeface="+mn-ea"/>
              </a:rPr>
              <a:t>}  </a:t>
            </a:r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Hive Database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Advantages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Handles complex queries and structured data well.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Reliable and widely used.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Any questions</a:t>
            </a:r>
            <a:r>
              <a:rPr lang="en-US">
                <a:sym typeface="+mn-ea"/>
              </a:rPr>
              <a:t> in this session</a:t>
            </a:r>
            <a:r>
              <a:rPr>
                <a:sym typeface="+mn-ea"/>
              </a:rPr>
              <a:t>?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Q&amp;A and Wrap-Up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  <a:sym typeface="+mn-ea"/>
              </a:rPr>
              <a:t>0</a:t>
            </a:r>
            <a:r>
              <a:rPr lang="en-US" b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  <a:sym typeface="+mn-ea"/>
              </a:rPr>
              <a:t>4</a:t>
            </a:r>
            <a:endParaRPr lang="ar-EG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Homework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Create a local notes app: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Use Shared Preferences for saving the app's theme (light/dark).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Use Hive for storing categories.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Use SQLite for saving notes with a title, description, and timestamp.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/>
          <p:cNvPicPr preferRelativeResize="0"/>
          <p:nvPr/>
        </p:nvPicPr>
        <p:blipFill rotWithShape="1">
          <a:blip r:embed="rId1"/>
          <a:srcRect l="5658" r="5658"/>
          <a:stretch>
            <a:fillRect/>
          </a:stretch>
        </p:blipFill>
        <p:spPr>
          <a:xfrm>
            <a:off x="550225" y="802978"/>
            <a:ext cx="5790000" cy="4351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177" name="Google Shape;177;p23"/>
          <p:cNvSpPr/>
          <p:nvPr/>
        </p:nvSpPr>
        <p:spPr>
          <a:xfrm>
            <a:off x="6410300" y="91508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6410325" y="915035"/>
            <a:ext cx="1261745" cy="126238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8" name="Google Shape;178;p23"/>
          <p:cNvSpPr txBox="1"/>
          <p:nvPr>
            <p:ph type="title" idx="4294967295"/>
          </p:nvPr>
        </p:nvSpPr>
        <p:spPr>
          <a:xfrm>
            <a:off x="6667600" y="802975"/>
            <a:ext cx="5026500" cy="435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/>
              <a:t>OFFFFF</a:t>
            </a:r>
            <a:br>
              <a:rPr lang="en-US" sz="7000"/>
            </a:br>
            <a:r>
              <a:rPr lang="en-US" altLang="en-GB" sz="7000"/>
              <a:t>Take a brack</a:t>
            </a:r>
            <a:r>
              <a:rPr lang="en-GB" sz="7000"/>
              <a:t>.</a:t>
            </a:r>
            <a:endParaRPr sz="7000"/>
          </a:p>
        </p:txBody>
      </p:sp>
      <p:sp>
        <p:nvSpPr>
          <p:cNvPr id="179" name="Google Shape;179;p23"/>
          <p:cNvSpPr txBox="1"/>
          <p:nvPr>
            <p:ph type="body" idx="4294967295"/>
          </p:nvPr>
        </p:nvSpPr>
        <p:spPr>
          <a:xfrm>
            <a:off x="550225" y="5265600"/>
            <a:ext cx="11129100" cy="9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Only </a:t>
            </a:r>
            <a:r>
              <a:rPr lang="en-GB"/>
              <a:t>Koalas don’t have much energy and, </a:t>
            </a:r>
            <a:r>
              <a:rPr lang="en-US" altLang="en-GB"/>
              <a:t>Koala </a:t>
            </a:r>
            <a:r>
              <a:rPr lang="en-GB">
                <a:sym typeface="+mn-ea"/>
              </a:rPr>
              <a:t>can sleep for up to 18 hours a day</a:t>
            </a:r>
            <a:r>
              <a:rPr lang="en-US" altLang="en-GB">
                <a:sym typeface="+mn-ea"/>
              </a:rPr>
              <a:t> but you only need 6-8 hours to have all energy needed energy for one day.</a:t>
            </a:r>
            <a:endParaRPr lang="en-US" altLang="en-GB">
              <a:sym typeface="+mn-ea"/>
            </a:endParaRPr>
          </a:p>
        </p:txBody>
      </p:sp>
      <p:cxnSp>
        <p:nvCxnSpPr>
          <p:cNvPr id="180" name="Google Shape;180;p23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3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So, Don’t Wast Your Time in Sleep</a:t>
            </a:r>
            <a:r>
              <a:rPr lang="en-GB"/>
              <a:t>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0"/>
              <a:t>See you next </a:t>
            </a:r>
            <a:r>
              <a:rPr lang="en-US" altLang="en-GB" sz="10000">
                <a:sym typeface="+mn-ea"/>
              </a:rPr>
              <a:t>session</a:t>
            </a:r>
            <a:r>
              <a:rPr lang="en-GB" sz="10000"/>
              <a:t>!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ked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5410" y="4799965"/>
            <a:ext cx="472440" cy="472440"/>
          </a:xfrm>
          <a:prstGeom prst="rect">
            <a:avLst/>
          </a:prstGeom>
        </p:spPr>
      </p:pic>
      <p:sp>
        <p:nvSpPr>
          <p:cNvPr id="384" name="Google Shape;384;p36"/>
          <p:cNvSpPr/>
          <p:nvPr/>
        </p:nvSpPr>
        <p:spPr>
          <a:xfrm>
            <a:off x="1059150" y="1585350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1059180" y="1585595"/>
            <a:ext cx="1262380" cy="12617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385" name="Google Shape;385;p36"/>
          <p:cNvSpPr txBox="1"/>
          <p:nvPr>
            <p:ph type="title"/>
          </p:nvPr>
        </p:nvSpPr>
        <p:spPr>
          <a:xfrm>
            <a:off x="1373000" y="1885163"/>
            <a:ext cx="5581500" cy="89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 you!</a:t>
            </a:r>
            <a:endParaRPr sz="6000"/>
          </a:p>
        </p:txBody>
      </p:sp>
      <p:sp>
        <p:nvSpPr>
          <p:cNvPr id="386" name="Google Shape;386;p36"/>
          <p:cNvSpPr/>
          <p:nvPr/>
        </p:nvSpPr>
        <p:spPr>
          <a:xfrm>
            <a:off x="2228545" y="4879890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2" name="Google Shape;392;p36"/>
          <p:cNvSpPr txBox="1"/>
          <p:nvPr>
            <p:ph type="body" idx="1"/>
          </p:nvPr>
        </p:nvSpPr>
        <p:spPr>
          <a:xfrm>
            <a:off x="1373100" y="2943188"/>
            <a:ext cx="5581500" cy="198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Do you have any questions?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joeshwoa.george@gmail</a:t>
            </a:r>
            <a:r>
              <a:rPr lang="en-GB"/>
              <a:t>.com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+20 120 294 6596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4" name="Picture 3" descr="Flutter Ico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5" name="Text Box 4">
            <a:hlinkClick r:id="rId5" action="ppaction://hlinkfile"/>
          </p:cNvPr>
          <p:cNvSpPr txBox="1"/>
          <p:nvPr/>
        </p:nvSpPr>
        <p:spPr>
          <a:xfrm>
            <a:off x="137541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7" name="Text Box 6">
            <a:hlinkClick r:id="rId6" action="ppaction://hlinkfile"/>
          </p:cNvPr>
          <p:cNvSpPr txBox="1"/>
          <p:nvPr>
            <p:custDataLst>
              <p:tags r:id="rId7"/>
            </p:custDataLst>
          </p:nvPr>
        </p:nvSpPr>
        <p:spPr>
          <a:xfrm>
            <a:off x="208788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8" name="Text Box 7"/>
          <p:cNvSpPr txBox="1"/>
          <p:nvPr>
            <p:custDataLst>
              <p:tags r:id="rId8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10000">
                <a:sym typeface="+mn-ea"/>
              </a:rPr>
              <a:t>Any questions?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634485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215770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Google Shape;136;p19"/>
          <p:cNvSpPr/>
          <p:nvPr>
            <p:custDataLst>
              <p:tags r:id="rId1"/>
            </p:custDataLst>
          </p:nvPr>
        </p:nvSpPr>
        <p:spPr>
          <a:xfrm>
            <a:off x="2153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2157700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Contents.</a:t>
            </a:r>
            <a:endParaRPr lang="en-GB"/>
          </a:p>
        </p:txBody>
      </p:sp>
      <p:sp>
        <p:nvSpPr>
          <p:cNvPr id="5" name="Google Shape;136;p19"/>
          <p:cNvSpPr/>
          <p:nvPr>
            <p:custDataLst>
              <p:tags r:id="rId2"/>
            </p:custDataLst>
          </p:nvPr>
        </p:nvSpPr>
        <p:spPr>
          <a:xfrm>
            <a:off x="6288375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8" name="Google Shape;138;p19"/>
          <p:cNvSpPr txBox="1"/>
          <p:nvPr>
            <p:ph type="body" idx="1"/>
          </p:nvPr>
        </p:nvSpPr>
        <p:spPr>
          <a:xfrm>
            <a:off x="2993825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Introduction to Local Storage, Implementation, Advantages.</a:t>
            </a:r>
            <a:endParaRPr lang="en-US" altLang="en-US"/>
          </a:p>
        </p:txBody>
      </p:sp>
      <p:sp>
        <p:nvSpPr>
          <p:cNvPr id="139" name="Google Shape;139;p19"/>
          <p:cNvSpPr txBox="1"/>
          <p:nvPr>
            <p:ph type="body" idx="2"/>
          </p:nvPr>
        </p:nvSpPr>
        <p:spPr>
          <a:xfrm>
            <a:off x="7332750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Implementation, Advantages</a:t>
            </a:r>
            <a:r>
              <a:rPr lang="en-US" altLang="en-US"/>
              <a:t>.</a:t>
            </a:r>
            <a:endParaRPr lang="en-US" altLang="en-US"/>
          </a:p>
        </p:txBody>
      </p:sp>
      <p:sp>
        <p:nvSpPr>
          <p:cNvPr id="140" name="Google Shape;140;p19"/>
          <p:cNvSpPr txBox="1"/>
          <p:nvPr>
            <p:ph type="body" idx="3"/>
          </p:nvPr>
        </p:nvSpPr>
        <p:spPr>
          <a:xfrm>
            <a:off x="7332725" y="47609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Let's ask</a:t>
            </a:r>
            <a:endParaRPr lang="en-GB"/>
          </a:p>
        </p:txBody>
      </p:sp>
      <p:sp>
        <p:nvSpPr>
          <p:cNvPr id="4" name="Google Shape;136;p19"/>
          <p:cNvSpPr/>
          <p:nvPr>
            <p:custDataLst>
              <p:tags r:id="rId3"/>
            </p:custDataLst>
          </p:nvPr>
        </p:nvSpPr>
        <p:spPr>
          <a:xfrm>
            <a:off x="6344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41" name="Google Shape;141;p19"/>
          <p:cNvSpPr txBox="1"/>
          <p:nvPr>
            <p:ph type="title" idx="4"/>
          </p:nvPr>
        </p:nvSpPr>
        <p:spPr>
          <a:xfrm>
            <a:off x="29938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Shared Preferences</a:t>
            </a:r>
            <a:endParaRPr lang="en-US" altLang="en-US" sz="2400"/>
          </a:p>
        </p:txBody>
      </p:sp>
      <p:sp>
        <p:nvSpPr>
          <p:cNvPr id="142" name="Google Shape;142;p19"/>
          <p:cNvSpPr txBox="1"/>
          <p:nvPr>
            <p:ph type="title" idx="5"/>
          </p:nvPr>
        </p:nvSpPr>
        <p:spPr>
          <a:xfrm>
            <a:off x="733275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Hive Database</a:t>
            </a:r>
            <a:endParaRPr lang="en-US" altLang="en-US" sz="2400"/>
          </a:p>
        </p:txBody>
      </p:sp>
      <p:sp>
        <p:nvSpPr>
          <p:cNvPr id="143" name="Google Shape;143;p19"/>
          <p:cNvSpPr txBox="1"/>
          <p:nvPr>
            <p:ph type="title" idx="6"/>
          </p:nvPr>
        </p:nvSpPr>
        <p:spPr>
          <a:xfrm>
            <a:off x="7332725" y="40651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ym typeface="+mn-ea"/>
              </a:rPr>
              <a:t> Q&amp;A and Wrap-Up</a:t>
            </a:r>
            <a:endParaRPr lang="en-US" altLang="en-GB" sz="2400"/>
          </a:p>
        </p:txBody>
      </p:sp>
      <p:sp>
        <p:nvSpPr>
          <p:cNvPr id="144" name="Google Shape;144;p19"/>
          <p:cNvSpPr txBox="1"/>
          <p:nvPr>
            <p:ph type="body" idx="7"/>
          </p:nvPr>
        </p:nvSpPr>
        <p:spPr>
          <a:xfrm>
            <a:off x="2993825" y="47608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Implementation, Advantages.</a:t>
            </a:r>
            <a:endParaRPr lang="en-US"/>
          </a:p>
        </p:txBody>
      </p:sp>
      <p:sp>
        <p:nvSpPr>
          <p:cNvPr id="145" name="Google Shape;145;p19"/>
          <p:cNvSpPr txBox="1"/>
          <p:nvPr>
            <p:ph type="title" idx="8"/>
          </p:nvPr>
        </p:nvSpPr>
        <p:spPr>
          <a:xfrm>
            <a:off x="2993825" y="40650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SQLite Database</a:t>
            </a:r>
            <a:endParaRPr lang="en-US" altLang="en-US" sz="2400"/>
          </a:p>
        </p:txBody>
      </p:sp>
      <p:sp>
        <p:nvSpPr>
          <p:cNvPr id="146" name="Google Shape;146;p19"/>
          <p:cNvSpPr/>
          <p:nvPr/>
        </p:nvSpPr>
        <p:spPr>
          <a:xfrm>
            <a:off x="2230050" y="2256638"/>
            <a:ext cx="766461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6440825" y="2256638"/>
            <a:ext cx="884026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02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2153850" y="4314038"/>
            <a:ext cx="893187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03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440825" y="4314038"/>
            <a:ext cx="964184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04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4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Introduction to Local Storage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Shared Preferences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Introduction to Local Storage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Local Storage?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Storing data directly on the user’s device.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Types: Key-value storage, NoSQL databases, and relational databases.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Why Use Local Storage?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Offline access to data.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Persisting user settings and preferences.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Storing app-specific data.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Comparison of Local Storage Solutions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graphicFrame>
        <p:nvGraphicFramePr>
          <p:cNvPr id="2" name="Table 1"/>
          <p:cNvGraphicFramePr/>
          <p:nvPr>
            <p:custDataLst>
              <p:tags r:id="rId3"/>
            </p:custDataLst>
          </p:nvPr>
        </p:nvGraphicFramePr>
        <p:xfrm>
          <a:off x="1400175" y="2788285"/>
          <a:ext cx="10312400" cy="4114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100"/>
                <a:gridCol w="2578100"/>
                <a:gridCol w="2578100"/>
                <a:gridCol w="2578100"/>
              </a:tblGrid>
              <a:tr h="7010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Feature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Shared Preferences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  <a:sym typeface="+mn-ea"/>
                        </a:rPr>
                        <a:t>Hive Database</a:t>
                      </a:r>
                      <a:endParaRPr lang="en-US" altLang="en-US" sz="2000" b="1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  <a:sym typeface="+mn-ea"/>
                        </a:rPr>
                        <a:t>SQLite Database</a:t>
                      </a:r>
                      <a:endParaRPr lang="en-US" altLang="en-US" sz="2000" b="1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05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Key-value store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Lightweight NoSQL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Relational DB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7010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Data Structure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Key-value pairs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Nested data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Tables and rows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7010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Use Cases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User settings, tokens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Lightweight apps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Complex queries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05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Performance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Fast for small data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Optimized for speed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b="1">
                          <a:solidFill>
                            <a:schemeClr val="tx1"/>
                          </a:solidFill>
                        </a:rPr>
                        <a:t>Slower for large data</a:t>
                      </a:r>
                      <a:endParaRPr lang="en-US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Shared Preferences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Stores simple key-value pairs in Android and iOS.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Implementation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Add the dependency to pubspec.yaml: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4386580"/>
            <a:ext cx="6908800" cy="89471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dependencies:  </a:t>
            </a:r>
            <a:endParaRPr lang="en-US" altLang="en-US"/>
          </a:p>
          <a:p>
            <a:pPr algn="l"/>
            <a:r>
              <a:rPr lang="en-US" altLang="en-US"/>
              <a:t>  shared_preferences: ^last_virsion #^2.3.3 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Shared Preferences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Example: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428365"/>
            <a:ext cx="6908800" cy="303339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import 'package:shared_preferences/shared_preferences.dart';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Future&lt;void&gt; saveData() async {  </a:t>
            </a:r>
            <a:endParaRPr lang="en-US" altLang="en-US"/>
          </a:p>
          <a:p>
            <a:pPr algn="l"/>
            <a:r>
              <a:rPr lang="en-US" altLang="en-US"/>
              <a:t>  final prefs = await SharedPreferences.getInstance();  </a:t>
            </a:r>
            <a:endParaRPr lang="en-US" altLang="en-US"/>
          </a:p>
          <a:p>
            <a:pPr algn="l"/>
            <a:r>
              <a:rPr lang="en-US" altLang="en-US"/>
              <a:t>  await prefs.setString('username', 'JohnDoe');  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Future&lt;void&gt; getData() async {  </a:t>
            </a:r>
            <a:endParaRPr lang="en-US" altLang="en-US"/>
          </a:p>
          <a:p>
            <a:pPr algn="l"/>
            <a:r>
              <a:rPr lang="en-US" altLang="en-US"/>
              <a:t>  final prefs = await SharedPreferences.getInstance();  </a:t>
            </a:r>
            <a:endParaRPr lang="en-US" altLang="en-US"/>
          </a:p>
          <a:p>
            <a:pPr algn="l"/>
            <a:r>
              <a:rPr lang="en-US" altLang="en-US"/>
              <a:t>  String? username = prefs.getString('username');  </a:t>
            </a:r>
            <a:endParaRPr lang="en-US" altLang="en-US"/>
          </a:p>
          <a:p>
            <a:pPr algn="l"/>
            <a:r>
              <a:rPr lang="en-US" altLang="en-US"/>
              <a:t>  print('Username: $username');  </a:t>
            </a:r>
            <a:endParaRPr lang="en-US" altLang="en-US"/>
          </a:p>
          <a:p>
            <a:pPr algn="l"/>
            <a:r>
              <a:rPr lang="en-US" altLang="en-US"/>
              <a:t>}  </a:t>
            </a:r>
            <a:endParaRPr lang="en-US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TABLE_ENDDRAG_ORIGIN_RECT" val="811*323"/>
  <p:tag name="TABLE_ENDDRAG_RECT" val="110*219*812*323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SlidesMania">
  <a:themeElements>
    <a:clrScheme name="">
      <a:dk1>
        <a:srgbClr val="000000"/>
      </a:dk1>
      <a:lt1>
        <a:srgbClr val="F1F1E9"/>
      </a:lt1>
      <a:dk2>
        <a:srgbClr val="000000"/>
      </a:dk2>
      <a:lt2>
        <a:srgbClr val="EEEEEE"/>
      </a:lt2>
      <a:accent1>
        <a:srgbClr val="FFD966"/>
      </a:accent1>
      <a:accent2>
        <a:srgbClr val="7B95A5"/>
      </a:accent2>
      <a:accent3>
        <a:srgbClr val="25566E"/>
      </a:accent3>
      <a:accent4>
        <a:srgbClr val="587C8E"/>
      </a:accent4>
      <a:accent5>
        <a:srgbClr val="DBA274"/>
      </a:accent5>
      <a:accent6>
        <a:srgbClr val="C26A59"/>
      </a:accent6>
      <a:hlink>
        <a:srgbClr val="42A5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5432</Words>
  <Application>WPS Presentation</Application>
  <PresentationFormat/>
  <Paragraphs>353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5" baseType="lpstr">
      <vt:lpstr>Arial</vt:lpstr>
      <vt:lpstr>SimSun</vt:lpstr>
      <vt:lpstr>Wingdings</vt:lpstr>
      <vt:lpstr>Arial</vt:lpstr>
      <vt:lpstr>Calistoga</vt:lpstr>
      <vt:lpstr>Antic Slab</vt:lpstr>
      <vt:lpstr>Calibri</vt:lpstr>
      <vt:lpstr>Aldrich</vt:lpstr>
      <vt:lpstr>Segoe Print</vt:lpstr>
      <vt:lpstr>Abril Fatface</vt:lpstr>
      <vt:lpstr>Bell MT</vt:lpstr>
      <vt:lpstr>Poppins</vt:lpstr>
      <vt:lpstr>Homemade Apple</vt:lpstr>
      <vt:lpstr>Microsoft YaHei</vt:lpstr>
      <vt:lpstr>Arial Unicode MS</vt:lpstr>
      <vt:lpstr>Aldhabi</vt:lpstr>
      <vt:lpstr>SlidesMania</vt:lpstr>
      <vt:lpstr>Mastering Flutter: From Beginner to Pro.</vt:lpstr>
      <vt:lpstr>Do not skip any information without understanding it.</vt:lpstr>
      <vt:lpstr>Any questions?</vt:lpstr>
      <vt:lpstr>SQLite Database</vt:lpstr>
      <vt:lpstr>Shared Preferences.</vt:lpstr>
      <vt:lpstr>Introduction to Local Storage</vt:lpstr>
      <vt:lpstr>Comparison of Local Storage Solutions</vt:lpstr>
      <vt:lpstr>Shared Preferences</vt:lpstr>
      <vt:lpstr>Shared Preferences</vt:lpstr>
      <vt:lpstr>Shared Preferences</vt:lpstr>
      <vt:lpstr>Hive Database.</vt:lpstr>
      <vt:lpstr>Hive Database</vt:lpstr>
      <vt:lpstr>Hive Database</vt:lpstr>
      <vt:lpstr>Hive Database</vt:lpstr>
      <vt:lpstr>Hive Database</vt:lpstr>
      <vt:lpstr>SQLite Database.</vt:lpstr>
      <vt:lpstr>Hive Database</vt:lpstr>
      <vt:lpstr>Hive Database</vt:lpstr>
      <vt:lpstr>Hive Database</vt:lpstr>
      <vt:lpstr>Hive Database</vt:lpstr>
      <vt:lpstr>Hive Database</vt:lpstr>
      <vt:lpstr>Hive Database</vt:lpstr>
      <vt:lpstr>Q&amp;A and Wrap-Up.</vt:lpstr>
      <vt:lpstr>Homework</vt:lpstr>
      <vt:lpstr>OFFFFF Take a brack.</vt:lpstr>
      <vt:lpstr>So, Don’t Wast Your Time in Sleep.</vt:lpstr>
      <vt:lpstr>See you next session!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Flutter: From Beginner to Pro.</dc:title>
  <dc:creator/>
  <cp:lastModifiedBy>genius</cp:lastModifiedBy>
  <cp:revision>42</cp:revision>
  <dcterms:created xsi:type="dcterms:W3CDTF">2024-08-09T15:20:00Z</dcterms:created>
  <dcterms:modified xsi:type="dcterms:W3CDTF">2024-12-18T13:24:30Z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3181BF3FF6404482AE1C988CAFAFC79D_13</vt:lpwstr>
  </property>
  <property fmtid="{D5CDD505-2E9C-101B-9397-08002B2CF9AE}" pid="3" name="KSOProductBuildVer">
    <vt:lpwstr>1033-12.2.0.19307</vt:lpwstr>
  </property>
</Properties>
</file>