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15" r:id="rId5"/>
    <p:sldId id="416" r:id="rId6"/>
    <p:sldId id="258" r:id="rId7"/>
    <p:sldId id="260" r:id="rId8"/>
    <p:sldId id="306" r:id="rId9"/>
    <p:sldId id="767" r:id="rId10"/>
    <p:sldId id="784" r:id="rId11"/>
    <p:sldId id="351" r:id="rId12"/>
    <p:sldId id="749" r:id="rId13"/>
    <p:sldId id="785" r:id="rId14"/>
    <p:sldId id="786" r:id="rId15"/>
    <p:sldId id="361" r:id="rId16"/>
    <p:sldId id="753" r:id="rId17"/>
    <p:sldId id="769" r:id="rId18"/>
    <p:sldId id="787" r:id="rId19"/>
    <p:sldId id="788" r:id="rId20"/>
    <p:sldId id="789" r:id="rId21"/>
    <p:sldId id="394" r:id="rId22"/>
    <p:sldId id="397" r:id="rId23"/>
    <p:sldId id="398" r:id="rId24"/>
    <p:sldId id="399" r:id="rId25"/>
    <p:sldId id="400" r:id="rId26"/>
    <p:sldId id="401" r:id="rId27"/>
  </p:sldIdLst>
  <p:sldSz cx="12192000" cy="6858000"/>
  <p:notesSz cx="6858000" cy="9144000"/>
  <p:embeddedFontLst>
    <p:embeddedFont>
      <p:font typeface="Calistoga"/>
      <p:regular r:id="rId31"/>
    </p:embeddedFont>
    <p:embeddedFont>
      <p:font typeface="Antic Slab"/>
      <p:regular r:id="rId32"/>
    </p:embeddedFont>
    <p:embeddedFont>
      <p:font typeface="Poppins"/>
      <p:regular r:id="rId33"/>
      <p:italic r:id="rId34"/>
      <p:boldItalic r:id="rId35"/>
    </p:embeddedFont>
    <p:embeddedFont>
      <p:font typeface="Homemade Apple" panose="02000000000000000000"/>
      <p:regular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44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font" Target="fonts/font7.fntdata"/><Relationship Id="rId36" Type="http://schemas.openxmlformats.org/officeDocument/2006/relationships/font" Target="fonts/font6.fntdata"/><Relationship Id="rId35" Type="http://schemas.openxmlformats.org/officeDocument/2006/relationships/font" Target="fonts/font5.fntdata"/><Relationship Id="rId34" Type="http://schemas.openxmlformats.org/officeDocument/2006/relationships/font" Target="fonts/font4.fntdata"/><Relationship Id="rId33" Type="http://schemas.openxmlformats.org/officeDocument/2006/relationships/font" Target="fonts/font3.fntdata"/><Relationship Id="rId32" Type="http://schemas.openxmlformats.org/officeDocument/2006/relationships/font" Target="fonts/font2.fntdata"/><Relationship Id="rId31" Type="http://schemas.openxmlformats.org/officeDocument/2006/relationships/font" Target="fonts/font1.fntdata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hyperlink" Target="https://www.facebook.com/joeshwoa.max/" TargetMode="External"/><Relationship Id="rId5" Type="http://schemas.openxmlformats.org/officeDocument/2006/relationships/hyperlink" Target="https://www.linkedin.com/in/joeshwoa-george/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0" Type="http://schemas.openxmlformats.org/officeDocument/2006/relationships/notesSlide" Target="../notesSlides/notesSlide23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utte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19</a:t>
            </a:r>
            <a:r>
              <a:rPr lang="en-GB"/>
              <a:t>:</a:t>
            </a:r>
            <a:r>
              <a:t> </a:t>
            </a:r>
            <a:r>
              <a:rPr lang="en-US" altLang="en-US"/>
              <a:t>Advanced Flutter Widgets</a:t>
            </a:r>
            <a:endParaRPr lang="en-US" altLang="en-US"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GB"/>
              <a:t>: From Beginner to Pro.</a:t>
            </a:r>
            <a:endParaRPr lang="en-GB"/>
          </a:p>
        </p:txBody>
      </p:sp>
      <p:pic>
        <p:nvPicPr>
          <p:cNvPr id="5" name="Picture 4" descr="Flutter Entertain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-88900"/>
            <a:ext cx="3366770" cy="23571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AnimatedContainer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Automatically animates changes to its properties (e.g., color, height, width).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4234180"/>
            <a:ext cx="6908800" cy="252158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GestureDetector(  </a:t>
            </a:r>
            <a:endParaRPr lang="en-US" altLang="en-US"/>
          </a:p>
          <a:p>
            <a:pPr algn="l"/>
            <a:r>
              <a:rPr lang="en-US" altLang="en-US"/>
              <a:t>          onTap: () {  </a:t>
            </a:r>
            <a:endParaRPr lang="en-US" altLang="en-US"/>
          </a:p>
          <a:p>
            <a:pPr algn="l"/>
            <a:r>
              <a:rPr lang="en-US" altLang="en-US"/>
              <a:t>            setState(() { isLarge = !isLarge; });  </a:t>
            </a:r>
            <a:endParaRPr lang="en-US" altLang="en-US"/>
          </a:p>
          <a:p>
            <a:pPr algn="l"/>
            <a:r>
              <a:rPr lang="en-US" altLang="en-US"/>
              <a:t>          },  </a:t>
            </a:r>
            <a:endParaRPr lang="en-US" altLang="en-US"/>
          </a:p>
          <a:p>
            <a:pPr algn="l"/>
            <a:r>
              <a:rPr lang="en-US" altLang="en-US"/>
              <a:t>          child: AnimatedContainer(  </a:t>
            </a:r>
            <a:endParaRPr lang="en-US" altLang="en-US"/>
          </a:p>
          <a:p>
            <a:pPr algn="l"/>
            <a:r>
              <a:rPr lang="en-US" altLang="en-US"/>
              <a:t>            duration: Duration(seconds: 1),  </a:t>
            </a:r>
            <a:endParaRPr lang="en-US" altLang="en-US"/>
          </a:p>
          <a:p>
            <a:pPr algn="l"/>
            <a:r>
              <a:rPr lang="en-US" altLang="en-US"/>
              <a:t>            width: isLarge ? 200 : 100,  </a:t>
            </a:r>
            <a:endParaRPr lang="en-US" altLang="en-US"/>
          </a:p>
          <a:p>
            <a:pPr algn="l"/>
            <a:r>
              <a:rPr lang="en-US" altLang="en-US"/>
              <a:t>            height: isLarge ? 200 : 100,  </a:t>
            </a:r>
            <a:endParaRPr lang="en-US" altLang="en-US"/>
          </a:p>
          <a:p>
            <a:pPr algn="l"/>
            <a:r>
              <a:rPr lang="en-US" altLang="en-US"/>
              <a:t>            color: isLarge ? Colors.blue : Colors.red,  </a:t>
            </a:r>
            <a:endParaRPr lang="en-US" altLang="en-US"/>
          </a:p>
          <a:p>
            <a:pPr algn="l"/>
            <a:r>
              <a:rPr lang="en-US" altLang="en-US"/>
              <a:t>          ),  </a:t>
            </a:r>
            <a:endParaRPr lang="en-US" altLang="en-US"/>
          </a:p>
          <a:p>
            <a:pPr algn="l"/>
            <a:r>
              <a:rPr lang="en-US" altLang="en-US"/>
              <a:t>        )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Hero Animation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Animates a smooth transition between two screens for shared elements.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4356735"/>
            <a:ext cx="6908800" cy="129921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Hero(  </a:t>
            </a:r>
            <a:endParaRPr lang="en-US" altLang="en-US"/>
          </a:p>
          <a:p>
            <a:pPr algn="l"/>
            <a:r>
              <a:rPr lang="en-US" altLang="en-US"/>
              <a:t>  tag: 'heroImage',  </a:t>
            </a:r>
            <a:endParaRPr lang="en-US" altLang="en-US"/>
          </a:p>
          <a:p>
            <a:pPr algn="l"/>
            <a:r>
              <a:rPr lang="en-US" altLang="en-US"/>
              <a:t>  child: Image.asset('assets/image.png'),  </a:t>
            </a:r>
            <a:endParaRPr lang="en-US" altLang="en-US"/>
          </a:p>
          <a:p>
            <a:pPr algn="l"/>
            <a:r>
              <a:rPr lang="en-US" altLang="en-US"/>
              <a:t>)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Custom Animations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Use AnimationController for detailed animation control.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4008120"/>
            <a:ext cx="6908800" cy="127254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AnimationController controller = AnimationController(vsync: this, duration: Duration(seconds: 2));  </a:t>
            </a:r>
            <a:endParaRPr lang="en-US" altLang="en-US"/>
          </a:p>
          <a:p>
            <a:pPr algn="l"/>
            <a:r>
              <a:rPr lang="en-US" altLang="en-US"/>
              <a:t>Animation&lt;double&gt; animation = Tween(begin: 0.0, end: 1.0).animate(controller);  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InheritedWidget?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InheritedWidget and ScopedModel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InheritedWidget?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 base class for sharing data across the widget tree efficiently.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 Usage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Create a custom InheritedWidget.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Wrap your widget tree with it.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Access shared data using of(context).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InheritedWidget Example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2789555"/>
            <a:ext cx="6908800" cy="369062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class CounterInheritedWidget extends InheritedWidget {  </a:t>
            </a:r>
            <a:endParaRPr lang="en-US" altLang="en-US"/>
          </a:p>
          <a:p>
            <a:pPr algn="l"/>
            <a:r>
              <a:rPr lang="en-US" altLang="en-US"/>
              <a:t>  final int counter;  </a:t>
            </a:r>
            <a:endParaRPr lang="en-US" altLang="en-US"/>
          </a:p>
          <a:p>
            <a:pPr algn="l"/>
            <a:r>
              <a:rPr lang="en-US" altLang="en-US"/>
              <a:t>  final Widget child;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const CounterInheritedWidget({required this.counter, required this.child}) : super(child: child);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@override  </a:t>
            </a:r>
            <a:endParaRPr lang="en-US" altLang="en-US"/>
          </a:p>
          <a:p>
            <a:pPr algn="l"/>
            <a:r>
              <a:rPr lang="en-US" altLang="en-US"/>
              <a:t>  bool updateShouldNotify(CounterInheritedWidget oldWidget) =&gt; counter != oldWidget.counter;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static CounterInheritedWidget? of(BuildContext context) =&gt; context.dependOnInheritedWidgetOfExactType&lt;CounterInheritedWidget&gt;();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</a:t>
            </a:r>
            <a:r>
              <a:rPr lang="en-US" altLang="en-US">
                <a:sym typeface="+mn-ea"/>
              </a:rPr>
              <a:t>ScopedModel</a:t>
            </a:r>
            <a:r>
              <a:rPr lang="en-US" altLang="en-US"/>
              <a:t>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 simple state management solution for small to medium-sized apps.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Steps to Use ScopedModel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Add the scoped_model package to pubspec.yaml.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Create a model class extending Model.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Wrap your app with ScopedModel.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Use ScopedModelDescendant to consume the model.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ScopedModel</a:t>
            </a:r>
            <a:r>
              <a:rPr lang="en-US" altLang="en-US"/>
              <a:t> Example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2789555"/>
            <a:ext cx="6908800" cy="272415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import 'package:scoped_model/scoped_model.dart';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class CounterModel extends Model {  </a:t>
            </a:r>
            <a:endParaRPr lang="en-US" altLang="en-US"/>
          </a:p>
          <a:p>
            <a:pPr algn="l"/>
            <a:r>
              <a:rPr lang="en-US" altLang="en-US"/>
              <a:t>  int _counter = 0;  </a:t>
            </a:r>
            <a:endParaRPr lang="en-US" altLang="en-US"/>
          </a:p>
          <a:p>
            <a:pPr algn="l"/>
            <a:r>
              <a:rPr lang="en-US" altLang="en-US"/>
              <a:t>  int get counter =&gt; _counter;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void increment() {  </a:t>
            </a:r>
            <a:endParaRPr lang="en-US" altLang="en-US"/>
          </a:p>
          <a:p>
            <a:pPr algn="l"/>
            <a:r>
              <a:rPr lang="en-US" altLang="en-US"/>
              <a:t>    _counter++;  </a:t>
            </a:r>
            <a:endParaRPr lang="en-US" altLang="en-US"/>
          </a:p>
          <a:p>
            <a:pPr algn="l"/>
            <a:r>
              <a:rPr lang="en-US" altLang="en-US"/>
              <a:t>    notifyListeners();  </a:t>
            </a:r>
            <a:endParaRPr lang="en-US" altLang="en-US"/>
          </a:p>
          <a:p>
            <a:pPr algn="l"/>
            <a:r>
              <a:rPr lang="en-US" altLang="en-US"/>
              <a:t>  }  </a:t>
            </a:r>
            <a:endParaRPr lang="en-US" altLang="en-US"/>
          </a:p>
          <a:p>
            <a:pPr algn="l"/>
            <a:r>
              <a:rPr lang="en-US" altLang="en-US"/>
              <a:t>} 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ScopedModel</a:t>
            </a:r>
            <a:r>
              <a:rPr lang="en-US" altLang="en-US"/>
              <a:t> Example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>
                <a:sym typeface="+mn-ea"/>
              </a:rPr>
              <a:t>Usage of </a:t>
            </a:r>
            <a:r>
              <a:rPr lang="en-US" altLang="en-US">
                <a:sym typeface="+mn-ea"/>
              </a:rPr>
              <a:t>ScopedModel: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9000"/>
            <a:ext cx="6908800" cy="162496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ScopedModel&lt;CounterModel&gt;(  </a:t>
            </a:r>
            <a:endParaRPr lang="en-US" altLang="en-US"/>
          </a:p>
          <a:p>
            <a:pPr algn="l"/>
            <a:r>
              <a:rPr lang="en-US" altLang="en-US"/>
              <a:t>  model: CounterModel(),  </a:t>
            </a:r>
            <a:endParaRPr lang="en-US" altLang="en-US"/>
          </a:p>
          <a:p>
            <a:pPr algn="l"/>
            <a:r>
              <a:rPr lang="en-US" altLang="en-US"/>
              <a:t>  child: ScopedModelDescendant&lt;CounterModel&gt;(  </a:t>
            </a:r>
            <a:endParaRPr lang="en-US" altLang="en-US"/>
          </a:p>
          <a:p>
            <a:pPr algn="l"/>
            <a:r>
              <a:rPr lang="en-US" altLang="en-US"/>
              <a:t>    builder: (context, child, model) =&gt; Text('Counter: ${model.counter}'),  </a:t>
            </a:r>
            <a:endParaRPr lang="en-US" altLang="en-US"/>
          </a:p>
          <a:p>
            <a:pPr algn="l"/>
            <a:r>
              <a:rPr lang="en-US" altLang="en-US"/>
              <a:t>  ),  </a:t>
            </a:r>
            <a:endParaRPr lang="en-US" altLang="en-US"/>
          </a:p>
          <a:p>
            <a:pPr algn="l"/>
            <a:r>
              <a:rPr lang="en-US" altLang="en-US"/>
              <a:t>)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0</a:t>
            </a:r>
            <a:r>
              <a:rPr lang="en-US"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Do not skip any information without understanding it.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Create a small app using ScopedModel to manage a shopping cart's state with: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a custom animated Button widget using AnimatedContainer.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InheritedWidget to share a theme (light/dark mode) across the app.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</a:t>
            </a:r>
            <a:r>
              <a:rPr lang="en-US" altLang="en-GB" sz="10000">
                <a:sym typeface="+mn-ea"/>
              </a:rPr>
              <a:t>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Flutter 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5" name="Text Box 4">
            <a:hlinkClick r:id="rId5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6" action="ppaction://hlinkfile"/>
          </p:cNvPr>
          <p:cNvSpPr txBox="1"/>
          <p:nvPr>
            <p:custDataLst>
              <p:tags r:id="rId7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>
                <a:sym typeface="+mn-ea"/>
              </a:rPr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are Custom Widgets?, Steps to Create a Custom Widget.</a:t>
            </a:r>
            <a:endParaRPr lang="en-US" alt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AnimatedContainer, Hero Animation, Custom Animations.</a:t>
            </a:r>
            <a:endParaRPr lang="en-US" alt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 lang="en-GB"/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Custom Widgets</a:t>
            </a:r>
            <a:endParaRPr lang="en-US" altLang="en-US"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Animation Widgets</a:t>
            </a:r>
            <a:endParaRPr lang="en-US" altLang="en-US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InheritedWidget?, What is ScopedModel?</a:t>
            </a:r>
            <a:endParaRPr 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InheritedWidget and ScopedModel</a:t>
            </a:r>
            <a:endParaRPr lang="en-US" altLang="en-US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are Custom Widgets?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Custom Widgets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are Custom Widgets?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Widgets you build to encapsulate repetitive UI or behavior.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Enhance code modularity, readability, and reuse.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Steps to Create a Custom Widget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Define a new widget class (e.g., StatelessWidget or StatefulWidget).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Design the widget’s UI inside the build method.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Add customization through properties.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Example: Custom Button Widget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2645410"/>
            <a:ext cx="6908800" cy="41205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import 'package:flutter/material.dart';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class CustomButton extends StatelessWidget {  </a:t>
            </a:r>
            <a:endParaRPr lang="en-US" altLang="en-US"/>
          </a:p>
          <a:p>
            <a:pPr algn="l"/>
            <a:r>
              <a:rPr lang="en-US" altLang="en-US"/>
              <a:t>  final String text;  </a:t>
            </a:r>
            <a:endParaRPr lang="en-US" altLang="en-US"/>
          </a:p>
          <a:p>
            <a:pPr algn="l"/>
            <a:r>
              <a:rPr lang="en-US" altLang="en-US"/>
              <a:t>  final VoidCallback onPressed;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const CustomButton({required this.text, required this.onPressed});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@override  </a:t>
            </a:r>
            <a:endParaRPr lang="en-US" altLang="en-US"/>
          </a:p>
          <a:p>
            <a:pPr algn="l"/>
            <a:r>
              <a:rPr lang="en-US" altLang="en-US"/>
              <a:t>  Widget build(BuildContext context) {  </a:t>
            </a:r>
            <a:endParaRPr lang="en-US" altLang="en-US"/>
          </a:p>
          <a:p>
            <a:pPr algn="l"/>
            <a:r>
              <a:rPr lang="en-US" altLang="en-US"/>
              <a:t>    return ElevatedButton(  </a:t>
            </a:r>
            <a:endParaRPr lang="en-US" altLang="en-US"/>
          </a:p>
          <a:p>
            <a:pPr algn="l"/>
            <a:r>
              <a:rPr lang="en-US" altLang="en-US"/>
              <a:t>      onPressed: onPressed,  </a:t>
            </a:r>
            <a:endParaRPr lang="en-US" altLang="en-US"/>
          </a:p>
          <a:p>
            <a:pPr algn="l"/>
            <a:r>
              <a:rPr lang="en-US" altLang="en-US"/>
              <a:t>      style: ElevatedButton.styleFrom(padding: EdgeInsets.symmetric(horizontal: 20, vertical: 10)),  </a:t>
            </a:r>
            <a:endParaRPr lang="en-US" altLang="en-US"/>
          </a:p>
          <a:p>
            <a:pPr algn="l"/>
            <a:r>
              <a:rPr lang="en-US" altLang="en-US"/>
              <a:t>      child: Text(text, style: TextStyle(fontSize: 16)),  </a:t>
            </a:r>
            <a:endParaRPr lang="en-US" altLang="en-US"/>
          </a:p>
          <a:p>
            <a:pPr algn="l"/>
            <a:r>
              <a:rPr lang="en-US" altLang="en-US"/>
              <a:t>    );  </a:t>
            </a:r>
            <a:endParaRPr lang="en-US" altLang="en-US"/>
          </a:p>
          <a:p>
            <a:pPr algn="l"/>
            <a:r>
              <a:rPr lang="en-US" altLang="en-US"/>
              <a:t>  }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Example: Custom Button Widget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>
                <a:sym typeface="+mn-ea"/>
              </a:rPr>
              <a:t>Usage of Custom Button Widget: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510280"/>
            <a:ext cx="6908800" cy="12319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CustomButton(  </a:t>
            </a:r>
            <a:endParaRPr lang="en-US" altLang="en-US"/>
          </a:p>
          <a:p>
            <a:pPr algn="l"/>
            <a:r>
              <a:rPr lang="en-US" altLang="en-US"/>
              <a:t>  text: 'Click Me',  </a:t>
            </a:r>
            <a:endParaRPr lang="en-US" altLang="en-US"/>
          </a:p>
          <a:p>
            <a:pPr algn="l"/>
            <a:r>
              <a:rPr lang="en-US" altLang="en-US"/>
              <a:t>  onPressed: () =&gt; print('Button Pressed'),  </a:t>
            </a:r>
            <a:endParaRPr lang="en-US" altLang="en-US"/>
          </a:p>
          <a:p>
            <a:pPr algn="l"/>
            <a:r>
              <a:rPr lang="en-US" altLang="en-US"/>
              <a:t>);  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AnimatedContainer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Animation Widgets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42A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5275</Words>
  <Application>WPS Presentation</Application>
  <PresentationFormat/>
  <Paragraphs>271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1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Flutter: From Beginner to Pro.</vt:lpstr>
      <vt:lpstr>Do not skip any information without understanding it.</vt:lpstr>
      <vt:lpstr>Any questions?</vt:lpstr>
      <vt:lpstr>InheritedWidget and ScopedModel</vt:lpstr>
      <vt:lpstr>Custom Widgets.</vt:lpstr>
      <vt:lpstr>What are Custom Widgets?</vt:lpstr>
      <vt:lpstr>Example: Custom Button Widget</vt:lpstr>
      <vt:lpstr>Example: Custom Button Widget</vt:lpstr>
      <vt:lpstr>Animation Widgets.</vt:lpstr>
      <vt:lpstr>AnimatedContainer</vt:lpstr>
      <vt:lpstr>Hero Animation</vt:lpstr>
      <vt:lpstr>Custom Animations</vt:lpstr>
      <vt:lpstr>InheritedWidget and ScopedModel.</vt:lpstr>
      <vt:lpstr>What is InheritedWidget?</vt:lpstr>
      <vt:lpstr>InheritedWidget Example</vt:lpstr>
      <vt:lpstr>What is ScopedModel?</vt:lpstr>
      <vt:lpstr>ScopedModel Example</vt:lpstr>
      <vt:lpstr>ScopedModel Example</vt:lpstr>
      <vt:lpstr>Q&amp;A and Wrap-Up.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46</cp:revision>
  <dcterms:created xsi:type="dcterms:W3CDTF">2024-08-09T15:20:00Z</dcterms:created>
  <dcterms:modified xsi:type="dcterms:W3CDTF">2024-12-18T13:23:59Z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1033-12.2.0.19307</vt:lpwstr>
  </property>
</Properties>
</file>