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415" r:id="rId5"/>
    <p:sldId id="416" r:id="rId6"/>
    <p:sldId id="258" r:id="rId7"/>
    <p:sldId id="260" r:id="rId8"/>
    <p:sldId id="306" r:id="rId9"/>
    <p:sldId id="883" r:id="rId10"/>
    <p:sldId id="351" r:id="rId11"/>
    <p:sldId id="749" r:id="rId12"/>
    <p:sldId id="930" r:id="rId13"/>
    <p:sldId id="931" r:id="rId14"/>
    <p:sldId id="932" r:id="rId15"/>
    <p:sldId id="361" r:id="rId16"/>
    <p:sldId id="753" r:id="rId17"/>
    <p:sldId id="916" r:id="rId18"/>
    <p:sldId id="917" r:id="rId19"/>
    <p:sldId id="394" r:id="rId20"/>
    <p:sldId id="397" r:id="rId21"/>
    <p:sldId id="398" r:id="rId22"/>
    <p:sldId id="399" r:id="rId23"/>
    <p:sldId id="400" r:id="rId24"/>
    <p:sldId id="401" r:id="rId25"/>
  </p:sldIdLst>
  <p:sldSz cx="12192000" cy="6858000"/>
  <p:notesSz cx="6858000" cy="9144000"/>
  <p:embeddedFontLst>
    <p:embeddedFont>
      <p:font typeface="Calistoga"/>
      <p:regular r:id="rId29"/>
    </p:embeddedFont>
    <p:embeddedFont>
      <p:font typeface="Antic Slab"/>
      <p:regular r:id="rId30"/>
    </p:embeddedFont>
    <p:embeddedFont>
      <p:font typeface="Poppins"/>
      <p:regular r:id="rId31"/>
      <p:italic r:id="rId32"/>
      <p:boldItalic r:id="rId33"/>
    </p:embeddedFont>
    <p:embeddedFont>
      <p:font typeface="Homemade Apple" panose="02000000000000000000"/>
      <p:regular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04" userDrawn="1">
          <p15:clr>
            <a:srgbClr val="A4A3A4"/>
          </p15:clr>
        </p15:guide>
        <p15:guide id="2" pos="38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A9F4"/>
    <a:srgbClr val="42A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104"/>
        <p:guide pos="386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font" Target="fonts/font7.fntdata"/><Relationship Id="rId34" Type="http://schemas.openxmlformats.org/officeDocument/2006/relationships/font" Target="fonts/font6.fntdata"/><Relationship Id="rId33" Type="http://schemas.openxmlformats.org/officeDocument/2006/relationships/font" Target="fonts/font5.fntdata"/><Relationship Id="rId32" Type="http://schemas.openxmlformats.org/officeDocument/2006/relationships/font" Target="fonts/font4.fntdata"/><Relationship Id="rId31" Type="http://schemas.openxmlformats.org/officeDocument/2006/relationships/font" Target="fonts/font3.fntdata"/><Relationship Id="rId30" Type="http://schemas.openxmlformats.org/officeDocument/2006/relationships/font" Target="fonts/font2.fntdata"/><Relationship Id="rId3" Type="http://schemas.openxmlformats.org/officeDocument/2006/relationships/slide" Target="slides/slide1.xml"/><Relationship Id="rId29" Type="http://schemas.openxmlformats.org/officeDocument/2006/relationships/font" Target="fonts/font1.fntdata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073618e60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073618e60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1c3728c19_0_1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1c3728c19_0_1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a073618e60_0_75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a073618e60_0_7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073618e60_0_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073618e60_0_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instagram.com/slidesmania/" TargetMode="External"/><Relationship Id="rId8" Type="http://schemas.openxmlformats.org/officeDocument/2006/relationships/image" Target="../media/image3.png"/><Relationship Id="rId7" Type="http://schemas.openxmlformats.org/officeDocument/2006/relationships/hyperlink" Target="https://www.pinterest.com/slidesmania/" TargetMode="External"/><Relationship Id="rId6" Type="http://schemas.openxmlformats.org/officeDocument/2006/relationships/image" Target="../media/image2.png"/><Relationship Id="rId5" Type="http://schemas.openxmlformats.org/officeDocument/2006/relationships/hyperlink" Target="https://twitter.com/SlidesManiaSM/" TargetMode="External"/><Relationship Id="rId4" Type="http://schemas.openxmlformats.org/officeDocument/2006/relationships/image" Target="../media/image1.png"/><Relationship Id="rId3" Type="http://schemas.openxmlformats.org/officeDocument/2006/relationships/hyperlink" Target="https://www.facebook.com/SlidesManiaSM/" TargetMode="External"/><Relationship Id="rId2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834600" y="2762700"/>
            <a:ext cx="9941700" cy="1332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ldrich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imeline">
  <p:cSld name="CUSTOM_14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subTitle" idx="1"/>
          </p:nvPr>
        </p:nvSpPr>
        <p:spPr>
          <a:xfrm>
            <a:off x="41560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6" name="Google Shape;66;p11"/>
          <p:cNvSpPr txBox="1"/>
          <p:nvPr>
            <p:ph type="subTitle" idx="2"/>
          </p:nvPr>
        </p:nvSpPr>
        <p:spPr>
          <a:xfrm>
            <a:off x="277537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7" name="Google Shape;67;p11"/>
          <p:cNvSpPr txBox="1"/>
          <p:nvPr>
            <p:ph type="subTitle" idx="3"/>
          </p:nvPr>
        </p:nvSpPr>
        <p:spPr>
          <a:xfrm>
            <a:off x="5135153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8" name="Google Shape;68;p11"/>
          <p:cNvSpPr txBox="1"/>
          <p:nvPr>
            <p:ph type="subTitle" idx="4"/>
          </p:nvPr>
        </p:nvSpPr>
        <p:spPr>
          <a:xfrm>
            <a:off x="749493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9" name="Google Shape;69;p11"/>
          <p:cNvSpPr txBox="1"/>
          <p:nvPr>
            <p:ph type="subTitle" idx="5"/>
          </p:nvPr>
        </p:nvSpPr>
        <p:spPr>
          <a:xfrm>
            <a:off x="985470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70" name="Google Shape;70;p11"/>
          <p:cNvSpPr txBox="1"/>
          <p:nvPr>
            <p:ph type="title"/>
          </p:nvPr>
        </p:nvSpPr>
        <p:spPr>
          <a:xfrm>
            <a:off x="415600" y="821975"/>
            <a:ext cx="11436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type="body" idx="6"/>
          </p:nvPr>
        </p:nvSpPr>
        <p:spPr>
          <a:xfrm>
            <a:off x="4156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2" name="Google Shape;72;p11"/>
          <p:cNvSpPr txBox="1"/>
          <p:nvPr>
            <p:ph type="body" idx="7"/>
          </p:nvPr>
        </p:nvSpPr>
        <p:spPr>
          <a:xfrm>
            <a:off x="277537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3" name="Google Shape;73;p11"/>
          <p:cNvSpPr txBox="1"/>
          <p:nvPr>
            <p:ph type="body" idx="8"/>
          </p:nvPr>
        </p:nvSpPr>
        <p:spPr>
          <a:xfrm>
            <a:off x="513515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4" name="Google Shape;74;p11"/>
          <p:cNvSpPr txBox="1"/>
          <p:nvPr>
            <p:ph type="body" idx="9"/>
          </p:nvPr>
        </p:nvSpPr>
        <p:spPr>
          <a:xfrm>
            <a:off x="749492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5" name="Google Shape;75;p11"/>
          <p:cNvSpPr txBox="1"/>
          <p:nvPr>
            <p:ph type="body" idx="13"/>
          </p:nvPr>
        </p:nvSpPr>
        <p:spPr>
          <a:xfrm>
            <a:off x="98547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1 Title and text left">
  <p:cSld name="CUSTOM_15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1528225" y="1981100"/>
            <a:ext cx="5219400" cy="1264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type="body" idx="1"/>
          </p:nvPr>
        </p:nvSpPr>
        <p:spPr>
          <a:xfrm>
            <a:off x="1528319" y="3438950"/>
            <a:ext cx="52194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79" name="Google Shape;79;p1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Title and text right">
  <p:cSld name="CUSTOM_16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5376199" y="2122000"/>
            <a:ext cx="5061300" cy="1242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type="body" idx="1"/>
          </p:nvPr>
        </p:nvSpPr>
        <p:spPr>
          <a:xfrm>
            <a:off x="5376290" y="3503650"/>
            <a:ext cx="50613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83" name="Google Shape;83;p13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Just title">
  <p:cSld name="CUSTOM_2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415650" y="421101"/>
            <a:ext cx="11360700" cy="991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4 Certificate">
  <p:cSld name="CUSTOM_23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415650" y="71271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88" name="Google Shape;88;p15"/>
          <p:cNvSpPr txBox="1"/>
          <p:nvPr>
            <p:ph type="subTitle" idx="1"/>
          </p:nvPr>
        </p:nvSpPr>
        <p:spPr>
          <a:xfrm>
            <a:off x="2187000" y="2682871"/>
            <a:ext cx="7818000" cy="635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cxnSp>
        <p:nvCxnSpPr>
          <p:cNvPr id="89" name="Google Shape;89;p15"/>
          <p:cNvCxnSpPr/>
          <p:nvPr/>
        </p:nvCxnSpPr>
        <p:spPr>
          <a:xfrm>
            <a:off x="1783800" y="3262113"/>
            <a:ext cx="862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5"/>
          <p:cNvSpPr txBox="1"/>
          <p:nvPr>
            <p:ph type="subTitle" idx="2"/>
          </p:nvPr>
        </p:nvSpPr>
        <p:spPr>
          <a:xfrm>
            <a:off x="3914250" y="35859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type="title" idx="3"/>
          </p:nvPr>
        </p:nvSpPr>
        <p:spPr>
          <a:xfrm>
            <a:off x="415650" y="393226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92" name="Google Shape;92;p15"/>
          <p:cNvSpPr txBox="1"/>
          <p:nvPr>
            <p:ph type="subTitle" idx="4"/>
          </p:nvPr>
        </p:nvSpPr>
        <p:spPr>
          <a:xfrm>
            <a:off x="3914250" y="49575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grpSp>
        <p:nvGrpSpPr>
          <p:cNvPr id="93" name="Google Shape;93;p15"/>
          <p:cNvGrpSpPr/>
          <p:nvPr/>
        </p:nvGrpSpPr>
        <p:grpSpPr>
          <a:xfrm>
            <a:off x="996863" y="5847088"/>
            <a:ext cx="10198275" cy="0"/>
            <a:chOff x="1007625" y="5986750"/>
            <a:chExt cx="10198275" cy="0"/>
          </a:xfrm>
        </p:grpSpPr>
        <p:cxnSp>
          <p:nvCxnSpPr>
            <p:cNvPr id="94" name="Google Shape;94;p15"/>
            <p:cNvCxnSpPr/>
            <p:nvPr/>
          </p:nvCxnSpPr>
          <p:spPr>
            <a:xfrm>
              <a:off x="1007625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15"/>
            <p:cNvCxnSpPr/>
            <p:nvPr/>
          </p:nvCxnSpPr>
          <p:spPr>
            <a:xfrm>
              <a:off x="8219400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6" name="Google Shape;96;p15"/>
          <p:cNvSpPr txBox="1"/>
          <p:nvPr>
            <p:ph type="subTitle" idx="5"/>
          </p:nvPr>
        </p:nvSpPr>
        <p:spPr>
          <a:xfrm>
            <a:off x="996875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7" name="Google Shape;97;p15"/>
          <p:cNvSpPr txBox="1"/>
          <p:nvPr>
            <p:ph type="subTitle" idx="6"/>
          </p:nvPr>
        </p:nvSpPr>
        <p:spPr>
          <a:xfrm>
            <a:off x="8214050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8" name="Google Shape;98;p15"/>
          <p:cNvSpPr txBox="1"/>
          <p:nvPr>
            <p:ph type="subTitle" idx="7"/>
          </p:nvPr>
        </p:nvSpPr>
        <p:spPr>
          <a:xfrm>
            <a:off x="996875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9" name="Google Shape;99;p15"/>
          <p:cNvSpPr txBox="1"/>
          <p:nvPr>
            <p:ph type="subTitle" idx="8"/>
          </p:nvPr>
        </p:nvSpPr>
        <p:spPr>
          <a:xfrm>
            <a:off x="8214050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cxnSp>
        <p:nvCxnSpPr>
          <p:cNvPr id="100" name="Google Shape;100;p15"/>
          <p:cNvCxnSpPr/>
          <p:nvPr/>
        </p:nvCxnSpPr>
        <p:spPr>
          <a:xfrm rot="10800000">
            <a:off x="497850" y="2879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5"/>
          <p:cNvCxnSpPr/>
          <p:nvPr/>
        </p:nvCxnSpPr>
        <p:spPr>
          <a:xfrm rot="10800000">
            <a:off x="497850" y="65363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0 DO NOT REMOVE · SlidesMania">
  <p:cSld name="CUSTOM_20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" name="Google Shape;104;p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16"/>
            <p:cNvSpPr txBox="1"/>
            <p:nvPr/>
          </p:nvSpPr>
          <p:spPr>
            <a:xfrm>
              <a:off x="463500" y="2858044"/>
              <a:ext cx="8956500" cy="383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-GB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-GB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-GB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/>
                </a:rPr>
                <a:t>FAQ</a:t>
              </a:r>
              <a:r>
                <a:rPr lang="en-GB" sz="44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GB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106" name="Google Shape;106;p16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07" name="Google Shape;107;p16">
              <a:hlinkClick r:id="rId3"/>
            </p:cNvPr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6">
              <a:hlinkClick r:id="rId5"/>
            </p:cNvPr>
            <p:cNvPicPr preferRelativeResize="0"/>
            <p:nvPr/>
          </p:nvPicPr>
          <p:blipFill>
            <a:blip r:embed="rId6"/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6">
              <a:hlinkClick r:id="rId7"/>
            </p:cNvPr>
            <p:cNvPicPr preferRelativeResize="0"/>
            <p:nvPr/>
          </p:nvPicPr>
          <p:blipFill>
            <a:blip r:embed="rId8"/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6">
              <a:hlinkClick r:id="rId9"/>
            </p:cNvPr>
            <p:cNvPicPr preferRelativeResize="0"/>
            <p:nvPr/>
          </p:nvPicPr>
          <p:blipFill>
            <a:blip r:embed="rId10"/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16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b="1">
                  <a:solidFill>
                    <a:srgbClr val="252525"/>
                  </a:solidFill>
                  <a:latin typeface="Homemade Apple" panose="02000000000000000000"/>
                  <a:ea typeface="Homemade Apple" panose="02000000000000000000"/>
                  <a:cs typeface="Homemade Apple" panose="02000000000000000000"/>
                  <a:sym typeface="Homemade Apple" panose="02000000000000000000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 panose="02000000000000000000"/>
                <a:ea typeface="Homemade Apple" panose="02000000000000000000"/>
                <a:cs typeface="Homemade Apple" panose="02000000000000000000"/>
                <a:sym typeface="Homemade Apple" panose="02000000000000000000"/>
              </a:endParaRPr>
            </a:p>
          </p:txBody>
        </p:sp>
      </p:grpSp>
      <p:pic>
        <p:nvPicPr>
          <p:cNvPr id="112" name="Google Shape;112;p16"/>
          <p:cNvPicPr preferRelativeResize="0"/>
          <p:nvPr/>
        </p:nvPicPr>
        <p:blipFill rotWithShape="1">
          <a:blip r:embed="rId11"/>
          <a:srcRect t="16256" b="20906"/>
          <a:stretch>
            <a:fillRect/>
          </a:stretch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252725" y="1833738"/>
            <a:ext cx="5322600" cy="13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type="body" idx="1"/>
          </p:nvPr>
        </p:nvSpPr>
        <p:spPr>
          <a:xfrm>
            <a:off x="1252700" y="3238038"/>
            <a:ext cx="53226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7" name="Google Shape;17;p3"/>
          <p:cNvSpPr/>
          <p:nvPr>
            <p:ph type="pic" idx="2"/>
          </p:nvPr>
        </p:nvSpPr>
        <p:spPr>
          <a:xfrm flipH="1">
            <a:off x="7208200" y="1633013"/>
            <a:ext cx="37311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8" name="Google Shape;18;p3"/>
          <p:cNvCxnSpPr/>
          <p:nvPr/>
        </p:nvCxnSpPr>
        <p:spPr>
          <a:xfrm rot="10800000">
            <a:off x="497850" y="5609513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9;p3"/>
          <p:cNvCxnSpPr/>
          <p:nvPr/>
        </p:nvCxnSpPr>
        <p:spPr>
          <a:xfrm rot="10800000">
            <a:off x="497850" y="1248488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Six columns">
  <p:cSld name="CUSTOM_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2993825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body" idx="2"/>
          </p:nvPr>
        </p:nvSpPr>
        <p:spPr>
          <a:xfrm>
            <a:off x="7332750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type="body" idx="3"/>
          </p:nvPr>
        </p:nvSpPr>
        <p:spPr>
          <a:xfrm>
            <a:off x="7332725" y="49133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title" idx="4"/>
          </p:nvPr>
        </p:nvSpPr>
        <p:spPr>
          <a:xfrm>
            <a:off x="2993825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type="title" idx="5"/>
          </p:nvPr>
        </p:nvSpPr>
        <p:spPr>
          <a:xfrm>
            <a:off x="7332750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type="title" idx="6"/>
          </p:nvPr>
        </p:nvSpPr>
        <p:spPr>
          <a:xfrm>
            <a:off x="7332725" y="42175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type="body" idx="7"/>
          </p:nvPr>
        </p:nvSpPr>
        <p:spPr>
          <a:xfrm>
            <a:off x="2993825" y="49132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title" idx="8"/>
          </p:nvPr>
        </p:nvSpPr>
        <p:spPr>
          <a:xfrm>
            <a:off x="2993825" y="42174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30" name="Google Shape;30;p4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31;p4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type="body" idx="1"/>
          </p:nvPr>
        </p:nvSpPr>
        <p:spPr>
          <a:xfrm>
            <a:off x="589400" y="4649500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Two columns">
  <p:cSld name="CUSTOM_4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73350" y="1171188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type="body" idx="1"/>
          </p:nvPr>
        </p:nvSpPr>
        <p:spPr>
          <a:xfrm>
            <a:off x="873350" y="2382615"/>
            <a:ext cx="49608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type="body" idx="2"/>
          </p:nvPr>
        </p:nvSpPr>
        <p:spPr>
          <a:xfrm>
            <a:off x="6464149" y="2371888"/>
            <a:ext cx="49611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One column">
  <p:cSld name="CUSTOM_5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Big Title">
  <p:cSld name="CUSTOM_6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48" name="Google Shape;48;p8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cxnSp>
        <p:nvCxnSpPr>
          <p:cNvPr id="49" name="Google Shape;49;p8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subTitle" idx="1"/>
          </p:nvPr>
        </p:nvSpPr>
        <p:spPr>
          <a:xfrm>
            <a:off x="124230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2" name="Google Shape;52;p9"/>
          <p:cNvSpPr txBox="1"/>
          <p:nvPr>
            <p:ph type="subTitle" idx="2"/>
          </p:nvPr>
        </p:nvSpPr>
        <p:spPr>
          <a:xfrm>
            <a:off x="476655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3" name="Google Shape;53;p9"/>
          <p:cNvSpPr txBox="1"/>
          <p:nvPr>
            <p:ph type="subTitle" idx="3"/>
          </p:nvPr>
        </p:nvSpPr>
        <p:spPr>
          <a:xfrm>
            <a:off x="8290802" y="3600000"/>
            <a:ext cx="26586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4" name="Google Shape;54;p9"/>
          <p:cNvSpPr txBox="1"/>
          <p:nvPr>
            <p:ph type="title"/>
          </p:nvPr>
        </p:nvSpPr>
        <p:spPr>
          <a:xfrm>
            <a:off x="1242300" y="934700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type="body" idx="4"/>
          </p:nvPr>
        </p:nvSpPr>
        <p:spPr>
          <a:xfrm>
            <a:off x="1242300" y="4165707"/>
            <a:ext cx="2658900" cy="166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6" name="Google Shape;56;p9"/>
          <p:cNvSpPr txBox="1"/>
          <p:nvPr>
            <p:ph type="body" idx="5"/>
          </p:nvPr>
        </p:nvSpPr>
        <p:spPr>
          <a:xfrm>
            <a:off x="476655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7" name="Google Shape;57;p9"/>
          <p:cNvSpPr txBox="1"/>
          <p:nvPr>
            <p:ph type="body" idx="6"/>
          </p:nvPr>
        </p:nvSpPr>
        <p:spPr>
          <a:xfrm>
            <a:off x="829080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cxnSp>
        <p:nvCxnSpPr>
          <p:cNvPr id="58" name="Google Shape;58;p9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Text and Image">
  <p:cSld name="CUSTOM_9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925500" y="1946013"/>
            <a:ext cx="5170500" cy="79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62" name="Google Shape;62;p10"/>
          <p:cNvSpPr txBox="1"/>
          <p:nvPr>
            <p:ph type="subTitle" idx="1"/>
          </p:nvPr>
        </p:nvSpPr>
        <p:spPr>
          <a:xfrm>
            <a:off x="439850" y="4343238"/>
            <a:ext cx="3875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type="pic" idx="2"/>
          </p:nvPr>
        </p:nvSpPr>
        <p:spPr>
          <a:xfrm>
            <a:off x="4572000" y="1040950"/>
            <a:ext cx="6981900" cy="447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hyperlink" Target="https://www.facebook.com/joeshwoa.max/" TargetMode="External"/><Relationship Id="rId5" Type="http://schemas.openxmlformats.org/officeDocument/2006/relationships/hyperlink" Target="https://www.linkedin.com/in/joeshwoa-george/" TargetMode="External"/><Relationship Id="rId4" Type="http://schemas.openxmlformats.org/officeDocument/2006/relationships/image" Target="../media/image6.png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0" Type="http://schemas.openxmlformats.org/officeDocument/2006/relationships/notesSlide" Target="../notesSlides/notesSlide21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lutter 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41465" y="-88900"/>
            <a:ext cx="9347200" cy="6858000"/>
          </a:xfrm>
          <a:prstGeom prst="rect">
            <a:avLst/>
          </a:prstGeom>
        </p:spPr>
      </p:pic>
      <p:sp>
        <p:nvSpPr>
          <p:cNvPr id="117" name="Google Shape;117;p17"/>
          <p:cNvSpPr/>
          <p:nvPr/>
        </p:nvSpPr>
        <p:spPr>
          <a:xfrm>
            <a:off x="6379900" y="2507500"/>
            <a:ext cx="1467600" cy="14676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9" name="Google Shape;119;p17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</a:t>
            </a:r>
            <a:r>
              <a:rPr lang="en-US" altLang="en-GB"/>
              <a:t>ssion</a:t>
            </a:r>
            <a:r>
              <a:rPr lang="en-GB"/>
              <a:t> </a:t>
            </a:r>
            <a:r>
              <a:rPr lang="en-US" altLang="en-GB"/>
              <a:t>27</a:t>
            </a:r>
            <a:r>
              <a:rPr lang="en-GB"/>
              <a:t>:</a:t>
            </a:r>
            <a:r>
              <a:t> </a:t>
            </a:r>
            <a:r>
              <a:rPr lang="en-US" altLang="en-US"/>
              <a:t>Supabase </a:t>
            </a:r>
            <a:r>
              <a:rPr lang="en-US" altLang="en-US"/>
              <a:t>Integration</a:t>
            </a:r>
            <a:endParaRPr lang="en-US" altLang="en-US"/>
          </a:p>
        </p:txBody>
      </p:sp>
      <p:sp>
        <p:nvSpPr>
          <p:cNvPr id="120" name="Google Shape;120;p17"/>
          <p:cNvSpPr txBox="1"/>
          <p:nvPr>
            <p:ph type="title"/>
          </p:nvPr>
        </p:nvSpPr>
        <p:spPr>
          <a:xfrm>
            <a:off x="834600" y="2762700"/>
            <a:ext cx="9941700" cy="1155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Mastering </a:t>
            </a:r>
            <a:r>
              <a:rPr lang="en-GB">
                <a:noFill/>
              </a:rPr>
              <a:t>Flutter</a:t>
            </a:r>
            <a:r>
              <a:rPr lang="en-GB"/>
              <a:t>: From Beginner to Pro.</a:t>
            </a:r>
            <a:endParaRPr lang="en-GB"/>
          </a:p>
        </p:txBody>
      </p:sp>
      <p:pic>
        <p:nvPicPr>
          <p:cNvPr id="5" name="Picture 4" descr="Flutter Entertainmen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415" y="-88900"/>
            <a:ext cx="3366770" cy="235712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7345680" y="400812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Uploading Files to Storage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2788920"/>
            <a:ext cx="6908800" cy="296799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Future&lt;void&gt; uploadFile(File file) async {  </a:t>
            </a:r>
            <a:endParaRPr lang="en-US" altLang="en-US"/>
          </a:p>
          <a:p>
            <a:pPr algn="l"/>
            <a:r>
              <a:rPr lang="en-US" altLang="en-US"/>
              <a:t>  final response = await Supabase.instance.client.storage.from('bucket_name').upload(  </a:t>
            </a:r>
            <a:endParaRPr lang="en-US" altLang="en-US"/>
          </a:p>
          <a:p>
            <a:pPr algn="l"/>
            <a:r>
              <a:rPr lang="en-US" altLang="en-US"/>
              <a:t>    'path/to/file.jpg',  </a:t>
            </a:r>
            <a:endParaRPr lang="en-US" altLang="en-US"/>
          </a:p>
          <a:p>
            <a:pPr algn="l"/>
            <a:r>
              <a:rPr lang="en-US" altLang="en-US"/>
              <a:t>    file,  </a:t>
            </a:r>
            <a:endParaRPr lang="en-US" altLang="en-US"/>
          </a:p>
          <a:p>
            <a:pPr algn="l"/>
            <a:r>
              <a:rPr lang="en-US" altLang="en-US"/>
              <a:t>  );  </a:t>
            </a:r>
            <a:endParaRPr lang="en-US" altLang="en-US"/>
          </a:p>
          <a:p>
            <a:pPr algn="l"/>
            <a:r>
              <a:rPr lang="en-US" altLang="en-US"/>
              <a:t>  if (response.error == null) {  </a:t>
            </a:r>
            <a:endParaRPr lang="en-US" altLang="en-US"/>
          </a:p>
          <a:p>
            <a:pPr algn="l"/>
            <a:r>
              <a:rPr lang="en-US" altLang="en-US"/>
              <a:t>    print('File uploaded successfully');  </a:t>
            </a:r>
            <a:endParaRPr lang="en-US" altLang="en-US"/>
          </a:p>
          <a:p>
            <a:pPr algn="l"/>
            <a:r>
              <a:rPr lang="en-US" altLang="en-US"/>
              <a:t>  } else {  </a:t>
            </a:r>
            <a:endParaRPr lang="en-US" altLang="en-US"/>
          </a:p>
          <a:p>
            <a:pPr algn="l"/>
            <a:r>
              <a:rPr lang="en-US" altLang="en-US"/>
              <a:t>    print('Error uploading file: ${response.error!.message}');  </a:t>
            </a:r>
            <a:endParaRPr lang="en-US" altLang="en-US"/>
          </a:p>
          <a:p>
            <a:pPr algn="l"/>
            <a:r>
              <a:rPr lang="en-US" altLang="en-US"/>
              <a:t>  }  </a:t>
            </a:r>
            <a:endParaRPr lang="en-US" altLang="en-US"/>
          </a:p>
          <a:p>
            <a:pPr algn="l"/>
            <a:r>
              <a:rPr lang="en-US" altLang="en-US"/>
              <a:t>}  </a:t>
            </a:r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Downloading Files from Storage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2788920"/>
            <a:ext cx="6908800" cy="151257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Future&lt;String?&gt; getFileUrl(String path) async {  </a:t>
            </a:r>
            <a:endParaRPr lang="en-US" altLang="en-US"/>
          </a:p>
          <a:p>
            <a:pPr algn="l"/>
            <a:r>
              <a:rPr lang="en-US" altLang="en-US"/>
              <a:t>  final response = Supabase.instance.client.storage.from('bucket_name').getPublicUrl(path);  </a:t>
            </a:r>
            <a:endParaRPr lang="en-US" altLang="en-US"/>
          </a:p>
          <a:p>
            <a:pPr algn="l"/>
            <a:r>
              <a:rPr lang="en-US" altLang="en-US"/>
              <a:t>  return response.data;  </a:t>
            </a:r>
            <a:endParaRPr lang="en-US" altLang="en-US"/>
          </a:p>
          <a:p>
            <a:pPr algn="l"/>
            <a:r>
              <a:rPr lang="en-US" altLang="en-US"/>
              <a:t>}  </a:t>
            </a:r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Deleting Files from Storage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2788920"/>
            <a:ext cx="6908800" cy="222440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Future&lt;void&gt; deleteFile(String path) async {  </a:t>
            </a:r>
            <a:endParaRPr lang="en-US" altLang="en-US"/>
          </a:p>
          <a:p>
            <a:pPr algn="l"/>
            <a:r>
              <a:rPr lang="en-US" altLang="en-US"/>
              <a:t>  final response = await Supabase.instance.client.storage.from('bucket_name').remove([path]);  </a:t>
            </a:r>
            <a:endParaRPr lang="en-US" altLang="en-US"/>
          </a:p>
          <a:p>
            <a:pPr algn="l"/>
            <a:r>
              <a:rPr lang="en-US" altLang="en-US"/>
              <a:t>  if (response.error == null) {  </a:t>
            </a:r>
            <a:endParaRPr lang="en-US" altLang="en-US"/>
          </a:p>
          <a:p>
            <a:pPr algn="l"/>
            <a:r>
              <a:rPr lang="en-US" altLang="en-US"/>
              <a:t>    print('File deleted successfully');  </a:t>
            </a:r>
            <a:endParaRPr lang="en-US" altLang="en-US"/>
          </a:p>
          <a:p>
            <a:pPr algn="l"/>
            <a:r>
              <a:rPr lang="en-US" altLang="en-US"/>
              <a:t>  } else {  </a:t>
            </a:r>
            <a:endParaRPr lang="en-US" altLang="en-US"/>
          </a:p>
          <a:p>
            <a:pPr algn="l"/>
            <a:r>
              <a:rPr lang="en-US" altLang="en-US"/>
              <a:t>    print('Error deleting file: ${response.error!.message}');  </a:t>
            </a:r>
            <a:endParaRPr lang="en-US" altLang="en-US"/>
          </a:p>
          <a:p>
            <a:pPr algn="l"/>
            <a:r>
              <a:rPr lang="en-US" altLang="en-US"/>
              <a:t>  }  </a:t>
            </a:r>
            <a:endParaRPr lang="en-US" altLang="en-US"/>
          </a:p>
          <a:p>
            <a:pPr algn="l"/>
            <a:r>
              <a:rPr lang="en-US" altLang="en-US"/>
              <a:t>}  </a:t>
            </a:r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What are Edge Functions?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Supabase Edge Functions</a:t>
            </a:r>
            <a:r>
              <a:rPr lang="en-GB">
                <a:sym typeface="+mn-ea"/>
              </a:rPr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3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What are Edge Functions?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Serverless functions deployed at the edge for low-latency execution.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Written in JavaScript/TypeScript.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Useful for custom logic like webhooks, data processing, or secure APIs.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Creating Edge Functions in Supabase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Navigate to the "Edge Functions" tab in the dashboard.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Create a new function (e.g., process-data).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Write custom logic. 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Example: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Deploy the function.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4711065"/>
            <a:ext cx="6908800" cy="124841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export default async function handler(req, res) {  </a:t>
            </a:r>
            <a:endParaRPr lang="en-US" altLang="en-US"/>
          </a:p>
          <a:p>
            <a:pPr algn="l"/>
            <a:r>
              <a:rPr lang="en-US" altLang="en-US"/>
              <a:t>  const { data } = await req.json();  </a:t>
            </a:r>
            <a:endParaRPr lang="en-US" altLang="en-US"/>
          </a:p>
          <a:p>
            <a:pPr algn="l"/>
            <a:r>
              <a:rPr lang="en-US" altLang="en-US"/>
              <a:t>  res.json({ message: `Data received: ${data}` });  </a:t>
            </a:r>
            <a:endParaRPr lang="en-US" altLang="en-US"/>
          </a:p>
          <a:p>
            <a:pPr algn="l"/>
            <a:r>
              <a:rPr lang="en-US" altLang="en-US"/>
              <a:t>}  </a:t>
            </a:r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Calling Edge Functions in Flutter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2789555"/>
            <a:ext cx="6908800" cy="249110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Future&lt;void&gt; callEdgeFunction(Map&lt;String, dynamic&gt; data) async {  </a:t>
            </a:r>
            <a:endParaRPr lang="en-US" altLang="en-US"/>
          </a:p>
          <a:p>
            <a:pPr algn="l"/>
            <a:r>
              <a:rPr lang="en-US" altLang="en-US"/>
              <a:t>  final response = await Supabase.instance.client.functions.invoke('process-data', body: data);  </a:t>
            </a:r>
            <a:endParaRPr lang="en-US" altLang="en-US"/>
          </a:p>
          <a:p>
            <a:pPr algn="l"/>
            <a:r>
              <a:rPr lang="en-US" altLang="en-US"/>
              <a:t>  if (response.error == null) {  </a:t>
            </a:r>
            <a:endParaRPr lang="en-US" altLang="en-US"/>
          </a:p>
          <a:p>
            <a:pPr algn="l"/>
            <a:r>
              <a:rPr lang="en-US" altLang="en-US"/>
              <a:t>    print('Response: ${response.data}');  </a:t>
            </a:r>
            <a:endParaRPr lang="en-US" altLang="en-US"/>
          </a:p>
          <a:p>
            <a:pPr algn="l"/>
            <a:r>
              <a:rPr lang="en-US" altLang="en-US"/>
              <a:t>  } else {  </a:t>
            </a:r>
            <a:endParaRPr lang="en-US" altLang="en-US"/>
          </a:p>
          <a:p>
            <a:pPr algn="l"/>
            <a:r>
              <a:rPr lang="en-US" altLang="en-US"/>
              <a:t>    print('Error invoking function: ${response.error!.message}');  </a:t>
            </a:r>
            <a:endParaRPr lang="en-US" altLang="en-US"/>
          </a:p>
          <a:p>
            <a:pPr algn="l"/>
            <a:r>
              <a:rPr lang="en-US" altLang="en-US"/>
              <a:t>  }  </a:t>
            </a:r>
            <a:endParaRPr lang="en-US" altLang="en-US"/>
          </a:p>
          <a:p>
            <a:pPr algn="l"/>
            <a:r>
              <a:rPr lang="en-US" altLang="en-US"/>
              <a:t>}  </a:t>
            </a:r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Any questions</a:t>
            </a:r>
            <a:r>
              <a:rPr lang="en-US">
                <a:sym typeface="+mn-ea"/>
              </a:rPr>
              <a:t> in this session</a:t>
            </a:r>
            <a:r>
              <a:rPr>
                <a:sym typeface="+mn-ea"/>
              </a:rPr>
              <a:t>?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Q&amp;A and Wrap-Up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  <a:sym typeface="+mn-ea"/>
              </a:rPr>
              <a:t>0</a:t>
            </a:r>
            <a:r>
              <a:rPr lang="en-US" b="1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  <a:sym typeface="+mn-ea"/>
              </a:rPr>
              <a:t>4</a:t>
            </a:r>
            <a:endParaRPr lang="ar-EG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Homework</a:t>
            </a:r>
            <a:endParaRPr lang="en-US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Build a "Collaborative Shopping List" app: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Realtime updates for items added, purchased, or removed.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Image upload functionality for items.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An Edge Function that filters inappropriate content in item descriptions.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3"/>
          <p:cNvPicPr preferRelativeResize="0"/>
          <p:nvPr/>
        </p:nvPicPr>
        <p:blipFill rotWithShape="1">
          <a:blip r:embed="rId1"/>
          <a:srcRect l="5658" r="5658"/>
          <a:stretch>
            <a:fillRect/>
          </a:stretch>
        </p:blipFill>
        <p:spPr>
          <a:xfrm>
            <a:off x="550225" y="802978"/>
            <a:ext cx="5790000" cy="4351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pic>
      <p:sp>
        <p:nvSpPr>
          <p:cNvPr id="177" name="Google Shape;177;p23"/>
          <p:cNvSpPr/>
          <p:nvPr/>
        </p:nvSpPr>
        <p:spPr>
          <a:xfrm>
            <a:off x="6410300" y="91508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6410325" y="915035"/>
            <a:ext cx="1261745" cy="126238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8" name="Google Shape;178;p23"/>
          <p:cNvSpPr txBox="1"/>
          <p:nvPr>
            <p:ph type="title" idx="4294967295"/>
          </p:nvPr>
        </p:nvSpPr>
        <p:spPr>
          <a:xfrm>
            <a:off x="6667600" y="802975"/>
            <a:ext cx="5026500" cy="435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/>
              <a:t>OFFFFF</a:t>
            </a:r>
            <a:br>
              <a:rPr lang="en-US" sz="7000"/>
            </a:br>
            <a:r>
              <a:rPr lang="en-US" altLang="en-GB" sz="7000"/>
              <a:t>Take a brack</a:t>
            </a:r>
            <a:r>
              <a:rPr lang="en-GB" sz="7000"/>
              <a:t>.</a:t>
            </a:r>
            <a:endParaRPr sz="7000"/>
          </a:p>
        </p:txBody>
      </p:sp>
      <p:sp>
        <p:nvSpPr>
          <p:cNvPr id="179" name="Google Shape;179;p23"/>
          <p:cNvSpPr txBox="1"/>
          <p:nvPr>
            <p:ph type="body" idx="4294967295"/>
          </p:nvPr>
        </p:nvSpPr>
        <p:spPr>
          <a:xfrm>
            <a:off x="550225" y="5265600"/>
            <a:ext cx="11129100" cy="97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Only </a:t>
            </a:r>
            <a:r>
              <a:rPr lang="en-GB"/>
              <a:t>Koalas don’t have much energy and, </a:t>
            </a:r>
            <a:r>
              <a:rPr lang="en-US" altLang="en-GB"/>
              <a:t>Koala </a:t>
            </a:r>
            <a:r>
              <a:rPr lang="en-GB">
                <a:sym typeface="+mn-ea"/>
              </a:rPr>
              <a:t>can sleep for up to 18 hours a day</a:t>
            </a:r>
            <a:r>
              <a:rPr lang="en-US" altLang="en-GB">
                <a:sym typeface="+mn-ea"/>
              </a:rPr>
              <a:t> but you only need 6-8 hours to have all energy needed energy for one day.</a:t>
            </a:r>
            <a:endParaRPr lang="en-US" altLang="en-GB">
              <a:sym typeface="+mn-ea"/>
            </a:endParaRPr>
          </a:p>
        </p:txBody>
      </p:sp>
      <p:cxnSp>
        <p:nvCxnSpPr>
          <p:cNvPr id="180" name="Google Shape;180;p23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3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 Box 4"/>
          <p:cNvSpPr txBox="1"/>
          <p:nvPr>
            <p:custDataLst>
              <p:tags r:id="rId3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Do not skip any information without understanding it.</a:t>
            </a:r>
            <a:endParaRPr lang="en-GB"/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So, Don’t Wast Your Time in Sleep</a:t>
            </a:r>
            <a:r>
              <a:rPr lang="en-GB"/>
              <a:t>.</a:t>
            </a:r>
            <a:endParaRPr lang="en-GB"/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0"/>
              <a:t>See you next </a:t>
            </a:r>
            <a:r>
              <a:rPr lang="en-US" altLang="en-GB" sz="10000">
                <a:sym typeface="+mn-ea"/>
              </a:rPr>
              <a:t>session</a:t>
            </a:r>
            <a:r>
              <a:rPr lang="en-GB" sz="10000"/>
              <a:t>!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nked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5410" y="4799965"/>
            <a:ext cx="472440" cy="472440"/>
          </a:xfrm>
          <a:prstGeom prst="rect">
            <a:avLst/>
          </a:prstGeom>
        </p:spPr>
      </p:pic>
      <p:sp>
        <p:nvSpPr>
          <p:cNvPr id="384" name="Google Shape;384;p36"/>
          <p:cNvSpPr/>
          <p:nvPr/>
        </p:nvSpPr>
        <p:spPr>
          <a:xfrm>
            <a:off x="1059150" y="1585350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1059180" y="1585595"/>
            <a:ext cx="1262380" cy="12617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385" name="Google Shape;385;p36"/>
          <p:cNvSpPr txBox="1"/>
          <p:nvPr>
            <p:ph type="title"/>
          </p:nvPr>
        </p:nvSpPr>
        <p:spPr>
          <a:xfrm>
            <a:off x="1373000" y="1885163"/>
            <a:ext cx="5581500" cy="89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Thank you!</a:t>
            </a:r>
            <a:endParaRPr sz="6000"/>
          </a:p>
        </p:txBody>
      </p:sp>
      <p:sp>
        <p:nvSpPr>
          <p:cNvPr id="386" name="Google Shape;386;p36"/>
          <p:cNvSpPr/>
          <p:nvPr/>
        </p:nvSpPr>
        <p:spPr>
          <a:xfrm>
            <a:off x="2228545" y="4879890"/>
            <a:ext cx="181070" cy="392601"/>
          </a:xfrm>
          <a:custGeom>
            <a:avLst/>
            <a:gdLst/>
            <a:ahLst/>
            <a:cxnLst/>
            <a:rect l="l" t="t" r="r" b="b"/>
            <a:pathLst>
              <a:path w="7907" h="17146" extrusionOk="0">
                <a:moveTo>
                  <a:pt x="5538" y="0"/>
                </a:moveTo>
                <a:cubicBezTo>
                  <a:pt x="2969" y="0"/>
                  <a:pt x="1802" y="1134"/>
                  <a:pt x="1802" y="3303"/>
                </a:cubicBezTo>
                <a:lnTo>
                  <a:pt x="1802" y="5604"/>
                </a:lnTo>
                <a:lnTo>
                  <a:pt x="0" y="5604"/>
                </a:lnTo>
                <a:lnTo>
                  <a:pt x="0" y="8540"/>
                </a:lnTo>
                <a:lnTo>
                  <a:pt x="1802" y="8540"/>
                </a:lnTo>
                <a:lnTo>
                  <a:pt x="1802" y="17146"/>
                </a:lnTo>
                <a:lnTo>
                  <a:pt x="5238" y="17146"/>
                </a:lnTo>
                <a:lnTo>
                  <a:pt x="5238" y="8473"/>
                </a:lnTo>
                <a:lnTo>
                  <a:pt x="7673" y="8473"/>
                </a:lnTo>
                <a:lnTo>
                  <a:pt x="7906" y="5604"/>
                </a:lnTo>
                <a:lnTo>
                  <a:pt x="5238" y="5604"/>
                </a:lnTo>
                <a:lnTo>
                  <a:pt x="5238" y="3936"/>
                </a:lnTo>
                <a:cubicBezTo>
                  <a:pt x="5238" y="3269"/>
                  <a:pt x="5404" y="3002"/>
                  <a:pt x="6038" y="3002"/>
                </a:cubicBezTo>
                <a:lnTo>
                  <a:pt x="7906" y="3002"/>
                </a:lnTo>
                <a:lnTo>
                  <a:pt x="79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2" name="Google Shape;392;p36"/>
          <p:cNvSpPr txBox="1"/>
          <p:nvPr>
            <p:ph type="body" idx="1"/>
          </p:nvPr>
        </p:nvSpPr>
        <p:spPr>
          <a:xfrm>
            <a:off x="1373100" y="2943188"/>
            <a:ext cx="5581500" cy="198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Do you have any questions?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joeshwoa.george@gmail</a:t>
            </a:r>
            <a:r>
              <a:rPr lang="en-GB"/>
              <a:t>.com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+20 120 294 6596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4" name="Picture 3" descr="Flutter Icon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641465" y="-88900"/>
            <a:ext cx="9347200" cy="6858000"/>
          </a:xfrm>
          <a:prstGeom prst="rect">
            <a:avLst/>
          </a:prstGeom>
        </p:spPr>
      </p:pic>
      <p:sp>
        <p:nvSpPr>
          <p:cNvPr id="5" name="Text Box 4">
            <a:hlinkClick r:id="rId5" action="ppaction://hlinkfile"/>
          </p:cNvPr>
          <p:cNvSpPr txBox="1"/>
          <p:nvPr/>
        </p:nvSpPr>
        <p:spPr>
          <a:xfrm>
            <a:off x="137541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7" name="Text Box 6">
            <a:hlinkClick r:id="rId6" action="ppaction://hlinkfile"/>
          </p:cNvPr>
          <p:cNvSpPr txBox="1"/>
          <p:nvPr>
            <p:custDataLst>
              <p:tags r:id="rId7"/>
            </p:custDataLst>
          </p:nvPr>
        </p:nvSpPr>
        <p:spPr>
          <a:xfrm>
            <a:off x="208788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8" name="Text Box 7"/>
          <p:cNvSpPr txBox="1"/>
          <p:nvPr>
            <p:custDataLst>
              <p:tags r:id="rId8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10000">
                <a:sym typeface="+mn-ea"/>
              </a:rPr>
              <a:t>Any questions?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/>
          <p:nvPr/>
        </p:nvSpPr>
        <p:spPr>
          <a:xfrm>
            <a:off x="634485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215770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Google Shape;136;p19"/>
          <p:cNvSpPr/>
          <p:nvPr>
            <p:custDataLst>
              <p:tags r:id="rId1"/>
            </p:custDataLst>
          </p:nvPr>
        </p:nvSpPr>
        <p:spPr>
          <a:xfrm>
            <a:off x="2153890" y="38149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2157700" y="18337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7" name="Google Shape;137;p19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Contents.</a:t>
            </a:r>
            <a:endParaRPr lang="en-GB"/>
          </a:p>
        </p:txBody>
      </p:sp>
      <p:sp>
        <p:nvSpPr>
          <p:cNvPr id="5" name="Google Shape;136;p19"/>
          <p:cNvSpPr/>
          <p:nvPr>
            <p:custDataLst>
              <p:tags r:id="rId2"/>
            </p:custDataLst>
          </p:nvPr>
        </p:nvSpPr>
        <p:spPr>
          <a:xfrm>
            <a:off x="6288375" y="18337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8" name="Google Shape;138;p19"/>
          <p:cNvSpPr txBox="1"/>
          <p:nvPr>
            <p:ph type="body" idx="1"/>
          </p:nvPr>
        </p:nvSpPr>
        <p:spPr>
          <a:xfrm>
            <a:off x="2993825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What is Realtime Data?, Setting Up Realtime Data in Supabase.</a:t>
            </a:r>
            <a:endParaRPr lang="en-US" altLang="en-US"/>
          </a:p>
        </p:txBody>
      </p:sp>
      <p:sp>
        <p:nvSpPr>
          <p:cNvPr id="139" name="Google Shape;139;p19"/>
          <p:cNvSpPr txBox="1"/>
          <p:nvPr>
            <p:ph type="body" idx="2"/>
          </p:nvPr>
        </p:nvSpPr>
        <p:spPr>
          <a:xfrm>
            <a:off x="7332750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What is Supabase Storage?, Setting Up Supabase Storage.</a:t>
            </a:r>
            <a:endParaRPr lang="en-US" altLang="en-US"/>
          </a:p>
        </p:txBody>
      </p:sp>
      <p:sp>
        <p:nvSpPr>
          <p:cNvPr id="140" name="Google Shape;140;p19"/>
          <p:cNvSpPr txBox="1"/>
          <p:nvPr>
            <p:ph type="body" idx="3"/>
          </p:nvPr>
        </p:nvSpPr>
        <p:spPr>
          <a:xfrm>
            <a:off x="7332725" y="47609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Let's ask</a:t>
            </a:r>
            <a:endParaRPr lang="en-GB"/>
          </a:p>
        </p:txBody>
      </p:sp>
      <p:sp>
        <p:nvSpPr>
          <p:cNvPr id="4" name="Google Shape;136;p19"/>
          <p:cNvSpPr/>
          <p:nvPr>
            <p:custDataLst>
              <p:tags r:id="rId3"/>
            </p:custDataLst>
          </p:nvPr>
        </p:nvSpPr>
        <p:spPr>
          <a:xfrm>
            <a:off x="6344890" y="38149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41" name="Google Shape;141;p19"/>
          <p:cNvSpPr txBox="1"/>
          <p:nvPr>
            <p:ph type="title" idx="4"/>
          </p:nvPr>
        </p:nvSpPr>
        <p:spPr>
          <a:xfrm>
            <a:off x="29938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Realtime Data in Supabase</a:t>
            </a:r>
            <a:endParaRPr lang="en-US" altLang="en-US" sz="2400"/>
          </a:p>
        </p:txBody>
      </p:sp>
      <p:sp>
        <p:nvSpPr>
          <p:cNvPr id="142" name="Google Shape;142;p19"/>
          <p:cNvSpPr txBox="1"/>
          <p:nvPr>
            <p:ph type="title" idx="5"/>
          </p:nvPr>
        </p:nvSpPr>
        <p:spPr>
          <a:xfrm>
            <a:off x="733275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Supabase Storage</a:t>
            </a:r>
            <a:endParaRPr lang="en-US" altLang="en-US" sz="2400"/>
          </a:p>
        </p:txBody>
      </p:sp>
      <p:sp>
        <p:nvSpPr>
          <p:cNvPr id="143" name="Google Shape;143;p19"/>
          <p:cNvSpPr txBox="1"/>
          <p:nvPr>
            <p:ph type="title" idx="6"/>
          </p:nvPr>
        </p:nvSpPr>
        <p:spPr>
          <a:xfrm>
            <a:off x="7332725" y="40651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sym typeface="+mn-ea"/>
              </a:rPr>
              <a:t> Q&amp;A and Wrap-Up</a:t>
            </a:r>
            <a:endParaRPr lang="en-US" altLang="en-GB" sz="2400"/>
          </a:p>
        </p:txBody>
      </p:sp>
      <p:sp>
        <p:nvSpPr>
          <p:cNvPr id="144" name="Google Shape;144;p19"/>
          <p:cNvSpPr txBox="1"/>
          <p:nvPr>
            <p:ph type="body" idx="7"/>
          </p:nvPr>
        </p:nvSpPr>
        <p:spPr>
          <a:xfrm>
            <a:off x="2993825" y="47608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What are Edge Functions?, Creating Edge Functions in Supabase.</a:t>
            </a:r>
            <a:endParaRPr lang="en-US" altLang="en-US"/>
          </a:p>
        </p:txBody>
      </p:sp>
      <p:sp>
        <p:nvSpPr>
          <p:cNvPr id="145" name="Google Shape;145;p19"/>
          <p:cNvSpPr txBox="1"/>
          <p:nvPr>
            <p:ph type="title" idx="8"/>
          </p:nvPr>
        </p:nvSpPr>
        <p:spPr>
          <a:xfrm>
            <a:off x="2993825" y="40650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Supabase Edge Functions</a:t>
            </a:r>
            <a:endParaRPr lang="en-US" altLang="en-US" sz="2400"/>
          </a:p>
        </p:txBody>
      </p:sp>
      <p:sp>
        <p:nvSpPr>
          <p:cNvPr id="146" name="Google Shape;146;p19"/>
          <p:cNvSpPr/>
          <p:nvPr/>
        </p:nvSpPr>
        <p:spPr>
          <a:xfrm>
            <a:off x="2230050" y="2256638"/>
            <a:ext cx="766461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6440825" y="2256638"/>
            <a:ext cx="884026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02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2153850" y="4314038"/>
            <a:ext cx="893187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03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6440825" y="4314038"/>
            <a:ext cx="964184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04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4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What is Realtime Data?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Realtime Data in Supabase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What is Realtime Data?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Automatically synchronize data across clients.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Based on PostgreSQL's LISTEN/NOTIFY functionality.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Ideal for collaborative apps, chat systems, and live updates.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Setting Up Realtime Data in Supabase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Enable Realtime functionality in the Supabase dashboard.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>
                <a:sym typeface="+mn-ea"/>
              </a:rPr>
              <a:t>Listen to Realtime Updates.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Listening to Realtime Updates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2788920"/>
            <a:ext cx="6908800" cy="381317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final supabase = Supabase.instance.client; </a:t>
            </a:r>
            <a:endParaRPr lang="en-US" altLang="en-US"/>
          </a:p>
          <a:p>
            <a:pPr algn="l"/>
            <a:r>
              <a:rPr lang="en-US" altLang="en-US"/>
              <a:t> </a:t>
            </a:r>
            <a:endParaRPr lang="en-US" altLang="en-US"/>
          </a:p>
          <a:p>
            <a:pPr algn="l"/>
            <a:r>
              <a:rPr lang="en-US" altLang="en-US"/>
              <a:t>void subscribeToChanges() {  </a:t>
            </a:r>
            <a:endParaRPr lang="en-US" altLang="en-US"/>
          </a:p>
          <a:p>
            <a:pPr algn="l"/>
            <a:r>
              <a:rPr lang="en-US" altLang="en-US"/>
              <a:t>  supabase  </a:t>
            </a:r>
            <a:endParaRPr lang="en-US" altLang="en-US"/>
          </a:p>
          <a:p>
            <a:pPr algn="l"/>
            <a:r>
              <a:rPr lang="en-US" altLang="en-US"/>
              <a:t>      .from('tasks')  </a:t>
            </a:r>
            <a:endParaRPr lang="en-US" altLang="en-US"/>
          </a:p>
          <a:p>
            <a:pPr algn="l"/>
            <a:r>
              <a:rPr lang="en-US" altLang="en-US"/>
              <a:t>      .on(SupabaseEventTypes.insert, (payload) {  </a:t>
            </a:r>
            <a:endParaRPr lang="en-US" altLang="en-US"/>
          </a:p>
          <a:p>
            <a:pPr algn="l"/>
            <a:r>
              <a:rPr lang="en-US" altLang="en-US"/>
              <a:t>        print('New task added: ${payload.newRecord}');  </a:t>
            </a:r>
            <a:endParaRPr lang="en-US" altLang="en-US"/>
          </a:p>
          <a:p>
            <a:pPr algn="l"/>
            <a:r>
              <a:rPr lang="en-US" altLang="en-US"/>
              <a:t>      })  </a:t>
            </a:r>
            <a:endParaRPr lang="en-US" altLang="en-US"/>
          </a:p>
          <a:p>
            <a:pPr algn="l"/>
            <a:r>
              <a:rPr lang="en-US" altLang="en-US"/>
              <a:t>      .on(SupabaseEventTypes.update, (payload) {  </a:t>
            </a:r>
            <a:endParaRPr lang="en-US" altLang="en-US"/>
          </a:p>
          <a:p>
            <a:pPr algn="l"/>
            <a:r>
              <a:rPr lang="en-US" altLang="en-US"/>
              <a:t>        print('Task updated: ${payload.newRecord}');  </a:t>
            </a:r>
            <a:endParaRPr lang="en-US" altLang="en-US"/>
          </a:p>
          <a:p>
            <a:pPr algn="l"/>
            <a:r>
              <a:rPr lang="en-US" altLang="en-US"/>
              <a:t>      })  </a:t>
            </a:r>
            <a:endParaRPr lang="en-US" altLang="en-US"/>
          </a:p>
          <a:p>
            <a:pPr algn="l"/>
            <a:r>
              <a:rPr lang="en-US" altLang="en-US"/>
              <a:t>      .on(SupabaseEventTypes.delete, (payload) {  </a:t>
            </a:r>
            <a:endParaRPr lang="en-US" altLang="en-US"/>
          </a:p>
          <a:p>
            <a:pPr algn="l"/>
            <a:r>
              <a:rPr lang="en-US" altLang="en-US"/>
              <a:t>        print('Task deleted: ${payload.oldRecord}');  </a:t>
            </a:r>
            <a:endParaRPr lang="en-US" altLang="en-US"/>
          </a:p>
          <a:p>
            <a:pPr algn="l"/>
            <a:r>
              <a:rPr lang="en-US" altLang="en-US"/>
              <a:t>      })  </a:t>
            </a:r>
            <a:endParaRPr lang="en-US" altLang="en-US"/>
          </a:p>
          <a:p>
            <a:pPr algn="l"/>
            <a:r>
              <a:rPr lang="en-US" altLang="en-US"/>
              <a:t>      .subscribe();  </a:t>
            </a:r>
            <a:endParaRPr lang="en-US" altLang="en-US"/>
          </a:p>
          <a:p>
            <a:pPr algn="l"/>
            <a:r>
              <a:rPr lang="en-US" altLang="en-US"/>
              <a:t>}  </a:t>
            </a: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What is Supabase Storage?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Supabase Storage</a:t>
            </a:r>
            <a:r>
              <a:rPr lang="en-GB">
                <a:sym typeface="+mn-ea"/>
              </a:rPr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2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What is Supabase Storage?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What is Supabase Storage?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Used to store files and media.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Organized into buckets (folders).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Setting Up Supabase Storage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Create a bucket in the Supabase dashboard.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Configure permissions for the bucket.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Upload, Download, Delete Files to/from Storage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SlidesMania">
  <a:themeElements>
    <a:clrScheme name="">
      <a:dk1>
        <a:srgbClr val="000000"/>
      </a:dk1>
      <a:lt1>
        <a:srgbClr val="F1F1E9"/>
      </a:lt1>
      <a:dk2>
        <a:srgbClr val="000000"/>
      </a:dk2>
      <a:lt2>
        <a:srgbClr val="EEEEEE"/>
      </a:lt2>
      <a:accent1>
        <a:srgbClr val="FFD966"/>
      </a:accent1>
      <a:accent2>
        <a:srgbClr val="7B95A5"/>
      </a:accent2>
      <a:accent3>
        <a:srgbClr val="25566E"/>
      </a:accent3>
      <a:accent4>
        <a:srgbClr val="587C8E"/>
      </a:accent4>
      <a:accent5>
        <a:srgbClr val="DBA274"/>
      </a:accent5>
      <a:accent6>
        <a:srgbClr val="C26A59"/>
      </a:accent6>
      <a:hlink>
        <a:srgbClr val="42A5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4840</Words>
  <Application>WPS Presentation</Application>
  <PresentationFormat/>
  <Paragraphs>243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9" baseType="lpstr">
      <vt:lpstr>Arial</vt:lpstr>
      <vt:lpstr>SimSun</vt:lpstr>
      <vt:lpstr>Wingdings</vt:lpstr>
      <vt:lpstr>Arial</vt:lpstr>
      <vt:lpstr>Calistoga</vt:lpstr>
      <vt:lpstr>Antic Slab</vt:lpstr>
      <vt:lpstr>Calibri</vt:lpstr>
      <vt:lpstr>Aldrich</vt:lpstr>
      <vt:lpstr>Segoe Print</vt:lpstr>
      <vt:lpstr>Abril Fatface</vt:lpstr>
      <vt:lpstr>Bell MT</vt:lpstr>
      <vt:lpstr>Poppins</vt:lpstr>
      <vt:lpstr>Homemade Apple</vt:lpstr>
      <vt:lpstr>Microsoft YaHei</vt:lpstr>
      <vt:lpstr>Arial Unicode MS</vt:lpstr>
      <vt:lpstr>Aldhabi</vt:lpstr>
      <vt:lpstr>SlidesMania</vt:lpstr>
      <vt:lpstr>Mastering Flutter: From Beginner to Pro.</vt:lpstr>
      <vt:lpstr>Do not skip any information without understanding it.</vt:lpstr>
      <vt:lpstr>Any questions?</vt:lpstr>
      <vt:lpstr>Supabase Edge Functions</vt:lpstr>
      <vt:lpstr>Realtime Data in Supabase.</vt:lpstr>
      <vt:lpstr>What is Realtime Data?</vt:lpstr>
      <vt:lpstr>Listening to Realtime Updates</vt:lpstr>
      <vt:lpstr>Supabase Storage.</vt:lpstr>
      <vt:lpstr>What is Supabase Storage?</vt:lpstr>
      <vt:lpstr>Uploading Files to Storage</vt:lpstr>
      <vt:lpstr>Downloading Files from Storage</vt:lpstr>
      <vt:lpstr>Deleting Files from Storage</vt:lpstr>
      <vt:lpstr>Supabase Edge Functions.</vt:lpstr>
      <vt:lpstr>What are Edge Functions?</vt:lpstr>
      <vt:lpstr>Creating Edge Functions in Supabase</vt:lpstr>
      <vt:lpstr>Calling Edge Functions in Flutter</vt:lpstr>
      <vt:lpstr>Q&amp;A and Wrap-Up.</vt:lpstr>
      <vt:lpstr>Homework</vt:lpstr>
      <vt:lpstr>OFFFFF Take a brack.</vt:lpstr>
      <vt:lpstr>So, Don’t Wast Your Time in Sleep.</vt:lpstr>
      <vt:lpstr>See you next session!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Mastering Flutter: From Beginner to Pro.</dc:title>
  <dc:creator/>
  <cp:lastModifiedBy>genius</cp:lastModifiedBy>
  <cp:revision>57</cp:revision>
  <dcterms:created xsi:type="dcterms:W3CDTF">2024-08-09T15:20:00Z</dcterms:created>
  <dcterms:modified xsi:type="dcterms:W3CDTF">2024-12-18T13:22:10Z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3181BF3FF6404482AE1C988CAFAFC79D_13</vt:lpwstr>
  </property>
  <property fmtid="{D5CDD505-2E9C-101B-9397-08002B2CF9AE}" pid="3" name="KSOProductBuildVer">
    <vt:lpwstr>1033-12.2.0.19307</vt:lpwstr>
  </property>
</Properties>
</file>