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15" r:id="rId5"/>
    <p:sldId id="416" r:id="rId6"/>
    <p:sldId id="258" r:id="rId7"/>
    <p:sldId id="966" r:id="rId8"/>
    <p:sldId id="260" r:id="rId9"/>
    <p:sldId id="306" r:id="rId10"/>
    <p:sldId id="883" r:id="rId11"/>
    <p:sldId id="351" r:id="rId12"/>
    <p:sldId id="749" r:id="rId13"/>
    <p:sldId id="953" r:id="rId14"/>
    <p:sldId id="967" r:id="rId15"/>
    <p:sldId id="968" r:id="rId16"/>
    <p:sldId id="361" r:id="rId17"/>
    <p:sldId id="753" r:id="rId18"/>
    <p:sldId id="954" r:id="rId19"/>
    <p:sldId id="969" r:id="rId20"/>
    <p:sldId id="394" r:id="rId21"/>
    <p:sldId id="397" r:id="rId22"/>
    <p:sldId id="955" r:id="rId23"/>
    <p:sldId id="970" r:id="rId24"/>
    <p:sldId id="971" r:id="rId25"/>
    <p:sldId id="972" r:id="rId26"/>
    <p:sldId id="973" r:id="rId27"/>
    <p:sldId id="974" r:id="rId28"/>
    <p:sldId id="975" r:id="rId29"/>
    <p:sldId id="976" r:id="rId30"/>
    <p:sldId id="977" r:id="rId31"/>
    <p:sldId id="978" r:id="rId32"/>
    <p:sldId id="979" r:id="rId33"/>
    <p:sldId id="980" r:id="rId34"/>
    <p:sldId id="981" r:id="rId35"/>
    <p:sldId id="983" r:id="rId36"/>
    <p:sldId id="398" r:id="rId37"/>
    <p:sldId id="399" r:id="rId38"/>
    <p:sldId id="400" r:id="rId39"/>
    <p:sldId id="401" r:id="rId40"/>
  </p:sldIdLst>
  <p:sldSz cx="12192000" cy="6858000"/>
  <p:notesSz cx="6858000" cy="9144000"/>
  <p:embeddedFontLst>
    <p:embeddedFont>
      <p:font typeface="Calistoga"/>
      <p:regular r:id="rId44"/>
    </p:embeddedFont>
    <p:embeddedFont>
      <p:font typeface="Antic Slab"/>
      <p:regular r:id="rId45"/>
    </p:embeddedFont>
    <p:embeddedFont>
      <p:font typeface="Poppins"/>
      <p:regular r:id="rId46"/>
      <p:italic r:id="rId47"/>
      <p:boldItalic r:id="rId48"/>
    </p:embeddedFont>
    <p:embeddedFont>
      <p:font typeface="Homemade Apple" panose="02000000000000000000"/>
      <p:regular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5" userDrawn="1">
          <p15:clr>
            <a:srgbClr val="A4A3A4"/>
          </p15:clr>
        </p15:guide>
        <p15:guide id="2" pos="3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25"/>
        <p:guide pos="38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font" Target="fonts/font8.fntdata"/><Relationship Id="rId50" Type="http://schemas.openxmlformats.org/officeDocument/2006/relationships/font" Target="fonts/font7.fntdata"/><Relationship Id="rId5" Type="http://schemas.openxmlformats.org/officeDocument/2006/relationships/slide" Target="slides/slide2.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a:ea typeface="Poppins"/>
                  <a:cs typeface="Poppins"/>
                  <a:sym typeface="Poppins"/>
                </a:rPr>
                <a:t>Free </a:t>
              </a:r>
              <a:r>
                <a:rPr lang="en-GB" sz="3600">
                  <a:solidFill>
                    <a:srgbClr val="3F3F3F"/>
                  </a:solidFill>
                  <a:latin typeface="Poppins"/>
                  <a:ea typeface="Poppins"/>
                  <a:cs typeface="Poppins"/>
                  <a:sym typeface="Poppins"/>
                </a:rPr>
                <a:t>themes and templates for </a:t>
              </a:r>
              <a:r>
                <a:rPr lang="en-GB" sz="3600" b="1">
                  <a:solidFill>
                    <a:srgbClr val="3F3F3F"/>
                  </a:solidFill>
                  <a:latin typeface="Poppins"/>
                  <a:ea typeface="Poppins"/>
                  <a:cs typeface="Poppins"/>
                  <a:sym typeface="Poppins"/>
                </a:rPr>
                <a:t>Google Slides</a:t>
              </a:r>
              <a:r>
                <a:rPr lang="en-GB" sz="3600">
                  <a:solidFill>
                    <a:srgbClr val="3F3F3F"/>
                  </a:solidFill>
                  <a:latin typeface="Poppins"/>
                  <a:ea typeface="Poppins"/>
                  <a:cs typeface="Poppins"/>
                  <a:sym typeface="Poppins"/>
                </a:rPr>
                <a:t> or </a:t>
              </a:r>
              <a:r>
                <a:rPr lang="en-GB"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GB"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GB" sz="2700">
                  <a:solidFill>
                    <a:srgbClr val="3F3F3F"/>
                  </a:solidFill>
                  <a:latin typeface="Poppins"/>
                  <a:ea typeface="Poppins"/>
                  <a:cs typeface="Poppins"/>
                  <a:sym typeface="Poppins"/>
                </a:rPr>
                <a:t>Read </a:t>
              </a:r>
              <a:r>
                <a:rPr lang="en-GB" sz="2700" u="sng">
                  <a:solidFill>
                    <a:srgbClr val="3F3F3F"/>
                  </a:solidFill>
                  <a:latin typeface="Poppins"/>
                  <a:ea typeface="Poppins"/>
                  <a:cs typeface="Poppins"/>
                  <a:sym typeface="Poppins"/>
                  <a:hlinkClick r:id="rId2"/>
                </a:rPr>
                <a:t>FAQ</a:t>
              </a:r>
              <a:r>
                <a:rPr lang="en-GB" sz="4400" b="1">
                  <a:solidFill>
                    <a:srgbClr val="FFCB25"/>
                  </a:solidFill>
                  <a:latin typeface="Poppins"/>
                  <a:ea typeface="Poppins"/>
                  <a:cs typeface="Poppins"/>
                  <a:sym typeface="Poppins"/>
                </a:rPr>
                <a:t> </a:t>
              </a:r>
              <a:r>
                <a:rPr lang="en-GB"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GB"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tags" Target="../tags/tag54.xml"/><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8.xml"/><Relationship Id="rId1" Type="http://schemas.openxmlformats.org/officeDocument/2006/relationships/tags" Target="../tags/tag5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64.xml"/><Relationship Id="rId3" Type="http://schemas.openxmlformats.org/officeDocument/2006/relationships/hyperlink" Target="https://drive.google.com/drive/folders/1gHQ9AJVU5zKXGJaJP7BEOMb4LT_JNsHh" TargetMode="External"/><Relationship Id="rId2" Type="http://schemas.openxmlformats.org/officeDocument/2006/relationships/hyperlink" Target="https://drive.google.com/drive/folders/1llmwbi6Ch-fJHqIMlrjjQkPfwQRJRz7r" TargetMode="External"/><Relationship Id="rId1" Type="http://schemas.openxmlformats.org/officeDocument/2006/relationships/tags" Target="../tags/tag6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tags" Target="../tags/tag66.xml"/><Relationship Id="rId1" Type="http://schemas.openxmlformats.org/officeDocument/2006/relationships/tags" Target="../tags/tag6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8.xml"/><Relationship Id="rId1" Type="http://schemas.openxmlformats.org/officeDocument/2006/relationships/tags" Target="../tags/tag67.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9.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hyperlink" Target="https://www.facebook.com/joeshwoa.max/" TargetMode="External"/><Relationship Id="rId5" Type="http://schemas.openxmlformats.org/officeDocument/2006/relationships/hyperlink" Target="https://www.linkedin.com/in/joeshwoa-george/" TargetMode="External"/><Relationship Id="rId4" Type="http://schemas.openxmlformats.org/officeDocument/2006/relationships/image" Target="../media/image6.png"/><Relationship Id="rId3" Type="http://schemas.openxmlformats.org/officeDocument/2006/relationships/tags" Target="../tags/tag76.xml"/><Relationship Id="rId2" Type="http://schemas.openxmlformats.org/officeDocument/2006/relationships/tags" Target="../tags/tag75.xml"/><Relationship Id="rId10" Type="http://schemas.openxmlformats.org/officeDocument/2006/relationships/notesSlide" Target="../notesSlides/notesSlide26.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4" name="Picture 3" descr="Flutter Icon"/>
          <p:cNvPicPr>
            <a:picLocks noChangeAspect="1"/>
          </p:cNvPicPr>
          <p:nvPr/>
        </p:nvPicPr>
        <p:blipFill>
          <a:blip r:embed="rId1"/>
          <a:stretch>
            <a:fillRect/>
          </a:stretch>
        </p:blipFill>
        <p:spPr>
          <a:xfrm>
            <a:off x="6641465" y="-88900"/>
            <a:ext cx="9347200" cy="6858000"/>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GB"/>
              <a:t>Se</a:t>
            </a:r>
            <a:r>
              <a:rPr lang="en-US" altLang="en-GB"/>
              <a:t>ssion</a:t>
            </a:r>
            <a:r>
              <a:rPr lang="en-GB"/>
              <a:t> </a:t>
            </a:r>
            <a:r>
              <a:rPr lang="en-US" altLang="en-GB"/>
              <a:t>30</a:t>
            </a:r>
            <a:r>
              <a:rPr lang="en-GB"/>
              <a:t>:</a:t>
            </a:r>
            <a:r>
              <a:t> </a:t>
            </a:r>
            <a:r>
              <a:rPr>
                <a:sym typeface="+mn-ea"/>
              </a:rPr>
              <a:t>Software Development Cycle (Pre-Coding Stages)</a:t>
            </a:r>
            <a:endParaRPr lang="en-US" altLang="en-US"/>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GB"/>
              <a:t>: From Beginner to Pro.</a:t>
            </a:r>
            <a:endParaRPr lang="en-GB"/>
          </a:p>
        </p:txBody>
      </p:sp>
      <p:pic>
        <p:nvPicPr>
          <p:cNvPr id="5" name="Picture 4" descr="Flutter Entertainment"/>
          <p:cNvPicPr>
            <a:picLocks noChangeAspect="1"/>
          </p:cNvPicPr>
          <p:nvPr/>
        </p:nvPicPr>
        <p:blipFill>
          <a:blip r:embed="rId2"/>
          <a:stretch>
            <a:fillRect/>
          </a:stretch>
        </p:blipFill>
        <p:spPr>
          <a:xfrm>
            <a:off x="4590415" y="-88900"/>
            <a:ext cx="3366770" cy="2357120"/>
          </a:xfrm>
          <a:prstGeom prst="rect">
            <a:avLst/>
          </a:prstGeom>
        </p:spPr>
      </p:pic>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Client Interviews</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a:lnSpc>
                <a:spcPct val="150000"/>
              </a:lnSpc>
            </a:pPr>
            <a:r>
              <a:rPr lang="en-US">
                <a:sym typeface="+mn-ea"/>
              </a:rPr>
              <a:t>Conducting effective client interviews helps in understanding the client’s vision and specific needs. Good communication involves asking open-ended questions, active listening, and clarifying ambiguities to gather accurate and comprehensive requirements.</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Stakeholder Analysis</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a:lnSpc>
                <a:spcPct val="150000"/>
              </a:lnSpc>
            </a:pPr>
            <a:r>
              <a:rPr lang="en-US">
                <a:sym typeface="+mn-ea"/>
              </a:rPr>
              <a:t>Stakeholders are individuals or groups with an interest in the project. Identifying stakeholders ensures their needs are considered, reducing conflicts and improving project acceptance.</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Requirement Documentation</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a:lnSpc>
                <a:spcPct val="150000"/>
              </a:lnSpc>
            </a:pPr>
            <a:r>
              <a:rPr lang="en-US">
                <a:sym typeface="+mn-ea"/>
              </a:rPr>
              <a:t>Documenting requirements involves categorizing them into functional (what the software should do) and non-functional (performance, security) requirements. A well-organized requirements document helps in aligning the team and stakeholders with the project goals.</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Requirements Specification Document</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a:lnSpc>
                <a:spcPct val="150000"/>
              </a:lnSpc>
            </a:pPr>
            <a:r>
              <a:rPr lang="en-US">
                <a:sym typeface="+mn-ea"/>
              </a:rPr>
              <a:t>This document compiles all gathered requirements and provides a clear reference for developers and stakeholders. It helps avoid scope creep and ensures all parties have a shared understanding of the project’s goals.</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ym typeface="+mn-ea"/>
              </a:rPr>
              <a:t>Let’s Start with </a:t>
            </a:r>
            <a:endParaRPr lang="en-US" altLang="en-GB"/>
          </a:p>
          <a:p>
            <a:pPr marL="0" lvl="0" indent="0" algn="ctr" rtl="0">
              <a:spcBef>
                <a:spcPts val="0"/>
              </a:spcBef>
              <a:spcAft>
                <a:spcPts val="0"/>
              </a:spcAft>
              <a:buNone/>
            </a:pPr>
            <a:r>
              <a:rPr lang="en-US" altLang="en-GB">
                <a:sym typeface="+mn-ea"/>
              </a:rPr>
              <a:t>Feasibility Study</a:t>
            </a:r>
            <a:endParaRPr lang="en-US" altLang="en-US"/>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Analysis and Planning</a:t>
            </a:r>
            <a:r>
              <a:rPr lang="en-GB">
                <a:sym typeface="+mn-ea"/>
              </a:rPr>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sym typeface="+mn-ea"/>
              </a:rPr>
              <a:t>Feasibility Study</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a:lnSpc>
                <a:spcPct val="150000"/>
              </a:lnSpc>
            </a:pPr>
            <a:r>
              <a:rPr lang="en-US">
                <a:sym typeface="+mn-ea"/>
              </a:rPr>
              <a:t>A feasibility study evaluates whether the project is practical from technical, economic, and operational perspectives. This step helps decide if the project should proceed and identifies potential challenges.</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sym typeface="+mn-ea"/>
              </a:rPr>
              <a:t>Risk Management Planning</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sym typeface="+mn-ea"/>
              </a:rPr>
              <a:t>Risk management involves identifying potential project risks (e.g., technical challenges, resource constraints) and planning strategies to mitigate them. This proactive step reduces disruptions during development.</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sym typeface="+mn-ea"/>
              </a:rPr>
              <a:t>Project Timeline Estimation</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a:lnSpc>
                <a:spcPct val="150000"/>
              </a:lnSpc>
            </a:pPr>
            <a:r>
              <a:rPr lang="en-US">
                <a:sym typeface="+mn-ea"/>
              </a:rPr>
              <a:t>Estimating timelines ensures the project stays on schedule. Tools like Gantt charts and Agile roadmaps provide visual timelines for tasks and dependencies, facilitating better planning and team alignment.</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ym typeface="+mn-ea"/>
              </a:rPr>
              <a:t>Let’s Start with </a:t>
            </a:r>
            <a:endParaRPr lang="en-US" altLang="en-GB"/>
          </a:p>
          <a:p>
            <a:pPr marL="0" lvl="0" indent="0" algn="ctr" rtl="0">
              <a:spcBef>
                <a:spcPts val="0"/>
              </a:spcBef>
              <a:spcAft>
                <a:spcPts val="0"/>
              </a:spcAft>
              <a:buNone/>
            </a:pPr>
            <a:r>
              <a:rPr>
                <a:sym typeface="+mn-ea"/>
              </a:rPr>
              <a:t>Introduction to System Design</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System Design and UML Diagrams</a:t>
            </a:r>
            <a:r>
              <a:rPr lang="en-GB">
                <a:sym typeface="+mn-ea"/>
              </a:rPr>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a:ln w="28575" cap="flat" cmpd="sng">
                  <a:solidFill>
                    <a:schemeClr val="dk1"/>
                  </a:solidFill>
                  <a:prstDash val="solid"/>
                  <a:round/>
                  <a:headEnd type="none" w="sm" len="sm"/>
                  <a:tailEnd type="none" w="sm" len="sm"/>
                </a:ln>
                <a:noFill/>
                <a:latin typeface="Calistoga"/>
                <a:sym typeface="+mn-ea"/>
              </a:rPr>
              <a:t>0</a:t>
            </a:r>
            <a:r>
              <a:rPr lang="en-US" b="1">
                <a:ln w="28575" cap="flat" cmpd="sng">
                  <a:solidFill>
                    <a:schemeClr val="dk1"/>
                  </a:solidFill>
                  <a:prstDash val="solid"/>
                  <a:round/>
                  <a:headEnd type="none" w="sm" len="sm"/>
                  <a:tailEnd type="none" w="sm" len="sm"/>
                </a:ln>
                <a:noFill/>
                <a:latin typeface="Calistoga"/>
                <a:sym typeface="+mn-e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Introduction to System Design</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System design focuses on defining the system architecture at both high and low levels. High-level design outlines the overall structure, while low-level design details the internal workings of each module.</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Do not skip any information without understanding it.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UML Diagrams</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Use Case Diagrams: Illustrate interactions between users and the system, showing functional requirements.</a:t>
            </a:r>
            <a:endParaRPr lang="en-US"/>
          </a:p>
          <a:p>
            <a:pPr>
              <a:lnSpc>
                <a:spcPct val="150000"/>
              </a:lnSpc>
            </a:pPr>
            <a:r>
              <a:rPr lang="en-US">
                <a:sym typeface="+mn-ea"/>
              </a:rPr>
              <a:t>Class Diagrams: Represent the data structure, including classes, attributes, and their relationships.</a:t>
            </a:r>
            <a:endParaRPr lang="en-US"/>
          </a:p>
          <a:p>
            <a:pPr>
              <a:lnSpc>
                <a:spcPct val="150000"/>
              </a:lnSpc>
            </a:pPr>
            <a:r>
              <a:rPr lang="en-US">
                <a:sym typeface="+mn-ea"/>
              </a:rPr>
              <a:t>Sequence Diagrams: Depict the flow of messages and interactions over time within the system.</a:t>
            </a:r>
            <a:endParaRPr lang="en-US"/>
          </a:p>
          <a:p>
            <a:pPr>
              <a:lnSpc>
                <a:spcPct val="150000"/>
              </a:lnSpc>
            </a:pPr>
            <a:r>
              <a:rPr lang="en-US">
                <a:sym typeface="+mn-ea"/>
              </a:rPr>
              <a:t>Activity Diagrams: Visualize workflows and user journeys, aiding in understanding process logic.</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Design Tools</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Tools like Lucidchart, Draw.io, soome extensions on vscode and enterprise architecture software facilitate the creation of UML diagrams and collaborative design.</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ym typeface="+mn-ea"/>
              </a:rPr>
              <a:t>Let’s Start with </a:t>
            </a:r>
            <a:endParaRPr lang="en-US" altLang="en-GB"/>
          </a:p>
          <a:p>
            <a:pPr marL="0" lvl="0" indent="0" algn="ctr" rtl="0">
              <a:spcBef>
                <a:spcPts val="0"/>
              </a:spcBef>
              <a:spcAft>
                <a:spcPts val="0"/>
              </a:spcAft>
              <a:buNone/>
            </a:pPr>
            <a:r>
              <a:rPr>
                <a:sym typeface="+mn-ea"/>
              </a:rPr>
              <a:t>Purpose of Prototypes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Prototyping and Wireframing</a:t>
            </a:r>
            <a:r>
              <a:rPr lang="en-GB">
                <a:sym typeface="+mn-ea"/>
              </a:rPr>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a:ln w="28575" cap="flat" cmpd="sng">
                  <a:solidFill>
                    <a:schemeClr val="dk1"/>
                  </a:solidFill>
                  <a:prstDash val="solid"/>
                  <a:round/>
                  <a:headEnd type="none" w="sm" len="sm"/>
                  <a:tailEnd type="none" w="sm" len="sm"/>
                </a:ln>
                <a:noFill/>
                <a:latin typeface="Calistoga"/>
                <a:sym typeface="+mn-ea"/>
              </a:rPr>
              <a:t>0</a:t>
            </a:r>
            <a:r>
              <a:rPr lang="en-US" b="1">
                <a:ln w="28575" cap="flat" cmpd="sng">
                  <a:solidFill>
                    <a:schemeClr val="dk1"/>
                  </a:solidFill>
                  <a:prstDash val="solid"/>
                  <a:round/>
                  <a:headEnd type="none" w="sm" len="sm"/>
                  <a:tailEnd type="none" w="sm" len="sm"/>
                </a:ln>
                <a:noFill/>
                <a:latin typeface="Calistoga"/>
                <a:sym typeface="+mn-ea"/>
              </a:rPr>
              <a:t>5</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Purpose of Prototypes</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Prototypes showcase the key functionalities and design of the application, helping stakeholders visualize the final product and provide feedback before full development begins.</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Wireframing</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Wireframes map out the user interface and experience, providing a blueprint for layout and content placement. Tools such as Figma or Adobe XD are commonly used for creating wireframes.</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Feedback Loops</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Iterative feedback on prototypes ensures the design aligns with user expectations and project goals, allowing for necessary adjustments before coding.</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ym typeface="+mn-ea"/>
              </a:rPr>
              <a:t>Let’s Start with </a:t>
            </a:r>
            <a:endParaRPr lang="en-US" altLang="en-GB"/>
          </a:p>
          <a:p>
            <a:pPr marL="0" lvl="0" indent="0" algn="ctr" rtl="0">
              <a:spcBef>
                <a:spcPts val="0"/>
              </a:spcBef>
              <a:spcAft>
                <a:spcPts val="0"/>
              </a:spcAft>
              <a:buNone/>
            </a:pPr>
            <a:r>
              <a:rPr>
                <a:sym typeface="+mn-ea"/>
              </a:rPr>
              <a:t>Technical Design Document (TDD)</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Documentation and Technical Specification</a:t>
            </a:r>
            <a:r>
              <a:rPr lang="en-GB">
                <a:sym typeface="+mn-ea"/>
              </a:rPr>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a:ln w="28575" cap="flat" cmpd="sng">
                  <a:solidFill>
                    <a:schemeClr val="dk1"/>
                  </a:solidFill>
                  <a:prstDash val="solid"/>
                  <a:round/>
                  <a:headEnd type="none" w="sm" len="sm"/>
                  <a:tailEnd type="none" w="sm" len="sm"/>
                </a:ln>
                <a:noFill/>
                <a:latin typeface="Calistoga"/>
                <a:sym typeface="+mn-ea"/>
              </a:rPr>
              <a:t>0</a:t>
            </a:r>
            <a:r>
              <a:rPr lang="en-US" b="1">
                <a:ln w="28575" cap="flat" cmpd="sng">
                  <a:solidFill>
                    <a:schemeClr val="dk1"/>
                  </a:solidFill>
                  <a:prstDash val="solid"/>
                  <a:round/>
                  <a:headEnd type="none" w="sm" len="sm"/>
                  <a:tailEnd type="none" w="sm" len="sm"/>
                </a:ln>
                <a:noFill/>
                <a:latin typeface="Calistoga"/>
                <a:sym typeface="+mn-ea"/>
              </a:rPr>
              <a:t>6</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Technical Design Document (TDD)</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A TDD outlines the chosen technologies, frameworks, and methodologies. It serves as a guide for the development team and ensures consistency throughout the project.</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Database Schema Design</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Planning the database schema involves defining tables, fields, and relationships. A well-structured schema is crucial for data integrity and efficient queries.</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APIs and Data Flow</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Drafting API contracts and understanding data flow between components help developers know how to integrate and handle data exchanges effectively.</a:t>
            </a: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sym typeface="+mn-ea"/>
              </a:rPr>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ym typeface="+mn-ea"/>
              </a:rPr>
              <a:t>Let’s Start with </a:t>
            </a:r>
            <a:endParaRPr lang="en-US" altLang="en-GB"/>
          </a:p>
          <a:p>
            <a:pPr marL="0" lvl="0" indent="0" algn="ctr" rtl="0">
              <a:spcBef>
                <a:spcPts val="0"/>
              </a:spcBef>
              <a:spcAft>
                <a:spcPts val="0"/>
              </a:spcAft>
              <a:buNone/>
            </a:pPr>
            <a:r>
              <a:rPr>
                <a:sym typeface="+mn-ea"/>
              </a:rPr>
              <a:t>Use Case</a:t>
            </a:r>
            <a:r>
              <a:rPr lang="en-US">
                <a:sym typeface="+mn-ea"/>
              </a:rPr>
              <a:t>, Class, Sequence &amp; Activity Diagrams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Show UMLs samples</a:t>
            </a:r>
            <a:r>
              <a:rPr lang="en-GB">
                <a:sym typeface="+mn-ea"/>
              </a:rPr>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a:ln w="28575" cap="flat" cmpd="sng">
                  <a:solidFill>
                    <a:schemeClr val="dk1"/>
                  </a:solidFill>
                  <a:prstDash val="solid"/>
                  <a:round/>
                  <a:headEnd type="none" w="sm" len="sm"/>
                  <a:tailEnd type="none" w="sm" len="sm"/>
                </a:ln>
                <a:noFill/>
                <a:latin typeface="Calistoga"/>
                <a:sym typeface="+mn-ea"/>
              </a:rPr>
              <a:t>0</a:t>
            </a:r>
            <a:r>
              <a:rPr lang="en-US" b="1">
                <a:ln w="28575" cap="flat" cmpd="sng">
                  <a:solidFill>
                    <a:schemeClr val="dk1"/>
                  </a:solidFill>
                  <a:prstDash val="solid"/>
                  <a:round/>
                  <a:headEnd type="none" w="sm" len="sm"/>
                  <a:tailEnd type="none" w="sm" len="sm"/>
                </a:ln>
                <a:noFill/>
                <a:latin typeface="Calistoga"/>
                <a:sym typeface="+mn-ea"/>
              </a:rPr>
              <a:t>7</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hlinkClick r:id="rId2" action="ppaction://hlinkfile"/>
              </a:rPr>
              <a:t>software slides</a:t>
            </a:r>
            <a:endParaRPr lang="en-US">
              <a:sym typeface="+mn-ea"/>
              <a:hlinkClick r:id="rId2" action="ppaction://hlinkfile"/>
            </a:endParaRPr>
          </a:p>
          <a:p>
            <a:pPr>
              <a:lnSpc>
                <a:spcPct val="150000"/>
              </a:lnSpc>
            </a:pPr>
            <a:r>
              <a:rPr lang="en-US">
                <a:sym typeface="+mn-ea"/>
                <a:hlinkClick r:id="rId3" action="ppaction://hlinkfile"/>
              </a:rPr>
              <a:t>Software Course Materials</a:t>
            </a:r>
            <a:endParaRPr lang="en-US">
              <a:hlinkClick r:id="rId3" action="ppaction://hlinkfile"/>
            </a:endParaRPr>
          </a:p>
          <a:p>
            <a:pPr>
              <a:lnSpc>
                <a:spcPct val="150000"/>
              </a:lnSpc>
            </a:pPr>
            <a:r>
              <a:rPr lang="en-US">
                <a:sym typeface="+mn-ea"/>
              </a:rPr>
              <a:t>Books: "Software Requirements" by Karl Wiegers, "UML Distilled" by Martin Fowler.</a:t>
            </a:r>
            <a:endParaRPr lang="en-US"/>
          </a:p>
          <a:p>
            <a:pPr>
              <a:lnSpc>
                <a:spcPct val="150000"/>
              </a:lnSpc>
            </a:pPr>
            <a:r>
              <a:rPr lang="en-US">
                <a:sym typeface="+mn-ea"/>
              </a:rPr>
              <a:t>Tools: Lucidchart, Figma, Draw.io.</a:t>
            </a:r>
            <a:endParaRPr lang="en-US" altLang="en-US"/>
          </a:p>
          <a:p>
            <a:pPr marL="107950" indent="0">
              <a:lnSpc>
                <a:spcPct val="150000"/>
              </a:lnSpc>
              <a:buNone/>
            </a:pPr>
            <a:endParaRPr lang="en-US" altLang="en-US"/>
          </a:p>
        </p:txBody>
      </p:sp>
      <p:sp>
        <p:nvSpPr>
          <p:cNvPr id="5" name="Text Box 4"/>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ym typeface="+mn-ea"/>
              </a:rPr>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sym typeface="+mn-ea"/>
              </a:rPr>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a:ln w="28575" cap="flat" cmpd="sng">
                  <a:solidFill>
                    <a:schemeClr val="dk1"/>
                  </a:solidFill>
                  <a:prstDash val="solid"/>
                  <a:round/>
                  <a:headEnd type="none" w="sm" len="sm"/>
                  <a:tailEnd type="none" w="sm" len="sm"/>
                </a:ln>
                <a:noFill/>
                <a:latin typeface="Calistoga"/>
                <a:sym typeface="+mn-ea"/>
              </a:rPr>
              <a:t>0</a:t>
            </a:r>
            <a:r>
              <a:rPr lang="en-US" b="1">
                <a:ln w="28575" cap="flat" cmpd="sng">
                  <a:solidFill>
                    <a:schemeClr val="dk1"/>
                  </a:solidFill>
                  <a:prstDash val="solid"/>
                  <a:round/>
                  <a:headEnd type="none" w="sm" len="sm"/>
                  <a:tailEnd type="none" w="sm" len="sm"/>
                </a:ln>
                <a:noFill/>
                <a:latin typeface="Calistoga"/>
                <a:sym typeface="+mn-ea"/>
              </a:rPr>
              <a:t>8</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Prepare 3 project ideas that you would like to work on with a general view and not details, just a general idea.</a:t>
            </a:r>
            <a:endParaRPr lang="en-US"/>
          </a:p>
          <a:p>
            <a:pPr>
              <a:lnSpc>
                <a:spcPct val="150000"/>
              </a:lnSpc>
            </a:pPr>
            <a:endParaRPr lang="en-US" alt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a:t>
            </a:r>
            <a:r>
              <a:rPr lang="en-US" altLang="en-GB" sz="10000">
                <a:sym typeface="+mn-ea"/>
              </a:rPr>
              <a:t>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pic>
        <p:nvPicPr>
          <p:cNvPr id="4" name="Picture 3" descr="Flutter Icon"/>
          <p:cNvPicPr>
            <a:picLocks noChangeAspect="1"/>
          </p:cNvPicPr>
          <p:nvPr>
            <p:custDataLst>
              <p:tags r:id="rId3"/>
            </p:custDataLst>
          </p:nvPr>
        </p:nvPicPr>
        <p:blipFill>
          <a:blip r:embed="rId4"/>
          <a:stretch>
            <a:fillRect/>
          </a:stretch>
        </p:blipFill>
        <p:spPr>
          <a:xfrm>
            <a:off x="6641465" y="-88900"/>
            <a:ext cx="9347200" cy="6858000"/>
          </a:xfrm>
          <a:prstGeom prst="rect">
            <a:avLst/>
          </a:prstGeom>
        </p:spPr>
      </p:pic>
      <p:sp>
        <p:nvSpPr>
          <p:cNvPr id="5" name="Text Box 4">
            <a:hlinkClick r:id="rId5"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6" action="ppaction://hlinkfile"/>
          </p:cNvPr>
          <p:cNvSpPr txBox="1"/>
          <p:nvPr>
            <p:custDataLst>
              <p:tags r:id="rId7"/>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8"/>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Definition</a:t>
            </a:r>
            <a:r>
              <a:rPr lang="en-US">
                <a:sym typeface="+mn-ea"/>
              </a:rPr>
              <a:t>, Importance &amp; Phases Overview.</a:t>
            </a:r>
            <a:endParaRPr lang="en-US" altLang="en-US"/>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Client Interviews</a:t>
            </a:r>
            <a:r>
              <a:rPr lang="en-US">
                <a:sym typeface="+mn-ea"/>
              </a:rPr>
              <a:t> &amp; Analysis &amp; Documentation.</a:t>
            </a:r>
            <a:endParaRPr lang="en-US" alt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UML Diagrams</a:t>
            </a:r>
            <a:r>
              <a:rPr lang="en-US">
                <a:sym typeface="+mn-ea"/>
              </a:rPr>
              <a:t> &amp; Design Tools.</a:t>
            </a:r>
            <a:endParaRPr lang="en-GB"/>
          </a:p>
        </p:txBody>
      </p:sp>
      <p:sp>
        <p:nvSpPr>
          <p:cNvPr id="4" name="Google Shape;136;p19"/>
          <p:cNvSpPr/>
          <p:nvPr>
            <p:custDataLst>
              <p:tags r:id="rId3"/>
            </p:custDataLst>
          </p:nvPr>
        </p:nvSpPr>
        <p:spPr>
          <a:xfrm>
            <a:off x="6344890" y="3814938"/>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000">
                <a:sym typeface="+mn-ea"/>
              </a:rPr>
              <a:t>Introduction to the Software Development Lifecycle (SDLC)</a:t>
            </a:r>
            <a:endParaRPr lang="en-US" altLang="en-US" sz="20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000">
                <a:sym typeface="+mn-ea"/>
              </a:rPr>
              <a:t>Gathering and Understanding Client Requirements</a:t>
            </a:r>
            <a:endParaRPr lang="en-US" altLang="en-US" sz="2000"/>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System Design and UML Diagrams</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Management Planning</a:t>
            </a:r>
            <a:r>
              <a:rPr lang="en-US">
                <a:sym typeface="+mn-ea"/>
              </a:rPr>
              <a:t> &amp; Timeline Estimation.</a:t>
            </a:r>
            <a:endParaRPr lang="en-US" alt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Analysis and Planning</a:t>
            </a:r>
            <a:endParaRPr lang="en-US" altLang="en-US"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Purpose of Prototypes</a:t>
            </a:r>
            <a:r>
              <a:rPr lang="en-US">
                <a:sym typeface="+mn-ea"/>
              </a:rPr>
              <a:t> &amp; Wireframing &amp; Feedback Loops.</a:t>
            </a:r>
            <a:endParaRPr lang="en-US" altLang="en-US"/>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TDD</a:t>
            </a:r>
            <a:r>
              <a:rPr lang="en-US">
                <a:sym typeface="+mn-ea"/>
              </a:rPr>
              <a:t>, Database Schema Design,</a:t>
            </a:r>
            <a:endParaRPr lang="en-US" alt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lang="en-GB"/>
          </a:p>
        </p:txBody>
      </p:sp>
      <p:sp>
        <p:nvSpPr>
          <p:cNvPr id="4" name="Google Shape;136;p19"/>
          <p:cNvSpPr/>
          <p:nvPr>
            <p:custDataLst>
              <p:tags r:id="rId3"/>
            </p:custDataLst>
          </p:nvPr>
        </p:nvSpPr>
        <p:spPr>
          <a:xfrm>
            <a:off x="6344890" y="3814938"/>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sym typeface="+mn-ea"/>
              </a:rPr>
              <a:t>Prototyping and Wireframing</a:t>
            </a:r>
            <a:endParaRPr lang="en-US" altLang="en-US"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000">
                <a:sym typeface="+mn-ea"/>
              </a:rPr>
              <a:t>Documentation and Technical Specification</a:t>
            </a:r>
            <a:endParaRPr lang="en-US" altLang="en-US" sz="2000"/>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Use Case</a:t>
            </a:r>
            <a:r>
              <a:rPr lang="en-US">
                <a:sym typeface="+mn-ea"/>
              </a:rPr>
              <a:t>, Class, Sequence &amp; Activity Diagrams.</a:t>
            </a:r>
            <a:endParaRPr lang="en-US" alt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Show UMLs samples</a:t>
            </a:r>
            <a:endParaRPr lang="en-US" altLang="en-US"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lang="en-US">
                <a:ln w="19050" cap="flat" cmpd="sng">
                  <a:solidFill>
                    <a:schemeClr val="dk1"/>
                  </a:solidFill>
                  <a:prstDash val="solid"/>
                  <a:round/>
                  <a:headEnd type="none" w="sm" len="sm"/>
                  <a:tailEnd type="none" w="sm" len="sm"/>
                </a:ln>
                <a:noFill/>
                <a:latin typeface="Calistoga"/>
                <a:sym typeface="+mn-ea"/>
              </a:rPr>
              <a:t>05</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lang="en-US">
                <a:ln w="19050" cap="flat" cmpd="sng">
                  <a:solidFill>
                    <a:schemeClr val="dk1"/>
                  </a:solidFill>
                  <a:prstDash val="solid"/>
                  <a:round/>
                  <a:headEnd type="none" w="sm" len="sm"/>
                  <a:tailEnd type="none" w="sm" len="sm"/>
                </a:ln>
                <a:noFill/>
                <a:latin typeface="Calistoga"/>
                <a:sym typeface="+mn-ea"/>
              </a:rPr>
              <a:t>06</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a:ln w="19050" cap="flat" cmpd="sng">
                  <a:solidFill>
                    <a:schemeClr val="dk1"/>
                  </a:solidFill>
                  <a:prstDash val="solid"/>
                  <a:round/>
                  <a:headEnd type="none" w="sm" len="sm"/>
                  <a:tailEnd type="none" w="sm" len="sm"/>
                </a:ln>
                <a:noFill/>
                <a:latin typeface="Calistoga"/>
                <a:sym typeface="+mn-ea"/>
              </a:rPr>
              <a:t>0</a:t>
            </a:r>
            <a:r>
              <a:rPr lang="en-US">
                <a:ln w="19050" cap="flat" cmpd="sng">
                  <a:solidFill>
                    <a:schemeClr val="dk1"/>
                  </a:solidFill>
                  <a:prstDash val="solid"/>
                  <a:round/>
                  <a:headEnd type="none" w="sm" len="sm"/>
                  <a:tailEnd type="none" w="sm" len="sm"/>
                </a:ln>
                <a:noFill/>
                <a:latin typeface="Calistoga"/>
                <a:sym typeface="+mn-ea"/>
              </a:rPr>
              <a:t>7</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a:ln w="19050" cap="flat" cmpd="sng">
                  <a:solidFill>
                    <a:schemeClr val="dk1"/>
                  </a:solidFill>
                  <a:prstDash val="solid"/>
                  <a:round/>
                  <a:headEnd type="none" w="sm" len="sm"/>
                  <a:tailEnd type="none" w="sm" len="sm"/>
                </a:ln>
                <a:noFill/>
                <a:latin typeface="Calistoga"/>
                <a:sym typeface="+mn-ea"/>
              </a:rPr>
              <a:t>0</a:t>
            </a:r>
            <a:r>
              <a:rPr lang="en-US">
                <a:ln w="19050" cap="flat" cmpd="sng">
                  <a:solidFill>
                    <a:schemeClr val="dk1"/>
                  </a:solidFill>
                  <a:prstDash val="solid"/>
                  <a:round/>
                  <a:headEnd type="none" w="sm" len="sm"/>
                  <a:tailEnd type="none" w="sm" len="sm"/>
                </a:ln>
                <a:noFill/>
                <a:latin typeface="Calistoga"/>
                <a:sym typeface="+mn-ea"/>
              </a:rPr>
              <a:t>8</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ym typeface="+mn-ea"/>
              </a:rPr>
              <a:t>Let’s Start with </a:t>
            </a:r>
            <a:endParaRPr lang="en-US" altLang="en-GB"/>
          </a:p>
          <a:p>
            <a:pPr marL="0" lvl="0" indent="0" algn="ctr" rtl="0">
              <a:spcBef>
                <a:spcPts val="0"/>
              </a:spcBef>
              <a:spcAft>
                <a:spcPts val="0"/>
              </a:spcAft>
              <a:buNone/>
            </a:pPr>
            <a:r>
              <a:rPr>
                <a:sym typeface="+mn-ea"/>
              </a:rPr>
              <a:t>Definition and Importance</a:t>
            </a:r>
            <a:endParaRPr lang="en-US" altLang="en-US"/>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Introduction to the Software Development Lifecycle (SDLC)</a:t>
            </a:r>
            <a:r>
              <a:rPr lang="en-GB">
                <a:sym typeface="+mn-ea"/>
              </a:rPr>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Definition and Importance of SDLC</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SDLC stands for Software Development Lifecycle, which is a structured approach used for developing software. It ensures that each phase of development is planned and executed efficiently, reducing errors and streamlining project management. Following the SDLC helps in achieving consistent quality and maintaining project timelines and budgets.</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03A9F4"/>
              </a:gs>
              <a:gs pos="52999">
                <a:srgbClr val="03A9F4"/>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Phases Overview</a:t>
            </a:r>
            <a:endParaRPr lang="en-US" altLang="en-US"/>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The SDLC consists of several stages: Requirements Gathering, Analysis, Design, Implementation, Testing, Deployment, and Maintenance. Each phase plays a critical role in building a successful software product by ensuring a systematic approach and clear documentation.</a:t>
            </a:r>
            <a:endParaRPr lang="en-US" altLang="en-US"/>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03A9F4"/>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sym typeface="+mn-ea"/>
              </a:rPr>
              <a:t>Let’s Start with </a:t>
            </a:r>
            <a:endParaRPr lang="en-US" altLang="en-GB"/>
          </a:p>
          <a:p>
            <a:pPr marL="0" lvl="0" indent="0" algn="ctr" rtl="0">
              <a:spcBef>
                <a:spcPts val="0"/>
              </a:spcBef>
              <a:spcAft>
                <a:spcPts val="0"/>
              </a:spcAft>
              <a:buNone/>
            </a:pPr>
            <a:r>
              <a:rPr>
                <a:sym typeface="+mn-ea"/>
              </a:rPr>
              <a:t>Client Interviews</a:t>
            </a:r>
            <a:endParaRPr lang="en-US" altLang="en-US"/>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Gathering and Understanding Client Requirements</a:t>
            </a:r>
            <a:r>
              <a:rPr lang="en-GB">
                <a:sym typeface="+mn-ea"/>
              </a:rPr>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42A5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7430</Words>
  <Application>WPS Presentation</Application>
  <PresentationFormat/>
  <Paragraphs>302</Paragraphs>
  <Slides>37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37</vt:i4>
      </vt:variant>
    </vt:vector>
  </HeadingPairs>
  <TitlesOfParts>
    <vt:vector size="54"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From Beginner to Pro.</vt:lpstr>
      <vt:lpstr>Do not skip any information without understanding it.</vt:lpstr>
      <vt:lpstr>Any questions?</vt:lpstr>
      <vt:lpstr>Integration Testing</vt:lpstr>
      <vt:lpstr>Analysis and Planning</vt:lpstr>
      <vt:lpstr>Unit Testing.</vt:lpstr>
      <vt:lpstr>Introduction to Testing in Flutter</vt:lpstr>
      <vt:lpstr>Overview of Unit Tests</vt:lpstr>
      <vt:lpstr>Widget Testing.</vt:lpstr>
      <vt:lpstr>Overview of Widget Tests</vt:lpstr>
      <vt:lpstr>Overview of Widget Tests</vt:lpstr>
      <vt:lpstr>Stakeholder Analysis</vt:lpstr>
      <vt:lpstr>Requirement Documentation</vt:lpstr>
      <vt:lpstr>Integration Testing.</vt:lpstr>
      <vt:lpstr>Overview of Integration Tests</vt:lpstr>
      <vt:lpstr>Overview of Integration Tests</vt:lpstr>
      <vt:lpstr>Risk Management Planning</vt:lpstr>
      <vt:lpstr>Q&amp;A and Wrap-Up.</vt:lpstr>
      <vt:lpstr>Homework</vt:lpstr>
      <vt:lpstr>Homework</vt:lpstr>
      <vt:lpstr>UML Diagrams</vt:lpstr>
      <vt:lpstr>System Design and UML Diagrams.</vt:lpstr>
      <vt:lpstr>Design Tools</vt:lpstr>
      <vt:lpstr>Purpose of Prototypes</vt:lpstr>
      <vt:lpstr>Wireframing</vt:lpstr>
      <vt:lpstr>Prototyping and Wireframing.</vt:lpstr>
      <vt:lpstr>Feedback Loops</vt:lpstr>
      <vt:lpstr>Technical Design Document (TDD)</vt:lpstr>
      <vt:lpstr>Database Schema Design</vt:lpstr>
      <vt:lpstr>Documentation and Technical Specification.</vt:lpstr>
      <vt:lpstr>APIs and Data Flow</vt:lpstr>
      <vt:lpstr>Show UMLs samples.</vt:lpstr>
      <vt:lpstr>Resources</vt:lpstr>
      <vt:lpstr>OFFFFF Take a brack.</vt:lpstr>
      <vt:lpstr>So, Don’t Wast Your Time in Sleep.</vt:lpstr>
      <vt:lpstr>See you next session!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genius</cp:lastModifiedBy>
  <cp:revision>58</cp:revision>
  <dcterms:created xsi:type="dcterms:W3CDTF">2024-08-09T15:20:00Z</dcterms:created>
  <dcterms:modified xsi:type="dcterms:W3CDTF">2024-12-18T13:20:49Z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1033-12.2.0.19307</vt:lpwstr>
  </property>
</Properties>
</file>