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351" r:id="rId10"/>
    <p:sldId id="480" r:id="rId11"/>
    <p:sldId id="482" r:id="rId12"/>
    <p:sldId id="483" r:id="rId13"/>
    <p:sldId id="484" r:id="rId14"/>
    <p:sldId id="499" r:id="rId15"/>
    <p:sldId id="485" r:id="rId16"/>
    <p:sldId id="486" r:id="rId17"/>
    <p:sldId id="361" r:id="rId18"/>
    <p:sldId id="362" r:id="rId19"/>
    <p:sldId id="500" r:id="rId20"/>
    <p:sldId id="501" r:id="rId21"/>
    <p:sldId id="502" r:id="rId22"/>
    <p:sldId id="503" r:id="rId23"/>
    <p:sldId id="508" r:id="rId24"/>
    <p:sldId id="506" r:id="rId25"/>
    <p:sldId id="507" r:id="rId26"/>
    <p:sldId id="509" r:id="rId27"/>
    <p:sldId id="510" r:id="rId28"/>
    <p:sldId id="394" r:id="rId29"/>
    <p:sldId id="397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500000000000000"/>
      <p:italic r:id="rId40"/>
      <p:boldItalic r:id="rId41"/>
    </p:embeddedFont>
    <p:embeddedFont>
      <p:font typeface="Homemade Apple" panose="02000000000000000000"/>
      <p:regular r:id="rId42"/>
    </p:embeddedFont>
    <p:embeddedFont>
      <p:font typeface="Aldhabi" panose="01000000000000000000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/>
              <a:t>4</a:t>
            </a:r>
            <a:r>
              <a:rPr lang="en-GB"/>
              <a:t>:</a:t>
            </a:r>
            <a:r>
              <a:t> </a:t>
            </a:r>
            <a:r>
              <a:rPr lang="en-US" altLang="en-US"/>
              <a:t>Object-Oriented Programming (OOP)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Encapsulation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Restricts direct access to some of an object’s components, which helps prevent the accidental modification of data.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389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BankAccount {</a:t>
            </a:r>
            <a:endParaRPr lang="en-US" altLang="en-US"/>
          </a:p>
          <a:p>
            <a:pPr algn="l"/>
            <a:r>
              <a:rPr lang="en-US" altLang="en-US"/>
              <a:t>  String _accountNumber; // Private attribute</a:t>
            </a:r>
            <a:endParaRPr lang="en-US" altLang="en-US"/>
          </a:p>
          <a:p>
            <a:pPr algn="l"/>
            <a:r>
              <a:rPr lang="en-US" altLang="en-US"/>
              <a:t>  double _balance;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BankAccount(this._accountNumber, this._balance);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deposit(double amount) {</a:t>
            </a:r>
            <a:endParaRPr lang="en-US" altLang="en-US"/>
          </a:p>
          <a:p>
            <a:pPr algn="l"/>
            <a:r>
              <a:rPr lang="en-US" altLang="en-US"/>
              <a:t>    if (amount &gt; 0) {</a:t>
            </a:r>
            <a:endParaRPr lang="en-US" altLang="en-US"/>
          </a:p>
          <a:p>
            <a:pPr algn="l"/>
            <a:r>
              <a:rPr lang="en-US" altLang="en-US"/>
              <a:t>      _balance += amount;</a:t>
            </a:r>
            <a:endParaRPr lang="en-US" altLang="en-US"/>
          </a:p>
          <a:p>
            <a:pPr algn="l"/>
            <a:r>
              <a:rPr lang="en-US" altLang="en-US"/>
              <a:t>      print('Deposit successful. New balance: $_balance');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double get balance =&gt; _balance; // Getter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1688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BankAccount myAccount = BankAccount('12345', 500.0);</a:t>
            </a:r>
            <a:endParaRPr lang="en-US" altLang="en-US"/>
          </a:p>
          <a:p>
            <a:pPr algn="l"/>
            <a:r>
              <a:rPr lang="en-US" altLang="en-US"/>
              <a:t>  myAccount.deposit(200.0); // Output: Deposit successful. New balance: 700.0</a:t>
            </a:r>
            <a:endParaRPr lang="en-US" altLang="en-US"/>
          </a:p>
          <a:p>
            <a:pPr algn="l"/>
            <a:r>
              <a:rPr lang="en-US" altLang="en-US"/>
              <a:t>  print(myAccount.balance); // Output: 700.0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Inheritance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mechanism where one class can derive properties and methods from another class.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0068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Animal {</a:t>
            </a:r>
            <a:endParaRPr lang="en-US" altLang="en-US"/>
          </a:p>
          <a:p>
            <a:pPr algn="l"/>
            <a:r>
              <a:rPr lang="en-US" altLang="en-US"/>
              <a:t>  void eat() {</a:t>
            </a:r>
            <a:endParaRPr lang="en-US" altLang="en-US"/>
          </a:p>
          <a:p>
            <a:pPr algn="l"/>
            <a:r>
              <a:rPr lang="en-US" altLang="en-US"/>
              <a:t>    print('Animal is eating');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extends Animal {</a:t>
            </a:r>
            <a:endParaRPr lang="en-US" altLang="en-US"/>
          </a:p>
          <a:p>
            <a:pPr algn="l"/>
            <a:r>
              <a:rPr lang="en-US" altLang="en-US"/>
              <a:t>  void bark() {</a:t>
            </a:r>
            <a:endParaRPr lang="en-US" altLang="en-US"/>
          </a:p>
          <a:p>
            <a:pPr algn="l"/>
            <a:r>
              <a:rPr lang="en-US" altLang="en-US"/>
              <a:t>    print('Dog is barking');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Dog myDog = Dog();</a:t>
            </a:r>
            <a:endParaRPr lang="en-US" altLang="en-US"/>
          </a:p>
          <a:p>
            <a:pPr algn="l"/>
            <a:r>
              <a:rPr lang="en-US" altLang="en-US"/>
              <a:t>  myDog.eat(); // Output: Animal is eating</a:t>
            </a:r>
            <a:endParaRPr lang="en-US" altLang="en-US"/>
          </a:p>
          <a:p>
            <a:pPr algn="l"/>
            <a:r>
              <a:rPr lang="en-US" altLang="en-US"/>
              <a:t>  myDog.bark(); // Output: Dog is barking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Time Complexity Definition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OOP Concepts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Polymorphism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The ability of different classes to respond to the same function call in different ways.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Types: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Compile-time Polymorphism: Method overloading.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Run-time Polymorphism: Method overriding.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Shape {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shape');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r>
              <a:rPr lang="en-US" altLang="en-US"/>
              <a:t>class Circle extends Shape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circle');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r>
              <a:rPr lang="en-US" altLang="en-US"/>
              <a:t>class Square extends Shape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square');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1688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BankAccount myAccount = BankAccount('12345', 500.0);</a:t>
            </a:r>
            <a:endParaRPr lang="en-US" altLang="en-US"/>
          </a:p>
          <a:p>
            <a:pPr algn="l"/>
            <a:r>
              <a:rPr lang="en-US" altLang="en-US"/>
              <a:t>  myAccount.deposit(200.0); // Output: Deposit successful. New balance: 700.0</a:t>
            </a:r>
            <a:endParaRPr lang="en-US" altLang="en-US"/>
          </a:p>
          <a:p>
            <a:pPr algn="l"/>
            <a:r>
              <a:rPr lang="en-US" altLang="en-US"/>
              <a:t>  print(myAccount.balance); // Output: 700.0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Abstraction and Interfaces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Abstraction: Hiding complex implementation details and showing only the necessary features.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Interface: A way to define a contract that classes can implement.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By </a:t>
            </a:r>
            <a:r>
              <a:rPr lang="en-US" altLang="en-US">
                <a:sym typeface="+mn-ea"/>
              </a:rPr>
              <a:t>Interface, you can implement multiple </a:t>
            </a:r>
            <a:r>
              <a:rPr lang="en-US" altLang="en-US">
                <a:sym typeface="+mn-ea"/>
              </a:rPr>
              <a:t>Interfaces in one class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#1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Animal {</a:t>
            </a:r>
            <a:endParaRPr lang="en-US" altLang="en-US"/>
          </a:p>
          <a:p>
            <a:pPr algn="l"/>
            <a:r>
              <a:rPr lang="en-US" altLang="en-US"/>
              <a:t>  void makeSound(); // Abstract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print('Woof!');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Cat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print('Meow!');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#1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1616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Animal dog = Dog();</a:t>
            </a:r>
            <a:endParaRPr lang="en-US" altLang="en-US"/>
          </a:p>
          <a:p>
            <a:pPr algn="l"/>
            <a:r>
              <a:rPr lang="en-US" altLang="en-US"/>
              <a:t>  Animal cat = Cat();</a:t>
            </a:r>
            <a:endParaRPr lang="en-US" altLang="en-US"/>
          </a:p>
          <a:p>
            <a:pPr algn="l"/>
            <a:r>
              <a:rPr lang="en-US" altLang="en-US"/>
              <a:t>  dog.makeSound(); // Output: Woof!</a:t>
            </a:r>
            <a:endParaRPr lang="en-US" altLang="en-US"/>
          </a:p>
          <a:p>
            <a:pPr algn="l"/>
            <a:r>
              <a:rPr lang="en-US" altLang="en-US"/>
              <a:t>  cat.makeSound(); // Output: Meow!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#2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124200"/>
            <a:ext cx="6908800" cy="27876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Printer {</a:t>
            </a:r>
            <a:endParaRPr lang="en-US" altLang="en-US"/>
          </a:p>
          <a:p>
            <a:pPr algn="l"/>
            <a:r>
              <a:rPr lang="en-US" altLang="en-US"/>
              <a:t>  void printDocument() {</a:t>
            </a:r>
            <a:endParaRPr lang="en-US" altLang="en-US"/>
          </a:p>
          <a:p>
            <a:pPr algn="l"/>
            <a:r>
              <a:rPr lang="en-US" altLang="en-US"/>
              <a:t>    print('Printing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Scanner {</a:t>
            </a:r>
            <a:endParaRPr lang="en-US" altLang="en-US"/>
          </a:p>
          <a:p>
            <a:pPr algn="l"/>
            <a:r>
              <a:rPr lang="en-US" altLang="en-US"/>
              <a:t>  void scanDocument() {</a:t>
            </a:r>
            <a:endParaRPr lang="en-US" altLang="en-US"/>
          </a:p>
          <a:p>
            <a:pPr algn="l"/>
            <a:r>
              <a:rPr lang="en-US" altLang="en-US"/>
              <a:t>    print('Scanning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#2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69210"/>
            <a:ext cx="6908800" cy="41001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AllInOnePrinter implements Printer, Scanner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printDocument() {</a:t>
            </a:r>
            <a:endParaRPr lang="en-US" altLang="en-US"/>
          </a:p>
          <a:p>
            <a:pPr algn="l"/>
            <a:r>
              <a:rPr lang="en-US" altLang="en-US"/>
              <a:t>    print('All-in-one printing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scanDocument() {</a:t>
            </a:r>
            <a:endParaRPr lang="en-US" altLang="en-US"/>
          </a:p>
          <a:p>
            <a:pPr algn="l"/>
            <a:r>
              <a:rPr lang="en-US" altLang="en-US"/>
              <a:t>    print('All-in-one scanning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AllInOnePrinter device = AllInOnePrinter();</a:t>
            </a:r>
            <a:endParaRPr lang="en-US" altLang="en-US"/>
          </a:p>
          <a:p>
            <a:pPr algn="l"/>
            <a:r>
              <a:rPr lang="en-US" altLang="en-US"/>
              <a:t>  device.printDocument(); // Output: All-in-one printing document</a:t>
            </a:r>
            <a:endParaRPr lang="en-US" altLang="en-US"/>
          </a:p>
          <a:p>
            <a:pPr algn="l"/>
            <a:r>
              <a:rPr lang="en-US" altLang="en-US"/>
              <a:t>  device.scanDocument();  // Output: All-in-one scanning document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Mixins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Mixins allow a class to inherit methods and properties from multiple classes without the complexities of multiple inheritance.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mixin CanFly {</a:t>
            </a:r>
            <a:endParaRPr lang="en-US" altLang="en-US"/>
          </a:p>
          <a:p>
            <a:pPr algn="l"/>
            <a:r>
              <a:rPr lang="en-US" altLang="en-US"/>
              <a:t>  void fly() {</a:t>
            </a:r>
            <a:endParaRPr lang="en-US" altLang="en-US"/>
          </a:p>
          <a:p>
            <a:pPr algn="l"/>
            <a:r>
              <a:rPr lang="en-US" altLang="en-US"/>
              <a:t>    print('Flying!');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Bird with CanFly {}</a:t>
            </a:r>
            <a:endParaRPr lang="en-US" altLang="en-US"/>
          </a:p>
          <a:p>
            <a:pPr algn="l"/>
            <a:r>
              <a:rPr lang="en-US" altLang="en-US"/>
              <a:t>class Airplane with CanFly {}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Bird myBird = Bird();</a:t>
            </a:r>
            <a:endParaRPr lang="en-US" altLang="en-US"/>
          </a:p>
          <a:p>
            <a:pPr algn="l"/>
            <a:r>
              <a:rPr lang="en-US" altLang="en-US"/>
              <a:t>  myBird.fly(); // Output: Flying!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Airplane myPlane = Airplane();</a:t>
            </a:r>
            <a:endParaRPr lang="en-US" altLang="en-US"/>
          </a:p>
          <a:p>
            <a:pPr algn="l"/>
            <a:r>
              <a:rPr lang="en-US" altLang="en-US"/>
              <a:t>  myPlane.fly(); // Output: Flying!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complete Dart program demonstrating OOP concepts with a custom class hierarchy and mixins.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Classes ,Objects, Encapsulation &amp; Inheritance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Introduction to Object-Oriented Programming</a:t>
            </a:r>
            <a:endParaRPr lang="en-US" altLang="en-US" sz="20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Core OOP Concepts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Polymorphism, Abstraction and Interfaces &amp; Mixins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OOP Concepts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Object-Oriented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programming paradigm based on the concept of objects, which can contain data and code to manipulate the 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Benefits of OOP: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Modularity.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reusability.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scalability.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maintenance.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Classes and Objects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Core OOP Concepts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Classes and Objects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Class: A blueprint for creating objects. It defines properties (attributes) and methods (functions).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Object: An instance of a class.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389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Car {</a:t>
            </a:r>
            <a:endParaRPr lang="en-US" altLang="en-US"/>
          </a:p>
          <a:p>
            <a:pPr algn="l"/>
            <a:r>
              <a:rPr lang="en-US" altLang="en-US"/>
              <a:t>  String brand;</a:t>
            </a:r>
            <a:endParaRPr lang="en-US" altLang="en-US"/>
          </a:p>
          <a:p>
            <a:pPr algn="l"/>
            <a:r>
              <a:rPr lang="en-US" altLang="en-US"/>
              <a:t>  int year;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Car(this.brand, this.year);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displayDetails() {</a:t>
            </a:r>
            <a:endParaRPr lang="en-US" altLang="en-US"/>
          </a:p>
          <a:p>
            <a:pPr algn="l"/>
            <a:r>
              <a:rPr lang="en-US" altLang="en-US"/>
              <a:t>    print('Car Brand: $brand, Year: $year');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Car myCar = Car('Toyota', 2021);</a:t>
            </a:r>
            <a:endParaRPr lang="en-US" altLang="en-US"/>
          </a:p>
          <a:p>
            <a:pPr algn="l"/>
            <a:r>
              <a:rPr lang="en-US" altLang="en-US"/>
              <a:t>  myCar.displayDetails(); // Output: Car Brand: Toyota, Year: 2021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5926</Words>
  <Application>WPS Presentation</Application>
  <PresentationFormat/>
  <Paragraphs>398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BatangChe</vt:lpstr>
      <vt:lpstr>SlidesMania</vt:lpstr>
      <vt:lpstr>Mastering Flutter: From Beginner to Pro.</vt:lpstr>
      <vt:lpstr>Do not skip any information without understanding it.</vt:lpstr>
      <vt:lpstr>Any questions?</vt:lpstr>
      <vt:lpstr>Basics of Complexity Analysis</vt:lpstr>
      <vt:lpstr>Sorting Algorithms.</vt:lpstr>
      <vt:lpstr>Introduction to Algorithms</vt:lpstr>
      <vt:lpstr>Searching Algorithms.</vt:lpstr>
      <vt:lpstr>Linear Search</vt:lpstr>
      <vt:lpstr>Linear Search</vt:lpstr>
      <vt:lpstr>Linear Search</vt:lpstr>
      <vt:lpstr> Binary Search</vt:lpstr>
      <vt:lpstr>Example</vt:lpstr>
      <vt:lpstr> Binary Search</vt:lpstr>
      <vt:lpstr> Binary Search</vt:lpstr>
      <vt:lpstr>Basics of Complexity Analysis.</vt:lpstr>
      <vt:lpstr>Time Complexity</vt:lpstr>
      <vt:lpstr> Binary Search</vt:lpstr>
      <vt:lpstr>Example</vt:lpstr>
      <vt:lpstr>Polymorphism</vt:lpstr>
      <vt:lpstr>Example</vt:lpstr>
      <vt:lpstr>Example</vt:lpstr>
      <vt:lpstr>Example</vt:lpstr>
      <vt:lpstr>Example</vt:lpstr>
      <vt:lpstr>Polymorphism</vt:lpstr>
      <vt:lpstr>Example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14</cp:revision>
  <dcterms:created xsi:type="dcterms:W3CDTF">2024-08-09T15:20:00Z</dcterms:created>
  <dcterms:modified xsi:type="dcterms:W3CDTF">2024-11-17T13:35:04Z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