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4" r:id="rId3"/>
  </p:sldMasterIdLst>
  <p:notesMasterIdLst>
    <p:notesMasterId r:id="rId5"/>
  </p:notesMasterIdLst>
  <p:sldIdLst>
    <p:sldId id="256" r:id="rId4"/>
    <p:sldId id="415" r:id="rId6"/>
    <p:sldId id="416" r:id="rId7"/>
    <p:sldId id="258" r:id="rId8"/>
    <p:sldId id="260" r:id="rId9"/>
    <p:sldId id="306" r:id="rId10"/>
    <p:sldId id="519" r:id="rId11"/>
    <p:sldId id="566" r:id="rId12"/>
    <p:sldId id="351" r:id="rId13"/>
    <p:sldId id="362" r:id="rId14"/>
    <p:sldId id="571" r:id="rId15"/>
    <p:sldId id="361" r:id="rId16"/>
    <p:sldId id="588" r:id="rId17"/>
    <p:sldId id="609" r:id="rId18"/>
    <p:sldId id="623" r:id="rId19"/>
    <p:sldId id="610" r:id="rId20"/>
    <p:sldId id="624" r:id="rId21"/>
    <p:sldId id="589" r:id="rId22"/>
    <p:sldId id="394" r:id="rId23"/>
    <p:sldId id="397" r:id="rId24"/>
    <p:sldId id="398" r:id="rId25"/>
    <p:sldId id="399" r:id="rId26"/>
    <p:sldId id="400" r:id="rId27"/>
    <p:sldId id="401" r:id="rId28"/>
  </p:sldIdLst>
  <p:sldSz cx="12192000" cy="6858000"/>
  <p:notesSz cx="6858000" cy="9144000"/>
  <p:embeddedFontLst>
    <p:embeddedFont>
      <p:font typeface="Calistoga"/>
      <p:regular r:id="rId32"/>
    </p:embeddedFont>
    <p:embeddedFont>
      <p:font typeface="Antic Slab"/>
      <p:regular r:id="rId33"/>
    </p:embeddedFont>
    <p:embeddedFont>
      <p:font typeface="Poppins"/>
      <p:regular r:id="rId34"/>
      <p:italic r:id="rId35"/>
      <p:boldItalic r:id="rId36"/>
    </p:embeddedFont>
    <p:embeddedFont>
      <p:font typeface="Homemade Apple" panose="02000000000000000000"/>
      <p:regular r:id="rId37"/>
      <p:boldItalic r:id="rId38"/>
    </p:embeddedFont>
    <p:embeddedFont>
      <p:font typeface="Aldhabi" panose="01000000000000000000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A9F4"/>
    <a:srgbClr val="42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80"/>
        <p:guide pos="3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1c3728c19_0_1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1c3728c19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073618e6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073618e6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073618e60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073618e60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073618e60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073618e60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smania/" TargetMode="External"/><Relationship Id="rId8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6" Type="http://schemas.openxmlformats.org/officeDocument/2006/relationships/image" Target="../media/image2.png"/><Relationship Id="rId5" Type="http://schemas.openxmlformats.org/officeDocument/2006/relationships/hyperlink" Target="https://twitter.com/SlidesManiaSM/" TargetMode="External"/><Relationship Id="rId4" Type="http://schemas.openxmlformats.org/officeDocument/2006/relationships/image" Target="../media/image1.png"/><Relationship Id="rId3" Type="http://schemas.openxmlformats.org/officeDocument/2006/relationships/hyperlink" Target="https://www.facebook.com/SlidesManiaSM/" TargetMode="External"/><Relationship Id="rId2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252725" y="1833738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 panose="02000503000000020003"/>
              <a:buNone/>
              <a:defRPr sz="7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body" idx="1"/>
          </p:nvPr>
        </p:nvSpPr>
        <p:spPr>
          <a:xfrm>
            <a:off x="1252700" y="3238038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" name="Google Shape;17;p3"/>
          <p:cNvSpPr/>
          <p:nvPr>
            <p:ph type="pic" idx="2"/>
          </p:nvPr>
        </p:nvSpPr>
        <p:spPr>
          <a:xfrm flipH="1">
            <a:off x="7208200" y="1633013"/>
            <a:ext cx="37311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"/>
          <p:cNvCxnSpPr/>
          <p:nvPr/>
        </p:nvCxnSpPr>
        <p:spPr>
          <a:xfrm rot="10800000">
            <a:off x="497850" y="5609513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 rot="10800000">
            <a:off x="497850" y="1248488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subTitle" idx="1"/>
          </p:nvPr>
        </p:nvSpPr>
        <p:spPr>
          <a:xfrm>
            <a:off x="41560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6" name="Google Shape;66;p11"/>
          <p:cNvSpPr txBox="1"/>
          <p:nvPr>
            <p:ph type="subTitle" idx="2"/>
          </p:nvPr>
        </p:nvSpPr>
        <p:spPr>
          <a:xfrm>
            <a:off x="277537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7" name="Google Shape;67;p11"/>
          <p:cNvSpPr txBox="1"/>
          <p:nvPr>
            <p:ph type="subTitle" idx="3"/>
          </p:nvPr>
        </p:nvSpPr>
        <p:spPr>
          <a:xfrm>
            <a:off x="5135153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8" name="Google Shape;68;p11"/>
          <p:cNvSpPr txBox="1"/>
          <p:nvPr>
            <p:ph type="subTitle" idx="4"/>
          </p:nvPr>
        </p:nvSpPr>
        <p:spPr>
          <a:xfrm>
            <a:off x="7494930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69" name="Google Shape;69;p11"/>
          <p:cNvSpPr txBox="1"/>
          <p:nvPr>
            <p:ph type="subTitle" idx="5"/>
          </p:nvPr>
        </p:nvSpPr>
        <p:spPr>
          <a:xfrm>
            <a:off x="9854707" y="258082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3000" b="0">
                <a:latin typeface="Calistoga"/>
                <a:ea typeface="Calistoga"/>
                <a:cs typeface="Calistoga"/>
                <a:sym typeface="Calistog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/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415600" y="821975"/>
            <a:ext cx="11436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type="body" idx="6"/>
          </p:nvPr>
        </p:nvSpPr>
        <p:spPr>
          <a:xfrm>
            <a:off x="4156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1"/>
          <p:cNvSpPr txBox="1"/>
          <p:nvPr>
            <p:ph type="body" idx="7"/>
          </p:nvPr>
        </p:nvSpPr>
        <p:spPr>
          <a:xfrm>
            <a:off x="277537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3" name="Google Shape;73;p11"/>
          <p:cNvSpPr txBox="1"/>
          <p:nvPr>
            <p:ph type="body" idx="8"/>
          </p:nvPr>
        </p:nvSpPr>
        <p:spPr>
          <a:xfrm>
            <a:off x="513515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1"/>
          <p:cNvSpPr txBox="1"/>
          <p:nvPr>
            <p:ph type="body" idx="9"/>
          </p:nvPr>
        </p:nvSpPr>
        <p:spPr>
          <a:xfrm>
            <a:off x="7494925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type="body" idx="13"/>
          </p:nvPr>
        </p:nvSpPr>
        <p:spPr>
          <a:xfrm>
            <a:off x="9854700" y="3503450"/>
            <a:ext cx="1997700" cy="165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528225" y="1981100"/>
            <a:ext cx="52194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body" idx="1"/>
          </p:nvPr>
        </p:nvSpPr>
        <p:spPr>
          <a:xfrm>
            <a:off x="1528319" y="3438950"/>
            <a:ext cx="52194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79" name="Google Shape;79;p1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415650" y="71271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8" name="Google Shape;88;p15"/>
          <p:cNvSpPr txBox="1"/>
          <p:nvPr>
            <p:ph type="subTitle" idx="1"/>
          </p:nvPr>
        </p:nvSpPr>
        <p:spPr>
          <a:xfrm>
            <a:off x="2187000" y="2682871"/>
            <a:ext cx="7818000" cy="635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89" name="Google Shape;89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5"/>
          <p:cNvSpPr txBox="1"/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type="title" idx="3"/>
          </p:nvPr>
        </p:nvSpPr>
        <p:spPr>
          <a:xfrm>
            <a:off x="415650" y="3932264"/>
            <a:ext cx="113607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2" name="Google Shape;92;p15"/>
          <p:cNvSpPr txBox="1"/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grpSp>
        <p:nvGrpSpPr>
          <p:cNvPr id="93" name="Google Shape;93;p15"/>
          <p:cNvGrpSpPr/>
          <p:nvPr/>
        </p:nvGrpSpPr>
        <p:grpSpPr>
          <a:xfrm>
            <a:off x="996863" y="5847088"/>
            <a:ext cx="10198275" cy="0"/>
            <a:chOff x="1007625" y="5986750"/>
            <a:chExt cx="10198275" cy="0"/>
          </a:xfrm>
        </p:grpSpPr>
        <p:cxnSp>
          <p:nvCxnSpPr>
            <p:cNvPr id="94" name="Google Shape;94;p15"/>
            <p:cNvCxnSpPr/>
            <p:nvPr/>
          </p:nvCxnSpPr>
          <p:spPr>
            <a:xfrm>
              <a:off x="1007625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8219400" y="5986750"/>
              <a:ext cx="2986500" cy="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15"/>
          <p:cNvSpPr txBox="1"/>
          <p:nvPr>
            <p:ph type="subTitle" idx="5"/>
          </p:nvPr>
        </p:nvSpPr>
        <p:spPr>
          <a:xfrm>
            <a:off x="996875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7" name="Google Shape;97;p15"/>
          <p:cNvSpPr txBox="1"/>
          <p:nvPr>
            <p:ph type="subTitle" idx="6"/>
          </p:nvPr>
        </p:nvSpPr>
        <p:spPr>
          <a:xfrm>
            <a:off x="8214050" y="58470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7"/>
          </p:nvPr>
        </p:nvSpPr>
        <p:spPr>
          <a:xfrm>
            <a:off x="996875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sp>
        <p:nvSpPr>
          <p:cNvPr id="99" name="Google Shape;99;p15"/>
          <p:cNvSpPr txBox="1"/>
          <p:nvPr>
            <p:ph type="subTitle" idx="8"/>
          </p:nvPr>
        </p:nvSpPr>
        <p:spPr>
          <a:xfrm>
            <a:off x="8214050" y="5548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9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900"/>
              <a:buNone/>
              <a:defRPr i="1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 rot="10800000">
            <a:off x="497850" y="2879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/>
          <p:nvPr/>
        </p:nvCxnSpPr>
        <p:spPr>
          <a:xfrm rot="10800000">
            <a:off x="497850" y="65363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 panose="02000503000000020003"/>
              <a:buNone/>
              <a:defRPr sz="26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6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-GB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GB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-GB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lang="en-GB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GB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06" name="Google Shape;106;p16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07" name="Google Shape;107;p16">
              <a:hlinkClick r:id="rId3"/>
            </p:cNvPr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6">
              <a:hlinkClick r:id="rId5"/>
            </p:cNvPr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>
              <a:hlinkClick r:id="rId7"/>
            </p:cNvPr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6">
              <a:hlinkClick r:id="rId9"/>
            </p:cNvPr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b="1">
                  <a:solidFill>
                    <a:srgbClr val="252525"/>
                  </a:solidFill>
                  <a:latin typeface="Homemade Apple" panose="02000000000000000000"/>
                  <a:ea typeface="Homemade Apple" panose="02000000000000000000"/>
                  <a:cs typeface="Homemade Apple" panose="02000000000000000000"/>
                  <a:sym typeface="Homemade Apple" panose="02000000000000000000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 panose="02000000000000000000"/>
                <a:ea typeface="Homemade Apple" panose="02000000000000000000"/>
                <a:cs typeface="Homemade Apple" panose="02000000000000000000"/>
                <a:sym typeface="Homemade Apple" panose="02000000000000000000"/>
              </a:endParaRPr>
            </a:p>
          </p:txBody>
        </p:sp>
      </p:grpSp>
      <p:pic>
        <p:nvPicPr>
          <p:cNvPr id="112" name="Google Shape;112;p16"/>
          <p:cNvPicPr preferRelativeResize="0"/>
          <p:nvPr/>
        </p:nvPicPr>
        <p:blipFill rotWithShape="1">
          <a:blip r:embed="rId11"/>
          <a:srcRect t="16256" b="20906"/>
          <a:stretch>
            <a:fillRect/>
          </a:stretch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 panose="02000503000000020003"/>
              <a:buNone/>
              <a:defRPr sz="6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8" name="Google Shape;48;p8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49" name="Google Shape;49;p8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subTitle" idx="1"/>
          </p:nvPr>
        </p:nvSpPr>
        <p:spPr>
          <a:xfrm>
            <a:off x="124230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2" name="Google Shape;52;p9"/>
          <p:cNvSpPr txBox="1"/>
          <p:nvPr>
            <p:ph type="subTitle" idx="2"/>
          </p:nvPr>
        </p:nvSpPr>
        <p:spPr>
          <a:xfrm>
            <a:off x="4766552" y="3600000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3" name="Google Shape;53;p9"/>
          <p:cNvSpPr txBox="1"/>
          <p:nvPr>
            <p:ph type="subTitle" idx="3"/>
          </p:nvPr>
        </p:nvSpPr>
        <p:spPr>
          <a:xfrm>
            <a:off x="8290802" y="3600000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>
                <a:latin typeface="Calistoga"/>
                <a:ea typeface="Calistoga"/>
                <a:cs typeface="Calistoga"/>
                <a:sym typeface="Calistog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1242300" y="93470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 panose="02000503000000020003"/>
              <a:buNone/>
              <a:defRPr sz="4000">
                <a:solidFill>
                  <a:schemeClr val="dk1"/>
                </a:solidFill>
                <a:latin typeface="Abril Fatface" panose="02000503000000020003"/>
                <a:ea typeface="Abril Fatface" panose="02000503000000020003"/>
                <a:cs typeface="Abril Fatface" panose="02000503000000020003"/>
                <a:sym typeface="Abril Fatface" panose="02000503000000020003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type="body" idx="4"/>
          </p:nvPr>
        </p:nvSpPr>
        <p:spPr>
          <a:xfrm>
            <a:off x="1242300" y="4165707"/>
            <a:ext cx="2658900" cy="16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6" name="Google Shape;56;p9"/>
          <p:cNvSpPr txBox="1"/>
          <p:nvPr>
            <p:ph type="body" idx="5"/>
          </p:nvPr>
        </p:nvSpPr>
        <p:spPr>
          <a:xfrm>
            <a:off x="476655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6"/>
          </p:nvPr>
        </p:nvSpPr>
        <p:spPr>
          <a:xfrm>
            <a:off x="8290800" y="4165707"/>
            <a:ext cx="2658900" cy="16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62" name="Google Shape;62;p10"/>
          <p:cNvSpPr txBox="1"/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hyperlink" Target="https://www.facebook.com/joeshwoa.max/" TargetMode="External"/><Relationship Id="rId5" Type="http://schemas.openxmlformats.org/officeDocument/2006/relationships/hyperlink" Target="https://www.linkedin.com/in/joeshwoa-george/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lutter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117" name="Google Shape;117;p17"/>
          <p:cNvSpPr/>
          <p:nvPr/>
        </p:nvSpPr>
        <p:spPr>
          <a:xfrm>
            <a:off x="6379900" y="2507500"/>
            <a:ext cx="1467600" cy="14676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9" name="Google Shape;119;p17"/>
          <p:cNvSpPr txBox="1"/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</a:t>
            </a:r>
            <a:r>
              <a:rPr lang="en-US" altLang="en-GB"/>
              <a:t>ssion</a:t>
            </a:r>
            <a:r>
              <a:rPr lang="en-GB"/>
              <a:t> </a:t>
            </a:r>
            <a:r>
              <a:rPr lang="en-US" altLang="en-GB"/>
              <a:t>8</a:t>
            </a:r>
            <a:r>
              <a:rPr lang="en-GB"/>
              <a:t>:</a:t>
            </a:r>
            <a:r>
              <a:t> </a:t>
            </a:r>
            <a:r>
              <a:rPr lang="en-US" altLang="en-US"/>
              <a:t>Dart Advanced Features</a:t>
            </a:r>
            <a:endParaRPr lang="en-US" altLang="en-US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834600" y="2762700"/>
            <a:ext cx="9941700" cy="1155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Mastering </a:t>
            </a:r>
            <a:r>
              <a:rPr lang="en-GB">
                <a:noFill/>
              </a:rPr>
              <a:t>Flutter</a:t>
            </a:r>
            <a:r>
              <a:rPr lang="en-GB"/>
              <a:t>: From Beginner to Pro.</a:t>
            </a:r>
            <a:endParaRPr lang="en-GB"/>
          </a:p>
        </p:txBody>
      </p:sp>
      <p:pic>
        <p:nvPicPr>
          <p:cNvPr id="5" name="Picture 4" descr="Flutter Entertain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-88900"/>
            <a:ext cx="3366770" cy="2357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345680" y="400812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async and </a:t>
            </a:r>
            <a:r>
              <a:rPr lang="en-US" altLang="en-US">
                <a:sym typeface="+mn-ea"/>
              </a:rPr>
              <a:t>await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The async Keyword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Marks a function as asynchronous, allowing the use of await within it.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The await Keyword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Pauses the execution of the code until the Future completes.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async and await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sym typeface="+mn-ea"/>
              </a:rPr>
              <a:t>Output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569210"/>
            <a:ext cx="6908800" cy="25019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Future&lt;String&gt; fetchData() async {</a:t>
            </a:r>
            <a:endParaRPr lang="en-US" altLang="en-US"/>
          </a:p>
          <a:p>
            <a:pPr algn="l"/>
            <a:r>
              <a:rPr lang="en-US" altLang="en-US"/>
              <a:t>  await Future.delayed(Duration(seconds: 2));</a:t>
            </a:r>
            <a:endParaRPr lang="en-US" altLang="en-US"/>
          </a:p>
          <a:p>
            <a:pPr algn="l"/>
            <a:r>
              <a:rPr lang="en-US" altLang="en-US"/>
              <a:t>  return "Data Loaded";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async {</a:t>
            </a:r>
            <a:endParaRPr lang="en-US" altLang="en-US"/>
          </a:p>
          <a:p>
            <a:pPr algn="l"/>
            <a:r>
              <a:rPr lang="en-US" altLang="en-US"/>
              <a:t>  print("Fetching data...");</a:t>
            </a:r>
            <a:endParaRPr lang="en-US" altLang="en-US"/>
          </a:p>
          <a:p>
            <a:pPr algn="l"/>
            <a:r>
              <a:rPr lang="en-US" altLang="en-US"/>
              <a:t>  String data = await fetchData();</a:t>
            </a:r>
            <a:endParaRPr lang="en-US" altLang="en-US"/>
          </a:p>
          <a:p>
            <a:pPr algn="l"/>
            <a:r>
              <a:rPr lang="en-US" altLang="en-US"/>
              <a:t>  print(data);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  <p:sp>
        <p:nvSpPr>
          <p:cNvPr id="6" name="Rounded Rectangle 5"/>
          <p:cNvSpPr/>
          <p:nvPr/>
        </p:nvSpPr>
        <p:spPr>
          <a:xfrm>
            <a:off x="2372995" y="5608320"/>
            <a:ext cx="6908800" cy="82550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Fetching data...</a:t>
            </a:r>
            <a:endParaRPr lang="en-US" altLang="en-US"/>
          </a:p>
          <a:p>
            <a:pPr algn="l"/>
            <a:r>
              <a:rPr lang="en-US" altLang="en-US"/>
              <a:t>Data Loaded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Handle Exceptions?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Exception Handling and Error Management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Why Handle Exceptions?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Prevents app crashes caused by unhandled errors.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Ensures smoother user experience and reliable application behavior.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Try-Catch Block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Use try to wrap code that may throw an error and catch to handle it.</a:t>
            </a:r>
            <a:endParaRPr lang="en-US" altLang="en-US"/>
          </a:p>
          <a:p>
            <a:pPr lvl="0">
              <a:lnSpc>
                <a:spcPct val="150000"/>
              </a:lnSpc>
            </a:pPr>
            <a:r>
              <a:rPr lang="en-US" altLang="en-US"/>
              <a:t>Try-Catch-Finally</a:t>
            </a:r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/>
              <a:t>The finally block runs regardless of whether an error occurred.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Try-Catch Block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32658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divideNumbers(int a, int b) {</a:t>
            </a:r>
            <a:endParaRPr lang="en-US" altLang="en-US"/>
          </a:p>
          <a:p>
            <a:pPr algn="l"/>
            <a:r>
              <a:rPr lang="en-US" altLang="en-US"/>
              <a:t>  try {</a:t>
            </a:r>
            <a:endParaRPr lang="en-US" altLang="en-US"/>
          </a:p>
          <a:p>
            <a:pPr algn="l"/>
            <a:r>
              <a:rPr lang="en-US" altLang="en-US"/>
              <a:t>    int result = a ~/ b; // Integer division</a:t>
            </a:r>
            <a:endParaRPr lang="en-US" altLang="en-US"/>
          </a:p>
          <a:p>
            <a:pPr algn="l"/>
            <a:r>
              <a:rPr lang="en-US" altLang="en-US"/>
              <a:t>    print("Result: $result");</a:t>
            </a:r>
            <a:endParaRPr lang="en-US" altLang="en-US"/>
          </a:p>
          <a:p>
            <a:pPr algn="l"/>
            <a:r>
              <a:rPr lang="en-US" altLang="en-US"/>
              <a:t>  } catch (e) {</a:t>
            </a:r>
            <a:endParaRPr lang="en-US" altLang="en-US"/>
          </a:p>
          <a:p>
            <a:pPr algn="l"/>
            <a:r>
              <a:rPr lang="en-US" altLang="en-US"/>
              <a:t>    print("Error: $e");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divideNumbers(10, 2); // Valid division</a:t>
            </a:r>
            <a:endParaRPr lang="en-US" altLang="en-US"/>
          </a:p>
          <a:p>
            <a:pPr algn="l"/>
            <a:r>
              <a:rPr lang="en-US" altLang="en-US"/>
              <a:t>  divideNumbers(10, 0); // Division by zero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Try-Catch-Finally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32658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divideNumbers(int a, int b) {</a:t>
            </a:r>
            <a:endParaRPr lang="en-US" altLang="en-US"/>
          </a:p>
          <a:p>
            <a:pPr algn="l"/>
            <a:r>
              <a:rPr lang="en-US" altLang="en-US"/>
              <a:t>  try {</a:t>
            </a:r>
            <a:endParaRPr lang="en-US" altLang="en-US"/>
          </a:p>
          <a:p>
            <a:pPr algn="l"/>
            <a:r>
              <a:rPr lang="en-US" altLang="en-US"/>
              <a:t>    int result = a ~/ b;</a:t>
            </a:r>
            <a:endParaRPr lang="en-US" altLang="en-US"/>
          </a:p>
          <a:p>
            <a:pPr algn="l"/>
            <a:r>
              <a:rPr lang="en-US" altLang="en-US"/>
              <a:t>    print("Result: $result");</a:t>
            </a:r>
            <a:endParaRPr lang="en-US" altLang="en-US"/>
          </a:p>
          <a:p>
            <a:pPr algn="l"/>
            <a:r>
              <a:rPr lang="en-US" altLang="en-US"/>
              <a:t>  } catch (e) {</a:t>
            </a:r>
            <a:endParaRPr lang="en-US" altLang="en-US"/>
          </a:p>
          <a:p>
            <a:pPr algn="l"/>
            <a:r>
              <a:rPr lang="en-US" altLang="en-US"/>
              <a:t>    print("Error: $e");</a:t>
            </a:r>
            <a:endParaRPr lang="en-US" altLang="en-US"/>
          </a:p>
          <a:p>
            <a:pPr algn="l"/>
            <a:r>
              <a:rPr lang="en-US" altLang="en-US"/>
              <a:t>  } finally {</a:t>
            </a:r>
            <a:endParaRPr lang="en-US" altLang="en-US"/>
          </a:p>
          <a:p>
            <a:pPr algn="l"/>
            <a:r>
              <a:rPr lang="en-US" altLang="en-US"/>
              <a:t>    print("Operation complete.");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divideNumbers(10, 0);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Custom Exceptions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368363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class CustomException implements Exception {</a:t>
            </a:r>
            <a:endParaRPr lang="en-US" altLang="en-US"/>
          </a:p>
          <a:p>
            <a:pPr algn="l"/>
            <a:r>
              <a:rPr lang="en-US" altLang="en-US"/>
              <a:t>  final String message;</a:t>
            </a:r>
            <a:endParaRPr lang="en-US" altLang="en-US"/>
          </a:p>
          <a:p>
            <a:pPr algn="l"/>
            <a:r>
              <a:rPr lang="en-US" altLang="en-US"/>
              <a:t>  CustomException(this.message);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 @override</a:t>
            </a:r>
            <a:endParaRPr lang="en-US" altLang="en-US"/>
          </a:p>
          <a:p>
            <a:pPr algn="l"/>
            <a:r>
              <a:rPr lang="en-US" altLang="en-US"/>
              <a:t>  String toString() =&gt; "CustomException: $message";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checkValue(int value) {</a:t>
            </a:r>
            <a:endParaRPr lang="en-US" altLang="en-US"/>
          </a:p>
          <a:p>
            <a:pPr algn="l"/>
            <a:r>
              <a:rPr lang="en-US" altLang="en-US"/>
              <a:t>  if (value &lt; 0) {</a:t>
            </a:r>
            <a:endParaRPr lang="en-US" altLang="en-US"/>
          </a:p>
          <a:p>
            <a:pPr algn="l"/>
            <a:r>
              <a:rPr lang="en-US" altLang="en-US"/>
              <a:t>    throw CustomException("Value cannot be negative");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  print("Value is $value");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Custom Exceptions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2995" y="2789555"/>
            <a:ext cx="6908800" cy="215646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try {</a:t>
            </a:r>
            <a:endParaRPr lang="en-US" altLang="en-US"/>
          </a:p>
          <a:p>
            <a:pPr algn="l"/>
            <a:r>
              <a:rPr lang="en-US" altLang="en-US"/>
              <a:t>    checkValue(-1);</a:t>
            </a:r>
            <a:endParaRPr lang="en-US" altLang="en-US"/>
          </a:p>
          <a:p>
            <a:pPr algn="l"/>
            <a:r>
              <a:rPr lang="en-US" altLang="en-US"/>
              <a:t>  } catch (e) {</a:t>
            </a:r>
            <a:endParaRPr lang="en-US" altLang="en-US"/>
          </a:p>
          <a:p>
            <a:pPr algn="l"/>
            <a:r>
              <a:rPr lang="en-US" altLang="en-US"/>
              <a:t>    print(e);</a:t>
            </a:r>
            <a:endParaRPr lang="en-US" altLang="en-US"/>
          </a:p>
          <a:p>
            <a:pPr algn="l"/>
            <a:r>
              <a:rPr lang="en-US" altLang="en-US"/>
              <a:t>  }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Must Use Error Management</a:t>
            </a:r>
            <a:endParaRPr lang="en-US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Always handle potential errors, especially for network calls or user input.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Log errors for debugging purposes.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 meaningful messages in custom exceptions.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Avoid exposing sensitive data in error messages.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Any questions</a:t>
            </a:r>
            <a:r>
              <a:rPr lang="en-US">
                <a:sym typeface="+mn-ea"/>
              </a:rPr>
              <a:t> in this session</a:t>
            </a:r>
            <a:r>
              <a:rPr>
                <a:sym typeface="+mn-ea"/>
              </a:rPr>
              <a:t>?</a:t>
            </a:r>
            <a:endParaRPr lang="en-US" altLang="en-GB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Q&amp;A and Wrap-Up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ar-EG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4</a:t>
            </a:r>
            <a:endParaRPr lang="ar-EG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Do not skip any information without understanding it.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Homework</a:t>
            </a:r>
            <a:endParaRPr lang="en-US">
              <a:sym typeface="+mn-ea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1401445" y="2789555"/>
            <a:ext cx="8284210" cy="326580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en-US"/>
              <a:t>Write a program that simulates a bank transaction system.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Use Future.delayed to simulate a delay in processing.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Handle errors like insufficient balance using a try-catch block.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Modify the fetch data example to include a custom exception for when no data is returned.</a:t>
            </a:r>
            <a:endParaRPr lang="en-US" altLang="en-US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 rotWithShape="1">
          <a:blip r:embed="rId1"/>
          <a:srcRect l="5658" r="5658"/>
          <a:stretch>
            <a:fillRect/>
          </a:stretch>
        </p:blipFill>
        <p:spPr>
          <a:xfrm>
            <a:off x="550225" y="802978"/>
            <a:ext cx="5790000" cy="4351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6410300" y="91508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6410325" y="915035"/>
            <a:ext cx="1261745" cy="12623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8" name="Google Shape;178;p23"/>
          <p:cNvSpPr txBox="1"/>
          <p:nvPr>
            <p:ph type="title" idx="4294967295"/>
          </p:nvPr>
        </p:nvSpPr>
        <p:spPr>
          <a:xfrm>
            <a:off x="6667600" y="802975"/>
            <a:ext cx="5026500" cy="435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OFFFFF</a:t>
            </a:r>
            <a:br>
              <a:rPr lang="en-US" sz="7000"/>
            </a:br>
            <a:r>
              <a:rPr lang="en-US" altLang="en-GB" sz="7000"/>
              <a:t>Take a brack</a:t>
            </a:r>
            <a:r>
              <a:rPr lang="en-GB" sz="7000"/>
              <a:t>.</a:t>
            </a:r>
            <a:endParaRPr sz="7000"/>
          </a:p>
        </p:txBody>
      </p:sp>
      <p:sp>
        <p:nvSpPr>
          <p:cNvPr id="179" name="Google Shape;179;p23"/>
          <p:cNvSpPr txBox="1"/>
          <p:nvPr>
            <p:ph type="body" idx="4294967295"/>
          </p:nvPr>
        </p:nvSpPr>
        <p:spPr>
          <a:xfrm>
            <a:off x="550225" y="5265600"/>
            <a:ext cx="11129100" cy="97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Only </a:t>
            </a:r>
            <a:r>
              <a:rPr lang="en-GB"/>
              <a:t>Koalas don’t have much energy and, </a:t>
            </a:r>
            <a:r>
              <a:rPr lang="en-US" altLang="en-GB"/>
              <a:t>Koala </a:t>
            </a:r>
            <a:r>
              <a:rPr lang="en-GB">
                <a:sym typeface="+mn-ea"/>
              </a:rPr>
              <a:t>can sleep for up to 18 hours a day</a:t>
            </a:r>
            <a:r>
              <a:rPr lang="en-US" altLang="en-GB">
                <a:sym typeface="+mn-ea"/>
              </a:rPr>
              <a:t> but you only need 6-8 hours to have all energy needed energy for one day.</a:t>
            </a:r>
            <a:endParaRPr lang="en-US" altLang="en-GB">
              <a:sym typeface="+mn-ea"/>
            </a:endParaRPr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3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4833600" y="5439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4833590" y="54405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 rot="10800000">
            <a:off x="5328102" y="849126"/>
            <a:ext cx="1237846" cy="872004"/>
            <a:chOff x="621403" y="597265"/>
            <a:chExt cx="1588204" cy="1118814"/>
          </a:xfrm>
        </p:grpSpPr>
        <p:sp>
          <p:nvSpPr>
            <p:cNvPr id="188" name="Google Shape;188;p24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90" name="Google Shape;190;p24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So, Don’t Wast Your Time in Sleep</a:t>
            </a:r>
            <a:r>
              <a:rPr lang="en-GB"/>
              <a:t>.</a:t>
            </a:r>
            <a:endParaRPr lang="en-GB"/>
          </a:p>
        </p:txBody>
      </p:sp>
      <p:sp>
        <p:nvSpPr>
          <p:cNvPr id="191" name="Google Shape;191;p24"/>
          <p:cNvSpPr txBox="1"/>
          <p:nvPr>
            <p:ph type="subTitle" idx="1"/>
          </p:nvPr>
        </p:nvSpPr>
        <p:spPr>
          <a:xfrm>
            <a:off x="511375" y="5538475"/>
            <a:ext cx="111423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― </a:t>
            </a:r>
            <a:r>
              <a:rPr lang="en-US" altLang="en-GB"/>
              <a:t>Joeshwoa George</a:t>
            </a:r>
            <a:endParaRPr lang="en-US" altLang="en-GB"/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0"/>
              <a:t>See you next </a:t>
            </a:r>
            <a:r>
              <a:rPr lang="en-US" altLang="en-GB" sz="10000">
                <a:sym typeface="+mn-ea"/>
              </a:rPr>
              <a:t>session</a:t>
            </a:r>
            <a:r>
              <a:rPr lang="en-GB" sz="10000"/>
              <a:t>!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ked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5410" y="4799965"/>
            <a:ext cx="472440" cy="472440"/>
          </a:xfrm>
          <a:prstGeom prst="rect">
            <a:avLst/>
          </a:prstGeom>
        </p:spPr>
      </p:pic>
      <p:sp>
        <p:nvSpPr>
          <p:cNvPr id="384" name="Google Shape;384;p36"/>
          <p:cNvSpPr/>
          <p:nvPr/>
        </p:nvSpPr>
        <p:spPr>
          <a:xfrm>
            <a:off x="1059150" y="158535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2"/>
            </p:custDataLst>
          </p:nvPr>
        </p:nvSpPr>
        <p:spPr>
          <a:xfrm>
            <a:off x="1059180" y="1585595"/>
            <a:ext cx="1262380" cy="12617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1373000" y="1885163"/>
            <a:ext cx="5581500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you!</a:t>
            </a:r>
            <a:endParaRPr sz="6000"/>
          </a:p>
        </p:txBody>
      </p:sp>
      <p:sp>
        <p:nvSpPr>
          <p:cNvPr id="386" name="Google Shape;386;p36"/>
          <p:cNvSpPr/>
          <p:nvPr/>
        </p:nvSpPr>
        <p:spPr>
          <a:xfrm>
            <a:off x="2228545" y="4879890"/>
            <a:ext cx="181070" cy="392601"/>
          </a:xfrm>
          <a:custGeom>
            <a:avLst/>
            <a:gdLst/>
            <a:ahLst/>
            <a:cxnLst/>
            <a:rect l="l" t="t" r="r" b="b"/>
            <a:pathLst>
              <a:path w="7907" h="17146" extrusionOk="0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2" name="Google Shape;392;p36"/>
          <p:cNvSpPr txBox="1"/>
          <p:nvPr>
            <p:ph type="body" idx="1"/>
          </p:nvPr>
        </p:nvSpPr>
        <p:spPr>
          <a:xfrm>
            <a:off x="1373100" y="2943188"/>
            <a:ext cx="5581500" cy="198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joeshwoa.george@gmail</a:t>
            </a:r>
            <a:r>
              <a:rPr lang="en-GB"/>
              <a:t>.com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+20 120 294 6596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4" name="Picture 3" descr="Flutter Ic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41465" y="-88900"/>
            <a:ext cx="9347200" cy="6858000"/>
          </a:xfrm>
          <a:prstGeom prst="rect">
            <a:avLst/>
          </a:prstGeom>
        </p:spPr>
      </p:pic>
      <p:sp>
        <p:nvSpPr>
          <p:cNvPr id="5" name="Text Box 4">
            <a:hlinkClick r:id="rId5" action="ppaction://hlinkfile"/>
          </p:cNvPr>
          <p:cNvSpPr txBox="1"/>
          <p:nvPr/>
        </p:nvSpPr>
        <p:spPr>
          <a:xfrm>
            <a:off x="137541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>
            <a:hlinkClick r:id="rId6" action="ppaction://hlinkfile"/>
          </p:cNvPr>
          <p:cNvSpPr txBox="1"/>
          <p:nvPr>
            <p:custDataLst>
              <p:tags r:id="rId7"/>
            </p:custDataLst>
          </p:nvPr>
        </p:nvSpPr>
        <p:spPr>
          <a:xfrm>
            <a:off x="2087880" y="4799965"/>
            <a:ext cx="462915" cy="472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8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/>
          <p:nvPr/>
        </p:nvSpPr>
        <p:spPr>
          <a:xfrm>
            <a:off x="757700" y="1482829"/>
            <a:ext cx="1704300" cy="170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511300" y="1949725"/>
            <a:ext cx="111423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10000">
                <a:sym typeface="+mn-ea"/>
              </a:rPr>
              <a:t>Any questions?</a:t>
            </a:r>
            <a:endParaRPr sz="10000"/>
          </a:p>
        </p:txBody>
      </p:sp>
      <p:sp>
        <p:nvSpPr>
          <p:cNvPr id="275" name="Google Shape;275;p30"/>
          <p:cNvSpPr txBox="1"/>
          <p:nvPr>
            <p:ph type="subTitle" idx="1"/>
          </p:nvPr>
        </p:nvSpPr>
        <p:spPr>
          <a:xfrm>
            <a:off x="202350" y="6408400"/>
            <a:ext cx="11787300" cy="381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000" b="0"/>
              <a:t>Don;t forget study this section well and write your questions in note and i will answer it in live session.</a:t>
            </a:r>
            <a:endParaRPr lang="en-US" altLang="en-GB" sz="1000" b="0"/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757555" y="1482725"/>
            <a:ext cx="1704340" cy="170434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634485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157700" y="38149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2" name="Google Shape;136;p19"/>
          <p:cNvSpPr/>
          <p:nvPr>
            <p:custDataLst>
              <p:tags r:id="rId1"/>
            </p:custDataLst>
          </p:nvPr>
        </p:nvSpPr>
        <p:spPr>
          <a:xfrm>
            <a:off x="2153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157700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Contents.</a:t>
            </a:r>
            <a:endParaRPr lang="en-GB"/>
          </a:p>
        </p:txBody>
      </p:sp>
      <p:sp>
        <p:nvSpPr>
          <p:cNvPr id="5" name="Google Shape;136;p19"/>
          <p:cNvSpPr/>
          <p:nvPr>
            <p:custDataLst>
              <p:tags r:id="rId2"/>
            </p:custDataLst>
          </p:nvPr>
        </p:nvSpPr>
        <p:spPr>
          <a:xfrm>
            <a:off x="6288375" y="18337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8" name="Google Shape;138;p19"/>
          <p:cNvSpPr txBox="1"/>
          <p:nvPr>
            <p:ph type="body" idx="1"/>
          </p:nvPr>
        </p:nvSpPr>
        <p:spPr>
          <a:xfrm>
            <a:off x="29938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Why Asynchronous Programming?</a:t>
            </a:r>
            <a:endParaRPr lang="en-US" altLang="en-US"/>
          </a:p>
        </p:txBody>
      </p:sp>
      <p:sp>
        <p:nvSpPr>
          <p:cNvPr id="139" name="Google Shape;139;p19"/>
          <p:cNvSpPr txBox="1"/>
          <p:nvPr>
            <p:ph type="body" idx="2"/>
          </p:nvPr>
        </p:nvSpPr>
        <p:spPr>
          <a:xfrm>
            <a:off x="733275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async, await.</a:t>
            </a:r>
            <a:endParaRPr lang="en-US" altLang="en-US"/>
          </a:p>
        </p:txBody>
      </p:sp>
      <p:sp>
        <p:nvSpPr>
          <p:cNvPr id="140" name="Google Shape;140;p19"/>
          <p:cNvSpPr txBox="1"/>
          <p:nvPr>
            <p:ph type="body" idx="3"/>
          </p:nvPr>
        </p:nvSpPr>
        <p:spPr>
          <a:xfrm>
            <a:off x="7332725" y="47609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sym typeface="+mn-ea"/>
              </a:rPr>
              <a:t>Let's ask</a:t>
            </a:r>
            <a:endParaRPr lang="en-GB"/>
          </a:p>
        </p:txBody>
      </p:sp>
      <p:sp>
        <p:nvSpPr>
          <p:cNvPr id="4" name="Google Shape;136;p19"/>
          <p:cNvSpPr/>
          <p:nvPr>
            <p:custDataLst>
              <p:tags r:id="rId3"/>
            </p:custDataLst>
          </p:nvPr>
        </p:nvSpPr>
        <p:spPr>
          <a:xfrm>
            <a:off x="6344890" y="3814938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41" name="Google Shape;141;p19"/>
          <p:cNvSpPr txBox="1"/>
          <p:nvPr>
            <p:ph type="title" idx="4"/>
          </p:nvPr>
        </p:nvSpPr>
        <p:spPr>
          <a:xfrm>
            <a:off x="29938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Introduction to Asynchronous Programming</a:t>
            </a:r>
            <a:endParaRPr lang="en-US" altLang="en-US" sz="2400"/>
          </a:p>
        </p:txBody>
      </p:sp>
      <p:sp>
        <p:nvSpPr>
          <p:cNvPr id="142" name="Google Shape;142;p19"/>
          <p:cNvSpPr txBox="1"/>
          <p:nvPr>
            <p:ph type="title" idx="5"/>
          </p:nvPr>
        </p:nvSpPr>
        <p:spPr>
          <a:xfrm>
            <a:off x="733275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Working with async and await</a:t>
            </a:r>
            <a:endParaRPr lang="en-US" altLang="en-US" sz="2400"/>
          </a:p>
        </p:txBody>
      </p:sp>
      <p:sp>
        <p:nvSpPr>
          <p:cNvPr id="143" name="Google Shape;143;p19"/>
          <p:cNvSpPr txBox="1"/>
          <p:nvPr>
            <p:ph type="title" idx="6"/>
          </p:nvPr>
        </p:nvSpPr>
        <p:spPr>
          <a:xfrm>
            <a:off x="7332725" y="40651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ym typeface="+mn-ea"/>
              </a:rPr>
              <a:t> Q&amp;A and Wrap-Up</a:t>
            </a:r>
            <a:endParaRPr lang="en-US" altLang="en-GB" sz="2400"/>
          </a:p>
        </p:txBody>
      </p:sp>
      <p:sp>
        <p:nvSpPr>
          <p:cNvPr id="144" name="Google Shape;144;p19"/>
          <p:cNvSpPr txBox="1"/>
          <p:nvPr>
            <p:ph type="body" idx="7"/>
          </p:nvPr>
        </p:nvSpPr>
        <p:spPr>
          <a:xfrm>
            <a:off x="2993825" y="47608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Try-Catch Block, Try-Catch-Finally</a:t>
            </a:r>
            <a:r>
              <a:rPr lang="en-US"/>
              <a:t>.</a:t>
            </a:r>
            <a:endParaRPr lang="en-US"/>
          </a:p>
        </p:txBody>
      </p:sp>
      <p:sp>
        <p:nvSpPr>
          <p:cNvPr id="145" name="Google Shape;145;p19"/>
          <p:cNvSpPr txBox="1"/>
          <p:nvPr>
            <p:ph type="title" idx="8"/>
          </p:nvPr>
        </p:nvSpPr>
        <p:spPr>
          <a:xfrm>
            <a:off x="2993825" y="40650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Exception Handling and Error Management</a:t>
            </a:r>
            <a:endParaRPr lang="en-US" altLang="en-US" sz="2400"/>
          </a:p>
        </p:txBody>
      </p:sp>
      <p:sp>
        <p:nvSpPr>
          <p:cNvPr id="146" name="Google Shape;146;p19"/>
          <p:cNvSpPr/>
          <p:nvPr/>
        </p:nvSpPr>
        <p:spPr>
          <a:xfrm>
            <a:off x="2230050" y="2256638"/>
            <a:ext cx="766461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440825" y="2256638"/>
            <a:ext cx="884026" cy="549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02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2153850" y="4314038"/>
            <a:ext cx="893187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03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440825" y="4314038"/>
            <a:ext cx="964184" cy="5481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04</a:t>
            </a:r>
            <a:endParaRPr b="0" i="0"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4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Asynchronous Programming?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Introduction to Asynchronous Programming</a:t>
            </a:r>
            <a:r>
              <a:rPr lang="en-GB"/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01</a:t>
            </a:r>
            <a:endParaRPr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Why Asynchronous Programming?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Asynchronous programming allows tasks to run without blocking the main execution thread.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Ideal for tasks like network requests, file reading/writing, or long-running computations.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Futures in Dart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A Future represents a value or error that will be available at some point in the future.</a:t>
            </a: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States of a Future: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Pending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Completed with a value</a:t>
            </a:r>
            <a:endParaRPr lang="en-US" altLang="en-US"/>
          </a:p>
          <a:p>
            <a:pPr marL="8001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Completed with an error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1110375" y="1307738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6" name="Google Shape;136;p19"/>
          <p:cNvSpPr/>
          <p:nvPr>
            <p:custDataLst>
              <p:tags r:id="rId1"/>
            </p:custDataLst>
          </p:nvPr>
        </p:nvSpPr>
        <p:spPr>
          <a:xfrm>
            <a:off x="1110585" y="1307323"/>
            <a:ext cx="1262400" cy="1262400"/>
          </a:xfrm>
          <a:prstGeom prst="ellipse">
            <a:avLst/>
          </a:prstGeom>
          <a:gradFill>
            <a:gsLst>
              <a:gs pos="0">
                <a:srgbClr val="03A9F4"/>
              </a:gs>
              <a:gs pos="52999">
                <a:srgbClr val="03A9F4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.then() and .catchError()</a:t>
            </a:r>
            <a:endParaRPr lang="en-US" altLang="en-US"/>
          </a:p>
        </p:txBody>
      </p:sp>
      <p:sp>
        <p:nvSpPr>
          <p:cNvPr id="171" name="Google Shape;171;p22"/>
          <p:cNvSpPr txBox="1"/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en-US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Output</a:t>
            </a:r>
            <a:endParaRPr lang="en-US" altLang="en-US"/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  <p:sp>
        <p:nvSpPr>
          <p:cNvPr id="1" name="Rounded Rectangle 0"/>
          <p:cNvSpPr/>
          <p:nvPr/>
        </p:nvSpPr>
        <p:spPr>
          <a:xfrm>
            <a:off x="2372995" y="2569210"/>
            <a:ext cx="6908800" cy="292862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void fetchData() {</a:t>
            </a:r>
            <a:endParaRPr lang="en-US" altLang="en-US"/>
          </a:p>
          <a:p>
            <a:pPr algn="l"/>
            <a:r>
              <a:rPr lang="en-US" altLang="en-US"/>
              <a:t>  Future.delayed(Duration(seconds: 2), () =&gt; "Data Loaded").then((value) {</a:t>
            </a:r>
            <a:endParaRPr lang="en-US" altLang="en-US"/>
          </a:p>
          <a:p>
            <a:pPr algn="l"/>
            <a:r>
              <a:rPr lang="en-US" altLang="en-US"/>
              <a:t>    print(value);</a:t>
            </a:r>
            <a:endParaRPr lang="en-US" altLang="en-US"/>
          </a:p>
          <a:p>
            <a:pPr algn="l"/>
            <a:r>
              <a:rPr lang="en-US" altLang="en-US"/>
              <a:t>  }).catchError((error) {</a:t>
            </a:r>
            <a:endParaRPr lang="en-US" altLang="en-US"/>
          </a:p>
          <a:p>
            <a:pPr algn="l"/>
            <a:r>
              <a:rPr lang="en-US" altLang="en-US"/>
              <a:t>    print("Error: $error");</a:t>
            </a:r>
            <a:endParaRPr lang="en-US" altLang="en-US"/>
          </a:p>
          <a:p>
            <a:pPr algn="l"/>
            <a:r>
              <a:rPr lang="en-US" altLang="en-US"/>
              <a:t>  });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void main() {</a:t>
            </a:r>
            <a:endParaRPr lang="en-US" altLang="en-US"/>
          </a:p>
          <a:p>
            <a:pPr algn="l"/>
            <a:r>
              <a:rPr lang="en-US" altLang="en-US"/>
              <a:t>  fetchData();</a:t>
            </a:r>
            <a:endParaRPr lang="en-US" altLang="en-US"/>
          </a:p>
          <a:p>
            <a:pPr algn="l"/>
            <a:r>
              <a:rPr lang="en-US" altLang="en-US"/>
              <a:t>  print("Fetching data...");</a:t>
            </a:r>
            <a:endParaRPr lang="en-US" altLang="en-US"/>
          </a:p>
          <a:p>
            <a:pPr algn="l"/>
            <a:r>
              <a:rPr lang="en-US" altLang="en-US"/>
              <a:t>}</a:t>
            </a:r>
            <a:endParaRPr lang="en-US" altLang="en-US"/>
          </a:p>
        </p:txBody>
      </p:sp>
      <p:sp>
        <p:nvSpPr>
          <p:cNvPr id="2" name="Rounded Rectangle 1"/>
          <p:cNvSpPr/>
          <p:nvPr/>
        </p:nvSpPr>
        <p:spPr>
          <a:xfrm>
            <a:off x="2372995" y="5982335"/>
            <a:ext cx="6908800" cy="61087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Fetching data...</a:t>
            </a:r>
            <a:endParaRPr lang="en-US" altLang="en-US"/>
          </a:p>
          <a:p>
            <a:pPr algn="l"/>
            <a:r>
              <a:rPr lang="en-US" altLang="en-US"/>
              <a:t>Data Loaded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17" name="Google Shape;117;p17"/>
          <p:cNvSpPr/>
          <p:nvPr>
            <p:custDataLst>
              <p:tags r:id="rId1"/>
            </p:custDataLst>
          </p:nvPr>
        </p:nvSpPr>
        <p:spPr>
          <a:xfrm>
            <a:off x="5135880" y="1103630"/>
            <a:ext cx="2010410" cy="20104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03A9F4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/>
          <p:nvPr>
            <p:ph type="body" idx="1"/>
          </p:nvPr>
        </p:nvSpPr>
        <p:spPr>
          <a:xfrm>
            <a:off x="589400" y="4909215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Let’s Start with </a:t>
            </a:r>
            <a:endParaRPr lang="en-US" alt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async and </a:t>
            </a:r>
            <a:r>
              <a:rPr lang="en-US" altLang="en-US">
                <a:sym typeface="+mn-ea"/>
              </a:rPr>
              <a:t>await</a:t>
            </a:r>
            <a:endParaRPr lang="en-US" altLang="en-US"/>
          </a:p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Working with async and await</a:t>
            </a:r>
            <a:r>
              <a:rPr lang="en-GB">
                <a:sym typeface="+mn-ea"/>
              </a:rPr>
              <a:t>.</a:t>
            </a:r>
            <a:endParaRPr lang="en-GB"/>
          </a:p>
        </p:txBody>
      </p:sp>
      <p:sp>
        <p:nvSpPr>
          <p:cNvPr id="164" name="Google Shape;164;p21"/>
          <p:cNvSpPr/>
          <p:nvPr/>
        </p:nvSpPr>
        <p:spPr>
          <a:xfrm>
            <a:off x="5045062" y="1393201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lang="en-US" b="1" i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3" name="Text Box 2"/>
          <p:cNvSpPr txBox="1"/>
          <p:nvPr>
            <p:custDataLst>
              <p:tags r:id="rId2"/>
            </p:custDataLst>
          </p:nvPr>
        </p:nvSpPr>
        <p:spPr>
          <a:xfrm rot="5400000">
            <a:off x="-1236345" y="5244465"/>
            <a:ext cx="2849880" cy="377190"/>
          </a:xfrm>
          <a:prstGeom prst="rect">
            <a:avLst/>
          </a:prstGeom>
        </p:spPr>
        <p:style>
          <a:lnRef idx="2">
            <a:schemeClr val="lt1"/>
          </a:lnRef>
          <a:fillRef idx="1">
            <a:prstClr val="black"/>
          </a:fillRef>
          <a:effectRef idx="1">
            <a:prstClr val="black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lang="en-US"/>
              <a:t>joeshwoa.george@gmail.com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lidesMania">
  <a:themeElements>
    <a:clrScheme name="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42A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4618</Words>
  <Application>WPS Presentation</Application>
  <PresentationFormat/>
  <Paragraphs>291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SimSun</vt:lpstr>
      <vt:lpstr>Wingdings</vt:lpstr>
      <vt:lpstr>Arial</vt:lpstr>
      <vt:lpstr>Calistoga</vt:lpstr>
      <vt:lpstr>Antic Slab</vt:lpstr>
      <vt:lpstr>Calibri</vt:lpstr>
      <vt:lpstr>Aldrich</vt:lpstr>
      <vt:lpstr>Segoe Print</vt:lpstr>
      <vt:lpstr>Abril Fatface</vt:lpstr>
      <vt:lpstr>Bell MT</vt:lpstr>
      <vt:lpstr>Poppins</vt:lpstr>
      <vt:lpstr>Homemade Apple</vt:lpstr>
      <vt:lpstr>Microsoft YaHei</vt:lpstr>
      <vt:lpstr>Arial Unicode MS</vt:lpstr>
      <vt:lpstr>Aldhabi</vt:lpstr>
      <vt:lpstr>SlidesMania</vt:lpstr>
      <vt:lpstr>1_SlidesMania</vt:lpstr>
      <vt:lpstr>Mastering Flutter: From Beginner to Pro.</vt:lpstr>
      <vt:lpstr>Do not skip any information without understanding it.</vt:lpstr>
      <vt:lpstr>Any questions?</vt:lpstr>
      <vt:lpstr>Stateless vs Stateful Widgets</vt:lpstr>
      <vt:lpstr>Setting Up the Flutter Development Environment.</vt:lpstr>
      <vt:lpstr>Installing Flutter</vt:lpstr>
      <vt:lpstr>Installing Flutter</vt:lpstr>
      <vt:lpstr>Verifying the Installation</vt:lpstr>
      <vt:lpstr>Widget Tree.</vt:lpstr>
      <vt:lpstr>Key Folders and Files</vt:lpstr>
      <vt:lpstr>Exploring main.dart</vt:lpstr>
      <vt:lpstr>Stateless vs Stateful Widgets.</vt:lpstr>
      <vt:lpstr>Stateless Widget</vt:lpstr>
      <vt:lpstr>Stateful Widget</vt:lpstr>
      <vt:lpstr>Try-Catch-Finally</vt:lpstr>
      <vt:lpstr>Stateful Widget</vt:lpstr>
      <vt:lpstr>Custom Exceptions</vt:lpstr>
      <vt:lpstr>Comparison</vt:lpstr>
      <vt:lpstr>Q&amp;A and Wrap-Up.</vt:lpstr>
      <vt:lpstr>Homework</vt:lpstr>
      <vt:lpstr>OFFFFF Take a brack.</vt:lpstr>
      <vt:lpstr>So, Don’t Wast Your Time in Sleep.</vt:lpstr>
      <vt:lpstr>See you next session!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Flutter: From Beginner to Pro.</dc:title>
  <dc:creator/>
  <cp:lastModifiedBy>genius</cp:lastModifiedBy>
  <cp:revision>25</cp:revision>
  <dcterms:created xsi:type="dcterms:W3CDTF">2024-08-09T15:20:00Z</dcterms:created>
  <dcterms:modified xsi:type="dcterms:W3CDTF">2024-12-02T11:31:45Z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3181BF3FF6404482AE1C988CAFAFC79D_13</vt:lpwstr>
  </property>
  <property fmtid="{D5CDD505-2E9C-101B-9397-08002B2CF9AE}" pid="3" name="KSOProductBuildVer">
    <vt:lpwstr>1033-12.2.0.18911</vt:lpwstr>
  </property>
</Properties>
</file>