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306" r:id="rId9"/>
    <p:sldId id="261" r:id="rId10"/>
    <p:sldId id="280" r:id="rId11"/>
    <p:sldId id="282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402" r:id="rId23"/>
    <p:sldId id="361" r:id="rId24"/>
    <p:sldId id="362" r:id="rId25"/>
    <p:sldId id="363" r:id="rId26"/>
    <p:sldId id="364" r:id="rId27"/>
    <p:sldId id="365" r:id="rId28"/>
    <p:sldId id="394" r:id="rId29"/>
    <p:sldId id="397" r:id="rId30"/>
    <p:sldId id="404" r:id="rId31"/>
    <p:sldId id="398" r:id="rId32"/>
    <p:sldId id="399" r:id="rId33"/>
    <p:sldId id="400" r:id="rId34"/>
    <p:sldId id="401" r:id="rId35"/>
  </p:sldIdLst>
  <p:sldSz cx="12192000" cy="6858000"/>
  <p:notesSz cx="6858000" cy="9144000"/>
  <p:embeddedFontLst>
    <p:embeddedFont>
      <p:font typeface="Calistoga"/>
      <p:regular r:id="rId39"/>
    </p:embeddedFont>
    <p:embeddedFont>
      <p:font typeface="Antic Slab"/>
      <p:regular r:id="rId40"/>
    </p:embeddedFont>
    <p:embeddedFont>
      <p:font typeface="Poppins" panose="00000400000000000000"/>
      <p:regular r:id="rId41"/>
      <p:italic r:id="rId42"/>
      <p:boldItalic r:id="rId43"/>
    </p:embeddedFont>
    <p:embeddedFont>
      <p:font typeface="Homemade Apple" panose="0200000000000000000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04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04"/>
        <p:guide pos="38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073618e60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073618e60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1c3728c19_2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1c3728c19_2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1:</a:t>
            </a:r>
            <a:r>
              <a:t> Introduction to Programming Basics</a:t>
            </a: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Operators and Expressions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Operators and Control Flow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Arithmetic Operators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Addition (+), Subtraction (-), Multiplication (*), Division (/), and Modulus (%).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349750"/>
            <a:ext cx="6908800" cy="1143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a = 10;</a:t>
            </a:r>
            <a:endParaRPr lang="en-US"/>
          </a:p>
          <a:p>
            <a:pPr algn="l"/>
            <a:r>
              <a:rPr lang="en-US"/>
              <a:t>int b = 3;</a:t>
            </a:r>
            <a:endParaRPr lang="en-US"/>
          </a:p>
          <a:p>
            <a:pPr algn="l"/>
            <a:r>
              <a:rPr lang="en-US"/>
              <a:t>int sum = a + b; // 13</a:t>
            </a:r>
            <a:endParaRPr lang="en-US"/>
          </a:p>
          <a:p>
            <a:pPr algn="l"/>
            <a:r>
              <a:rPr lang="en-US"/>
              <a:t>int remainder = a % b; // 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Comparison Operators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450850" indent="-342900">
              <a:lnSpc>
                <a:spcPct val="150000"/>
              </a:lnSpc>
            </a:pPr>
            <a:r>
              <a:rPr lang="en-US">
                <a:sym typeface="+mn-ea"/>
              </a:rPr>
              <a:t>Equal (==), Not equal (!=), Greater than (&gt;), Less than (&lt;), Greater than or equal (&gt;=), Less than or equal (&lt;=).</a:t>
            </a:r>
            <a:endParaRPr lang="en-US">
              <a:sym typeface="+mn-ea"/>
            </a:endParaRPr>
          </a:p>
          <a:p>
            <a:pPr marL="450850" indent="-342900">
              <a:lnSpc>
                <a:spcPct val="150000"/>
              </a:lnSpc>
            </a:pPr>
            <a:r>
              <a:rPr lang="en-US">
                <a:sym typeface="+mn-ea"/>
              </a:rPr>
              <a:t>Examples:</a:t>
            </a:r>
            <a:endParaRPr lang="en-US"/>
          </a:p>
          <a:p>
            <a:pPr marL="450850" indent="-342900">
              <a:lnSpc>
                <a:spcPct val="150000"/>
              </a:lnSpc>
            </a:pPr>
            <a:endParaRPr lang="en-US">
              <a:sym typeface="+mn-ea"/>
            </a:endParaRPr>
          </a:p>
          <a:p>
            <a:pPr marL="450850" indent="-342900">
              <a:lnSpc>
                <a:spcPct val="150000"/>
              </a:lnSpc>
            </a:pP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298950"/>
            <a:ext cx="6908800" cy="6756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bool isEqual = (5 == 5); // true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Logical Operators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AND (&amp;&amp;), OR (||), NOT (!).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Example: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872230"/>
            <a:ext cx="6908800" cy="7569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bool result = (5 &gt; 3) &amp;&amp; (3 &lt; 4); // true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Assignment Operators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Simple Assignment (=) and Compound Assignment (+=, -=, *=, /=).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Example: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321175"/>
            <a:ext cx="6908800" cy="8267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x = 5;</a:t>
            </a:r>
            <a:endParaRPr lang="en-US"/>
          </a:p>
          <a:p>
            <a:pPr algn="l"/>
            <a:r>
              <a:rPr lang="en-US"/>
              <a:t>x += 3; // x becomes 8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If-Else Statements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Syntax: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9000"/>
            <a:ext cx="6908800" cy="19913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if (condition) {</a:t>
            </a:r>
            <a:endParaRPr lang="en-US"/>
          </a:p>
          <a:p>
            <a:pPr algn="l"/>
            <a:r>
              <a:rPr lang="en-US"/>
              <a:t>  // code to execute if condition is true</a:t>
            </a:r>
            <a:endParaRPr lang="en-US"/>
          </a:p>
          <a:p>
            <a:pPr algn="l"/>
            <a:r>
              <a:rPr lang="en-US"/>
              <a:t>} else if (anotherCondition) {</a:t>
            </a:r>
            <a:endParaRPr lang="en-US"/>
          </a:p>
          <a:p>
            <a:pPr algn="l"/>
            <a:r>
              <a:rPr lang="en-US"/>
              <a:t>  // code to execute if anotherCondition is true</a:t>
            </a:r>
            <a:endParaRPr lang="en-US"/>
          </a:p>
          <a:p>
            <a:pPr algn="l"/>
            <a:r>
              <a:rPr lang="en-US"/>
              <a:t>} else {</a:t>
            </a:r>
            <a:endParaRPr lang="en-US"/>
          </a:p>
          <a:p>
            <a:pPr algn="l"/>
            <a:r>
              <a:rPr lang="en-US"/>
              <a:t>  // code to execute if all conditions are false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If-Else Statements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Example: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9000"/>
            <a:ext cx="6908800" cy="21450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score = 85;</a:t>
            </a:r>
            <a:endParaRPr lang="en-US"/>
          </a:p>
          <a:p>
            <a:pPr algn="l"/>
            <a:r>
              <a:rPr lang="en-US"/>
              <a:t>if (score &gt;= 90) {</a:t>
            </a:r>
            <a:endParaRPr lang="en-US"/>
          </a:p>
          <a:p>
            <a:pPr algn="l"/>
            <a:r>
              <a:rPr lang="en-US"/>
              <a:t>  print('A');</a:t>
            </a:r>
            <a:endParaRPr lang="en-US"/>
          </a:p>
          <a:p>
            <a:pPr algn="l"/>
            <a:r>
              <a:rPr lang="en-US"/>
              <a:t>} else if (score &gt;= 80) {</a:t>
            </a:r>
            <a:endParaRPr lang="en-US"/>
          </a:p>
          <a:p>
            <a:pPr algn="l"/>
            <a:r>
              <a:rPr lang="en-US"/>
              <a:t>  print('B');</a:t>
            </a:r>
            <a:endParaRPr lang="en-US"/>
          </a:p>
          <a:p>
            <a:pPr algn="l"/>
            <a:r>
              <a:rPr lang="en-US"/>
              <a:t>} else {</a:t>
            </a:r>
            <a:endParaRPr lang="en-US"/>
          </a:p>
          <a:p>
            <a:pPr algn="l"/>
            <a:r>
              <a:rPr lang="en-US"/>
              <a:t>  print('C');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Switch Case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Useful for multiple conditions with different actions.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Syntax: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896995"/>
            <a:ext cx="6908800" cy="24498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switch (variable) {</a:t>
            </a:r>
            <a:endParaRPr lang="en-US"/>
          </a:p>
          <a:p>
            <a:pPr algn="l"/>
            <a:r>
              <a:rPr lang="en-US"/>
              <a:t>  case value1:</a:t>
            </a:r>
            <a:endParaRPr lang="en-US"/>
          </a:p>
          <a:p>
            <a:pPr algn="l"/>
            <a:r>
              <a:rPr lang="en-US"/>
              <a:t>    // code</a:t>
            </a:r>
            <a:endParaRPr lang="en-US"/>
          </a:p>
          <a:p>
            <a:pPr algn="l"/>
            <a:r>
              <a:rPr lang="en-US"/>
              <a:t>    break;</a:t>
            </a:r>
            <a:endParaRPr lang="en-US"/>
          </a:p>
          <a:p>
            <a:pPr algn="l"/>
            <a:r>
              <a:rPr lang="en-US"/>
              <a:t>  case value2:</a:t>
            </a:r>
            <a:endParaRPr lang="en-US"/>
          </a:p>
          <a:p>
            <a:pPr algn="l"/>
            <a:r>
              <a:rPr lang="en-US"/>
              <a:t>    // code</a:t>
            </a:r>
            <a:endParaRPr lang="en-US"/>
          </a:p>
          <a:p>
            <a:pPr algn="l"/>
            <a:r>
              <a:rPr lang="en-US"/>
              <a:t>    break;</a:t>
            </a:r>
            <a:endParaRPr lang="en-US"/>
          </a:p>
          <a:p>
            <a:pPr algn="l"/>
            <a:r>
              <a:rPr lang="en-US"/>
              <a:t>  default:</a:t>
            </a:r>
            <a:endParaRPr lang="en-US"/>
          </a:p>
          <a:p>
            <a:pPr algn="l"/>
            <a:r>
              <a:rPr lang="en-US"/>
              <a:t>    // code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Switch Case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lvl="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Example: </a:t>
            </a:r>
            <a:endParaRPr lang="en-US">
              <a:solidFill>
                <a:schemeClr val="bg2"/>
              </a:solidFill>
            </a:endParaRPr>
          </a:p>
          <a:p>
            <a:pPr lvl="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27381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String grade = 'A';</a:t>
            </a:r>
            <a:endParaRPr lang="en-US"/>
          </a:p>
          <a:p>
            <a:pPr algn="l"/>
            <a:r>
              <a:rPr lang="en-US"/>
              <a:t>switch (grade) {</a:t>
            </a:r>
            <a:endParaRPr lang="en-US"/>
          </a:p>
          <a:p>
            <a:pPr algn="l"/>
            <a:r>
              <a:rPr lang="en-US"/>
              <a:t>  case 'A':</a:t>
            </a:r>
            <a:endParaRPr lang="en-US"/>
          </a:p>
          <a:p>
            <a:pPr algn="l"/>
            <a:r>
              <a:rPr lang="en-US"/>
              <a:t>    print('Excellent');</a:t>
            </a:r>
            <a:endParaRPr lang="en-US"/>
          </a:p>
          <a:p>
            <a:pPr algn="l"/>
            <a:r>
              <a:rPr lang="en-US"/>
              <a:t>    break;</a:t>
            </a:r>
            <a:endParaRPr lang="en-US"/>
          </a:p>
          <a:p>
            <a:pPr algn="l"/>
            <a:r>
              <a:rPr lang="en-US"/>
              <a:t>  case 'B':</a:t>
            </a:r>
            <a:endParaRPr lang="en-US"/>
          </a:p>
          <a:p>
            <a:pPr algn="l"/>
            <a:r>
              <a:rPr lang="en-US"/>
              <a:t>    print('Good');</a:t>
            </a:r>
            <a:endParaRPr lang="en-US"/>
          </a:p>
          <a:p>
            <a:pPr algn="l"/>
            <a:r>
              <a:rPr lang="en-US"/>
              <a:t>    break;</a:t>
            </a:r>
            <a:endParaRPr lang="en-US"/>
          </a:p>
          <a:p>
            <a:pPr algn="l"/>
            <a:r>
              <a:rPr lang="en-US"/>
              <a:t>  default:</a:t>
            </a:r>
            <a:endParaRPr lang="en-US"/>
          </a:p>
          <a:p>
            <a:pPr algn="l"/>
            <a:r>
              <a:rPr lang="en-US"/>
              <a:t>    print('Try again');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Loops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450850" lvl="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For Loop </a:t>
            </a:r>
            <a:r>
              <a:rPr lang="en-US">
                <a:solidFill>
                  <a:schemeClr val="bg2"/>
                </a:solidFill>
                <a:sym typeface="+mn-ea"/>
              </a:rPr>
              <a:t>Example:</a:t>
            </a:r>
            <a:endParaRPr lang="en-US">
              <a:solidFill>
                <a:schemeClr val="bg2"/>
              </a:solidFill>
              <a:sym typeface="+mn-ea"/>
            </a:endParaRPr>
          </a:p>
          <a:p>
            <a:pPr marL="450850" lvl="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450850" lvl="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450850" lvl="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450850" lvl="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While Loop </a:t>
            </a:r>
            <a:r>
              <a:rPr lang="en-US">
                <a:solidFill>
                  <a:schemeClr val="bg2"/>
                </a:solidFill>
                <a:sym typeface="+mn-ea"/>
              </a:rPr>
              <a:t>Example: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11938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for (int i = 1; i &lt;= 5; i++) {</a:t>
            </a:r>
            <a:endParaRPr lang="en-US"/>
          </a:p>
          <a:p>
            <a:pPr algn="l"/>
            <a:r>
              <a:rPr lang="en-US"/>
              <a:t>  print(i);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161280"/>
            <a:ext cx="6908800" cy="13442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count = 1;</a:t>
            </a:r>
            <a:endParaRPr lang="en-US"/>
          </a:p>
          <a:p>
            <a:pPr algn="l"/>
            <a:r>
              <a:rPr lang="en-US"/>
              <a:t>while (count &lt;= 5) {</a:t>
            </a:r>
            <a:endParaRPr lang="en-US"/>
          </a:p>
          <a:p>
            <a:pPr algn="l"/>
            <a:r>
              <a:rPr lang="en-US"/>
              <a:t>  print(count);</a:t>
            </a:r>
            <a:endParaRPr lang="en-US"/>
          </a:p>
          <a:p>
            <a:pPr algn="l"/>
            <a:r>
              <a:rPr lang="en-US"/>
              <a:t>  count++;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4596100" y="1833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4596130" y="1834515"/>
            <a:ext cx="1261745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Hello! I’m...</a:t>
            </a:r>
            <a:endParaRPr lang="en-GB"/>
          </a:p>
        </p:txBody>
      </p:sp>
      <p:sp>
        <p:nvSpPr>
          <p:cNvPr id="127" name="Google Shape;127;p18"/>
          <p:cNvSpPr txBox="1"/>
          <p:nvPr>
            <p:ph type="body" idx="1"/>
          </p:nvPr>
        </p:nvSpPr>
        <p:spPr>
          <a:xfrm>
            <a:off x="1252700" y="3158663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 George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AI &amp; Software Engineer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I began my Flutter career three years ago, starting as a freelancer before transitioning to full-time roles. My journey took me from working with a startup in Saudi Arabia and Egypt to a full-time position with Romatlly, a French company. Now, I also lead my own programming startup, Cominde, where I continue to innovate and create impactful software solutions.</a:t>
            </a:r>
            <a:endParaRPr lang="en-US" altLang="en-GB" sz="1200"/>
          </a:p>
        </p:txBody>
      </p:sp>
      <p:pic>
        <p:nvPicPr>
          <p:cNvPr id="128" name="Google Shape;128;p18" descr="C:\User Files\Bluetooth\Picsart_24-08-09_13-17-23-311.pngPicsart_24-08-09_13-17-23-311"/>
          <p:cNvPicPr preferRelativeResize="0"/>
          <p:nvPr>
            <p:ph type="pic" idx="2"/>
          </p:nvPr>
        </p:nvPicPr>
        <p:blipFill rotWithShape="1">
          <a:blip r:embed="rId2"/>
          <a:srcRect l="10829" t="8566" r="6643" b="21847"/>
          <a:stretch>
            <a:fillRect/>
          </a:stretch>
        </p:blipFill>
        <p:spPr>
          <a:xfrm>
            <a:off x="7208200" y="1633013"/>
            <a:ext cx="3731100" cy="3976500"/>
          </a:xfrm>
          <a:prstGeom prst="rect">
            <a:avLst/>
          </a:prstGeom>
        </p:spPr>
      </p:pic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Loops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450850" lvl="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Do-While Loop </a:t>
            </a:r>
            <a:r>
              <a:rPr lang="en-US">
                <a:solidFill>
                  <a:schemeClr val="bg2"/>
                </a:solidFill>
                <a:sym typeface="+mn-ea"/>
              </a:rPr>
              <a:t>Example:</a:t>
            </a:r>
            <a:endParaRPr lang="en-US">
              <a:solidFill>
                <a:schemeClr val="bg2"/>
              </a:solidFill>
              <a:sym typeface="+mn-ea"/>
            </a:endParaRPr>
          </a:p>
          <a:p>
            <a:pPr marL="450850" lvl="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450850" lvl="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450850" lvl="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107950" lvl="0" indent="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14979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count = 1;</a:t>
            </a:r>
            <a:endParaRPr lang="en-US"/>
          </a:p>
          <a:p>
            <a:pPr algn="l"/>
            <a:r>
              <a:rPr lang="en-US"/>
              <a:t>do {</a:t>
            </a:r>
            <a:endParaRPr lang="en-US"/>
          </a:p>
          <a:p>
            <a:pPr algn="l"/>
            <a:r>
              <a:rPr lang="en-US"/>
              <a:t>  print(count);</a:t>
            </a:r>
            <a:endParaRPr lang="en-US"/>
          </a:p>
          <a:p>
            <a:pPr algn="l"/>
            <a:r>
              <a:rPr lang="en-US"/>
              <a:t>  count++;</a:t>
            </a:r>
            <a:endParaRPr lang="en-US"/>
          </a:p>
          <a:p>
            <a:pPr algn="l"/>
            <a:r>
              <a:rPr lang="en-US"/>
              <a:t>} while (count &lt;= 5);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Functions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Functions and Basic Error Handling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 block of code designed to perform a specific task.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Syntax: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897630"/>
            <a:ext cx="6908800" cy="11696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returnType functionName(parameters) {</a:t>
            </a:r>
            <a:endParaRPr lang="en-US"/>
          </a:p>
          <a:p>
            <a:pPr algn="l"/>
            <a:r>
              <a:rPr lang="en-US"/>
              <a:t>  // code</a:t>
            </a:r>
            <a:endParaRPr lang="en-US"/>
          </a:p>
          <a:p>
            <a:pPr algn="l"/>
            <a:r>
              <a:rPr lang="en-US"/>
              <a:t>  return value; // if needed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Functions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  <a:sym typeface="+mn-ea"/>
              </a:rPr>
              <a:t>Example: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10915"/>
            <a:ext cx="6908800" cy="12719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add(int a, int b) {</a:t>
            </a:r>
            <a:endParaRPr lang="en-US"/>
          </a:p>
          <a:p>
            <a:pPr algn="l"/>
            <a:r>
              <a:rPr lang="en-US"/>
              <a:t>  return a + b;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  <a:p>
            <a:pPr algn="l"/>
            <a:r>
              <a:rPr lang="en-US"/>
              <a:t>print(add(3, 5)); // Outputs 8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Parameters and Return Types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(), ([]) and ({}) for passing prameters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Example: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906520"/>
            <a:ext cx="6908800" cy="19157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void greet() {</a:t>
            </a:r>
            <a:endParaRPr lang="en-US"/>
          </a:p>
          <a:p>
            <a:pPr algn="l"/>
            <a:r>
              <a:rPr lang="en-US"/>
              <a:t>  print('Hello, World!');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double calculateArea(double radius) {</a:t>
            </a:r>
            <a:endParaRPr lang="en-US"/>
          </a:p>
          <a:p>
            <a:pPr algn="l"/>
            <a:r>
              <a:rPr lang="en-US"/>
              <a:t>  return 3.14 * radius * radius;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Error Handling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Syntax: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Example: 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357880"/>
            <a:ext cx="6908800" cy="13557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try {</a:t>
            </a:r>
            <a:endParaRPr lang="en-US"/>
          </a:p>
          <a:p>
            <a:pPr algn="l"/>
            <a:r>
              <a:rPr lang="en-US"/>
              <a:t>  // code that might throw an exception</a:t>
            </a:r>
            <a:endParaRPr lang="en-US"/>
          </a:p>
          <a:p>
            <a:pPr algn="l"/>
            <a:r>
              <a:rPr lang="en-US"/>
              <a:t>} catch (e) {</a:t>
            </a:r>
            <a:endParaRPr lang="en-US"/>
          </a:p>
          <a:p>
            <a:pPr algn="l"/>
            <a:r>
              <a:rPr lang="en-US"/>
              <a:t>  // code to handle exception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151120"/>
            <a:ext cx="6908800" cy="14465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try {</a:t>
            </a:r>
            <a:endParaRPr lang="en-US"/>
          </a:p>
          <a:p>
            <a:pPr algn="l"/>
            <a:r>
              <a:rPr lang="en-US"/>
              <a:t>  int result = 10 ~/ 0;</a:t>
            </a:r>
            <a:endParaRPr lang="en-US"/>
          </a:p>
          <a:p>
            <a:pPr algn="l"/>
            <a:r>
              <a:rPr lang="en-US"/>
              <a:t>} catch (e) {</a:t>
            </a:r>
            <a:endParaRPr lang="en-US"/>
          </a:p>
          <a:p>
            <a:pPr algn="l"/>
            <a:r>
              <a:rPr lang="en-US"/>
              <a:t>  print('Cannot divide by zero: $e');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Create a function calculateGrade that accepts a student’s score and returns a grade based on the following criteria:</a:t>
            </a:r>
            <a:endParaRPr lang="en-US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&gt;=90: "A"</a:t>
            </a:r>
            <a:endParaRPr lang="en-US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&gt;=80: "B"</a:t>
            </a:r>
            <a:endParaRPr lang="en-US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&gt;=70: "C"</a:t>
            </a:r>
            <a:endParaRPr lang="en-US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&lt;70: "Fail"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Write a loop that prints all numbers from 1 to 50 but skips multiples of 5.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Write a function factorial that takes an integer n and returns its factorial using a loop.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Introduction to Programming</a:t>
            </a:r>
            <a:r>
              <a:rPr lang="en-GB"/>
              <a:t>.</a:t>
            </a:r>
            <a:endParaRPr lang="en-GB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Operators</a:t>
            </a:r>
            <a:r>
              <a:rPr lang="en-US">
                <a:sym typeface="+mn-ea"/>
              </a:rPr>
              <a:t> and </a:t>
            </a:r>
            <a:r>
              <a:rPr>
                <a:sym typeface="+mn-ea"/>
              </a:rPr>
              <a:t>Conditionals</a:t>
            </a:r>
            <a:r>
              <a:rPr lang="en-US">
                <a:sym typeface="+mn-ea"/>
              </a:rPr>
              <a:t> and Loops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Variables and Data Types</a:t>
            </a:r>
            <a:r>
              <a:rPr lang="en-US" sz="2400"/>
              <a:t> and Operators</a:t>
            </a:r>
            <a:endParaRPr 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Operators andControl Flow</a:t>
            </a:r>
            <a:endParaRPr lang="en-US" altLang="en-GB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r>
              <a:rPr lang="en-US" altLang="en-GB"/>
              <a:t>, Parameters, Return Types and Try-Catch</a:t>
            </a:r>
            <a:endParaRPr lang="en-US" altLang="en-GB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Functions and Basic Error Handling</a:t>
            </a:r>
            <a:endParaRPr lang="en-US" altLang="en-GB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988825" y="1307738"/>
            <a:ext cx="1262400" cy="1262400"/>
          </a:xfrm>
          <a:prstGeom prst="ellipse">
            <a:avLst/>
          </a:prstGeom>
          <a:pattFill prst="wdUpDiag">
            <a:fgClr>
              <a:srgbClr val="03A9F4"/>
            </a:fgClr>
            <a:bgClr>
              <a:srgbClr val="F1F1E9"/>
            </a:bgClr>
          </a:patt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1504925" y="1689275"/>
            <a:ext cx="95190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Tips Points</a:t>
            </a:r>
            <a:r>
              <a:rPr lang="en-GB"/>
              <a:t>.</a:t>
            </a:r>
            <a:endParaRPr lang="en-GB"/>
          </a:p>
        </p:txBody>
      </p:sp>
      <p:sp>
        <p:nvSpPr>
          <p:cNvPr id="156" name="Google Shape;156;p20"/>
          <p:cNvSpPr txBox="1"/>
          <p:nvPr>
            <p:ph type="body" idx="1"/>
          </p:nvPr>
        </p:nvSpPr>
        <p:spPr>
          <a:xfrm>
            <a:off x="1504925" y="2756950"/>
            <a:ext cx="9519000" cy="248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>
                <a:solidFill>
                  <a:srgbClr val="FF0000"/>
                </a:solidFill>
              </a:rPr>
              <a:t>Do Not</a:t>
            </a:r>
            <a:r>
              <a:rPr lang="en-US" altLang="en-GB"/>
              <a:t> give up</a:t>
            </a:r>
            <a:r>
              <a:rPr lang="en-GB"/>
              <a:t>.</a:t>
            </a:r>
            <a:endParaRPr 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>
                <a:solidFill>
                  <a:srgbClr val="FF0000"/>
                </a:solidFill>
              </a:rPr>
              <a:t>Do Not</a:t>
            </a:r>
            <a:r>
              <a:rPr lang="en-US" altLang="en-GB"/>
              <a:t> stop searching</a:t>
            </a:r>
            <a:r>
              <a:rPr lang="en-GB"/>
              <a:t>.</a:t>
            </a:r>
            <a:endParaRPr 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>
                <a:solidFill>
                  <a:srgbClr val="FF0000"/>
                </a:solidFill>
              </a:rPr>
              <a:t>Do Not</a:t>
            </a:r>
            <a:r>
              <a:rPr lang="en-US" altLang="en-GB"/>
              <a:t> stop learning</a:t>
            </a:r>
            <a:r>
              <a:rPr lang="en-GB"/>
              <a:t>.</a:t>
            </a:r>
            <a:endParaRPr 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/>
              <a:t>Last Option is asking someone for solution</a:t>
            </a:r>
            <a:r>
              <a:rPr lang="en-GB"/>
              <a:t>.</a:t>
            </a:r>
            <a:endParaRPr lang="en-GB"/>
          </a:p>
        </p:txBody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Programming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Variables and Data Types</a:t>
            </a:r>
            <a:r>
              <a:rPr lang="en-US">
                <a:sym typeface="+mn-ea"/>
              </a:rPr>
              <a:t> and Operators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 to Programming</a:t>
            </a:r>
            <a:endParaRPr lang="en-US" alt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What is Programming?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Definition of programming and its importance.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Overview of how programming can automate tasks, solve problems, and create software.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Why Dart?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Brief introduction to the Dart language and its role in Flutter development.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Key features of Dart (object-oriented, compiled, modern).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 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 A variable is a storage location in memory with a name that holds data.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Declaring </a:t>
            </a:r>
            <a:r>
              <a:rPr lang="en-US" altLang="en-GB"/>
              <a:t>v</a:t>
            </a:r>
            <a:r>
              <a:rPr lang="en-GB"/>
              <a:t>ariables</a:t>
            </a:r>
            <a:r>
              <a:rPr lang="en-US" altLang="en-GB"/>
              <a:t> examples: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Dart infers types from the initial value.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Common Types: int, double, String, bool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361180"/>
            <a:ext cx="6908800" cy="7581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var name = 'Alice';</a:t>
            </a:r>
            <a:endParaRPr lang="en-US"/>
          </a:p>
          <a:p>
            <a:pPr algn="l"/>
            <a:r>
              <a:rPr lang="en-US"/>
              <a:t>var age = 25;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Constants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Syntax: const and final.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const:  for debugtime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final: for runtime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779645"/>
            <a:ext cx="6908800" cy="8293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PI = 3.14;</a:t>
            </a:r>
            <a:endParaRPr lang="en-US"/>
          </a:p>
          <a:p>
            <a:pPr algn="l"/>
            <a:r>
              <a:rPr lang="en-US"/>
              <a:t>final today = DateTime.now();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Data Types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int: For whole numbers.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double: For floating-point numbers.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String: For text.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bool: For boolean values.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Examples: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184140"/>
            <a:ext cx="6908800" cy="12642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int age = 30;</a:t>
            </a:r>
            <a:endParaRPr lang="en-US"/>
          </a:p>
          <a:p>
            <a:pPr algn="l"/>
            <a:r>
              <a:rPr lang="en-US"/>
              <a:t>double height = 1.75;</a:t>
            </a:r>
            <a:endParaRPr lang="en-US"/>
          </a:p>
          <a:p>
            <a:pPr algn="l"/>
            <a:r>
              <a:rPr lang="en-US"/>
              <a:t>String greeting = 'Hello, World!';</a:t>
            </a:r>
            <a:endParaRPr lang="en-US"/>
          </a:p>
          <a:p>
            <a:pPr algn="l"/>
            <a:r>
              <a:rPr lang="en-US"/>
              <a:t>bool isLoggedIn = true;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5716</Words>
  <Application>WPS Presentation</Application>
  <PresentationFormat/>
  <Paragraphs>395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Hello! I’m...</vt:lpstr>
      <vt:lpstr>Functions and Basic Error Handling</vt:lpstr>
      <vt:lpstr>Tips Points.</vt:lpstr>
      <vt:lpstr>Variables and Data Types and Operators.</vt:lpstr>
      <vt:lpstr>Introduction to Programming</vt:lpstr>
      <vt:lpstr>Variables</vt:lpstr>
      <vt:lpstr>Constants</vt:lpstr>
      <vt:lpstr>Data Types</vt:lpstr>
      <vt:lpstr>Operators and Control Flow.</vt:lpstr>
      <vt:lpstr>Arithmetic Operators</vt:lpstr>
      <vt:lpstr>Comparison Operators</vt:lpstr>
      <vt:lpstr>Logical Operators</vt:lpstr>
      <vt:lpstr>Assignment Operators</vt:lpstr>
      <vt:lpstr>If-Else Statements</vt:lpstr>
      <vt:lpstr>If-Else Statements</vt:lpstr>
      <vt:lpstr>Switch Case</vt:lpstr>
      <vt:lpstr>Switch Case</vt:lpstr>
      <vt:lpstr>Loops</vt:lpstr>
      <vt:lpstr>Loops</vt:lpstr>
      <vt:lpstr>Functions and Basic Error Handling.</vt:lpstr>
      <vt:lpstr>Functions</vt:lpstr>
      <vt:lpstr>Functions</vt:lpstr>
      <vt:lpstr>Parameters and Return Types</vt:lpstr>
      <vt:lpstr>Error Handling</vt:lpstr>
      <vt:lpstr>Q&amp;A and Wrap-Up.</vt:lpstr>
      <vt:lpstr>Homework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9</cp:revision>
  <dcterms:created xsi:type="dcterms:W3CDTF">2024-08-09T15:20:00Z</dcterms:created>
  <dcterms:modified xsi:type="dcterms:W3CDTF">2024-12-18T13:27:56Z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