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261" r:id="rId10"/>
    <p:sldId id="280" r:id="rId11"/>
    <p:sldId id="446" r:id="rId12"/>
    <p:sldId id="447" r:id="rId13"/>
    <p:sldId id="448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9" r:id="rId22"/>
    <p:sldId id="478" r:id="rId23"/>
    <p:sldId id="351" r:id="rId24"/>
    <p:sldId id="480" r:id="rId25"/>
    <p:sldId id="481" r:id="rId26"/>
    <p:sldId id="482" r:id="rId27"/>
    <p:sldId id="483" r:id="rId28"/>
    <p:sldId id="484" r:id="rId29"/>
    <p:sldId id="485" r:id="rId30"/>
    <p:sldId id="486" r:id="rId31"/>
    <p:sldId id="487" r:id="rId32"/>
    <p:sldId id="361" r:id="rId33"/>
    <p:sldId id="362" r:id="rId34"/>
    <p:sldId id="456" r:id="rId35"/>
    <p:sldId id="394" r:id="rId36"/>
    <p:sldId id="397" r:id="rId37"/>
    <p:sldId id="398" r:id="rId38"/>
    <p:sldId id="399" r:id="rId39"/>
    <p:sldId id="400" r:id="rId40"/>
    <p:sldId id="401" r:id="rId41"/>
  </p:sldIdLst>
  <p:sldSz cx="12192000" cy="6858000"/>
  <p:notesSz cx="6858000" cy="9144000"/>
  <p:embeddedFontLst>
    <p:embeddedFont>
      <p:font typeface="Calistoga"/>
      <p:regular r:id="rId45"/>
    </p:embeddedFont>
    <p:embeddedFont>
      <p:font typeface="Antic Slab"/>
      <p:regular r:id="rId46"/>
    </p:embeddedFont>
    <p:embeddedFont>
      <p:font typeface="Poppins" panose="00000500000000000000"/>
      <p:italic r:id="rId47"/>
      <p:boldItalic r:id="rId48"/>
    </p:embeddedFont>
    <p:embeddedFont>
      <p:font typeface="Homemade Apple" panose="0200000000000000000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font" Target="fonts/font5.fntdata"/><Relationship Id="rId48" Type="http://schemas.openxmlformats.org/officeDocument/2006/relationships/font" Target="fonts/font4.fntdata"/><Relationship Id="rId47" Type="http://schemas.openxmlformats.org/officeDocument/2006/relationships/font" Target="fonts/font3.fntdata"/><Relationship Id="rId46" Type="http://schemas.openxmlformats.org/officeDocument/2006/relationships/font" Target="fonts/font2.fntdata"/><Relationship Id="rId45" Type="http://schemas.openxmlformats.org/officeDocument/2006/relationships/font" Target="fonts/font1.fntdata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0" Type="http://schemas.openxmlformats.org/officeDocument/2006/relationships/notesSlide" Target="../notesSlides/notesSlide14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3</a:t>
            </a:r>
            <a:r>
              <a:rPr lang="en-GB"/>
              <a:t>:</a:t>
            </a:r>
            <a:r>
              <a:t> Introduction to Algorithms</a:t>
            </a: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Bubble Sort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789555"/>
            <a:ext cx="6908800" cy="29406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void bubbleSort(List&lt;int&gt; arr) {</a:t>
            </a:r>
            <a:endParaRPr lang="en-US"/>
          </a:p>
          <a:p>
            <a:pPr algn="l"/>
            <a:r>
              <a:rPr lang="en-US"/>
              <a:t>  for (int i = 0; i &lt; arr.length - 1; i++) {</a:t>
            </a:r>
            <a:endParaRPr lang="en-US"/>
          </a:p>
          <a:p>
            <a:pPr algn="l"/>
            <a:r>
              <a:rPr lang="en-US"/>
              <a:t>    for (int j = 0; j &lt; arr.length - i - 1; j++) {</a:t>
            </a:r>
            <a:endParaRPr lang="en-US"/>
          </a:p>
          <a:p>
            <a:pPr algn="l"/>
            <a:r>
              <a:rPr lang="en-US"/>
              <a:t>      if (arr[j] &gt; arr[j + 1]) {</a:t>
            </a:r>
            <a:endParaRPr lang="en-US"/>
          </a:p>
          <a:p>
            <a:pPr algn="l"/>
            <a:r>
              <a:rPr lang="en-US"/>
              <a:t>        int temp = arr[j];</a:t>
            </a:r>
            <a:endParaRPr lang="en-US"/>
          </a:p>
          <a:p>
            <a:pPr algn="l"/>
            <a:r>
              <a:rPr lang="en-US"/>
              <a:t>        arr[j] = arr[j + 1];</a:t>
            </a:r>
            <a:endParaRPr lang="en-US"/>
          </a:p>
          <a:p>
            <a:pPr algn="l"/>
            <a:r>
              <a:rPr lang="en-US"/>
              <a:t>        arr[j + 1] = temp;</a:t>
            </a:r>
            <a:endParaRPr lang="en-US"/>
          </a:p>
          <a:p>
            <a:pPr algn="l"/>
            <a:r>
              <a:rPr lang="en-US"/>
              <a:t>      }</a:t>
            </a:r>
            <a:endParaRPr lang="en-US"/>
          </a:p>
          <a:p>
            <a:pPr algn="l"/>
            <a:r>
              <a:rPr lang="en-US"/>
              <a:t>    }</a:t>
            </a:r>
            <a:endParaRPr lang="en-US"/>
          </a:p>
          <a:p>
            <a:pPr algn="l"/>
            <a:r>
              <a:rPr lang="en-US"/>
              <a:t>  }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Bubble Sort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Complexity: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Time Complexity: 𝑂(𝑛</a:t>
            </a:r>
            <a:r>
              <a:rPr lang="en-US" baseline="30000"/>
              <a:t>2</a:t>
            </a:r>
            <a:r>
              <a:rPr lang="en-US"/>
              <a:t>) in the </a:t>
            </a:r>
            <a:r>
              <a:rPr lang="en-US">
                <a:sym typeface="+mn-ea"/>
              </a:rPr>
              <a:t>average &amp; </a:t>
            </a:r>
            <a:r>
              <a:rPr lang="en-US"/>
              <a:t>worst case.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Space Complexity: 𝑂(1).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Selection Sort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Explanation: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Finds the minimum element in the array and swaps it with the element at the current index.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Selection Sort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Algorithm Steps: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Traverse the array to find the minimum element.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Swap it with the first unsorted element.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Move to the next element and repeat.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Selection Sort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789555"/>
            <a:ext cx="6908800" cy="32264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void selectionSort(List&lt;int&gt; arr) {</a:t>
            </a:r>
            <a:endParaRPr lang="en-US"/>
          </a:p>
          <a:p>
            <a:pPr algn="l"/>
            <a:r>
              <a:rPr lang="en-US"/>
              <a:t>  for (int i = 0; i &lt; arr.length - 1; i++) {</a:t>
            </a:r>
            <a:endParaRPr lang="en-US"/>
          </a:p>
          <a:p>
            <a:pPr algn="l"/>
            <a:r>
              <a:rPr lang="en-US"/>
              <a:t>    int minIndex = i;</a:t>
            </a:r>
            <a:endParaRPr lang="en-US"/>
          </a:p>
          <a:p>
            <a:pPr algn="l"/>
            <a:r>
              <a:rPr lang="en-US"/>
              <a:t>    for (int j = i + 1; j &lt; arr.length; j++) {</a:t>
            </a:r>
            <a:endParaRPr lang="en-US"/>
          </a:p>
          <a:p>
            <a:pPr algn="l"/>
            <a:r>
              <a:rPr lang="en-US"/>
              <a:t>      if (arr[j] &lt; arr[minIndex]) {</a:t>
            </a:r>
            <a:endParaRPr lang="en-US"/>
          </a:p>
          <a:p>
            <a:pPr algn="l"/>
            <a:r>
              <a:rPr lang="en-US"/>
              <a:t>        minIndex = j;</a:t>
            </a:r>
            <a:endParaRPr lang="en-US"/>
          </a:p>
          <a:p>
            <a:pPr algn="l"/>
            <a:r>
              <a:rPr lang="en-US"/>
              <a:t>      }</a:t>
            </a:r>
            <a:endParaRPr lang="en-US"/>
          </a:p>
          <a:p>
            <a:pPr algn="l"/>
            <a:r>
              <a:rPr lang="en-US"/>
              <a:t>    }</a:t>
            </a:r>
            <a:endParaRPr lang="en-US"/>
          </a:p>
          <a:p>
            <a:pPr algn="l"/>
            <a:r>
              <a:rPr lang="en-US"/>
              <a:t>    int temp = arr[minIndex];</a:t>
            </a:r>
            <a:endParaRPr lang="en-US"/>
          </a:p>
          <a:p>
            <a:pPr algn="l"/>
            <a:r>
              <a:rPr lang="en-US"/>
              <a:t>    arr[minIndex] = arr[i];</a:t>
            </a:r>
            <a:endParaRPr lang="en-US"/>
          </a:p>
          <a:p>
            <a:pPr algn="l"/>
            <a:r>
              <a:rPr lang="en-US"/>
              <a:t>    arr[i] = temp;</a:t>
            </a:r>
            <a:endParaRPr lang="en-US"/>
          </a:p>
          <a:p>
            <a:pPr algn="l"/>
            <a:r>
              <a:rPr lang="en-US"/>
              <a:t>  }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Selection Sort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Complexity: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Time Complexity: 𝑂(𝑛</a:t>
            </a:r>
            <a:r>
              <a:rPr lang="en-US" baseline="30000"/>
              <a:t>2</a:t>
            </a:r>
            <a:r>
              <a:rPr lang="en-US"/>
              <a:t>) in the </a:t>
            </a:r>
            <a:r>
              <a:rPr lang="en-US">
                <a:sym typeface="+mn-ea"/>
              </a:rPr>
              <a:t>average &amp; </a:t>
            </a:r>
            <a:r>
              <a:rPr lang="en-US"/>
              <a:t>worst case.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Space Complexity: 𝑂(1).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Quick Sort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Explanation: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A highly efficient and widely used sorting algorithm.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Quick Sort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Algorithm Steps: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Selects a 'pivot' element.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partitions the array into two subarrays (elements less than the pivot and elements greater than the pivot).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recursively sorts the subarrays.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Quick Sort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687955"/>
            <a:ext cx="6908800" cy="39789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int partition(List&lt;int&gt; arr, int low, int high) {</a:t>
            </a:r>
            <a:endParaRPr lang="en-US"/>
          </a:p>
          <a:p>
            <a:pPr algn="l"/>
            <a:r>
              <a:rPr lang="en-US"/>
              <a:t>  int pivot = arr[high];</a:t>
            </a:r>
            <a:endParaRPr lang="en-US"/>
          </a:p>
          <a:p>
            <a:pPr algn="l"/>
            <a:r>
              <a:rPr lang="en-US"/>
              <a:t>  int i = low - 1;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  for (int j = low; j &lt; high; j++) {</a:t>
            </a:r>
            <a:endParaRPr lang="en-US"/>
          </a:p>
          <a:p>
            <a:pPr algn="l"/>
            <a:r>
              <a:rPr lang="en-US"/>
              <a:t>    if (arr[j] &lt; pivot) {</a:t>
            </a:r>
            <a:endParaRPr lang="en-US"/>
          </a:p>
          <a:p>
            <a:pPr algn="l"/>
            <a:r>
              <a:rPr lang="en-US"/>
              <a:t>      i++;</a:t>
            </a:r>
            <a:endParaRPr lang="en-US"/>
          </a:p>
          <a:p>
            <a:pPr algn="l"/>
            <a:r>
              <a:rPr lang="en-US"/>
              <a:t>      int temp = arr[i];</a:t>
            </a:r>
            <a:endParaRPr lang="en-US"/>
          </a:p>
          <a:p>
            <a:pPr algn="l"/>
            <a:r>
              <a:rPr lang="en-US"/>
              <a:t>      arr[i] = arr[j];</a:t>
            </a:r>
            <a:endParaRPr lang="en-US"/>
          </a:p>
          <a:p>
            <a:pPr algn="l"/>
            <a:r>
              <a:rPr lang="en-US"/>
              <a:t>      arr[j] = temp;</a:t>
            </a:r>
            <a:endParaRPr lang="en-US"/>
          </a:p>
          <a:p>
            <a:pPr algn="l"/>
            <a:r>
              <a:rPr lang="en-US"/>
              <a:t>    }</a:t>
            </a:r>
            <a:endParaRPr lang="en-US"/>
          </a:p>
          <a:p>
            <a:pPr algn="l"/>
            <a:r>
              <a:rPr lang="en-US"/>
              <a:t>  }</a:t>
            </a:r>
            <a:endParaRPr lang="en-US"/>
          </a:p>
          <a:p>
            <a:pPr algn="l"/>
            <a:r>
              <a:rPr lang="en-US"/>
              <a:t>  int temp = arr[i + 1];</a:t>
            </a:r>
            <a:endParaRPr lang="en-US"/>
          </a:p>
          <a:p>
            <a:pPr algn="l"/>
            <a:r>
              <a:rPr lang="en-US"/>
              <a:t>  arr[i + 1] = arr[high];</a:t>
            </a:r>
            <a:endParaRPr lang="en-US"/>
          </a:p>
          <a:p>
            <a:pPr algn="l"/>
            <a:r>
              <a:rPr lang="en-US"/>
              <a:t>  arr[high] = temp;</a:t>
            </a:r>
            <a:endParaRPr lang="en-US"/>
          </a:p>
          <a:p>
            <a:pPr algn="l"/>
            <a:r>
              <a:rPr lang="en-US"/>
              <a:t>  return i + 1;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Quick Sort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687955"/>
            <a:ext cx="6908800" cy="192405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void quickSort(List&lt;int&gt; arr, int low, int high) {</a:t>
            </a:r>
            <a:endParaRPr lang="en-US"/>
          </a:p>
          <a:p>
            <a:pPr algn="l"/>
            <a:r>
              <a:rPr lang="en-US"/>
              <a:t>  if (low &lt; high) {</a:t>
            </a:r>
            <a:endParaRPr lang="en-US"/>
          </a:p>
          <a:p>
            <a:pPr algn="l"/>
            <a:r>
              <a:rPr lang="en-US"/>
              <a:t>    int pivotIndex = partition(arr, low, high);</a:t>
            </a:r>
            <a:endParaRPr lang="en-US"/>
          </a:p>
          <a:p>
            <a:pPr algn="l"/>
            <a:r>
              <a:rPr lang="en-US"/>
              <a:t>    quickSort(arr, low, pivotIndex - 1);</a:t>
            </a:r>
            <a:endParaRPr lang="en-US"/>
          </a:p>
          <a:p>
            <a:pPr algn="l"/>
            <a:r>
              <a:rPr lang="en-US"/>
              <a:t>    quickSort(arr, pivotIndex + 1, high);</a:t>
            </a:r>
            <a:endParaRPr lang="en-US"/>
          </a:p>
          <a:p>
            <a:pPr algn="l"/>
            <a:r>
              <a:rPr lang="en-US"/>
              <a:t>  }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Quick Sort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Complexity: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Time Complexity: 𝑂(𝑛log </a:t>
            </a:r>
            <a:r>
              <a:rPr lang="en-US">
                <a:sym typeface="+mn-ea"/>
              </a:rPr>
              <a:t>𝑛</a:t>
            </a:r>
            <a:r>
              <a:rPr lang="en-US"/>
              <a:t>) in the average case.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Time Complexity: 𝑂(𝑛</a:t>
            </a:r>
            <a:r>
              <a:rPr lang="en-US" baseline="30000">
                <a:sym typeface="+mn-ea"/>
              </a:rPr>
              <a:t>2</a:t>
            </a:r>
            <a:r>
              <a:rPr lang="en-US">
                <a:sym typeface="+mn-ea"/>
              </a:rPr>
              <a:t>) in the worst case.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Space Complexity: 𝑂(</a:t>
            </a:r>
            <a:r>
              <a:rPr lang="en-US">
                <a:sym typeface="+mn-ea"/>
              </a:rPr>
              <a:t>log </a:t>
            </a:r>
            <a:r>
              <a:rPr lang="en-US">
                <a:sym typeface="+mn-ea"/>
              </a:rPr>
              <a:t>𝑛</a:t>
            </a:r>
            <a:r>
              <a:rPr lang="en-US"/>
              <a:t>).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Linear Search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Searching Algorithms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Linear Search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Explanation: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Searches each element in the array sequentially until the target is found.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Linear Search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Algorithm Steps: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Start at the first element and compare it with the target.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If found, return the index; if not, move to the next element.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Linear Search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013075"/>
            <a:ext cx="6908800" cy="21456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int linearSearch(List&lt;int&gt; arr, int target) {</a:t>
            </a:r>
            <a:endParaRPr lang="en-US"/>
          </a:p>
          <a:p>
            <a:pPr algn="l"/>
            <a:r>
              <a:rPr lang="en-US"/>
              <a:t>  for (int i = 0; i &lt; arr.length; i++) {</a:t>
            </a:r>
            <a:endParaRPr lang="en-US"/>
          </a:p>
          <a:p>
            <a:pPr algn="l"/>
            <a:r>
              <a:rPr lang="en-US"/>
              <a:t>    if (arr[i] == target) {</a:t>
            </a:r>
            <a:endParaRPr lang="en-US"/>
          </a:p>
          <a:p>
            <a:pPr algn="l"/>
            <a:r>
              <a:rPr lang="en-US"/>
              <a:t>      return i;</a:t>
            </a:r>
            <a:endParaRPr lang="en-US"/>
          </a:p>
          <a:p>
            <a:pPr algn="l"/>
            <a:r>
              <a:rPr lang="en-US"/>
              <a:t>    }</a:t>
            </a:r>
            <a:endParaRPr lang="en-US"/>
          </a:p>
          <a:p>
            <a:pPr algn="l"/>
            <a:r>
              <a:rPr lang="en-US"/>
              <a:t>  }</a:t>
            </a:r>
            <a:endParaRPr lang="en-US"/>
          </a:p>
          <a:p>
            <a:pPr algn="l"/>
            <a:r>
              <a:rPr lang="en-US"/>
              <a:t>  return -1;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Linear Search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Complexity: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Time Complexity: 𝑂(𝑛) in the </a:t>
            </a:r>
            <a:r>
              <a:rPr lang="en-US">
                <a:sym typeface="+mn-ea"/>
              </a:rPr>
              <a:t>average &amp; </a:t>
            </a:r>
            <a:r>
              <a:rPr lang="en-US"/>
              <a:t>worst case.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Space Complexity: 𝑂(1).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 Binary Search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Explanation: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Works only on sorted arrays by repeatedly dividing the search interval in half.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 Binary Search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Algorithm Steps: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Start with the middle element.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If it matches the target, return the index.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If the target is greater, search in the right half; if smaller, search in the left half.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 Binary Search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013075"/>
            <a:ext cx="6908800" cy="34982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int binarySearch(List&lt;int&gt; arr, int target, int left, int right) {</a:t>
            </a:r>
            <a:endParaRPr lang="en-US"/>
          </a:p>
          <a:p>
            <a:pPr algn="l"/>
            <a:r>
              <a:rPr lang="en-US"/>
              <a:t>  while (left &lt;= right) {</a:t>
            </a:r>
            <a:endParaRPr lang="en-US"/>
          </a:p>
          <a:p>
            <a:pPr algn="l"/>
            <a:r>
              <a:rPr lang="en-US"/>
              <a:t>    int mid = left + ((right - left) / 2).toInt();</a:t>
            </a:r>
            <a:endParaRPr lang="en-US"/>
          </a:p>
          <a:p>
            <a:pPr algn="l"/>
            <a:r>
              <a:rPr lang="en-US"/>
              <a:t>    if (arr[mid] == target) {</a:t>
            </a:r>
            <a:endParaRPr lang="en-US"/>
          </a:p>
          <a:p>
            <a:pPr algn="l"/>
            <a:r>
              <a:rPr lang="en-US"/>
              <a:t>      return mid;</a:t>
            </a:r>
            <a:endParaRPr lang="en-US"/>
          </a:p>
          <a:p>
            <a:pPr algn="l"/>
            <a:r>
              <a:rPr lang="en-US"/>
              <a:t>    }</a:t>
            </a:r>
            <a:endParaRPr lang="en-US"/>
          </a:p>
          <a:p>
            <a:pPr algn="l"/>
            <a:r>
              <a:rPr lang="en-US"/>
              <a:t>    if (arr[mid] &lt; target) {</a:t>
            </a:r>
            <a:endParaRPr lang="en-US"/>
          </a:p>
          <a:p>
            <a:pPr algn="l"/>
            <a:r>
              <a:rPr lang="en-US"/>
              <a:t>      left = mid + 1;</a:t>
            </a:r>
            <a:endParaRPr lang="en-US"/>
          </a:p>
          <a:p>
            <a:pPr algn="l"/>
            <a:r>
              <a:rPr lang="en-US"/>
              <a:t>    } else {</a:t>
            </a:r>
            <a:endParaRPr lang="en-US"/>
          </a:p>
          <a:p>
            <a:pPr algn="l"/>
            <a:r>
              <a:rPr lang="en-US"/>
              <a:t>      right = mid - 1;</a:t>
            </a:r>
            <a:endParaRPr lang="en-US"/>
          </a:p>
          <a:p>
            <a:pPr algn="l"/>
            <a:r>
              <a:rPr lang="en-US"/>
              <a:t>    }</a:t>
            </a:r>
            <a:endParaRPr lang="en-US"/>
          </a:p>
          <a:p>
            <a:pPr algn="l"/>
            <a:r>
              <a:rPr lang="en-US"/>
              <a:t>  }</a:t>
            </a:r>
            <a:endParaRPr lang="en-US"/>
          </a:p>
          <a:p>
            <a:pPr algn="l"/>
            <a:r>
              <a:rPr lang="en-US"/>
              <a:t>  return -1;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 Binary Search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Complexity: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Time Complexity: 𝑂(</a:t>
            </a:r>
            <a:r>
              <a:rPr lang="en-US">
                <a:sym typeface="+mn-ea"/>
              </a:rPr>
              <a:t>log 𝑛</a:t>
            </a:r>
            <a:r>
              <a:rPr lang="en-US"/>
              <a:t>) in the </a:t>
            </a:r>
            <a:r>
              <a:rPr lang="en-US">
                <a:sym typeface="+mn-ea"/>
              </a:rPr>
              <a:t>average &amp; </a:t>
            </a:r>
            <a:r>
              <a:rPr lang="en-US"/>
              <a:t>worst case.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Space Complexity: 𝑂(1) for iterative.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Space Complexity: 𝑂(</a:t>
            </a:r>
            <a:r>
              <a:rPr lang="en-US">
                <a:sym typeface="+mn-ea"/>
              </a:rPr>
              <a:t>log 𝑛</a:t>
            </a:r>
            <a:r>
              <a:rPr lang="en-US">
                <a:sym typeface="+mn-ea"/>
              </a:rPr>
              <a:t>) for recursive.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Time Complexity Definition</a:t>
            </a:r>
            <a:endParaRPr lang="en-US" altLang="en-GB">
              <a:sym typeface="+mn-ea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Basics of Complexity Analysis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Time Complexity</a:t>
            </a:r>
            <a:endParaRPr lang="en-US" altLang="en-GB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Definition: 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How the runtime of an algorithm changes as the input size increases.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Common Notations: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𝑂(1): Constant time.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𝑂(𝑛): Linear time.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𝑂(𝑛</a:t>
            </a:r>
            <a:r>
              <a:rPr lang="en-US" baseline="30000"/>
              <a:t>2</a:t>
            </a:r>
            <a:r>
              <a:rPr lang="en-US"/>
              <a:t>): Quadratic time.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𝑂(log 𝑛): Logarithmic time.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Space Complexity</a:t>
            </a:r>
            <a:endParaRPr lang="en-US" altLang="en-GB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>
                <a:sym typeface="+mn-ea"/>
              </a:rPr>
              <a:t>Definition: </a:t>
            </a:r>
            <a:endParaRPr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>
                <a:sym typeface="+mn-ea"/>
              </a:rPr>
              <a:t>Amount of memory an algorithm needs to run relative to input size.</a:t>
            </a:r>
            <a:endParaRPr>
              <a:sym typeface="+mn-ea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Write a simple Dart program for one of the sorting and searching algorithms discussed.</a:t>
            </a:r>
            <a:endParaRPr lang="en-US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Analyze the complexity of a new algorithm, like Quick Sort.</a:t>
            </a:r>
            <a:endParaRPr lang="en-US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Implement and test searching algorithms on different input sets.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Bubble Sort</a:t>
            </a:r>
            <a:r>
              <a:rPr lang="en-US"/>
              <a:t>, Selection Sort &amp; Quick Sort.</a:t>
            </a:r>
            <a:endParaRPr 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Linear Search</a:t>
            </a:r>
            <a:r>
              <a:rPr lang="en-US">
                <a:sym typeface="+mn-ea"/>
              </a:rPr>
              <a:t> &amp; Binary </a:t>
            </a:r>
            <a:r>
              <a:rPr>
                <a:sym typeface="+mn-ea"/>
              </a:rPr>
              <a:t>Search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Sorting Algorithms</a:t>
            </a:r>
            <a:endParaRPr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Searching Algorithms</a:t>
            </a:r>
            <a:endParaRPr lang="en-US" altLang="en-GB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Time Complexity</a:t>
            </a:r>
            <a:r>
              <a:rPr lang="en-US"/>
              <a:t> &amp; Space Complexity.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Basics of Complexity Analysis</a:t>
            </a:r>
            <a:endParaRPr lang="en-US" altLang="en-GB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Introduction to Algorithms</a:t>
            </a:r>
            <a:endParaRPr lang="en-US" altLang="en-GB">
              <a:sym typeface="+mn-ea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Sorting Algorithms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Introduction to Algorithms</a:t>
            </a:r>
            <a:endParaRPr lang="en-US" altLang="en-GB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Definition and Overview: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What is an Algorithm? A step-by-step procedure or formula for solving a problem.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Importance in Programming: Efficient algorithms help optimize performance, reduce time and space complexity, and make programs scalable.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Sorting Algorithms</a:t>
            </a:r>
            <a:endParaRPr lang="en-GB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What is Sorting? The process of arranging data in a specific order (e.g., ascending or descending).</a:t>
            </a:r>
            <a:endParaRPr 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Why Sorting Matters: Helps with efficient searching, better data organization, and improved readability.</a:t>
            </a:r>
            <a:endParaRPr 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Bubble Sort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A simple comparison-based algorithm where each pair of adjacent elements is compared, and they are swapped if they are in the wrong order.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Bubble Sort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Algorithm Steps: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Start from the first element and compare it with the next.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Swap if necessary.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Repeat for each pair until the array is sorted.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6705</Words>
  <Application>WPS Presentation</Application>
  <PresentationFormat/>
  <Paragraphs>397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6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BatangChe</vt:lpstr>
      <vt:lpstr>SlidesMania</vt:lpstr>
      <vt:lpstr>Mastering Flutter: From Beginner to Pro.</vt:lpstr>
      <vt:lpstr>Do not skip any information without understanding it.</vt:lpstr>
      <vt:lpstr>Any questions?</vt:lpstr>
      <vt:lpstr>Basics of Complexity Analysis</vt:lpstr>
      <vt:lpstr>Sorting Algorithms.</vt:lpstr>
      <vt:lpstr>Introduction to Algorithms</vt:lpstr>
      <vt:lpstr>Sorting Algorithms</vt:lpstr>
      <vt:lpstr>Bubble Sort</vt:lpstr>
      <vt:lpstr>Bubble Sort</vt:lpstr>
      <vt:lpstr>Bubble Sort</vt:lpstr>
      <vt:lpstr>Bubble Sort</vt:lpstr>
      <vt:lpstr>Selection Sort</vt:lpstr>
      <vt:lpstr>Selection Sort</vt:lpstr>
      <vt:lpstr>Selection Sort</vt:lpstr>
      <vt:lpstr>Selection Sort</vt:lpstr>
      <vt:lpstr>Quick Sort</vt:lpstr>
      <vt:lpstr>Quick Sort</vt:lpstr>
      <vt:lpstr>Quick Sort</vt:lpstr>
      <vt:lpstr>Quick Sort</vt:lpstr>
      <vt:lpstr>Quick Sort</vt:lpstr>
      <vt:lpstr>Searching Algorithms.</vt:lpstr>
      <vt:lpstr>Linear Search</vt:lpstr>
      <vt:lpstr>Linear Search</vt:lpstr>
      <vt:lpstr>Linear Search</vt:lpstr>
      <vt:lpstr>Linear Search</vt:lpstr>
      <vt:lpstr> Binary Search</vt:lpstr>
      <vt:lpstr> Binary Search</vt:lpstr>
      <vt:lpstr> Binary Search</vt:lpstr>
      <vt:lpstr> Binary Search</vt:lpstr>
      <vt:lpstr>Basics of Complexity Analysis.</vt:lpstr>
      <vt:lpstr>Time Complexity</vt:lpstr>
      <vt:lpstr>Space Complexity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15</cp:revision>
  <dcterms:created xsi:type="dcterms:W3CDTF">2024-08-09T15:20:00Z</dcterms:created>
  <dcterms:modified xsi:type="dcterms:W3CDTF">2024-12-18T13:27:32Z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