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66" r:id="rId10"/>
    <p:sldId id="519" r:id="rId11"/>
    <p:sldId id="351" r:id="rId12"/>
    <p:sldId id="480" r:id="rId13"/>
    <p:sldId id="482" r:id="rId14"/>
    <p:sldId id="483" r:id="rId15"/>
    <p:sldId id="484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361" r:id="rId26"/>
    <p:sldId id="362" r:id="rId27"/>
    <p:sldId id="500" r:id="rId28"/>
    <p:sldId id="502" r:id="rId29"/>
    <p:sldId id="503" r:id="rId30"/>
    <p:sldId id="508" r:id="rId31"/>
    <p:sldId id="537" r:id="rId32"/>
    <p:sldId id="394" r:id="rId33"/>
    <p:sldId id="397" r:id="rId34"/>
    <p:sldId id="398" r:id="rId35"/>
    <p:sldId id="399" r:id="rId36"/>
    <p:sldId id="400" r:id="rId37"/>
    <p:sldId id="401" r:id="rId38"/>
  </p:sldIdLst>
  <p:sldSz cx="12192000" cy="6858000"/>
  <p:notesSz cx="6858000" cy="9144000"/>
  <p:embeddedFontLst>
    <p:embeddedFont>
      <p:font typeface="Calistoga"/>
      <p:regular r:id="rId42"/>
    </p:embeddedFont>
    <p:embeddedFont>
      <p:font typeface="Antic Slab"/>
      <p:regular r:id="rId43"/>
    </p:embeddedFont>
    <p:embeddedFont>
      <p:font typeface="Poppins" panose="00000500000000000000"/>
      <p:italic r:id="rId44"/>
      <p:boldItalic r:id="rId45"/>
    </p:embeddedFont>
    <p:embeddedFont>
      <p:font typeface="Homemade Apple" panose="0200000000000000000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5</a:t>
            </a:r>
            <a:r>
              <a:rPr lang="en-GB"/>
              <a:t>:</a:t>
            </a:r>
            <a:r>
              <a:t> </a:t>
            </a:r>
            <a:r>
              <a:rPr lang="en-US" altLang="en-US"/>
              <a:t>Object-Oriented Design (OOD) &amp; SOLID Principles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Single Responsibility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(SRP): A class should have only one reason to change.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8594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UserService {</a:t>
            </a:r>
            <a:endParaRPr lang="en-US" altLang="en-US"/>
          </a:p>
          <a:p>
            <a:pPr algn="l"/>
            <a:r>
              <a:rPr lang="en-US" altLang="en-US"/>
              <a:t>  void addUser(String name) {</a:t>
            </a:r>
            <a:endParaRPr lang="en-US" altLang="en-US"/>
          </a:p>
          <a:p>
            <a:pPr algn="l"/>
            <a:r>
              <a:rPr lang="en-US" altLang="en-US"/>
              <a:t>    // Code to add user.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EmailService {</a:t>
            </a:r>
            <a:endParaRPr lang="en-US" altLang="en-US"/>
          </a:p>
          <a:p>
            <a:pPr algn="l"/>
            <a:r>
              <a:rPr lang="en-US" altLang="en-US"/>
              <a:t>  void sendEmail(String email, String message) {</a:t>
            </a:r>
            <a:endParaRPr lang="en-US" altLang="en-US"/>
          </a:p>
          <a:p>
            <a:pPr algn="l"/>
            <a:r>
              <a:rPr lang="en-US" altLang="en-US"/>
              <a:t>    // Code to send email.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Open/Closed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(OCP): Classes should be open for extension but closed for modification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2868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Shape {</a:t>
            </a:r>
            <a:endParaRPr lang="en-US" altLang="en-US"/>
          </a:p>
          <a:p>
            <a:pPr algn="l"/>
            <a:r>
              <a:rPr lang="en-US" altLang="en-US"/>
              <a:t>  double area();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Circle extends Shape {</a:t>
            </a:r>
            <a:endParaRPr lang="en-US" altLang="en-US"/>
          </a:p>
          <a:p>
            <a:pPr algn="l"/>
            <a:r>
              <a:rPr lang="en-US" altLang="en-US"/>
              <a:t>  double radius;</a:t>
            </a:r>
            <a:endParaRPr lang="en-US" altLang="en-US"/>
          </a:p>
          <a:p>
            <a:pPr algn="l"/>
            <a:r>
              <a:rPr lang="en-US" altLang="en-US"/>
              <a:t>  Circle(this.radius);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double area() =&gt; 3.14 * radius * radius;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Liskov Substitution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(LSP): Subclasses should be substitutable for their base classes.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3373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Shape {</a:t>
            </a:r>
            <a:endParaRPr lang="en-US" altLang="en-US"/>
          </a:p>
          <a:p>
            <a:pPr algn="l"/>
            <a:r>
              <a:rPr lang="en-US" altLang="en-US"/>
              <a:t>  double getArea();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Rectangle implements Shape {</a:t>
            </a:r>
            <a:endParaRPr lang="en-US" altLang="en-US"/>
          </a:p>
          <a:p>
            <a:pPr algn="l"/>
            <a:r>
              <a:rPr lang="en-US" altLang="en-US"/>
              <a:t>  double width;</a:t>
            </a:r>
            <a:endParaRPr lang="en-US" altLang="en-US"/>
          </a:p>
          <a:p>
            <a:pPr algn="l"/>
            <a:r>
              <a:rPr lang="en-US" altLang="en-US"/>
              <a:t>  double height;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Rectangle(this.width, this.height);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double getArea() =&gt; width * height;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367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ym typeface="+mn-ea"/>
              </a:rPr>
              <a:t>class Square implements Shape {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double side;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  Square(this.side);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  @override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double getArea() =&gt; side * side;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 Interface Segregation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(ISP): Clients should not be forced to depend on interfaces they do not use.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3373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Printer {</a:t>
            </a:r>
            <a:endParaRPr lang="en-US" altLang="en-US"/>
          </a:p>
          <a:p>
            <a:pPr algn="l"/>
            <a:r>
              <a:rPr lang="en-US" altLang="en-US"/>
              <a:t>  void print();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abstract class Scanner {</a:t>
            </a:r>
            <a:endParaRPr lang="en-US" altLang="en-US"/>
          </a:p>
          <a:p>
            <a:pPr algn="l"/>
            <a:r>
              <a:rPr lang="en-US" altLang="en-US"/>
              <a:t>  void scan();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SimplePrinter implements Printer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print() =&gt; print("Printing document");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113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MultiFunctionMachine implements Printer, Scanner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print() =&gt; print("Printing document");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scan() =&gt; print("Scanning document");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Dependency Inversion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(DIP): High-level modules should not depend on low-level modules. Both should depend on abstractions.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41363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PaymentProcessor {</a:t>
            </a:r>
            <a:endParaRPr lang="en-US" altLang="en-US"/>
          </a:p>
          <a:p>
            <a:pPr algn="l"/>
            <a:r>
              <a:rPr lang="en-US" altLang="en-US"/>
              <a:t>  void processPayment(double amount);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PayPalPayment implements PaymentProcessor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processPayment(double amount) {</a:t>
            </a:r>
            <a:endParaRPr lang="en-US" altLang="en-US"/>
          </a:p>
          <a:p>
            <a:pPr algn="l"/>
            <a:r>
              <a:rPr lang="en-US" altLang="en-US"/>
              <a:t>    print("Processing payment of \$${amount} via PayPal.");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StripePayment implements PaymentProcessor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processPayment(double amount) {</a:t>
            </a:r>
            <a:endParaRPr lang="en-US" altLang="en-US"/>
          </a:p>
          <a:p>
            <a:pPr algn="l"/>
            <a:r>
              <a:rPr lang="en-US" altLang="en-US"/>
              <a:t>    print("Processing payment of \$${amount} via Stripe.");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7101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class OrderService {</a:t>
            </a:r>
            <a:endParaRPr lang="en-US" altLang="en-US"/>
          </a:p>
          <a:p>
            <a:pPr algn="l"/>
            <a:r>
              <a:rPr lang="en-US" altLang="en-US"/>
              <a:t>  final PaymentProcessor paymentProcessor;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OrderService(this.paymentProcessor);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placeOrder(double amount) {</a:t>
            </a:r>
            <a:endParaRPr lang="en-US" altLang="en-US"/>
          </a:p>
          <a:p>
            <a:pPr algn="l"/>
            <a:r>
              <a:rPr lang="en-US" altLang="en-US"/>
              <a:t>    paymentProcessor.processPayment(amount);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Singleton Pattern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Applying Basic Design Patterns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Singleton Pattern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Ensures a class has only one instance and provides a global point of access to it.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7960"/>
            <a:ext cx="6908800" cy="3570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DatabaseConnection {</a:t>
            </a:r>
            <a:endParaRPr lang="en-US" altLang="en-US"/>
          </a:p>
          <a:p>
            <a:pPr algn="l"/>
            <a:r>
              <a:rPr lang="en-US" altLang="en-US"/>
              <a:t>  static final DatabaseConnection _instance = DatabaseConnection._internal();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DatabaseConnection._internal();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factory DatabaseConnection() {</a:t>
            </a:r>
            <a:endParaRPr lang="en-US" altLang="en-US"/>
          </a:p>
          <a:p>
            <a:pPr algn="l"/>
            <a:r>
              <a:rPr lang="en-US" altLang="en-US"/>
              <a:t>    return _instance;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var db1 = DatabaseConnection();</a:t>
            </a:r>
            <a:endParaRPr lang="en-US" altLang="en-US"/>
          </a:p>
          <a:p>
            <a:pPr algn="l"/>
            <a:r>
              <a:rPr lang="en-US" altLang="en-US"/>
              <a:t>  var db2 = DatabaseConnection();</a:t>
            </a:r>
            <a:endParaRPr lang="en-US" altLang="en-US"/>
          </a:p>
          <a:p>
            <a:pPr algn="l"/>
            <a:r>
              <a:rPr lang="en-US" altLang="en-US"/>
              <a:t>  print(identical(db1, db2)); // Output: true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Factory Pattern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creational pattern that provides an interface for creating objects but allows subclasses to alter the type of objects that will be created.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Animal {</a:t>
            </a:r>
            <a:endParaRPr lang="en-US" altLang="en-US"/>
          </a:p>
          <a:p>
            <a:pPr algn="l"/>
            <a:r>
              <a:rPr lang="en-US" altLang="en-US"/>
              <a:t>  void makeSound(); // Abstract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print('Woof!');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Cat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print('Meow!');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792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AnimalFactory {</a:t>
            </a:r>
            <a:endParaRPr lang="en-US" altLang="en-US"/>
          </a:p>
          <a:p>
            <a:pPr algn="l"/>
            <a:r>
              <a:rPr lang="en-US" altLang="en-US"/>
              <a:t>  static Animal getAnimal(String type) {</a:t>
            </a:r>
            <a:endParaRPr lang="en-US" altLang="en-US"/>
          </a:p>
          <a:p>
            <a:pPr algn="l"/>
            <a:r>
              <a:rPr lang="en-US" altLang="en-US"/>
              <a:t>    if (type == 'dog') {</a:t>
            </a:r>
            <a:endParaRPr lang="en-US" altLang="en-US"/>
          </a:p>
          <a:p>
            <a:pPr algn="l"/>
            <a:r>
              <a:rPr lang="en-US" altLang="en-US"/>
              <a:t>      return Dog();</a:t>
            </a:r>
            <a:endParaRPr lang="en-US" altLang="en-US"/>
          </a:p>
          <a:p>
            <a:pPr algn="l"/>
            <a:r>
              <a:rPr lang="en-US" altLang="en-US"/>
              <a:t>    } else if (type == 'cat') {</a:t>
            </a:r>
            <a:endParaRPr lang="en-US" altLang="en-US"/>
          </a:p>
          <a:p>
            <a:pPr algn="l"/>
            <a:r>
              <a:rPr lang="en-US" altLang="en-US"/>
              <a:t>      return Cat();</a:t>
            </a:r>
            <a:endParaRPr lang="en-US" altLang="en-US"/>
          </a:p>
          <a:p>
            <a:pPr algn="l"/>
            <a:r>
              <a:rPr lang="en-US" altLang="en-US"/>
              <a:t>    } else {</a:t>
            </a:r>
            <a:endParaRPr lang="en-US" altLang="en-US"/>
          </a:p>
          <a:p>
            <a:pPr algn="l"/>
            <a:r>
              <a:rPr lang="en-US" altLang="en-US"/>
              <a:t>      throw Exception('Unknown animal type');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Animal animal = AnimalFactory.getAnimal('dog');</a:t>
            </a:r>
            <a:endParaRPr lang="en-US" altLang="en-US"/>
          </a:p>
          <a:p>
            <a:pPr algn="l"/>
            <a:r>
              <a:rPr lang="en-US" altLang="en-US"/>
              <a:t>  animal.speak(); // Output: Woof!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Other Patterns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Observer Pattern: Notify multiple objects about changes in a subject.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Decorator Pattern: Add responsibilities dynamically without modifying the original object.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Strategy Pattern: Define a family of algorithms, encapsulate each, and make them interchangeable.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complete Dart program demonstrating OOP concepts with a custom class hierarchy and mixins.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OOP?, Key Concepts in OOD.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Explanation of SOLID Principles.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Object-Oriented Design (OOD)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SOLID Principles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Singleton, Factory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Applying Basic Design Patterns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OOD?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Object-Oriented Design (OOD)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The process of planning a system of interacting objects to solve a software problem.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Object-Oriented Design focuses on creating software solutions using principles of OOP to structure systems into reusable, maintainable, and scalable components.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Goals of OOD: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Modularity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reusability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extensibility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OOD?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Enhances maintainability and scalability.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Promotes reusability of code.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Improves collaboration through clear module definitions.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Concepts in OOD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Importance of cohesive and loosely coupled designs.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Key</a:t>
            </a:r>
            <a:r>
              <a:rPr lang="en-US" altLang="en-US"/>
              <a:t>s of OOD: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Abstraction: Focus on what an object does rather than how it does 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Encapsulation: Combine data and methods into a single unit.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Inheritance: Reuse existing functionality to extend behavior.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Polymorphism: Allow objects to be used interchangeably through shared interfaces.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Explanation of SOLID Principles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SOLID Principles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6552</Words>
  <Application>WPS Presentation</Application>
  <PresentationFormat/>
  <Paragraphs>403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Applying Basic Design Patterns</vt:lpstr>
      <vt:lpstr>Overview of Object-Oriented Design (OOD).</vt:lpstr>
      <vt:lpstr>What is OOD?</vt:lpstr>
      <vt:lpstr>Why OOD?</vt:lpstr>
      <vt:lpstr>Key Concepts in OOD</vt:lpstr>
      <vt:lpstr>Introduction to SOLID Principles.</vt:lpstr>
      <vt:lpstr>Single Responsibility Principle</vt:lpstr>
      <vt:lpstr>Example</vt:lpstr>
      <vt:lpstr>Open/Closed Principle</vt:lpstr>
      <vt:lpstr>Example</vt:lpstr>
      <vt:lpstr>Liskov Substitution Principle</vt:lpstr>
      <vt:lpstr>Example</vt:lpstr>
      <vt:lpstr>Example</vt:lpstr>
      <vt:lpstr> Interface Segregation Principle</vt:lpstr>
      <vt:lpstr>Example</vt:lpstr>
      <vt:lpstr>Example</vt:lpstr>
      <vt:lpstr>Dependency Inversion Principle</vt:lpstr>
      <vt:lpstr>Example</vt:lpstr>
      <vt:lpstr>Example</vt:lpstr>
      <vt:lpstr>Applying Basic Design Patterns.</vt:lpstr>
      <vt:lpstr>Singleton Pattern</vt:lpstr>
      <vt:lpstr>Example</vt:lpstr>
      <vt:lpstr>Factory Pattern</vt:lpstr>
      <vt:lpstr>Example</vt:lpstr>
      <vt:lpstr>Example</vt:lpstr>
      <vt:lpstr>Other Patterns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20</cp:revision>
  <dcterms:created xsi:type="dcterms:W3CDTF">2024-08-09T15:20:00Z</dcterms:created>
  <dcterms:modified xsi:type="dcterms:W3CDTF">2024-12-18T13:27:03Z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