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260" r:id="rId8"/>
    <p:sldId id="505" r:id="rId9"/>
    <p:sldId id="531" r:id="rId10"/>
    <p:sldId id="532" r:id="rId11"/>
    <p:sldId id="533" r:id="rId12"/>
    <p:sldId id="261" r:id="rId13"/>
    <p:sldId id="351" r:id="rId14"/>
    <p:sldId id="352" r:id="rId15"/>
    <p:sldId id="459" r:id="rId16"/>
    <p:sldId id="481" r:id="rId17"/>
    <p:sldId id="534" r:id="rId18"/>
    <p:sldId id="535" r:id="rId19"/>
    <p:sldId id="536" r:id="rId20"/>
    <p:sldId id="361" r:id="rId21"/>
    <p:sldId id="362" r:id="rId22"/>
    <p:sldId id="507" r:id="rId23"/>
    <p:sldId id="508" r:id="rId24"/>
    <p:sldId id="445" r:id="rId25"/>
    <p:sldId id="484" r:id="rId26"/>
    <p:sldId id="394" r:id="rId27"/>
    <p:sldId id="395" r:id="rId28"/>
    <p:sldId id="402" r:id="rId29"/>
    <p:sldId id="486" r:id="rId30"/>
    <p:sldId id="398" r:id="rId31"/>
    <p:sldId id="399" r:id="rId32"/>
    <p:sldId id="400" r:id="rId33"/>
    <p:sldId id="401" r:id="rId34"/>
  </p:sldIdLst>
  <p:sldSz cx="12192000" cy="6858000"/>
  <p:notesSz cx="6858000" cy="9144000"/>
  <p:embeddedFontLst>
    <p:embeddedFont>
      <p:font typeface="Calistoga"/>
      <p:regular r:id="rId38"/>
    </p:embeddedFont>
    <p:embeddedFont>
      <p:font typeface="Antic Slab"/>
      <p:regular r:id="rId39"/>
    </p:embeddedFont>
    <p:embeddedFont>
      <p:font typeface="Poppins" panose="00000400000000000000"/>
      <p:regular r:id="rId40"/>
      <p:italic r:id="rId41"/>
      <p:boldItalic r:id="rId42"/>
    </p:embeddedFont>
    <p:embeddedFont>
      <p:font typeface="Homemade Apple" panose="02000000000000000000"/>
      <p:regular r:id="rId43"/>
    </p:embeddedFont>
    <p:embeddedFont>
      <p:font typeface="Aldhabi" panose="01000000000000000000"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44"/>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400000000000000"/>
                  <a:ea typeface="Poppins" panose="00000400000000000000"/>
                  <a:cs typeface="Poppins" panose="00000400000000000000"/>
                  <a:sym typeface="Poppins" panose="00000400000000000000"/>
                </a:rPr>
                <a:t>Free </a:t>
              </a:r>
              <a:r>
                <a:rPr lang="en-GB" sz="3600">
                  <a:solidFill>
                    <a:srgbClr val="3F3F3F"/>
                  </a:solidFill>
                  <a:latin typeface="Poppins" panose="00000400000000000000"/>
                  <a:ea typeface="Poppins" panose="00000400000000000000"/>
                  <a:cs typeface="Poppins" panose="00000400000000000000"/>
                  <a:sym typeface="Poppins" panose="00000400000000000000"/>
                </a:rPr>
                <a:t>themes and templates for </a:t>
              </a:r>
              <a:r>
                <a:rPr lang="en-GB" sz="3600" b="1">
                  <a:solidFill>
                    <a:srgbClr val="3F3F3F"/>
                  </a:solidFill>
                  <a:latin typeface="Poppins" panose="00000400000000000000"/>
                  <a:ea typeface="Poppins" panose="00000400000000000000"/>
                  <a:cs typeface="Poppins" panose="00000400000000000000"/>
                  <a:sym typeface="Poppins" panose="00000400000000000000"/>
                </a:rPr>
                <a:t>Google Slides</a:t>
              </a:r>
              <a:r>
                <a:rPr lang="en-GB" sz="3600">
                  <a:solidFill>
                    <a:srgbClr val="3F3F3F"/>
                  </a:solidFill>
                  <a:latin typeface="Poppins" panose="00000400000000000000"/>
                  <a:ea typeface="Poppins" panose="00000400000000000000"/>
                  <a:cs typeface="Poppins" panose="00000400000000000000"/>
                  <a:sym typeface="Poppins" panose="00000400000000000000"/>
                </a:rPr>
                <a:t> or </a:t>
              </a:r>
              <a:r>
                <a:rPr lang="en-GB" sz="3600" b="1">
                  <a:solidFill>
                    <a:srgbClr val="3F3F3F"/>
                  </a:solidFill>
                  <a:latin typeface="Poppins" panose="00000400000000000000"/>
                  <a:ea typeface="Poppins" panose="00000400000000000000"/>
                  <a:cs typeface="Poppins" panose="00000400000000000000"/>
                  <a:sym typeface="Poppins" panose="00000400000000000000"/>
                </a:rPr>
                <a:t>PowerPoint</a:t>
              </a: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r>
                <a:rPr lang="en-GB" sz="3000" b="1">
                  <a:solidFill>
                    <a:srgbClr val="FFCB25"/>
                  </a:solidFill>
                  <a:latin typeface="Poppins" panose="00000400000000000000"/>
                  <a:ea typeface="Poppins" panose="00000400000000000000"/>
                  <a:cs typeface="Poppins" panose="00000400000000000000"/>
                  <a:sym typeface="Poppins" panose="00000400000000000000"/>
                </a:rPr>
                <a:t>NOT to be sold as is or modified!</a:t>
              </a:r>
              <a:endParaRPr sz="3000" b="1">
                <a:solidFill>
                  <a:srgbClr val="FFCB25"/>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700">
                  <a:solidFill>
                    <a:srgbClr val="3F3F3F"/>
                  </a:solidFill>
                  <a:latin typeface="Poppins" panose="00000400000000000000"/>
                  <a:ea typeface="Poppins" panose="00000400000000000000"/>
                  <a:cs typeface="Poppins" panose="00000400000000000000"/>
                  <a:sym typeface="Poppins" panose="00000400000000000000"/>
                </a:rPr>
                <a:t>Read </a:t>
              </a:r>
              <a:r>
                <a:rPr lang="en-GB" sz="2700" u="sng">
                  <a:solidFill>
                    <a:srgbClr val="3F3F3F"/>
                  </a:solidFill>
                  <a:latin typeface="Poppins" panose="00000400000000000000"/>
                  <a:ea typeface="Poppins" panose="00000400000000000000"/>
                  <a:cs typeface="Poppins" panose="00000400000000000000"/>
                  <a:sym typeface="Poppins" panose="00000400000000000000"/>
                  <a:hlinkClick r:id="rId2"/>
                </a:rPr>
                <a:t>FAQ</a:t>
              </a:r>
              <a:r>
                <a:rPr lang="en-GB" sz="4400" b="1">
                  <a:solidFill>
                    <a:srgbClr val="FFCB25"/>
                  </a:solidFill>
                  <a:latin typeface="Poppins" panose="00000400000000000000"/>
                  <a:ea typeface="Poppins" panose="00000400000000000000"/>
                  <a:cs typeface="Poppins" panose="00000400000000000000"/>
                  <a:sym typeface="Poppins" panose="00000400000000000000"/>
                </a:rPr>
                <a:t> </a:t>
              </a:r>
              <a:r>
                <a:rPr lang="en-GB" sz="2700">
                  <a:solidFill>
                    <a:srgbClr val="3F3F3F"/>
                  </a:solidFill>
                  <a:latin typeface="Poppins" panose="00000400000000000000"/>
                  <a:ea typeface="Poppins" panose="00000400000000000000"/>
                  <a:cs typeface="Poppins" panose="00000400000000000000"/>
                  <a:sym typeface="Poppins" panose="00000400000000000000"/>
                </a:rPr>
                <a:t>on slidesmania.com</a:t>
              </a:r>
              <a:endParaRPr sz="2700">
                <a:solidFill>
                  <a:srgbClr val="3F3F3F"/>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000">
                  <a:solidFill>
                    <a:srgbClr val="3F3F3F"/>
                  </a:solidFill>
                  <a:latin typeface="Poppins" panose="00000400000000000000"/>
                  <a:ea typeface="Poppins" panose="00000400000000000000"/>
                  <a:cs typeface="Poppins" panose="00000400000000000000"/>
                  <a:sym typeface="Poppins" panose="00000400000000000000"/>
                </a:rPr>
                <a:t>Do not remove the slidesmania.com text on the sides.</a:t>
              </a:r>
              <a:endParaRPr sz="2000">
                <a:solidFill>
                  <a:srgbClr val="3F3F3F"/>
                </a:solidFill>
                <a:latin typeface="Poppins" panose="00000400000000000000"/>
                <a:ea typeface="Poppins" panose="00000400000000000000"/>
                <a:cs typeface="Poppins" panose="00000400000000000000"/>
                <a:sym typeface="Poppins" panose="000004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tags" Target="../tags/tag48.xm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50.xml"/><Relationship Id="rId2" Type="http://schemas.openxmlformats.org/officeDocument/2006/relationships/hyperlink" Target="https://supabase.com/docs" TargetMode="Externa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61.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GB"/>
              <a:t>Se</a:t>
            </a:r>
            <a:r>
              <a:rPr lang="en-US" altLang="en-GB"/>
              <a:t>ssion</a:t>
            </a:r>
            <a:r>
              <a:rPr lang="en-GB"/>
              <a:t> </a:t>
            </a:r>
            <a:r>
              <a:rPr lang="en-US" altLang="en-GB"/>
              <a:t>8</a:t>
            </a:r>
            <a:r>
              <a:rPr lang="en-GB"/>
              <a:t>: </a:t>
            </a:r>
            <a:r>
              <a:t>Integrating Supabase Storage</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Downloading Files from Supabase Storage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Example: Allowing users to download files: </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652520"/>
            <a:ext cx="6908800" cy="282765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error } = await supabase.storage</a:t>
            </a:r>
            <a:endParaRPr lang="en-US"/>
          </a:p>
          <a:p>
            <a:pPr algn="l"/>
            <a:r>
              <a:rPr lang="en-US"/>
              <a:t>  .from('your-bucket')</a:t>
            </a:r>
            <a:endParaRPr lang="en-US"/>
          </a:p>
          <a:p>
            <a:pPr algn="l"/>
            <a:r>
              <a:rPr lang="en-US"/>
              <a:t>  .download('uploads/file.txt');</a:t>
            </a:r>
            <a:endParaRPr lang="en-US"/>
          </a:p>
          <a:p>
            <a:pPr algn="l"/>
            <a:endParaRPr lang="en-US"/>
          </a:p>
          <a:p>
            <a:pPr algn="l"/>
            <a:r>
              <a:rPr lang="en-US"/>
              <a:t>if (data) {</a:t>
            </a:r>
            <a:endParaRPr lang="en-US"/>
          </a:p>
          <a:p>
            <a:pPr algn="l"/>
            <a:r>
              <a:rPr lang="en-US"/>
              <a:t>  const url = URL.createObjectURL(data);</a:t>
            </a:r>
            <a:endParaRPr lang="en-US"/>
          </a:p>
          <a:p>
            <a:pPr algn="l"/>
            <a:r>
              <a:rPr lang="en-US"/>
              <a:t>  const a = document.createElement('a');</a:t>
            </a:r>
            <a:endParaRPr lang="en-US"/>
          </a:p>
          <a:p>
            <a:pPr algn="l"/>
            <a:r>
              <a:rPr lang="en-US"/>
              <a:t>  a.href = url;</a:t>
            </a:r>
            <a:endParaRPr lang="en-US"/>
          </a:p>
          <a:p>
            <a:pPr algn="l"/>
            <a:r>
              <a:rPr lang="en-US"/>
              <a:t>  a.download = 'file.txt';</a:t>
            </a:r>
            <a:endParaRPr lang="en-US"/>
          </a:p>
          <a:p>
            <a:pPr algn="l"/>
            <a:r>
              <a:rPr lang="en-US"/>
              <a:t>  a.click();</a:t>
            </a:r>
            <a:endParaRPr lang="en-US"/>
          </a:p>
          <a:p>
            <a:pPr algn="l"/>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Challenges with Large File Uploads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Best Practices for Managing Large Files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Challenges with Large File Uploads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Large files such as videos or high-resolution images can cause delays in uploading, require more storage space, and affect the overall user experience.</a:t>
            </a:r>
            <a:endParaRPr lang="en-US"/>
          </a:p>
          <a:p>
            <a:pPr>
              <a:lnSpc>
                <a:spcPct val="150000"/>
              </a:lnSpc>
            </a:pPr>
            <a:r>
              <a:rPr lang="en-US"/>
              <a:t>It’s important to handle large file uploads efficiently to ensure good performance and security.</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Best Practices for Managing Large Files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Set file size limits on both the client and server side to prevent excessively large files from being uploaded.</a:t>
            </a:r>
            <a:endParaRPr lang="en-US">
              <a:sym typeface="+mn-ea"/>
            </a:endParaRPr>
          </a:p>
          <a:p>
            <a:pPr>
              <a:lnSpc>
                <a:spcPct val="150000"/>
              </a:lnSpc>
            </a:pPr>
            <a:r>
              <a:rPr lang="en-US">
                <a:sym typeface="+mn-ea"/>
              </a:rPr>
              <a:t>Example: Restrict file size on the frontend:</a:t>
            </a:r>
            <a:endParaRPr lang="en-US">
              <a:sym typeface="+mn-ea"/>
            </a:endParaRPr>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364355"/>
            <a:ext cx="6908800" cy="21158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handleFileUpload = (event) =&gt; {</a:t>
            </a:r>
            <a:endParaRPr lang="en-US"/>
          </a:p>
          <a:p>
            <a:pPr algn="l"/>
            <a:r>
              <a:rPr lang="en-US"/>
              <a:t>  const file = event.target.files[0];</a:t>
            </a:r>
            <a:endParaRPr lang="en-US"/>
          </a:p>
          <a:p>
            <a:pPr algn="l"/>
            <a:r>
              <a:rPr lang="en-US"/>
              <a:t>  if (file.size &gt; 5 * 1024 * 1024) { // 5 MB limit</a:t>
            </a:r>
            <a:endParaRPr lang="en-US"/>
          </a:p>
          <a:p>
            <a:pPr algn="l"/>
            <a:r>
              <a:rPr lang="en-US"/>
              <a:t>    alert('File is too large!');</a:t>
            </a:r>
            <a:endParaRPr lang="en-US"/>
          </a:p>
          <a:p>
            <a:pPr algn="l"/>
            <a:r>
              <a:rPr lang="en-US"/>
              <a:t>    return;</a:t>
            </a:r>
            <a:endParaRPr lang="en-US"/>
          </a:p>
          <a:p>
            <a:pPr algn="l"/>
            <a:r>
              <a:rPr lang="en-US"/>
              <a:t>  }</a:t>
            </a:r>
            <a:endParaRPr lang="en-US"/>
          </a:p>
          <a:p>
            <a:pPr algn="l"/>
            <a:r>
              <a:rPr lang="en-US"/>
              <a:t>  // Continue with upload</a:t>
            </a:r>
            <a:endParaRPr lang="en-US"/>
          </a:p>
          <a:p>
            <a:pPr algn="l"/>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Chunked Uploads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For extremely large files, consider breaking them into chunks and uploading them in pieces. This minimizes the risk of upload failures and improves stability.</a:t>
            </a:r>
            <a:endParaRPr lang="en-US">
              <a:sym typeface="+mn-ea"/>
            </a:endParaRPr>
          </a:p>
          <a:p>
            <a:pPr>
              <a:lnSpc>
                <a:spcPct val="150000"/>
              </a:lnSpc>
            </a:pPr>
            <a:r>
              <a:rPr lang="en-US">
                <a:sym typeface="+mn-ea"/>
              </a:rPr>
              <a:t>Supabase doesn't currently support native chunked uploads, but you can implement this manually using JavaScript to split files into parts and upload each part individually.</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Optimizing Images and Files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Compress large images or files before uploading to save storage space and reduce upload time.</a:t>
            </a:r>
            <a:endParaRPr lang="en-US">
              <a:sym typeface="+mn-ea"/>
            </a:endParaRPr>
          </a:p>
          <a:p>
            <a:pPr>
              <a:lnSpc>
                <a:spcPct val="150000"/>
              </a:lnSpc>
            </a:pPr>
            <a:r>
              <a:rPr lang="en-US">
                <a:sym typeface="+mn-ea"/>
              </a:rPr>
              <a:t>Tools like ImageMagick or JavaScript libraries (e.g., sharp, imagemin) can be used to compress images.</a:t>
            </a:r>
            <a:endParaRPr lang="en-US">
              <a:sym typeface="+mn-ea"/>
            </a:endParaRPr>
          </a:p>
          <a:p>
            <a:pPr>
              <a:lnSpc>
                <a:spcPct val="150000"/>
              </a:lnSpc>
            </a:pPr>
            <a:r>
              <a:rPr lang="en-US">
                <a:sym typeface="+mn-ea"/>
              </a:rPr>
              <a:t>Example: Compress images client-side using browser image libraries: </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574030"/>
            <a:ext cx="6908800" cy="6616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compressedFile = await compressImage(file);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Optimizing Images and Files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Compress large images or files before uploading to save storage space and reduce upload time.</a:t>
            </a:r>
            <a:endParaRPr lang="en-US">
              <a:sym typeface="+mn-ea"/>
            </a:endParaRPr>
          </a:p>
          <a:p>
            <a:pPr>
              <a:lnSpc>
                <a:spcPct val="150000"/>
              </a:lnSpc>
            </a:pPr>
            <a:r>
              <a:rPr lang="en-US">
                <a:sym typeface="+mn-ea"/>
              </a:rPr>
              <a:t>Tools like ImageMagick or JavaScript libraries (e.g., sharp, imagemin) can be used to compress images.</a:t>
            </a:r>
            <a:endParaRPr lang="en-US">
              <a:sym typeface="+mn-ea"/>
            </a:endParaRPr>
          </a:p>
          <a:p>
            <a:pPr>
              <a:lnSpc>
                <a:spcPct val="150000"/>
              </a:lnSpc>
            </a:pPr>
            <a:r>
              <a:rPr lang="en-US">
                <a:sym typeface="+mn-ea"/>
              </a:rPr>
              <a:t>Example: Compress images client-side using browser image libraries: </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574030"/>
            <a:ext cx="6908800" cy="6616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compressedFile = await compressImage(file);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Storing Metadata</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Store metadata (file size, type, upload date) in your Supabase database for each file. This helps you manage and categorize large files effectively.</a:t>
            </a:r>
            <a:endParaRPr lang="en-US">
              <a:sym typeface="+mn-ea"/>
            </a:endParaRPr>
          </a:p>
          <a:p>
            <a:pPr>
              <a:lnSpc>
                <a:spcPct val="150000"/>
              </a:lnSpc>
            </a:pPr>
            <a:r>
              <a:rPr lang="en-US">
                <a:sym typeface="+mn-ea"/>
              </a:rPr>
              <a:t>Example: Add a metadata field to your file records:</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73295"/>
            <a:ext cx="6908800" cy="18681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metadata = {</a:t>
            </a:r>
            <a:endParaRPr lang="en-US"/>
          </a:p>
          <a:p>
            <a:pPr algn="l"/>
            <a:r>
              <a:rPr lang="en-US"/>
              <a:t>  fileName: file.name,</a:t>
            </a:r>
            <a:endParaRPr lang="en-US"/>
          </a:p>
          <a:p>
            <a:pPr algn="l"/>
            <a:r>
              <a:rPr lang="en-US"/>
              <a:t>  fileSize: file.size,</a:t>
            </a:r>
            <a:endParaRPr lang="en-US"/>
          </a:p>
          <a:p>
            <a:pPr algn="l"/>
            <a:r>
              <a:rPr lang="en-US"/>
              <a:t>  fileType: file.type,</a:t>
            </a:r>
            <a:endParaRPr lang="en-US"/>
          </a:p>
          <a:p>
            <a:pPr algn="l"/>
            <a:r>
              <a:rPr lang="en-US"/>
              <a:t>  uploadedAt: new Date(),</a:t>
            </a:r>
            <a:endParaRPr lang="en-US"/>
          </a:p>
          <a:p>
            <a:pPr algn="l"/>
            <a:r>
              <a:rPr lang="en-US"/>
              <a:t>  </a:t>
            </a:r>
            <a:r>
              <a:rPr lang="en-US">
                <a:sym typeface="+mn-ea"/>
              </a:rPr>
              <a:t>usedAt: new Date(),</a:t>
            </a:r>
            <a:endParaRPr lang="en-US"/>
          </a:p>
          <a:p>
            <a:pPr algn="l"/>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Use Case: Profile Picture Management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Real-World Use Cases: Profile Picture Management</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Use Case: Profile Picture Management</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One common real-world use case for Supabase Storage is managing profile pictures for users. Users can upload a profile picture, and it can be displayed across different parts of your application (e.g., dashboards, comments, etc.).</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Uploading the Profile Picture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Allow users to upload a profile picture when they sign up or update their profile.</a:t>
            </a:r>
            <a:endParaRPr lang="en-US"/>
          </a:p>
          <a:p>
            <a:pPr>
              <a:lnSpc>
                <a:spcPct val="150000"/>
              </a:lnSpc>
            </a:pPr>
            <a:r>
              <a:rPr lang="en-US"/>
              <a:t>Store the image in a specific folder in Supabase Storage (e.g., /avatars/{user_id}/).</a:t>
            </a:r>
            <a:endParaRPr lang="en-US"/>
          </a:p>
          <a:p>
            <a:pPr>
              <a:lnSpc>
                <a:spcPct val="150000"/>
              </a:lnSpc>
            </a:pPr>
            <a:r>
              <a:rPr lang="en-US"/>
              <a:t>Example: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5185410"/>
            <a:ext cx="6908800" cy="146748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handleProfilePicUpload = async (file, userId) =&gt; {</a:t>
            </a:r>
            <a:endParaRPr lang="en-US"/>
          </a:p>
          <a:p>
            <a:pPr algn="l"/>
            <a:r>
              <a:rPr lang="en-US"/>
              <a:t>  const { data, error } = await supabase.storage</a:t>
            </a:r>
            <a:endParaRPr lang="en-US"/>
          </a:p>
          <a:p>
            <a:pPr algn="l"/>
            <a:r>
              <a:rPr lang="en-US"/>
              <a:t>    .from('avatars')</a:t>
            </a:r>
            <a:endParaRPr lang="en-US"/>
          </a:p>
          <a:p>
            <a:pPr algn="l"/>
            <a:r>
              <a:rPr lang="en-US"/>
              <a:t>    .upload(`public/${userId}/avatar.png`, file);</a:t>
            </a:r>
            <a:endParaRPr lang="en-US"/>
          </a:p>
          <a:p>
            <a:pPr algn="l"/>
            <a:r>
              <a:rPr lang="en-US"/>
              <a: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Updating the Profile in the Database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Store the file URL in the user's profile record in your Supabase database. This will allow you to easily fetch and display the profile picture.</a:t>
            </a:r>
            <a:endParaRPr lang="en-US"/>
          </a:p>
          <a:p>
            <a:pPr>
              <a:lnSpc>
                <a:spcPct val="150000"/>
              </a:lnSpc>
            </a:pPr>
            <a:r>
              <a:rPr lang="en-US"/>
              <a:t>Example: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966335"/>
            <a:ext cx="6908800" cy="155448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updateProfile = async (userId, avatarUrl) =&gt; {</a:t>
            </a:r>
            <a:endParaRPr lang="en-US"/>
          </a:p>
          <a:p>
            <a:pPr algn="l"/>
            <a:r>
              <a:rPr lang="en-US"/>
              <a:t>  const { data, error } = await supabase</a:t>
            </a:r>
            <a:endParaRPr lang="en-US"/>
          </a:p>
          <a:p>
            <a:pPr algn="l"/>
            <a:r>
              <a:rPr lang="en-US"/>
              <a:t>    .from('profiles')</a:t>
            </a:r>
            <a:endParaRPr lang="en-US"/>
          </a:p>
          <a:p>
            <a:pPr algn="l"/>
            <a:r>
              <a:rPr lang="en-US"/>
              <a:t>    .update({ avatar_url: avatarUrl })</a:t>
            </a:r>
            <a:endParaRPr lang="en-US"/>
          </a:p>
          <a:p>
            <a:pPr algn="l"/>
            <a:r>
              <a:rPr lang="en-US"/>
              <a:t>    .eq('id', userId);</a:t>
            </a:r>
            <a:endParaRPr lang="en-US"/>
          </a:p>
          <a:p>
            <a:pPr algn="l"/>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Displaying the Profile Picture</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Retrieve the user’s profile picture URL from the database and display it on the user's profile page.</a:t>
            </a:r>
            <a:endParaRPr lang="en-US"/>
          </a:p>
          <a:p>
            <a:pPr>
              <a:lnSpc>
                <a:spcPct val="150000"/>
              </a:lnSpc>
            </a:pPr>
            <a:r>
              <a:rPr lang="en-US"/>
              <a:t>Example: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408170"/>
            <a:ext cx="6908800" cy="187134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profile } = await supabase</a:t>
            </a:r>
            <a:endParaRPr lang="en-US"/>
          </a:p>
          <a:p>
            <a:pPr algn="l"/>
            <a:r>
              <a:rPr lang="en-US"/>
              <a:t>  .from('profiles')</a:t>
            </a:r>
            <a:endParaRPr lang="en-US"/>
          </a:p>
          <a:p>
            <a:pPr algn="l"/>
            <a:r>
              <a:rPr lang="en-US"/>
              <a:t>  .select('avatar_url')</a:t>
            </a:r>
            <a:endParaRPr lang="en-US"/>
          </a:p>
          <a:p>
            <a:pPr algn="l"/>
            <a:r>
              <a:rPr lang="en-US"/>
              <a:t>  .eq('id', userId)</a:t>
            </a:r>
            <a:endParaRPr lang="en-US"/>
          </a:p>
          <a:p>
            <a:pPr algn="l"/>
            <a:r>
              <a:rPr lang="en-US"/>
              <a:t>  .single();</a:t>
            </a:r>
            <a:endParaRPr lang="en-US"/>
          </a:p>
          <a:p>
            <a:pPr algn="l"/>
            <a:endParaRPr lang="en-US"/>
          </a:p>
          <a:p>
            <a:pPr algn="l"/>
            <a:r>
              <a:rPr lang="en-US"/>
              <a:t>document.getElementById('avatar').src = profile.avatar_url;</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Managing Profile Picture Updates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If users want to update their profile picture, replace the old image with the new one and update the record in the database.</a:t>
            </a:r>
            <a:endParaRPr lang="en-US"/>
          </a:p>
          <a:p>
            <a:pPr>
              <a:lnSpc>
                <a:spcPct val="150000"/>
              </a:lnSpc>
            </a:pPr>
            <a:r>
              <a:rPr lang="en-US"/>
              <a:t>Implement an option to delete or reset the profile picture to a default image if the user chooses.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ar-EG" b="1" i="0">
                <a:ln w="28575" cap="flat" cmpd="sng">
                  <a:solidFill>
                    <a:schemeClr val="dk1"/>
                  </a:solidFill>
                  <a:prstDash val="solid"/>
                  <a:round/>
                  <a:headEnd type="none" w="sm" len="sm"/>
                  <a:tailEnd type="none" w="sm" len="sm"/>
                </a:ln>
                <a:noFill/>
                <a:latin typeface="Calistog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rPr>
              <a:t>supabase docs</a:t>
            </a:r>
            <a:endPar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endParaRPr>
          </a:p>
          <a:p>
            <a:pPr marL="107950" indent="0">
              <a:lnSpc>
                <a:spcPct val="150000"/>
              </a:lnSpc>
              <a:buNone/>
            </a:pP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Set up a file input in your frontend application to allow users to upload an image.</a:t>
            </a:r>
            <a:endParaRPr lang="en-US"/>
          </a:p>
          <a:p>
            <a:pPr>
              <a:lnSpc>
                <a:spcPct val="150000"/>
              </a:lnSpc>
            </a:pPr>
            <a:r>
              <a:rPr lang="en-US"/>
              <a:t>Compress an image before uploading it to Supabase Storage.</a:t>
            </a:r>
            <a:endParaRPr lang="en-US"/>
          </a:p>
          <a:p>
            <a:pPr>
              <a:lnSpc>
                <a:spcPct val="150000"/>
              </a:lnSpc>
            </a:pPr>
            <a:r>
              <a:rPr lang="en-US"/>
              <a:t>Implement a file size limit in your upload form to restrict large files.</a:t>
            </a:r>
            <a:endParaRPr lang="en-US"/>
          </a:p>
          <a:p>
            <a:pPr>
              <a:lnSpc>
                <a:spcPct val="150000"/>
              </a:lnSpc>
            </a:pPr>
            <a:r>
              <a:rPr lang="en-US"/>
              <a:t>Display the uploaded image back to the user after successful upload.</a:t>
            </a:r>
            <a:endParaRPr lang="en-US"/>
          </a:p>
          <a:p>
            <a:pPr>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Implement a button that allows users to download the file from Supabase Storage.</a:t>
            </a:r>
            <a:endParaRPr lang="en-US">
              <a:sym typeface="+mn-ea"/>
            </a:endParaRPr>
          </a:p>
          <a:p>
            <a:pPr>
              <a:lnSpc>
                <a:spcPct val="150000"/>
              </a:lnSpc>
            </a:pPr>
            <a:r>
              <a:rPr lang="en-US"/>
              <a:t>Implement an option to update or delete the profile picture.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Frontend Integration with Supabase Storage</a:t>
            </a:r>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Challenges with Large File Upload</a:t>
            </a:r>
            <a:r>
              <a:rPr lang="en-US"/>
              <a:t>s</a:t>
            </a:r>
            <a:endParaRPr 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Connecting Supabase Storage with</a:t>
            </a:r>
            <a:r>
              <a:rPr lang="en-US" sz="2400"/>
              <a:t> </a:t>
            </a:r>
            <a:r>
              <a:rPr sz="2400"/>
              <a:t>Frontend</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Best Practices for Managing Large Files</a:t>
            </a:r>
            <a:endParaRPr lang="en-US" altLang="en-GB" sz="24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Profile Picture Management</a:t>
            </a:r>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Real-World Use Cases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Frontend Integration with Supabase Storage</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Connecting Supabase Storage with</a:t>
            </a:r>
            <a:r>
              <a:rPr lang="en-US">
                <a:sym typeface="+mn-ea"/>
              </a:rPr>
              <a:t> </a:t>
            </a:r>
            <a:r>
              <a:rPr>
                <a:sym typeface="+mn-ea"/>
              </a:rPr>
              <a:t>Frontend</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Frontend Integration with Supabase Storage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Supabase provides a seamless way to integrate storage functionality into frontend applications using the Supabase SDK. This allows users to upload, view, and manage files such as images, videos, and documents directly from the client side</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Initialize Supabase in Your Frontend</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Start by initializing the Supabase client in your frontend application. Use the supabase-js SDK to communicate with the Supabase backend.</a:t>
            </a:r>
            <a:endParaRPr lang="en-US" altLang="en-GB"/>
          </a:p>
          <a:p>
            <a:pPr marL="342900" lvl="0" indent="-342900" algn="l" rtl="0">
              <a:lnSpc>
                <a:spcPct val="150000"/>
              </a:lnSpc>
              <a:spcBef>
                <a:spcPts val="0"/>
              </a:spcBef>
              <a:spcAft>
                <a:spcPts val="0"/>
              </a:spcAft>
            </a:pPr>
            <a:r>
              <a:rPr lang="en-US" altLang="en-GB"/>
              <a:t>Example:</a:t>
            </a:r>
            <a:endParaRPr lang="en-US" altLang="en-GB"/>
          </a:p>
          <a:p>
            <a:pPr marL="342900" lvl="0" indent="-342900" algn="l" rtl="0">
              <a:lnSpc>
                <a:spcPct val="150000"/>
              </a:lnSpc>
              <a:spcBef>
                <a:spcPts val="0"/>
              </a:spcBef>
              <a:spcAft>
                <a:spcPts val="0"/>
              </a:spcAft>
            </a:pP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52670"/>
            <a:ext cx="6908800" cy="159893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import { createClient } from '@supabase/supabase-js';</a:t>
            </a:r>
            <a:endParaRPr lang="en-US"/>
          </a:p>
          <a:p>
            <a:pPr algn="l"/>
            <a:endParaRPr lang="en-US"/>
          </a:p>
          <a:p>
            <a:pPr algn="l"/>
            <a:r>
              <a:rPr lang="en-US"/>
              <a:t>const supabaseUrl = 'https://your-project.supabase.co';</a:t>
            </a:r>
            <a:endParaRPr lang="en-US"/>
          </a:p>
          <a:p>
            <a:pPr algn="l"/>
            <a:r>
              <a:rPr lang="en-US"/>
              <a:t>const supabaseKey = 'your-anon-key';</a:t>
            </a:r>
            <a:endParaRPr lang="en-US"/>
          </a:p>
          <a:p>
            <a:pPr algn="l"/>
            <a:r>
              <a:rPr lang="en-US"/>
              <a:t>const supabase = createClient(supabaseUrl, supabaseKey);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Uploading Files via the Frontend</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Use the Supabase Storage SDK to allow users to upload files from your frontend.</a:t>
            </a:r>
            <a:endParaRPr lang="en-US" altLang="en-GB"/>
          </a:p>
          <a:p>
            <a:pPr marL="342900" lvl="0" indent="-342900" algn="l" rtl="0">
              <a:lnSpc>
                <a:spcPct val="150000"/>
              </a:lnSpc>
              <a:spcBef>
                <a:spcPts val="0"/>
              </a:spcBef>
              <a:spcAft>
                <a:spcPts val="0"/>
              </a:spcAft>
            </a:pPr>
            <a:r>
              <a:rPr lang="en-US" altLang="en-GB"/>
              <a:t>Example: Creating an upload form in a React component:</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354830"/>
            <a:ext cx="6908800" cy="227901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handleFileUpload = async (event) =&gt; {</a:t>
            </a:r>
            <a:endParaRPr lang="en-US"/>
          </a:p>
          <a:p>
            <a:pPr algn="l"/>
            <a:r>
              <a:rPr lang="en-US"/>
              <a:t>  const file = event.target.files[0];</a:t>
            </a:r>
            <a:endParaRPr lang="en-US"/>
          </a:p>
          <a:p>
            <a:pPr algn="l"/>
            <a:r>
              <a:rPr lang="en-US"/>
              <a:t>  const { data, error } = await supabase.storage</a:t>
            </a:r>
            <a:endParaRPr lang="en-US"/>
          </a:p>
          <a:p>
            <a:pPr algn="l"/>
            <a:r>
              <a:rPr lang="en-US"/>
              <a:t>    .from('your-bucket')</a:t>
            </a:r>
            <a:endParaRPr lang="en-US"/>
          </a:p>
          <a:p>
            <a:pPr algn="l"/>
            <a:r>
              <a:rPr lang="en-US"/>
              <a:t>    .upload(`uploads/${file.name}`, file);</a:t>
            </a:r>
            <a:endParaRPr lang="en-US"/>
          </a:p>
          <a:p>
            <a:pPr algn="l"/>
            <a:endParaRPr lang="en-US"/>
          </a:p>
          <a:p>
            <a:pPr algn="l"/>
            <a:r>
              <a:rPr lang="en-US"/>
              <a:t>  if (error) console.error('File upload error:', error);</a:t>
            </a:r>
            <a:endParaRPr lang="en-US"/>
          </a:p>
          <a:p>
            <a:pPr algn="l"/>
            <a:r>
              <a:rPr lang="en-US"/>
              <a:t>  else console.log('File uploaded:', data);</a:t>
            </a:r>
            <a:endParaRPr lang="en-US"/>
          </a:p>
          <a:p>
            <a:pPr algn="l"/>
            <a:r>
              <a:rPr lang="en-US"/>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Displaying Uploaded Files</a:t>
            </a:r>
            <a:endParaRPr lang="en-US" altLang="en-GB">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After uploading, files can be accessed by generating a URL. If the file is in a public bucket, you can directly access it. For private buckets, generate signed URLs.</a:t>
            </a:r>
            <a:endParaRPr lang="en-US" altLang="en-GB"/>
          </a:p>
          <a:p>
            <a:pPr marL="342900" lvl="0" indent="-342900" algn="l" rtl="0">
              <a:lnSpc>
                <a:spcPct val="150000"/>
              </a:lnSpc>
              <a:spcBef>
                <a:spcPts val="0"/>
              </a:spcBef>
              <a:spcAft>
                <a:spcPts val="0"/>
              </a:spcAft>
            </a:pPr>
            <a:r>
              <a:rPr lang="en-US" altLang="en-GB"/>
              <a:t>Example: Displaying an uploaded image:</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61865"/>
            <a:ext cx="6908800" cy="175006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 = supabase.storage</a:t>
            </a:r>
            <a:endParaRPr lang="en-US"/>
          </a:p>
          <a:p>
            <a:pPr algn="l"/>
            <a:r>
              <a:rPr lang="en-US"/>
              <a:t>  .from('your-bucket')</a:t>
            </a:r>
            <a:endParaRPr lang="en-US"/>
          </a:p>
          <a:p>
            <a:pPr algn="l"/>
            <a:r>
              <a:rPr lang="en-US"/>
              <a:t>  .getPublicUrl('uploads/profile.jpg');</a:t>
            </a:r>
            <a:endParaRPr lang="en-US"/>
          </a:p>
          <a:p>
            <a:pPr algn="l"/>
            <a:endParaRPr lang="en-US"/>
          </a:p>
          <a:p>
            <a:pPr algn="l"/>
            <a:r>
              <a:rPr lang="en-US"/>
              <a:t>document.getElementById('image').src = data.publicUrl;</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7991</Words>
  <Application>WPS Presentation</Application>
  <PresentationFormat/>
  <Paragraphs>324</Paragraphs>
  <Slides>31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 From Beginner to Pro.</vt:lpstr>
      <vt:lpstr>Do not skip any information without understanding it.</vt:lpstr>
      <vt:lpstr>Any questions?</vt:lpstr>
      <vt:lpstr>Downloading and Managing Files</vt:lpstr>
      <vt:lpstr>Introduction to Supabase Storage.</vt:lpstr>
      <vt:lpstr>What is Supabase Storage?</vt:lpstr>
      <vt:lpstr>Frontend Integration with Supabase Storage</vt:lpstr>
      <vt:lpstr>Initialize Supabase in Your Frontend</vt:lpstr>
      <vt:lpstr>Uploading Files via the Frontend</vt:lpstr>
      <vt:lpstr>Use Cases for Supabase Storage</vt:lpstr>
      <vt:lpstr>Uploading Files to Supabase Storage.</vt:lpstr>
      <vt:lpstr>Creating a Bucket</vt:lpstr>
      <vt:lpstr>Upload via the Supabase dashboard</vt:lpstr>
      <vt:lpstr>File Path and Naming Conventions</vt:lpstr>
      <vt:lpstr>Chunked Uploads</vt:lpstr>
      <vt:lpstr>Optimizing Images and Files</vt:lpstr>
      <vt:lpstr>Optimizing Images and Files</vt:lpstr>
      <vt:lpstr>Downloading and Managing Files.</vt:lpstr>
      <vt:lpstr>Downloading Files</vt:lpstr>
      <vt:lpstr>Deleting Files</vt:lpstr>
      <vt:lpstr>Listing Files</vt:lpstr>
      <vt:lpstr>Managing Files</vt:lpstr>
      <vt:lpstr>Access Control Options</vt:lpstr>
      <vt:lpstr>Q&amp;A and Wrap-Up.</vt:lpstr>
      <vt:lpstr>Resources</vt:lpstr>
      <vt:lpstr>Homework</vt:lpstr>
      <vt:lpstr>Homework</vt:lpstr>
      <vt:lpstr>OFFFFF Take a brack.</vt:lpstr>
      <vt:lpstr>So, Don’t Wast Your Time in Sleep.</vt:lpstr>
      <vt:lpstr>See you next sesson!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genius</cp:lastModifiedBy>
  <cp:revision>23</cp:revision>
  <dcterms:created xsi:type="dcterms:W3CDTF">2024-08-09T15:20:00Z</dcterms:created>
  <dcterms:modified xsi:type="dcterms:W3CDTF">2024-09-25T12:32:18Z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1033-12.2.0.18283</vt:lpwstr>
  </property>
</Properties>
</file>