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8" r:id="rId5"/>
    <p:sldId id="407" r:id="rId6"/>
    <p:sldId id="258" r:id="rId7"/>
    <p:sldId id="260" r:id="rId8"/>
    <p:sldId id="505" r:id="rId9"/>
    <p:sldId id="531" r:id="rId10"/>
    <p:sldId id="532" r:id="rId11"/>
    <p:sldId id="533" r:id="rId12"/>
    <p:sldId id="351" r:id="rId13"/>
    <p:sldId id="352" r:id="rId14"/>
    <p:sldId id="459" r:id="rId15"/>
    <p:sldId id="481" r:id="rId16"/>
    <p:sldId id="534" r:id="rId17"/>
    <p:sldId id="361" r:id="rId18"/>
    <p:sldId id="362" r:id="rId19"/>
    <p:sldId id="507" r:id="rId20"/>
    <p:sldId id="508" r:id="rId21"/>
    <p:sldId id="445" r:id="rId22"/>
    <p:sldId id="556" r:id="rId23"/>
    <p:sldId id="557" r:id="rId24"/>
    <p:sldId id="558" r:id="rId25"/>
    <p:sldId id="394" r:id="rId26"/>
    <p:sldId id="395" r:id="rId27"/>
    <p:sldId id="402" r:id="rId28"/>
    <p:sldId id="398" r:id="rId29"/>
    <p:sldId id="399" r:id="rId30"/>
    <p:sldId id="400" r:id="rId31"/>
    <p:sldId id="401" r:id="rId32"/>
  </p:sldIdLst>
  <p:sldSz cx="12192000" cy="6858000"/>
  <p:notesSz cx="6858000" cy="9144000"/>
  <p:embeddedFontLst>
    <p:embeddedFont>
      <p:font typeface="Calistoga"/>
      <p:regular r:id="rId36"/>
    </p:embeddedFont>
    <p:embeddedFont>
      <p:font typeface="Antic Slab"/>
      <p:regular r:id="rId37"/>
    </p:embeddedFont>
    <p:embeddedFont>
      <p:font typeface="Poppins" panose="00000400000000000000"/>
      <p:regular r:id="rId38"/>
      <p:italic r:id="rId39"/>
      <p:boldItalic r:id="rId40"/>
    </p:embeddedFont>
    <p:embeddedFont>
      <p:font typeface="Homemade Apple" panose="0200000000000000000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88"/>
    <a:srgbClr val="3FCF99"/>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59"/>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6.fntdata"/><Relationship Id="rId40" Type="http://schemas.openxmlformats.org/officeDocument/2006/relationships/font" Target="fonts/font5.fntdata"/><Relationship Id="rId4" Type="http://schemas.openxmlformats.org/officeDocument/2006/relationships/notesMaster" Target="notesMasters/notesMaster1.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400000000000000"/>
                  <a:ea typeface="Poppins" panose="00000400000000000000"/>
                  <a:cs typeface="Poppins" panose="00000400000000000000"/>
                  <a:sym typeface="Poppins" panose="00000400000000000000"/>
                </a:rPr>
                <a:t>Free </a:t>
              </a:r>
              <a:r>
                <a:rPr lang="en-GB" sz="3600">
                  <a:solidFill>
                    <a:srgbClr val="3F3F3F"/>
                  </a:solidFill>
                  <a:latin typeface="Poppins" panose="00000400000000000000"/>
                  <a:ea typeface="Poppins" panose="00000400000000000000"/>
                  <a:cs typeface="Poppins" panose="00000400000000000000"/>
                  <a:sym typeface="Poppins" panose="00000400000000000000"/>
                </a:rPr>
                <a:t>themes and templates for </a:t>
              </a:r>
              <a:r>
                <a:rPr lang="en-GB" sz="3600" b="1">
                  <a:solidFill>
                    <a:srgbClr val="3F3F3F"/>
                  </a:solidFill>
                  <a:latin typeface="Poppins" panose="00000400000000000000"/>
                  <a:ea typeface="Poppins" panose="00000400000000000000"/>
                  <a:cs typeface="Poppins" panose="00000400000000000000"/>
                  <a:sym typeface="Poppins" panose="00000400000000000000"/>
                </a:rPr>
                <a:t>Google Slides</a:t>
              </a:r>
              <a:r>
                <a:rPr lang="en-GB" sz="3600">
                  <a:solidFill>
                    <a:srgbClr val="3F3F3F"/>
                  </a:solidFill>
                  <a:latin typeface="Poppins" panose="00000400000000000000"/>
                  <a:ea typeface="Poppins" panose="00000400000000000000"/>
                  <a:cs typeface="Poppins" panose="00000400000000000000"/>
                  <a:sym typeface="Poppins" panose="00000400000000000000"/>
                </a:rPr>
                <a:t> or </a:t>
              </a:r>
              <a:r>
                <a:rPr lang="en-GB" sz="3600" b="1">
                  <a:solidFill>
                    <a:srgbClr val="3F3F3F"/>
                  </a:solidFill>
                  <a:latin typeface="Poppins" panose="00000400000000000000"/>
                  <a:ea typeface="Poppins" panose="00000400000000000000"/>
                  <a:cs typeface="Poppins" panose="00000400000000000000"/>
                  <a:sym typeface="Poppins" panose="00000400000000000000"/>
                </a:rPr>
                <a:t>PowerPoint</a:t>
              </a: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r>
                <a:rPr lang="en-GB" sz="3000" b="1">
                  <a:solidFill>
                    <a:srgbClr val="FFCB25"/>
                  </a:solidFill>
                  <a:latin typeface="Poppins" panose="00000400000000000000"/>
                  <a:ea typeface="Poppins" panose="00000400000000000000"/>
                  <a:cs typeface="Poppins" panose="00000400000000000000"/>
                  <a:sym typeface="Poppins" panose="00000400000000000000"/>
                </a:rPr>
                <a:t>NOT to be sold as is or modified!</a:t>
              </a:r>
              <a:endParaRPr sz="3000" b="1">
                <a:solidFill>
                  <a:srgbClr val="FFCB25"/>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700">
                  <a:solidFill>
                    <a:srgbClr val="3F3F3F"/>
                  </a:solidFill>
                  <a:latin typeface="Poppins" panose="00000400000000000000"/>
                  <a:ea typeface="Poppins" panose="00000400000000000000"/>
                  <a:cs typeface="Poppins" panose="00000400000000000000"/>
                  <a:sym typeface="Poppins" panose="00000400000000000000"/>
                </a:rPr>
                <a:t>Read </a:t>
              </a:r>
              <a:r>
                <a:rPr lang="en-GB" sz="2700" u="sng">
                  <a:solidFill>
                    <a:srgbClr val="3F3F3F"/>
                  </a:solidFill>
                  <a:latin typeface="Poppins" panose="00000400000000000000"/>
                  <a:ea typeface="Poppins" panose="00000400000000000000"/>
                  <a:cs typeface="Poppins" panose="00000400000000000000"/>
                  <a:sym typeface="Poppins" panose="00000400000000000000"/>
                  <a:hlinkClick r:id="rId2"/>
                </a:rPr>
                <a:t>FAQ</a:t>
              </a:r>
              <a:r>
                <a:rPr lang="en-GB" sz="4400" b="1">
                  <a:solidFill>
                    <a:srgbClr val="FFCB25"/>
                  </a:solidFill>
                  <a:latin typeface="Poppins" panose="00000400000000000000"/>
                  <a:ea typeface="Poppins" panose="00000400000000000000"/>
                  <a:cs typeface="Poppins" panose="00000400000000000000"/>
                  <a:sym typeface="Poppins" panose="00000400000000000000"/>
                </a:rPr>
                <a:t> </a:t>
              </a:r>
              <a:r>
                <a:rPr lang="en-GB" sz="2700">
                  <a:solidFill>
                    <a:srgbClr val="3F3F3F"/>
                  </a:solidFill>
                  <a:latin typeface="Poppins" panose="00000400000000000000"/>
                  <a:ea typeface="Poppins" panose="00000400000000000000"/>
                  <a:cs typeface="Poppins" panose="00000400000000000000"/>
                  <a:sym typeface="Poppins" panose="00000400000000000000"/>
                </a:rPr>
                <a:t>on slidesmania.com</a:t>
              </a:r>
              <a:endParaRPr sz="2700">
                <a:solidFill>
                  <a:srgbClr val="3F3F3F"/>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000">
                  <a:solidFill>
                    <a:srgbClr val="3F3F3F"/>
                  </a:solidFill>
                  <a:latin typeface="Poppins" panose="00000400000000000000"/>
                  <a:ea typeface="Poppins" panose="00000400000000000000"/>
                  <a:cs typeface="Poppins" panose="00000400000000000000"/>
                  <a:sym typeface="Poppins" panose="00000400000000000000"/>
                </a:rPr>
                <a:t>Do not remove the slidesmania.com text on the sides.</a:t>
              </a:r>
              <a:endParaRPr sz="2000">
                <a:solidFill>
                  <a:srgbClr val="3F3F3F"/>
                </a:solidFill>
                <a:latin typeface="Poppins" panose="00000400000000000000"/>
                <a:ea typeface="Poppins" panose="00000400000000000000"/>
                <a:cs typeface="Poppins" panose="00000400000000000000"/>
                <a:sym typeface="Poppins" panose="00000400000000000000"/>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48.xml"/><Relationship Id="rId2" Type="http://schemas.openxmlformats.org/officeDocument/2006/relationships/hyperlink" Target="https://supabase.com/docs" TargetMode="Externa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9.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hyperlink" Target="https://www.facebook.com/joeshwoa.max/" TargetMode="External"/><Relationship Id="rId3" Type="http://schemas.openxmlformats.org/officeDocument/2006/relationships/hyperlink" Target="https://www.linkedin.com/in/joeshwoa-george/" TargetMode="External"/><Relationship Id="rId2" Type="http://schemas.openxmlformats.org/officeDocument/2006/relationships/tags" Target="../tags/tag57.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7" name="Picture 6" descr="supabase-logo-wordmark--light"/>
          <p:cNvPicPr>
            <a:picLocks noChangeAspect="1"/>
          </p:cNvPicPr>
          <p:nvPr/>
        </p:nvPicPr>
        <p:blipFill>
          <a:blip r:embed="rId1"/>
          <a:stretch>
            <a:fillRect/>
          </a:stretch>
        </p:blipFill>
        <p:spPr>
          <a:xfrm>
            <a:off x="4834255" y="659765"/>
            <a:ext cx="3190240" cy="833755"/>
          </a:xfrm>
          <a:prstGeom prst="rect">
            <a:avLst/>
          </a:prstGeom>
        </p:spPr>
      </p:pic>
      <p:pic>
        <p:nvPicPr>
          <p:cNvPr id="4" name="Picture 3" descr="supabase-logo-icon"/>
          <p:cNvPicPr>
            <a:picLocks noChangeAspect="1"/>
          </p:cNvPicPr>
          <p:nvPr/>
        </p:nvPicPr>
        <p:blipFill>
          <a:blip r:embed="rId2"/>
          <a:stretch>
            <a:fillRect/>
          </a:stretch>
        </p:blipFill>
        <p:spPr>
          <a:xfrm rot="1140000">
            <a:off x="8709025" y="569595"/>
            <a:ext cx="5379720" cy="5540375"/>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US" altLang="en-GB">
                <a:noFill/>
              </a:rPr>
              <a:t>   </a:t>
            </a:r>
            <a:r>
              <a:rPr lang="en-GB"/>
              <a:t>: From Beginner to Pro.</a:t>
            </a:r>
            <a:endParaRPr lang="en-GB"/>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a:sym typeface="+mn-ea"/>
              </a:rPr>
              <a:t>Session </a:t>
            </a:r>
            <a:r>
              <a:rPr lang="en-US">
                <a:sym typeface="+mn-ea"/>
              </a:rPr>
              <a:t>11</a:t>
            </a:r>
            <a:r>
              <a:rPr lang="en-GB"/>
              <a:t>: </a:t>
            </a:r>
            <a:r>
              <a:t>Supabase Functions (Edge Functions)</a:t>
            </a:r>
          </a:p>
        </p:txBody>
      </p:sp>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Steps to Create and Deploy an Edge Function</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Creating and Deploying Serverless Functions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a:sym typeface="+mn-ea"/>
              </a:rPr>
              <a:t>Set Up Supabase CLI</a:t>
            </a:r>
            <a:endParaRPr>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Ensure the Supabase CLI is installed and set up to manage your project and deploy functions.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008120"/>
            <a:ext cx="6908800" cy="63500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supabase functions init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Create a New Edge Function</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Use the CLI to create a new function:</a:t>
            </a:r>
            <a:endParaRPr lang="en-US">
              <a:sym typeface="+mn-ea"/>
            </a:endParaRPr>
          </a:p>
          <a:p>
            <a:pPr>
              <a:lnSpc>
                <a:spcPct val="150000"/>
              </a:lnSpc>
            </a:pPr>
            <a:endParaRPr lang="en-US">
              <a:sym typeface="+mn-ea"/>
            </a:endParaRPr>
          </a:p>
          <a:p>
            <a:pPr>
              <a:lnSpc>
                <a:spcPct val="150000"/>
              </a:lnSpc>
            </a:pPr>
            <a:endParaRPr lang="en-US">
              <a:sym typeface="+mn-ea"/>
            </a:endParaRPr>
          </a:p>
          <a:p>
            <a:pPr>
              <a:lnSpc>
                <a:spcPct val="150000"/>
              </a:lnSpc>
            </a:pPr>
            <a:r>
              <a:rPr lang="en-US">
                <a:sym typeface="+mn-ea"/>
              </a:rPr>
              <a:t>This will generate a new directory with files for your serverless function.</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3429635"/>
            <a:ext cx="6908800" cy="66992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supabase functions new myFunction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Write the Function</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Open the generated file in functions/myFunction/index.ts and modify it:</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008120"/>
            <a:ext cx="6908800" cy="129540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export default async function (req: Request): Promise&lt;Response&gt; {</a:t>
            </a:r>
            <a:endParaRPr lang="en-US"/>
          </a:p>
          <a:p>
            <a:pPr algn="l"/>
            <a:r>
              <a:rPr lang="en-US"/>
              <a:t>  const { name } = await req.json();</a:t>
            </a:r>
            <a:endParaRPr lang="en-US"/>
          </a:p>
          <a:p>
            <a:pPr algn="l"/>
            <a:r>
              <a:rPr lang="en-US"/>
              <a:t>  return new Response(`Hello ${name}!`);</a:t>
            </a:r>
            <a:endParaRPr lang="en-US"/>
          </a:p>
          <a:p>
            <a:pPr algn="l"/>
            <a:r>
              <a:rPr 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Deploy the Function</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Once your function is ready, deploy it to Supabase's Edge Network</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3428365"/>
            <a:ext cx="6908800" cy="67246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supabase functions deploy myFunction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Automating Tasks with Database Triggers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Triggering Functions from Database Changes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Automating Tasks with Database Triggers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One of the powerful features of Supabase is its integration between Edge Functions and the database. You can set up database triggers to call serverless functions automatically when certain events occur in the database (such as inserts, updates, or deletes).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Create a Trigger in the Database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You can create a PostgreSQL trigger that calls a function whenever a row is inserted or updated in a table.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Use the Supabase Event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Supabase provides easy access to database changes. For example, if you want to trigger a function when a new user is added to the profiles table: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4241800"/>
            <a:ext cx="6908800" cy="252666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OR REPLACE FUNCTION notify_new_user()</a:t>
            </a:r>
            <a:endParaRPr lang="en-US"/>
          </a:p>
          <a:p>
            <a:pPr algn="l"/>
            <a:r>
              <a:rPr lang="en-US"/>
              <a:t>RETURNS trigger AS $$</a:t>
            </a:r>
            <a:endParaRPr lang="en-US"/>
          </a:p>
          <a:p>
            <a:pPr algn="l"/>
            <a:r>
              <a:rPr lang="en-US"/>
              <a:t>BEGIN</a:t>
            </a:r>
            <a:endParaRPr lang="en-US"/>
          </a:p>
          <a:p>
            <a:pPr algn="l"/>
            <a:r>
              <a:rPr lang="en-US"/>
              <a:t>  PERFORM pg_notify('new_user', NEW.id::text);</a:t>
            </a:r>
            <a:endParaRPr lang="en-US"/>
          </a:p>
          <a:p>
            <a:pPr algn="l"/>
            <a:r>
              <a:rPr lang="en-US"/>
              <a:t>  RETURN NEW;</a:t>
            </a:r>
            <a:endParaRPr lang="en-US"/>
          </a:p>
          <a:p>
            <a:pPr algn="l"/>
            <a:r>
              <a:rPr lang="en-US"/>
              <a:t>END;</a:t>
            </a:r>
            <a:endParaRPr lang="en-US"/>
          </a:p>
          <a:p>
            <a:pPr algn="l"/>
            <a:r>
              <a:rPr lang="en-US"/>
              <a:t>$$ LANGUAGE plpgsql;</a:t>
            </a:r>
            <a:endParaRPr lang="en-US"/>
          </a:p>
          <a:p>
            <a:pPr algn="l"/>
            <a:endParaRPr lang="en-US"/>
          </a:p>
          <a:p>
            <a:pPr algn="l"/>
            <a:r>
              <a:rPr lang="en-US"/>
              <a:t>CREATE TRIGGER on_new_user</a:t>
            </a:r>
            <a:endParaRPr lang="en-US"/>
          </a:p>
          <a:p>
            <a:pPr algn="l"/>
            <a:r>
              <a:rPr lang="en-US"/>
              <a:t>AFTER INSERT ON profiles</a:t>
            </a:r>
            <a:endParaRPr lang="en-US"/>
          </a:p>
          <a:p>
            <a:pPr algn="l"/>
            <a:r>
              <a:rPr lang="en-US"/>
              <a:t>FOR EACH ROW EXECUTE FUNCTION notify_new_user();</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Create a Serverless Function to Respond to the Trigger</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In your serverless function, listen for the event and handle it accordingly:</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4008120"/>
            <a:ext cx="6908800" cy="15506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export default async function (req: Request): Promise&lt;Response&gt; {</a:t>
            </a:r>
            <a:endParaRPr lang="en-US"/>
          </a:p>
          <a:p>
            <a:pPr algn="l"/>
            <a:r>
              <a:rPr lang="en-US"/>
              <a:t>  const { id } = await req.json();</a:t>
            </a:r>
            <a:endParaRPr lang="en-US"/>
          </a:p>
          <a:p>
            <a:pPr algn="l"/>
            <a:r>
              <a:rPr lang="en-US"/>
              <a:t>  // Process the new user or perform an action</a:t>
            </a:r>
            <a:endParaRPr lang="en-US"/>
          </a:p>
          <a:p>
            <a:pPr algn="l"/>
            <a:r>
              <a:rPr lang="en-US"/>
              <a:t>  return new Response(`User with ID ${id} added.`);</a:t>
            </a:r>
            <a:endParaRPr lang="en-US"/>
          </a:p>
          <a:p>
            <a:pPr algn="l"/>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t>Do not skip any information without understanding it.</a:t>
            </a:r>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Deploy and Test</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Once the trigger and function are set up, test the setup by inserting new rows into the profiles table and watching the serverless function respond.</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Use Cases and Best Practices for Serverless Functions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Notifications: Trigger serverless functions to send push notifications or emails when certain events happen in your app (e.g., new user signup, payment success).</a:t>
            </a:r>
            <a:endParaRPr lang="en-US"/>
          </a:p>
          <a:p>
            <a:pPr>
              <a:lnSpc>
                <a:spcPct val="150000"/>
              </a:lnSpc>
            </a:pPr>
            <a:r>
              <a:rPr lang="en-US"/>
              <a:t>Data Transformation: Use functions to transform or manipulate data when it’s added to your database, ensuring consistent formatting or additional processing.</a:t>
            </a:r>
            <a:endParaRPr lang="en-US"/>
          </a:p>
          <a:p>
            <a:pPr>
              <a:lnSpc>
                <a:spcPct val="150000"/>
              </a:lnSpc>
            </a:pPr>
            <a:r>
              <a:rPr lang="en-US"/>
              <a:t>Automated Reports: Create functions to generate and send reports based on data collected in your app.</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Use Cases and Best Practices for Serverless Functions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Keep Functions Small: Write small, focused functions that do one thing well. This makes them easier to test and maintain.</a:t>
            </a:r>
            <a:endParaRPr lang="en-US"/>
          </a:p>
          <a:p>
            <a:pPr>
              <a:lnSpc>
                <a:spcPct val="150000"/>
              </a:lnSpc>
            </a:pPr>
            <a:r>
              <a:rPr lang="en-US"/>
              <a:t>Error Handling: Ensure that your functions handle errors gracefully and provide meaningful error messages for debugging.</a:t>
            </a:r>
            <a:endParaRPr lang="en-US"/>
          </a:p>
          <a:p>
            <a:pPr>
              <a:lnSpc>
                <a:spcPct val="150000"/>
              </a:lnSpc>
            </a:pPr>
            <a:r>
              <a:rPr lang="en-US"/>
              <a:t>Security: Protect your serverless functions by requiring authentication (e.g., passing Supabase JWT tokens in the request headers).</a:t>
            </a:r>
            <a:endParaRPr lang="en-US"/>
          </a:p>
          <a:p>
            <a:pPr>
              <a:lnSpc>
                <a:spcPct val="150000"/>
              </a:lnSpc>
            </a:pPr>
            <a:r>
              <a:rPr lang="en-US"/>
              <a:t>Rate Limiting: Consider adding rate limiting or validation to avoid abuse of your serverless functions.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a:ln w="28575" cap="flat" cmpd="sng">
                  <a:solidFill>
                    <a:schemeClr val="dk1"/>
                  </a:solidFill>
                  <a:prstDash val="solid"/>
                  <a:round/>
                  <a:headEnd type="none" w="sm" len="sm"/>
                  <a:tailEnd type="none" w="sm" len="sm"/>
                </a:ln>
                <a:noFill/>
                <a:latin typeface="Calistoga"/>
                <a:sym typeface="+mn-ea"/>
              </a:rPr>
              <a:t>0</a:t>
            </a:r>
            <a:r>
              <a:rPr lang="en-US" b="1">
                <a:ln w="28575" cap="flat" cmpd="sng">
                  <a:solidFill>
                    <a:schemeClr val="dk1"/>
                  </a:solidFill>
                  <a:prstDash val="solid"/>
                  <a:round/>
                  <a:headEnd type="none" w="sm" len="sm"/>
                  <a:tailEnd type="none" w="sm" len="sm"/>
                </a:ln>
                <a:noFill/>
                <a:latin typeface="Calistoga"/>
                <a:sym typeface="+mn-e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rPr>
              <a:t>supabase docs</a:t>
            </a:r>
            <a:endPar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endParaRPr>
          </a:p>
          <a:p>
            <a:pPr marL="107950" indent="0">
              <a:lnSpc>
                <a:spcPct val="150000"/>
              </a:lnSpc>
              <a:buNone/>
            </a:pPr>
            <a:endParaRPr lang="en-US"/>
          </a:p>
        </p:txBody>
      </p: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Write a basic serverless function that takes input from a request (e.g., a name) and returns a personalized message.</a:t>
            </a:r>
            <a:endParaRPr lang="en-US"/>
          </a:p>
          <a:p>
            <a:pPr>
              <a:lnSpc>
                <a:spcPct val="150000"/>
              </a:lnSpc>
            </a:pPr>
            <a:r>
              <a:rPr lang="en-US"/>
              <a:t>Deploy the function and test it using a frontend application or a REST client like Postman.</a:t>
            </a:r>
            <a:endParaRPr lang="en-US"/>
          </a:p>
          <a:p>
            <a:pPr>
              <a:lnSpc>
                <a:spcPct val="150000"/>
              </a:lnSpc>
            </a:pPr>
            <a:r>
              <a:rPr lang="en-US"/>
              <a:t>Set up a database trigger that calls a Supabase Function when a new row is inserted into a table.</a:t>
            </a:r>
            <a:endParaRPr lang="en-US"/>
          </a:p>
          <a:p>
            <a:pPr>
              <a:lnSpc>
                <a:spcPct val="150000"/>
              </a:lnSpc>
            </a:pPr>
            <a:r>
              <a:rPr lang="en-US"/>
              <a:t>Write and deploy the corresponding serverless function that handles the event and performs a task (e.g., sending a notification or logging the event).</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session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sp>
        <p:nvSpPr>
          <p:cNvPr id="5" name="Text Box 4">
            <a:hlinkClick r:id="rId3"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4" action="ppaction://hlinkfile"/>
          </p:cNvPr>
          <p:cNvSpPr txBox="1"/>
          <p:nvPr>
            <p:custDataLst>
              <p:tags r:id="rId5"/>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6"/>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pic>
        <p:nvPicPr>
          <p:cNvPr id="2" name="Picture 1" descr="supabase-logo-icon"/>
          <p:cNvPicPr>
            <a:picLocks noChangeAspect="1"/>
          </p:cNvPicPr>
          <p:nvPr/>
        </p:nvPicPr>
        <p:blipFill>
          <a:blip r:embed="rId7"/>
          <a:stretch>
            <a:fillRect/>
          </a:stretch>
        </p:blipFill>
        <p:spPr>
          <a:xfrm rot="1140000">
            <a:off x="8709025" y="569595"/>
            <a:ext cx="5379720" cy="5540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What Are Supabase Functions (Edge Functions)?</a:t>
            </a:r>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Steps to Create and Deploy an Edge Function</a:t>
            </a:r>
            <a:r>
              <a:rPr lang="en-US"/>
              <a:t>.</a:t>
            </a:r>
            <a:endParaRPr 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t>Introduction to Supabase Functions</a:t>
            </a:r>
            <a:endParaRPr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Create and Deploy Serverless Functions</a:t>
            </a:r>
            <a:endParaRPr lang="en-US" altLang="en-GB" sz="24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Automating Tasks with Database Triggers</a:t>
            </a:r>
            <a:r>
              <a:rPr lang="en-US"/>
              <a:t>.</a:t>
            </a:r>
            <a:endParaRPr lang="en-US"/>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Triggering Functions from Database Changes</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What Are Supabase Functions (Edge Functions)?</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Introduction to Supabase Functions (Edge Functions)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What Are</a:t>
            </a:r>
            <a:r>
              <a:rPr lang="en-US">
                <a:sym typeface="+mn-ea"/>
              </a:rPr>
              <a:t> </a:t>
            </a:r>
            <a:r>
              <a:rPr>
                <a:sym typeface="+mn-ea"/>
              </a:rPr>
              <a:t>Edge Functions?</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Supabase Functions (also known as Edge Functions) are serverless functions that are executed close to the user. They run on Vercel’s Edge Network, which ensures low latency and faster response times.</a:t>
            </a:r>
            <a:endParaRPr lang="en-US" altLang="en-GB"/>
          </a:p>
          <a:p>
            <a:pPr marL="342900" lvl="0" indent="-342900" algn="l" rtl="0">
              <a:lnSpc>
                <a:spcPct val="150000"/>
              </a:lnSpc>
              <a:spcBef>
                <a:spcPts val="0"/>
              </a:spcBef>
              <a:spcAft>
                <a:spcPts val="0"/>
              </a:spcAft>
            </a:pPr>
            <a:r>
              <a:rPr lang="en-US" altLang="en-GB"/>
              <a:t>Serverless means you don’t have to manage infrastructure. You write the code and deploy it, and Supabase handles the scaling.</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What Are</a:t>
            </a:r>
            <a:r>
              <a:rPr lang="en-US">
                <a:sym typeface="+mn-ea"/>
              </a:rPr>
              <a:t> </a:t>
            </a:r>
            <a:r>
              <a:rPr>
                <a:sym typeface="+mn-ea"/>
              </a:rPr>
              <a:t>Edge Functions?</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These functions are written using TypeScript or JavaScript and are perfect for tasks like responding to webhooks, handling complex computations, or extending your app’s backend logic.</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Use Cases for Edge Functions</a:t>
            </a:r>
            <a:endParaRPr lang="en-US" altLang="en-GB">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Webhooks: Responding to external services (e.g., payment confirmations).</a:t>
            </a:r>
            <a:endParaRPr lang="en-US" altLang="en-GB"/>
          </a:p>
          <a:p>
            <a:pPr marL="342900" lvl="0" indent="-342900" algn="l" rtl="0">
              <a:lnSpc>
                <a:spcPct val="150000"/>
              </a:lnSpc>
              <a:spcBef>
                <a:spcPts val="0"/>
              </a:spcBef>
              <a:spcAft>
                <a:spcPts val="0"/>
              </a:spcAft>
            </a:pPr>
            <a:r>
              <a:rPr lang="en-US" altLang="en-GB"/>
              <a:t>Background Jobs: Running asynchronous tasks such as data processing.</a:t>
            </a:r>
            <a:endParaRPr lang="en-US" altLang="en-GB"/>
          </a:p>
          <a:p>
            <a:pPr marL="342900" lvl="0" indent="-342900" algn="l" rtl="0">
              <a:lnSpc>
                <a:spcPct val="150000"/>
              </a:lnSpc>
              <a:spcBef>
                <a:spcPts val="0"/>
              </a:spcBef>
              <a:spcAft>
                <a:spcPts val="0"/>
              </a:spcAft>
            </a:pPr>
            <a:r>
              <a:rPr lang="en-US" altLang="en-GB"/>
              <a:t>API Extensions: Implementing complex business logic that doesn’t fit into your client-side code.</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How Supabase Edge Functions Work</a:t>
            </a:r>
            <a:endParaRPr lang="en-US" altLang="en-GB">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Edge Functions are written, tested, and deployed directly within Supabase. They are callable via HTTP, and they can interact with your Supabase database and services.</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B050"/>
      </a:hlink>
      <a:folHlink>
        <a:srgbClr val="3FC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6626</Words>
  <Application>WPS Presentation</Application>
  <PresentationFormat/>
  <Paragraphs>256</Paragraphs>
  <Slides>29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SlidesMania</vt:lpstr>
      <vt:lpstr>Mastering Flutter   : From Beginner to Pro.</vt:lpstr>
      <vt:lpstr>Do not skip any information without understanding it.</vt:lpstr>
      <vt:lpstr>Any questions?</vt:lpstr>
      <vt:lpstr>Triggering Functions from Database Changes</vt:lpstr>
      <vt:lpstr>Introduction to Supabase Functions (Edge Functions).</vt:lpstr>
      <vt:lpstr>What Are Edge Functions?</vt:lpstr>
      <vt:lpstr>What Are Edge Functions?</vt:lpstr>
      <vt:lpstr>Use Cases for Edge Functions</vt:lpstr>
      <vt:lpstr>How Supabase Edge Functions Work</vt:lpstr>
      <vt:lpstr>Creating and Deploying Serverless Functions.</vt:lpstr>
      <vt:lpstr>Set Up Supabase CLI</vt:lpstr>
      <vt:lpstr>Create a New Edge Function</vt:lpstr>
      <vt:lpstr>Write the Function</vt:lpstr>
      <vt:lpstr>Deploy the Function</vt:lpstr>
      <vt:lpstr>Triggering Functions from Database Changes.</vt:lpstr>
      <vt:lpstr>Automating Tasks with Database Triggers</vt:lpstr>
      <vt:lpstr>Create a Trigger in the Database</vt:lpstr>
      <vt:lpstr>Use the Supabase Event System</vt:lpstr>
      <vt:lpstr>Create a Serverless Function to Respond to the Trigger</vt:lpstr>
      <vt:lpstr>Deploy and Test</vt:lpstr>
      <vt:lpstr>Use Cases and Best Practices for Serverless Functions</vt:lpstr>
      <vt:lpstr>Use Cases and Best Practices for Serverless Functions</vt:lpstr>
      <vt:lpstr>Q&amp;A and Wrap-Up.</vt:lpstr>
      <vt:lpstr>Resources</vt:lpstr>
      <vt:lpstr>Homework</vt:lpstr>
      <vt:lpstr>OFFFFF Take a brack.</vt:lpstr>
      <vt:lpstr>So, Don’t Wast Your Time in Sleep.</vt:lpstr>
      <vt:lpstr>See you next session!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genius</cp:lastModifiedBy>
  <cp:revision>29</cp:revision>
  <dcterms:created xsi:type="dcterms:W3CDTF">2024-08-09T15:20:00Z</dcterms:created>
  <dcterms:modified xsi:type="dcterms:W3CDTF">2024-12-18T13:40:06Z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1033-12.2.0.19307</vt:lpwstr>
  </property>
</Properties>
</file>