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08" r:id="rId5"/>
    <p:sldId id="407" r:id="rId6"/>
    <p:sldId id="258" r:id="rId7"/>
    <p:sldId id="260" r:id="rId8"/>
    <p:sldId id="306" r:id="rId9"/>
    <p:sldId id="261" r:id="rId10"/>
    <p:sldId id="351" r:id="rId11"/>
    <p:sldId id="352" r:id="rId12"/>
    <p:sldId id="353" r:id="rId13"/>
    <p:sldId id="430" r:id="rId14"/>
    <p:sldId id="361" r:id="rId15"/>
    <p:sldId id="362" r:id="rId16"/>
    <p:sldId id="363" r:id="rId17"/>
    <p:sldId id="364" r:id="rId18"/>
    <p:sldId id="394" r:id="rId19"/>
    <p:sldId id="395" r:id="rId20"/>
    <p:sldId id="402" r:id="rId21"/>
    <p:sldId id="398" r:id="rId22"/>
    <p:sldId id="399" r:id="rId23"/>
    <p:sldId id="400" r:id="rId24"/>
    <p:sldId id="401" r:id="rId25"/>
  </p:sldIdLst>
  <p:sldSz cx="12192000" cy="6858000"/>
  <p:notesSz cx="6858000" cy="9144000"/>
  <p:embeddedFontLst>
    <p:embeddedFont>
      <p:font typeface="Calistoga"/>
      <p:regular r:id="rId29"/>
    </p:embeddedFont>
    <p:embeddedFont>
      <p:font typeface="Antic Slab"/>
      <p:regular r:id="rId30"/>
    </p:embeddedFont>
    <p:embeddedFont>
      <p:font typeface="Poppins" panose="00000400000000000000"/>
      <p:regular r:id="rId31"/>
      <p:italic r:id="rId32"/>
      <p:boldItalic r:id="rId33"/>
    </p:embeddedFont>
    <p:embeddedFont>
      <p:font typeface="Homemade Apple" panose="0200000000000000000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C088"/>
    <a:srgbClr val="3FCF99"/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25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34.xml"/><Relationship Id="rId3" Type="http://schemas.openxmlformats.org/officeDocument/2006/relationships/hyperlink" Target="https://www.mongodb.com/resources/products/capabilities/acid-compliance" TargetMode="External"/><Relationship Id="rId2" Type="http://schemas.openxmlformats.org/officeDocument/2006/relationships/hyperlink" Target="https://supabase.com/docs" TargetMode="Externa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hyperlink" Target="https://www.facebook.com/joeshwoa.max/" TargetMode="External"/><Relationship Id="rId3" Type="http://schemas.openxmlformats.org/officeDocument/2006/relationships/hyperlink" Target="https://www.linkedin.com/in/joeshwoa-george/" TargetMode="External"/><Relationship Id="rId2" Type="http://schemas.openxmlformats.org/officeDocument/2006/relationships/tags" Target="../tags/tag43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pabase-logo-wordmark--l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255" y="659765"/>
            <a:ext cx="3190240" cy="833755"/>
          </a:xfrm>
          <a:prstGeom prst="rect">
            <a:avLst/>
          </a:prstGeom>
        </p:spPr>
      </p:pic>
      <p:pic>
        <p:nvPicPr>
          <p:cNvPr id="4" name="Picture 3" descr="supabase-logo-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US" altLang="en-GB">
                <a:noFill/>
              </a:rPr>
              <a:t>   </a:t>
            </a:r>
            <a:r>
              <a:rPr lang="en-GB"/>
              <a:t>: From Beginner to Pro.</a:t>
            </a:r>
            <a:endParaRPr lang="en-GB"/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3</a:t>
            </a:r>
            <a:r>
              <a:rPr lang="en-GB"/>
              <a:t>: </a:t>
            </a:r>
            <a:r>
              <a:t>Supabase Database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Creating Tables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marL="450850" indent="-342900"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Using SQL for Table Creation:</a:t>
            </a:r>
            <a:endParaRPr lang="en-US">
              <a:solidFill>
                <a:schemeClr val="bg2"/>
              </a:solidFill>
            </a:endParaRPr>
          </a:p>
          <a:p>
            <a:pPr marL="107950" indent="457200">
              <a:lnSpc>
                <a:spcPct val="150000"/>
              </a:lnSpc>
              <a:buNone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83155" y="3731260"/>
            <a:ext cx="6908800" cy="177482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CREATE TABLE users (</a:t>
            </a:r>
            <a:endParaRPr lang="en-US"/>
          </a:p>
          <a:p>
            <a:pPr algn="l"/>
            <a:r>
              <a:rPr lang="en-US"/>
              <a:t>  id SERIAL PRIMARY KEY,</a:t>
            </a:r>
            <a:endParaRPr lang="en-US"/>
          </a:p>
          <a:p>
            <a:pPr algn="l"/>
            <a:r>
              <a:rPr lang="en-US"/>
              <a:t>  name TEXT NOT NULL,</a:t>
            </a:r>
            <a:endParaRPr lang="en-US"/>
          </a:p>
          <a:p>
            <a:pPr algn="l"/>
            <a:r>
              <a:rPr lang="en-US"/>
              <a:t>  email TEXT UNIQUE NOT NULL</a:t>
            </a:r>
            <a:endParaRPr lang="en-US"/>
          </a:p>
          <a:p>
            <a:pPr algn="l"/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Managing Tables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Inserting Data Using </a:t>
            </a:r>
            <a:r>
              <a:rPr lang="en-US">
                <a:solidFill>
                  <a:schemeClr val="bg2"/>
                </a:solidFill>
                <a:sym typeface="+mn-ea"/>
              </a:rPr>
              <a:t>SQL</a:t>
            </a:r>
            <a:r>
              <a:rPr lang="en-US"/>
              <a:t>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Updating and Deleting Data Using </a:t>
            </a:r>
            <a:r>
              <a:rPr lang="en-US">
                <a:solidFill>
                  <a:schemeClr val="bg2"/>
                </a:solidFill>
                <a:sym typeface="+mn-ea"/>
              </a:rPr>
              <a:t>SQL</a:t>
            </a:r>
            <a:r>
              <a:rPr lang="en-US">
                <a:sym typeface="+mn-ea"/>
              </a:rPr>
              <a:t>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Update </a:t>
            </a: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Delete 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372995" y="3533140"/>
            <a:ext cx="6918325" cy="5391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ym typeface="+mn-ea"/>
              </a:rPr>
              <a:t>INSERT INTO users (name, email) VALUES ('Jane Doe', 'jane@doe.com');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355340" y="5100955"/>
            <a:ext cx="5935345" cy="5391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ym typeface="+mn-ea"/>
              </a:rPr>
              <a:t>UPDATE users SET name = 'John Smith' WHERE id = 1;</a:t>
            </a:r>
            <a:endParaRPr lang="en-US">
              <a:sym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55340" y="6055360"/>
            <a:ext cx="5935345" cy="5391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ym typeface="+mn-ea"/>
              </a:rPr>
              <a:t>DELETE FROM users WHERE id = 1;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Introduction to Supabase CLI &amp; SDK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Relational Data, Primary Keys, and Foreign Keys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What is Relational Data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Relational Data: The practice of organizing data into tables that can be linked through relationships (foreign keys) to ensure data integrity and reduce redundancy.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Primary Key: A unique identifier for each record in a table.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Foreign Key: A column in one table that references the primary key of another table to establish a relationship.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Primary Keys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b="0"/>
              <a:t>Primary keys uniquely identify rows within a table.</a:t>
            </a:r>
            <a:endParaRPr lang="en-US" b="0"/>
          </a:p>
          <a:p>
            <a:pPr lvl="1">
              <a:lnSpc>
                <a:spcPct val="150000"/>
              </a:lnSpc>
            </a:pPr>
            <a:r>
              <a:rPr lang="en-US" b="0"/>
              <a:t>By default, the </a:t>
            </a:r>
            <a:r>
              <a:rPr lang="en-US" b="0">
                <a:highlight>
                  <a:srgbClr val="C0C0C0"/>
                </a:highlight>
              </a:rPr>
              <a:t>id</a:t>
            </a:r>
            <a:r>
              <a:rPr lang="en-US" b="0"/>
              <a:t> column is often used as the primary key.</a:t>
            </a:r>
            <a:endParaRPr lang="en-US" b="0"/>
          </a:p>
          <a:p>
            <a:pPr lvl="1">
              <a:lnSpc>
                <a:spcPct val="150000"/>
              </a:lnSpc>
            </a:pPr>
            <a:r>
              <a:rPr lang="en-US" b="0"/>
              <a:t>PostgreSQL can auto-increment primary keys using the </a:t>
            </a:r>
            <a:r>
              <a:rPr lang="en-US" b="0">
                <a:highlight>
                  <a:srgbClr val="C0C0C0"/>
                </a:highlight>
              </a:rPr>
              <a:t>SERIAL</a:t>
            </a:r>
            <a:r>
              <a:rPr lang="en-US" b="0"/>
              <a:t> or </a:t>
            </a:r>
            <a:r>
              <a:rPr lang="en-US" b="0">
                <a:highlight>
                  <a:srgbClr val="C0C0C0"/>
                </a:highlight>
              </a:rPr>
              <a:t>BIGSERIAL</a:t>
            </a:r>
            <a:r>
              <a:rPr lang="en-US" b="0"/>
              <a:t> type.</a:t>
            </a:r>
            <a:endParaRPr lang="en-US" b="0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973320"/>
            <a:ext cx="6908800" cy="14357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CREATE TABLE orders (</a:t>
            </a:r>
            <a:endParaRPr lang="en-US"/>
          </a:p>
          <a:p>
            <a:pPr algn="l"/>
            <a:r>
              <a:rPr lang="en-US"/>
              <a:t>  order_id SERIAL PRIMARY KEY,</a:t>
            </a:r>
            <a:endParaRPr lang="en-US"/>
          </a:p>
          <a:p>
            <a:pPr algn="l"/>
            <a:r>
              <a:rPr lang="en-US"/>
              <a:t>  order_date DATE NOT NULL</a:t>
            </a:r>
            <a:endParaRPr lang="en-US"/>
          </a:p>
          <a:p>
            <a:pPr algn="l"/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Foreign Keys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Foreign keys create relationships between tables.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Syntax for creating a foreign key that links the </a:t>
            </a:r>
            <a:r>
              <a:rPr lang="en-US">
                <a:highlight>
                  <a:srgbClr val="C0C0C0"/>
                </a:highlight>
              </a:rPr>
              <a:t>user_id</a:t>
            </a:r>
            <a:r>
              <a:rPr lang="en-US"/>
              <a:t> in the </a:t>
            </a:r>
            <a:r>
              <a:rPr lang="en-US">
                <a:highlight>
                  <a:srgbClr val="C0C0C0"/>
                </a:highlight>
              </a:rPr>
              <a:t>orders</a:t>
            </a:r>
            <a:r>
              <a:rPr lang="en-US"/>
              <a:t> table to the </a:t>
            </a:r>
            <a:r>
              <a:rPr lang="en-US">
                <a:highlight>
                  <a:srgbClr val="C0C0C0"/>
                </a:highlight>
              </a:rPr>
              <a:t>id</a:t>
            </a:r>
            <a:r>
              <a:rPr lang="en-US"/>
              <a:t> in the </a:t>
            </a:r>
            <a:r>
              <a:rPr lang="en-US">
                <a:highlight>
                  <a:srgbClr val="C0C0C0"/>
                </a:highlight>
              </a:rPr>
              <a:t>users</a:t>
            </a:r>
            <a:r>
              <a:rPr lang="en-US"/>
              <a:t> table: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This ensures that </a:t>
            </a:r>
            <a:r>
              <a:rPr lang="en-US">
                <a:highlight>
                  <a:srgbClr val="C0C0C0"/>
                </a:highlight>
              </a:rPr>
              <a:t>user_id</a:t>
            </a:r>
            <a:r>
              <a:rPr lang="en-US"/>
              <a:t> in the </a:t>
            </a:r>
            <a:r>
              <a:rPr lang="en-US">
                <a:highlight>
                  <a:srgbClr val="C0C0C0"/>
                </a:highlight>
              </a:rPr>
              <a:t>orders</a:t>
            </a:r>
            <a:r>
              <a:rPr lang="en-US"/>
              <a:t> table can only contain values that exist in the </a:t>
            </a:r>
            <a:r>
              <a:rPr lang="en-US">
                <a:highlight>
                  <a:srgbClr val="C0C0C0"/>
                </a:highlight>
              </a:rPr>
              <a:t>id</a:t>
            </a:r>
            <a:r>
              <a:rPr lang="en-US"/>
              <a:t> column of the </a:t>
            </a:r>
            <a:r>
              <a:rPr lang="en-US">
                <a:highlight>
                  <a:srgbClr val="C0C0C0"/>
                </a:highlight>
              </a:rPr>
              <a:t>users</a:t>
            </a:r>
            <a:r>
              <a:rPr lang="en-US"/>
              <a:t> table, thus enforcing referential integrity.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282440"/>
            <a:ext cx="6908800" cy="124968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CREATE TABLE orders (</a:t>
            </a:r>
            <a:endParaRPr lang="en-US"/>
          </a:p>
          <a:p>
            <a:pPr algn="l"/>
            <a:r>
              <a:rPr lang="en-US"/>
              <a:t>  order_id SERIAL PRIMARY KEY,</a:t>
            </a:r>
            <a:endParaRPr lang="en-US"/>
          </a:p>
          <a:p>
            <a:pPr algn="l"/>
            <a:r>
              <a:rPr lang="en-US"/>
              <a:t>  user_id INTEGER REFERENCES users(id),</a:t>
            </a:r>
            <a:endParaRPr lang="en-US"/>
          </a:p>
          <a:p>
            <a:pPr algn="l"/>
            <a:r>
              <a:rPr lang="en-US"/>
              <a:t>  order_date DATE NOT NULL</a:t>
            </a:r>
            <a:endParaRPr lang="en-US"/>
          </a:p>
          <a:p>
            <a:pPr algn="l"/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Resources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00B050"/>
                      <wpsdc:folHlinkClr xmlns:wpsdc="http://www.wps.cn/officeDocument/2017/drawingmlCustomData" val="3FCF99"/>
                      <wpsdc:hlinkUnderline xmlns:wpsdc="http://www.wps.cn/officeDocument/2017/drawingmlCustomData" val="1"/>
                    </a:ext>
                  </a:extLst>
                </a:hlinkClick>
              </a:rPr>
              <a:t>supabase docs</a:t>
            </a:r>
            <a:endParaRPr lang="en-US">
              <a:hlinkClick r:id="rId2" action="ppaction://hlinkfile">
                <a:extLst>
                  <a:ext uri="{DAF060AB-1E55-43B9-8AAB-6FB025537F2F}">
                    <wpsdc:hlinkClr xmlns:wpsdc="http://www.wps.cn/officeDocument/2017/drawingmlCustomData" val="00B050"/>
                    <wpsdc:folHlinkClr xmlns:wpsdc="http://www.wps.cn/officeDocument/2017/drawingmlCustomData" val="3FCF99"/>
                    <wpsdc:hlinkUnderline xmlns:wpsdc="http://www.wps.cn/officeDocument/2017/drawingmlCustomData" val="1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en-US">
                <a:hlinkClick r:id="rId3" action="ppaction://hlinkfile"/>
              </a:rPr>
              <a:t>acid compliance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594735" y="319913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Extend the </a:t>
            </a:r>
            <a:r>
              <a:rPr lang="en-US">
                <a:highlight>
                  <a:srgbClr val="C0C0C0"/>
                </a:highlight>
              </a:rPr>
              <a:t>orders</a:t>
            </a:r>
            <a:r>
              <a:rPr lang="en-US"/>
              <a:t> and </a:t>
            </a:r>
            <a:r>
              <a:rPr lang="en-US">
                <a:highlight>
                  <a:srgbClr val="C0C0C0"/>
                </a:highlight>
              </a:rPr>
              <a:t>users</a:t>
            </a:r>
            <a:r>
              <a:rPr lang="en-US"/>
              <a:t> tables by creating a new relationship between </a:t>
            </a:r>
            <a:r>
              <a:rPr lang="en-US">
                <a:highlight>
                  <a:srgbClr val="C0C0C0"/>
                </a:highlight>
              </a:rPr>
              <a:t>products</a:t>
            </a:r>
            <a:r>
              <a:rPr lang="en-US"/>
              <a:t> and </a:t>
            </a:r>
            <a:r>
              <a:rPr lang="en-US">
                <a:highlight>
                  <a:srgbClr val="C0C0C0"/>
                </a:highlight>
              </a:rPr>
              <a:t>orders</a:t>
            </a:r>
            <a:r>
              <a:rPr lang="en-US"/>
              <a:t> (e.g., adding a </a:t>
            </a:r>
            <a:r>
              <a:rPr lang="en-US">
                <a:highlight>
                  <a:srgbClr val="C0C0C0"/>
                </a:highlight>
              </a:rPr>
              <a:t>product_id</a:t>
            </a:r>
            <a:r>
              <a:rPr lang="en-US"/>
              <a:t> foreign key to the </a:t>
            </a:r>
            <a:r>
              <a:rPr lang="en-US">
                <a:highlight>
                  <a:srgbClr val="C0C0C0"/>
                </a:highlight>
              </a:rPr>
              <a:t>orders</a:t>
            </a:r>
            <a:r>
              <a:rPr lang="en-US"/>
              <a:t> table)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t>Do not skip any information without understanding it.</a:t>
            </a:r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Text Box 4">
            <a:hlinkClick r:id="rId3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4" action="ppaction://hlinkfile"/>
          </p:cNvPr>
          <p:cNvSpPr txBox="1"/>
          <p:nvPr>
            <p:custDataLst>
              <p:tags r:id="rId5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6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pic>
        <p:nvPicPr>
          <p:cNvPr id="2" name="Picture 1" descr="supabase-logo-ic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/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What is PostgreSQL?</a:t>
            </a:r>
            <a:r>
              <a:rPr lang="en-US"/>
              <a:t>, Why PostgreSQL?</a:t>
            </a:r>
            <a:endParaRPr 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Creating Tables in Supabase</a:t>
            </a:r>
            <a:r>
              <a:rPr lang="en-US"/>
              <a:t> &amp; Managing Tables.</a:t>
            </a:r>
            <a:endParaRPr 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>
              <a:sym typeface="+mn-ea"/>
            </a:endParaRPr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Introduction to PostgreSQL</a:t>
            </a:r>
            <a:endParaRPr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Creating and Managing Tables</a:t>
            </a:r>
            <a:endParaRPr lang="en-US" altLang="en-GB" sz="2400">
              <a:sym typeface="+mn-ea"/>
            </a:endParaRPr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What is Relational Data</a:t>
            </a:r>
            <a:r>
              <a:rPr lang="en-US"/>
              <a:t>, Primary Keys &amp; Foreign Keys</a:t>
            </a:r>
            <a:r>
              <a:t>?</a:t>
            </a:r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Relational Data, Primary Keys, and Foreign Keys</a:t>
            </a:r>
            <a:endParaRPr lang="en-US" altLang="en-GB" sz="20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PostgreSQL</a:t>
            </a:r>
            <a:r>
              <a:rPr lang="en-US">
                <a:sym typeface="+mn-ea"/>
              </a:rPr>
              <a:t> &amp; Why PostgreSQL?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ar-EG">
              <a:sym typeface="+mn-ea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Introduction to PostgreSQL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PostgreSQL?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PostgreSQL is an open-source, object-relational database system that supports both SQL (relational) and NoSQL (non-relational) querying.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Features: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ACID-compliant (ensures data integrity).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Scalability: Can handle large datasets and complex queries.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Extensibility: Supports custom functions and data types.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Why Supabase uses PostgreSQL?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Rich feature set for handling complex data structures.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Support for JSON fields, which allows semi-structured data storage.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Native support for real-time functionality, crucial for live updates.</a:t>
            </a:r>
            <a:endParaRPr lang="en-US" altLang="en-GB">
              <a:sym typeface="+mn-e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Creating Tables in Supabase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Creating and Managing Tables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Creating Tables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Using the Supabase Dashboard: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Navigate to the Database section of the dashboard.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Create a new table by specifying the table name, columns, and their data types.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Add fields like id (integer), name (text), and email (text).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Set constraints like NOT NULL or UNIQUE where needed.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B050"/>
      </a:hlink>
      <a:folHlink>
        <a:srgbClr val="3FCF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4367</Words>
  <Application>WPS Presentation</Application>
  <PresentationFormat/>
  <Paragraphs>222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   : From Beginner to Pro.</vt:lpstr>
      <vt:lpstr>Do not skip any information without understanding it.</vt:lpstr>
      <vt:lpstr>Any questions?</vt:lpstr>
      <vt:lpstr>Relational Data, Primary Keys, and Foreign Keys</vt:lpstr>
      <vt:lpstr>Introduction to PostgreSQL.</vt:lpstr>
      <vt:lpstr>What is PostgreSQL?</vt:lpstr>
      <vt:lpstr>Why Supabase uses PostgreSQL?</vt:lpstr>
      <vt:lpstr>Creating and Managing Tables.</vt:lpstr>
      <vt:lpstr>Creating Tables in Supabase</vt:lpstr>
      <vt:lpstr>Creating Tables in Supabase</vt:lpstr>
      <vt:lpstr>Managing Tables in Supabase</vt:lpstr>
      <vt:lpstr>Relational Data, Primary Keys, and Foreign Keys.</vt:lpstr>
      <vt:lpstr>What is Relational Data</vt:lpstr>
      <vt:lpstr>Primary Keys</vt:lpstr>
      <vt:lpstr>Foreign Keys</vt:lpstr>
      <vt:lpstr>Q&amp;A and Wrap-Up.</vt:lpstr>
      <vt:lpstr>Resources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16</cp:revision>
  <dcterms:created xsi:type="dcterms:W3CDTF">2024-08-09T15:20:00Z</dcterms:created>
  <dcterms:modified xsi:type="dcterms:W3CDTF">2024-12-18T13:30:06Z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