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08" r:id="rId5"/>
    <p:sldId id="407" r:id="rId6"/>
    <p:sldId id="258" r:id="rId7"/>
    <p:sldId id="260" r:id="rId8"/>
    <p:sldId id="306" r:id="rId9"/>
    <p:sldId id="261" r:id="rId10"/>
    <p:sldId id="442" r:id="rId11"/>
    <p:sldId id="351" r:id="rId12"/>
    <p:sldId id="352" r:id="rId13"/>
    <p:sldId id="443" r:id="rId14"/>
    <p:sldId id="444" r:id="rId15"/>
    <p:sldId id="361" r:id="rId16"/>
    <p:sldId id="362" r:id="rId17"/>
    <p:sldId id="445" r:id="rId18"/>
    <p:sldId id="446" r:id="rId19"/>
    <p:sldId id="363" r:id="rId20"/>
    <p:sldId id="394" r:id="rId21"/>
    <p:sldId id="395" r:id="rId22"/>
    <p:sldId id="402" r:id="rId23"/>
    <p:sldId id="398" r:id="rId24"/>
    <p:sldId id="399" r:id="rId25"/>
    <p:sldId id="400" r:id="rId26"/>
    <p:sldId id="401" r:id="rId27"/>
  </p:sldIdLst>
  <p:sldSz cx="12192000" cy="6858000"/>
  <p:notesSz cx="6858000" cy="9144000"/>
  <p:embeddedFontLst>
    <p:embeddedFont>
      <p:font typeface="Calistoga"/>
      <p:regular r:id="rId31"/>
    </p:embeddedFont>
    <p:embeddedFont>
      <p:font typeface="Antic Slab"/>
      <p:regular r:id="rId32"/>
    </p:embeddedFont>
    <p:embeddedFont>
      <p:font typeface="Poppins" panose="00000400000000000000"/>
      <p:regular r:id="rId33"/>
      <p:italic r:id="rId34"/>
      <p:boldItalic r:id="rId35"/>
    </p:embeddedFont>
    <p:embeddedFont>
      <p:font typeface="Homemade Apple" panose="0200000000000000000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C088"/>
    <a:srgbClr val="3FCF99"/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44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font" Target="fonts/font6.fntdata"/><Relationship Id="rId35" Type="http://schemas.openxmlformats.org/officeDocument/2006/relationships/font" Target="fonts/font5.fntdata"/><Relationship Id="rId34" Type="http://schemas.openxmlformats.org/officeDocument/2006/relationships/font" Target="fonts/font4.fntdata"/><Relationship Id="rId33" Type="http://schemas.openxmlformats.org/officeDocument/2006/relationships/font" Target="fonts/font3.fntdata"/><Relationship Id="rId32" Type="http://schemas.openxmlformats.org/officeDocument/2006/relationships/font" Target="fonts/font2.fntdata"/><Relationship Id="rId31" Type="http://schemas.openxmlformats.org/officeDocument/2006/relationships/font" Target="fonts/font1.fntdata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38.xml"/><Relationship Id="rId7" Type="http://schemas.openxmlformats.org/officeDocument/2006/relationships/hyperlink" Target="https://dev.to/ruppysuppy/the-regular-expression-regex-cheat-sheet-you-always-wanted-1c8h" TargetMode="External"/><Relationship Id="rId6" Type="http://schemas.openxmlformats.org/officeDocument/2006/relationships/hyperlink" Target="https://regex101.com/" TargetMode="External"/><Relationship Id="rId5" Type="http://schemas.openxmlformats.org/officeDocument/2006/relationships/hyperlink" Target="https://www.solarwinds.com/resources/it-glossary/network-protocols" TargetMode="External"/><Relationship Id="rId4" Type="http://schemas.openxmlformats.org/officeDocument/2006/relationships/hyperlink" Target="https://blog.postman.com/what-are-http-status-codes/" TargetMode="External"/><Relationship Id="rId3" Type="http://schemas.openxmlformats.org/officeDocument/2006/relationships/hyperlink" Target="https://www.w3schools.com/js/js_regexp.asp" TargetMode="External"/><Relationship Id="rId2" Type="http://schemas.openxmlformats.org/officeDocument/2006/relationships/hyperlink" Target="https://supabase.com/docs" TargetMode="Externa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7.png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hyperlink" Target="https://www.facebook.com/joeshwoa.max/" TargetMode="External"/><Relationship Id="rId3" Type="http://schemas.openxmlformats.org/officeDocument/2006/relationships/hyperlink" Target="https://www.linkedin.com/in/joeshwoa-george/" TargetMode="External"/><Relationship Id="rId2" Type="http://schemas.openxmlformats.org/officeDocument/2006/relationships/tags" Target="../tags/tag47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upabase-logo-wordmark--l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4255" y="659765"/>
            <a:ext cx="3190240" cy="833755"/>
          </a:xfrm>
          <a:prstGeom prst="rect">
            <a:avLst/>
          </a:prstGeom>
        </p:spPr>
      </p:pic>
      <p:pic>
        <p:nvPicPr>
          <p:cNvPr id="4" name="Picture 3" descr="supabase-logo-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40000">
            <a:off x="8709025" y="569595"/>
            <a:ext cx="5379720" cy="5540375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US" altLang="en-GB">
                <a:noFill/>
              </a:rPr>
              <a:t>   </a:t>
            </a:r>
            <a:r>
              <a:rPr lang="en-GB"/>
              <a:t>: From Beginner to Pro.</a:t>
            </a:r>
            <a:endParaRPr lang="en-GB"/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4</a:t>
            </a:r>
            <a:r>
              <a:rPr lang="en-GB"/>
              <a:t>: </a:t>
            </a:r>
            <a:r>
              <a:t>API Management with Supabase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Auto-generated APIs in Supabase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Every table in your Supabase database comes with an auto-generated RESTful API.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Each table has basic CRUD endpoints (Create, Read, Update, Delete).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These APIs are available as soon as you create a new table.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Auto-generated APIs in Supabase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Example Endpoints: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GET (retrieve data): </a:t>
            </a:r>
            <a:r>
              <a:rPr lang="en-US">
                <a:highlight>
                  <a:srgbClr val="C0C0C0"/>
                </a:highlight>
                <a:sym typeface="+mn-ea"/>
              </a:rPr>
              <a:t>/rest/v1/users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POST (insert data): </a:t>
            </a:r>
            <a:r>
              <a:rPr lang="en-US">
                <a:highlight>
                  <a:srgbClr val="C0C0C0"/>
                </a:highlight>
                <a:sym typeface="+mn-ea"/>
              </a:rPr>
              <a:t>/rest/v1/users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PATCH (update data): </a:t>
            </a:r>
            <a:r>
              <a:rPr lang="en-US">
                <a:highlight>
                  <a:srgbClr val="C0C0C0"/>
                </a:highlight>
                <a:sym typeface="+mn-ea"/>
              </a:rPr>
              <a:t>/rest/v1/users?id=eq.1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DELETE (delete data): </a:t>
            </a:r>
            <a:r>
              <a:rPr lang="en-US">
                <a:highlight>
                  <a:srgbClr val="C0C0C0"/>
                </a:highlight>
                <a:sym typeface="+mn-ea"/>
              </a:rPr>
              <a:t>/rest/v1/users?id=eq.1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Filter data using query parameters, like: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highlight>
                  <a:srgbClr val="C0C0C0"/>
                </a:highlight>
              </a:rPr>
              <a:t>id=eq.1</a:t>
            </a:r>
            <a:r>
              <a:rPr lang="en-US"/>
              <a:t> (equals).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highlight>
                  <a:srgbClr val="C0C0C0"/>
                </a:highlight>
              </a:rPr>
              <a:t>name=ilike.%john%</a:t>
            </a:r>
            <a:r>
              <a:rPr lang="en-US"/>
              <a:t> (case-insensitive like).   </a:t>
            </a:r>
            <a:r>
              <a:rPr lang="en-US" sz="1200"/>
              <a:t>*search for regex</a:t>
            </a:r>
            <a:endParaRPr lang="ar-EG" altLang="en-US" sz="1200">
              <a:highlight>
                <a:srgbClr val="C0C0C0"/>
              </a:highlight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Auto-generated APIs in Supabase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Pagination: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Use query parameters for pagination (limit and offset) to manage large datasets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Supabase generates Swagger documentation for your APIs, which can be accessed </a:t>
            </a:r>
            <a:r>
              <a:rPr lang="en-US"/>
              <a:t>directly from the dashboard.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Explore the API documentation to view all available endpoints, parameters, and query examples.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Supabase allows custom SQL queries to create more complex endpoints if required.</a:t>
            </a:r>
            <a:endParaRPr lang="en-US"/>
          </a:p>
          <a:p>
            <a:pPr>
              <a:lnSpc>
                <a:spcPct val="150000"/>
              </a:lnSpc>
            </a:pPr>
            <a:endParaRPr lang="ar-EG" altLang="en-US" sz="1200">
              <a:highlight>
                <a:srgbClr val="C0C0C0"/>
              </a:highlight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API Security in Supabase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Understanding API Security and Role-Based Access Control 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API Security in Supabase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Supabase automatically secures all tables and endpoints by default. You can manage access control via: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Public APIs: APIs can be made public, allowing any user with the API key to access data.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Private APIs: Only authenticated users with the appropriate permissions can access data.Primary Key: A unique identifier for each record in a table.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Role-Based Access Control (RBAC)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What is RBAC?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A security mechanism that allows you to control access to APIs based on user roles (e.g., admin, user, guest).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RBAC ensures that only users with the right permissions can access or modify specific data.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Default roles: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anon: Unauthenticated users.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authenticated: Logged-in users.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Role-Based Access Control (RBAC)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You can define custom roles (e.g., admin, editor) with specific privileges.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Policy Example: Grant read-only access to unauthenticated users but write access to authenticated users: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714875"/>
            <a:ext cx="6908800" cy="143573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CREATE POLICY "Allow public read, authenticated users full access"</a:t>
            </a:r>
            <a:endParaRPr lang="en-US"/>
          </a:p>
          <a:p>
            <a:pPr algn="l"/>
            <a:r>
              <a:rPr lang="en-US"/>
              <a:t>ON tasks</a:t>
            </a:r>
            <a:endParaRPr lang="en-US"/>
          </a:p>
          <a:p>
            <a:pPr algn="l"/>
            <a:r>
              <a:rPr lang="en-US"/>
              <a:t>FOR SELECT</a:t>
            </a:r>
            <a:endParaRPr lang="en-US"/>
          </a:p>
          <a:p>
            <a:pPr algn="l"/>
            <a:r>
              <a:rPr lang="en-US"/>
              <a:t>USING (true);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Role-Based Access Control (RBAC)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b="0"/>
              <a:t>Supabase uses PostgreSQL's row-level security (RLS) to enforce fine-grained access control.</a:t>
            </a:r>
            <a:endParaRPr lang="en-US" b="0"/>
          </a:p>
          <a:p>
            <a:pPr>
              <a:lnSpc>
                <a:spcPct val="150000"/>
              </a:lnSpc>
            </a:pPr>
            <a:r>
              <a:rPr lang="en-US" b="0"/>
              <a:t>Enable RLS and write policies that restrict access based on user roles</a:t>
            </a:r>
            <a:endParaRPr lang="en-US" b="0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0</a:t>
            </a:r>
            <a:r>
              <a:rPr lang="en-US"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Resources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hlinkClick r:id="rId2" action="ppaction://hlinkfile">
                  <a:extLst>
                    <a:ext uri="{DAF060AB-1E55-43B9-8AAB-6FB025537F2F}">
                      <wpsdc:hlinkClr xmlns:wpsdc="http://www.wps.cn/officeDocument/2017/drawingmlCustomData" val="00B050"/>
                      <wpsdc:folHlinkClr xmlns:wpsdc="http://www.wps.cn/officeDocument/2017/drawingmlCustomData" val="3FCF99"/>
                      <wpsdc:hlinkUnderline xmlns:wpsdc="http://www.wps.cn/officeDocument/2017/drawingmlCustomData" val="1"/>
                    </a:ext>
                  </a:extLst>
                </a:hlinkClick>
              </a:rPr>
              <a:t>supabase docs</a:t>
            </a:r>
            <a:endParaRPr lang="en-US">
              <a:hlinkClick r:id="rId2" action="ppaction://hlinkfile">
                <a:extLst>
                  <a:ext uri="{DAF060AB-1E55-43B9-8AAB-6FB025537F2F}">
                    <wpsdc:hlinkClr xmlns:wpsdc="http://www.wps.cn/officeDocument/2017/drawingmlCustomData" val="00B050"/>
                    <wpsdc:folHlinkClr xmlns:wpsdc="http://www.wps.cn/officeDocument/2017/drawingmlCustomData" val="3FCF99"/>
                    <wpsdc:hlinkUnderline xmlns:wpsdc="http://www.wps.cn/officeDocument/2017/drawingmlCustomData" val="1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r>
              <a:rPr lang="en-US">
                <a:hlinkClick r:id="rId3" action="ppaction://hlinkfile"/>
              </a:rPr>
              <a:t>w3schools regexp</a:t>
            </a:r>
            <a:endParaRPr lang="en-US">
              <a:hlinkClick r:id="rId3" action="ppaction://hlinkfile"/>
            </a:endParaRPr>
          </a:p>
          <a:p>
            <a:pPr>
              <a:lnSpc>
                <a:spcPct val="150000"/>
              </a:lnSpc>
            </a:pPr>
            <a:r>
              <a:rPr lang="en-US">
                <a:hlinkClick r:id="rId4" action="ppaction://hlinkfile"/>
              </a:rPr>
              <a:t>status codes</a:t>
            </a:r>
            <a:endParaRPr lang="en-US">
              <a:hlinkClick r:id="rId4" action="ppaction://hlinkfile"/>
            </a:endParaRPr>
          </a:p>
          <a:p>
            <a:pPr>
              <a:lnSpc>
                <a:spcPct val="150000"/>
              </a:lnSpc>
            </a:pPr>
            <a:r>
              <a:rPr lang="en-US">
                <a:hlinkClick r:id="rId5" action="ppaction://hlinkfile"/>
              </a:rPr>
              <a:t>network protocols</a:t>
            </a:r>
            <a:endParaRPr lang="en-US">
              <a:hlinkClick r:id="rId5" action="ppaction://hlinkfile"/>
            </a:endParaRPr>
          </a:p>
          <a:p>
            <a:pPr>
              <a:lnSpc>
                <a:spcPct val="150000"/>
              </a:lnSpc>
            </a:pPr>
            <a:r>
              <a:rPr lang="en-US">
                <a:hlinkClick r:id="rId6" action="ppaction://hlinkfile"/>
              </a:rPr>
              <a:t>regex101 by Youssef Ayman</a:t>
            </a:r>
            <a:endParaRPr lang="en-US">
              <a:hlinkClick r:id="rId6" action="ppaction://hlinkfile"/>
            </a:endParaRPr>
          </a:p>
          <a:p>
            <a:pPr>
              <a:lnSpc>
                <a:spcPct val="150000"/>
              </a:lnSpc>
            </a:pPr>
            <a:r>
              <a:rPr lang="en-US">
                <a:hlinkClick r:id="rId7" action="ppaction://hlinkfile"/>
              </a:rPr>
              <a:t>regular expression regex by yousef aymen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t>Do not skip any information without understanding it.</a:t>
            </a:r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Open your Supabase project and create a simple table (products).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Use a REST client like Postman to send a GET request to retrieve data from the tasks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Retrieve the product data using the GET method with filters (e.g., ?name=ilike.%phone%).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send a POST request to add a new task.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Enable RLS for the tasks table.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Write a policy that allows only authenticated users to insert tasks, while anonymous users can only view tasks.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Text Box 4">
            <a:hlinkClick r:id="rId3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4" action="ppaction://hlinkfile"/>
          </p:cNvPr>
          <p:cNvSpPr txBox="1"/>
          <p:nvPr>
            <p:custDataLst>
              <p:tags r:id="rId5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6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pic>
        <p:nvPicPr>
          <p:cNvPr id="2" name="Picture 1" descr="supabase-logo-ico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140000">
            <a:off x="8709025" y="569595"/>
            <a:ext cx="5379720" cy="5540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/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What is a RESTful API?</a:t>
            </a:r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Auto-generated APIs in Supabase</a:t>
            </a:r>
            <a:r>
              <a:rPr lang="en-US"/>
              <a:t>.</a:t>
            </a:r>
            <a:endParaRPr 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>
              <a:sym typeface="+mn-ea"/>
            </a:endParaRPr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/>
              <a:t>Introduction to RESTful APIs</a:t>
            </a:r>
            <a:endParaRPr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Generating and Managing APIs</a:t>
            </a:r>
            <a:endParaRPr lang="en-US" altLang="en-GB" sz="2400">
              <a:sym typeface="+mn-ea"/>
            </a:endParaRPr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Role-Based Access Control</a:t>
            </a:r>
            <a:r>
              <a:rPr lang="en-US"/>
              <a:t>.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/>
              <a:t>Understanding API Security and Role-Based Access Control (RBAC)</a:t>
            </a:r>
            <a:endParaRPr lang="en-US" altLang="en-GB" sz="20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is a RESTful API?</a:t>
            </a:r>
            <a:endParaRPr>
              <a:sym typeface="+mn-ea"/>
            </a:endParaRPr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Introduction to RESTful APIs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is a RESTful API?</a:t>
            </a:r>
            <a:endParaRPr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Definition: A RESTful API is a way of allowing systems to communicate over HTTP by using requests to access and manipulate resources. REST stands for Representational State Transfer.</a:t>
            </a:r>
            <a:endParaRPr lang="en-US" alt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HTTP Methods: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GET: Retrieve data.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POST: Create new resources.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PUT/PATCH: Update resources.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DELETE: Remove resources.</a:t>
            </a: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is a RESTful API?</a:t>
            </a:r>
            <a:endParaRPr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Status Codes:</a:t>
            </a:r>
            <a:endParaRPr lang="en-US" altLang="en-GB">
              <a:sym typeface="+mn-ea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200: OK (success).</a:t>
            </a:r>
            <a:endParaRPr lang="en-US" altLang="en-GB">
              <a:sym typeface="+mn-ea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201: Created.</a:t>
            </a:r>
            <a:endParaRPr lang="en-US" altLang="en-GB">
              <a:sym typeface="+mn-ea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400: Bad request (client error).</a:t>
            </a:r>
            <a:endParaRPr lang="en-US" altLang="en-GB">
              <a:sym typeface="+mn-ea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401: Unauthorized.</a:t>
            </a:r>
            <a:endParaRPr lang="en-US" altLang="en-GB">
              <a:sym typeface="+mn-ea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404: Not found.</a:t>
            </a:r>
            <a:endParaRPr lang="en-US" altLang="en-GB">
              <a:sym typeface="+mn-ea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500: Server error</a:t>
            </a:r>
            <a:endParaRPr lang="en-US" altLang="en-GB">
              <a:sym typeface="+mn-ea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GB">
              <a:sym typeface="+mn-e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is a RESTful API?</a:t>
            </a:r>
            <a:endParaRPr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Supabase automatically generates RESTful APIs for every table in your database, enabling easy interaction with the database via HTTP methods.</a:t>
            </a:r>
            <a:endParaRPr lang="en-US" altLang="en-GB">
              <a:sym typeface="+mn-e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Auto-generated APIs in Supabase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Generating and Managing APIs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00B050"/>
      </a:hlink>
      <a:folHlink>
        <a:srgbClr val="3FCF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5195</Words>
  <Application>WPS Presentation</Application>
  <PresentationFormat/>
  <Paragraphs>232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1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   : From Beginner to Pro.</vt:lpstr>
      <vt:lpstr>Do not skip any information without understanding it.</vt:lpstr>
      <vt:lpstr>Any questions?</vt:lpstr>
      <vt:lpstr>Understanding API Security and Role-Based Access Control (RBAC)</vt:lpstr>
      <vt:lpstr>Introduction to RESTful APIs.</vt:lpstr>
      <vt:lpstr>What is a RESTful API?</vt:lpstr>
      <vt:lpstr>What is a RESTful API?</vt:lpstr>
      <vt:lpstr>What is a RESTful API?</vt:lpstr>
      <vt:lpstr>Generating and Managing APIs.</vt:lpstr>
      <vt:lpstr>Auto-generated APIs in Supabase</vt:lpstr>
      <vt:lpstr>Auto-generated APIs in Supabase</vt:lpstr>
      <vt:lpstr>Auto-generated APIs in Supabase</vt:lpstr>
      <vt:lpstr>Understanding API Security and Role-Based Access Control .</vt:lpstr>
      <vt:lpstr>API Security in Supabase</vt:lpstr>
      <vt:lpstr>Role-Based Access Control (RBAC)</vt:lpstr>
      <vt:lpstr>Role-Based Access Control (RBAC)</vt:lpstr>
      <vt:lpstr>Role-Based Access Control (RBAC)</vt:lpstr>
      <vt:lpstr>Q&amp;A and Wrap-Up.</vt:lpstr>
      <vt:lpstr>Resources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19</cp:revision>
  <dcterms:created xsi:type="dcterms:W3CDTF">2024-08-09T15:20:00Z</dcterms:created>
  <dcterms:modified xsi:type="dcterms:W3CDTF">2024-12-18T13:30:27Z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