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08" r:id="rId5"/>
    <p:sldId id="407" r:id="rId6"/>
    <p:sldId id="258" r:id="rId7"/>
    <p:sldId id="260" r:id="rId8"/>
    <p:sldId id="306" r:id="rId9"/>
    <p:sldId id="261" r:id="rId10"/>
    <p:sldId id="477" r:id="rId11"/>
    <p:sldId id="351" r:id="rId12"/>
    <p:sldId id="352" r:id="rId13"/>
    <p:sldId id="459" r:id="rId14"/>
    <p:sldId id="498" r:id="rId15"/>
    <p:sldId id="460" r:id="rId16"/>
    <p:sldId id="443" r:id="rId17"/>
    <p:sldId id="361" r:id="rId18"/>
    <p:sldId id="362" r:id="rId19"/>
    <p:sldId id="445" r:id="rId20"/>
    <p:sldId id="461" r:id="rId21"/>
    <p:sldId id="446" r:id="rId22"/>
    <p:sldId id="462" r:id="rId23"/>
    <p:sldId id="394" r:id="rId24"/>
    <p:sldId id="395" r:id="rId25"/>
    <p:sldId id="402" r:id="rId26"/>
    <p:sldId id="398" r:id="rId27"/>
    <p:sldId id="399" r:id="rId28"/>
    <p:sldId id="400" r:id="rId29"/>
    <p:sldId id="401" r:id="rId30"/>
  </p:sldIdLst>
  <p:sldSz cx="12192000" cy="6858000"/>
  <p:notesSz cx="6858000" cy="9144000"/>
  <p:embeddedFontLst>
    <p:embeddedFont>
      <p:font typeface="Calistoga"/>
      <p:regular r:id="rId34"/>
    </p:embeddedFont>
    <p:embeddedFont>
      <p:font typeface="Antic Slab"/>
      <p:regular r:id="rId35"/>
    </p:embeddedFont>
    <p:embeddedFont>
      <p:font typeface="Poppins" panose="00000500000000000000"/>
      <p:italic r:id="rId36"/>
      <p:boldItalic r:id="rId37"/>
    </p:embeddedFont>
    <p:embeddedFont>
      <p:font typeface="Homemade Apple" panose="0200000000000000000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C088"/>
    <a:srgbClr val="3FCF99"/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44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37" Type="http://schemas.openxmlformats.org/officeDocument/2006/relationships/font" Target="fonts/font4.fntdata"/><Relationship Id="rId36" Type="http://schemas.openxmlformats.org/officeDocument/2006/relationships/font" Target="fonts/font3.fntdata"/><Relationship Id="rId35" Type="http://schemas.openxmlformats.org/officeDocument/2006/relationships/font" Target="fonts/font2.fntdata"/><Relationship Id="rId34" Type="http://schemas.openxmlformats.org/officeDocument/2006/relationships/font" Target="fonts/font1.fntdata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44.xml"/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s://developer.mozilla.org/en-US/docs/Web/JavaScript/Guide/Regular_expressions" TargetMode="Externa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7.png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hyperlink" Target="https://www.facebook.com/joeshwoa.max/" TargetMode="External"/><Relationship Id="rId3" Type="http://schemas.openxmlformats.org/officeDocument/2006/relationships/hyperlink" Target="https://www.linkedin.com/in/joeshwoa-george/" TargetMode="External"/><Relationship Id="rId2" Type="http://schemas.openxmlformats.org/officeDocument/2006/relationships/tags" Target="../tags/tag53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upabase-logo-wordmark--l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4255" y="659765"/>
            <a:ext cx="3190240" cy="833755"/>
          </a:xfrm>
          <a:prstGeom prst="rect">
            <a:avLst/>
          </a:prstGeom>
        </p:spPr>
      </p:pic>
      <p:pic>
        <p:nvPicPr>
          <p:cNvPr id="4" name="Picture 3" descr="supabase-logo-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US" altLang="en-GB">
                <a:noFill/>
              </a:rPr>
              <a:t>   </a:t>
            </a:r>
            <a:r>
              <a:rPr lang="en-GB"/>
              <a:t>: From Beginner to Pro.</a:t>
            </a:r>
            <a:endParaRPr lang="en-GB"/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7</a:t>
            </a:r>
            <a:r>
              <a:rPr lang="en-GB"/>
              <a:t>: Regex in JavaScript</a:t>
            </a:r>
            <a:endParaRPr lang="en-GB"/>
          </a:p>
        </p:txBody>
      </p:sp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Anchors</a:t>
            </a:r>
            <a:endParaRPr lang="en-US" altLang="en-GB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^ - Start of string.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$ - End of string.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008120"/>
            <a:ext cx="6908800" cy="13608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let regex = /^hello$/;</a:t>
            </a:r>
            <a:endParaRPr lang="en-US"/>
          </a:p>
          <a:p>
            <a:pPr algn="l"/>
            <a:r>
              <a:rPr lang="en-US"/>
              <a:t>let str = "hello";</a:t>
            </a:r>
            <a:endParaRPr lang="en-US"/>
          </a:p>
          <a:p>
            <a:pPr algn="l"/>
            <a:r>
              <a:rPr lang="en-US"/>
              <a:t>console.log(regex.test(str));  // true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Character Classes</a:t>
            </a:r>
            <a:endParaRPr lang="en-US" altLang="en-GB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Character Classes: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. - Matches any character except a newline.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\d - Matches any digit (0-9).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\D - Matches any non-digit.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\w - Matches any word character (a:Z, 0:9 and _).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\W - Matches any non-word character.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\s - Matches any whitespace character.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\S - Matches any non-whitespace character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Character Classes</a:t>
            </a:r>
            <a:endParaRPr lang="en-US" altLang="en-GB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Character Classes: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\b - Matches any boundry character.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\B - Matches any non-boundry character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Quantifiers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Quantifiers: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* - Matches 0 or more occurrences.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+ - Matches 1 or more occurrences.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? - Matches 0 or 1 occurrence.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{n} - Matches exactly n occurrences.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{n,} - Matches n or more occurrences.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{n,m} - Matches between n and m occurrences.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Examples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Character Classes </a:t>
            </a:r>
            <a:r>
              <a:rPr lang="en-US" altLang="en-GB">
                <a:sym typeface="+mn-ea"/>
              </a:rPr>
              <a:t>Example</a:t>
            </a:r>
            <a:endParaRPr lang="en-US" altLang="en-GB">
              <a:sym typeface="+mn-ea"/>
            </a:endParaRPr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Quantifiers </a:t>
            </a:r>
            <a:r>
              <a:rPr lang="en-US" altLang="en-GB">
                <a:sym typeface="+mn-ea"/>
              </a:rPr>
              <a:t>Example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9000"/>
            <a:ext cx="6908800" cy="108648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let regex = /\d/;  // Any digit</a:t>
            </a:r>
            <a:endParaRPr lang="en-US"/>
          </a:p>
          <a:p>
            <a:pPr algn="l"/>
            <a:r>
              <a:rPr lang="en-US"/>
              <a:t>console.log(regex.test("abc123"));  // true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5191760"/>
            <a:ext cx="6908800" cy="108648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let regex = /a{2,4}/;</a:t>
            </a:r>
            <a:endParaRPr lang="en-US"/>
          </a:p>
          <a:p>
            <a:pPr algn="l"/>
            <a:r>
              <a:rPr lang="en-US"/>
              <a:t>console.log(regex.test("aaa"));  // true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Capturing Groups</a:t>
            </a:r>
            <a:endParaRPr lang="en-US" alt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Capturing Groups and Alternation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Capturing Groups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( ) - Parentheses are used to group sub-patterns.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509645"/>
            <a:ext cx="6908800" cy="12192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let regex = /(dog|cat)/;</a:t>
            </a:r>
            <a:endParaRPr lang="en-US"/>
          </a:p>
          <a:p>
            <a:pPr algn="l"/>
            <a:r>
              <a:rPr lang="en-US"/>
              <a:t>let str = "I have a dog.";</a:t>
            </a:r>
            <a:endParaRPr lang="en-US"/>
          </a:p>
          <a:p>
            <a:pPr algn="l"/>
            <a:r>
              <a:rPr lang="en-US"/>
              <a:t>console.log(regex.test(str));  // true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Backreferences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Refer to previously captured groups using \1, \2, etc.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509645"/>
            <a:ext cx="6908800" cy="12192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let regex = /(\d{2})-(\d{2})-(\d{4})/;</a:t>
            </a:r>
            <a:endParaRPr lang="en-US"/>
          </a:p>
          <a:p>
            <a:pPr algn="l"/>
            <a:r>
              <a:rPr lang="en-US"/>
              <a:t>let str = "12-34-5678";</a:t>
            </a:r>
            <a:endParaRPr lang="en-US"/>
          </a:p>
          <a:p>
            <a:pPr algn="l"/>
            <a:r>
              <a:rPr lang="en-US"/>
              <a:t>console.log(str.match(regex));  // ["12-34-5678", "12", "34", "5678"]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Alternation (OR)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| - Matches either of the patterns.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509645"/>
            <a:ext cx="6908800" cy="10160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let regex = /apple|orange/;</a:t>
            </a:r>
            <a:endParaRPr lang="en-US"/>
          </a:p>
          <a:p>
            <a:pPr algn="l"/>
            <a:r>
              <a:rPr lang="en-US"/>
              <a:t>console.log(regex.test("I like apple"));  // true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Lookaheads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Positive lookahead (?=...) - Ensures that a certain pattern follows.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Negative lookahead (?!...) - Ensures that a certain pattern does NOT follow.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364355"/>
            <a:ext cx="6908800" cy="13754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let regex = /\d(?=px)/;</a:t>
            </a:r>
            <a:endParaRPr lang="en-US"/>
          </a:p>
          <a:p>
            <a:pPr algn="l"/>
            <a:r>
              <a:rPr lang="en-US"/>
              <a:t>let str = "200px";</a:t>
            </a:r>
            <a:endParaRPr lang="en-US"/>
          </a:p>
          <a:p>
            <a:pPr algn="l"/>
            <a:r>
              <a:rPr lang="en-US"/>
              <a:t>console.log(regex.test(str));  // true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t>Do not skip any information without understanding it.</a:t>
            </a:r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Lookbehinds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Positive lookbehind (?&lt;=...) - Ensures that a certain pattern precedes.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Negative lookbehind (?&lt;!...) - Ensures that a certain pattern does NOT precede.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831715"/>
            <a:ext cx="6908800" cy="13138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let regex = /(?&lt;=\$)\d+/;</a:t>
            </a:r>
            <a:endParaRPr lang="en-US"/>
          </a:p>
          <a:p>
            <a:pPr algn="l"/>
            <a:r>
              <a:rPr lang="en-US"/>
              <a:t>let str = "$100";</a:t>
            </a:r>
            <a:endParaRPr lang="en-US"/>
          </a:p>
          <a:p>
            <a:pPr algn="l"/>
            <a:r>
              <a:rPr lang="en-US"/>
              <a:t>console.log(str.match(regex));  // ["100"]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0</a:t>
            </a:r>
            <a:r>
              <a:rPr lang="en-US"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Resources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hlinkClick r:id="rId2" action="ppaction://hlinkfile"/>
              </a:rPr>
              <a:t>MDN Web Docs - Regular Expressions</a:t>
            </a:r>
            <a:endParaRPr lang="en-US">
              <a:hlinkClick r:id="rId2" action="ppaction://hlinkfile"/>
            </a:endParaRPr>
          </a:p>
          <a:p>
            <a:pPr>
              <a:lnSpc>
                <a:spcPct val="150000"/>
              </a:lnSpc>
            </a:pPr>
            <a:r>
              <a:rPr lang="en-US">
                <a:hlinkClick r:id="rId3" action="ppaction://hlinkfile"/>
              </a:rPr>
              <a:t>Regex101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Write regex to: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Validate Email Address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 Password Strength Checker (At least 8 characters long, Contains uppercase, lowercase, digit, and special character)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Extracting URLs from a Text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Find Duplicated Words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Extract IP addresses from a server log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Extract Hashtags from a Social Media Post</a:t>
            </a:r>
            <a:endParaRPr lang="en-US"/>
          </a:p>
          <a:p>
            <a:pPr lvl="1"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Text Box 4">
            <a:hlinkClick r:id="rId3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4" action="ppaction://hlinkfile"/>
          </p:cNvPr>
          <p:cNvSpPr txBox="1"/>
          <p:nvPr>
            <p:custDataLst>
              <p:tags r:id="rId5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6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pic>
        <p:nvPicPr>
          <p:cNvPr id="2" name="Picture 1" descr="supabase-logo-ico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/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What is a Regular Expression?</a:t>
            </a:r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Anchors, Character Classes, </a:t>
            </a:r>
            <a:r>
              <a:rPr lang="en-US">
                <a:sym typeface="+mn-ea"/>
              </a:rPr>
              <a:t>Quantifiers</a:t>
            </a:r>
            <a:r>
              <a:rPr lang="en-US" altLang="en-US">
                <a:sym typeface="+mn-ea"/>
              </a:rPr>
              <a:t>.</a:t>
            </a:r>
            <a:endParaRPr lang="en-US" altLang="en-US">
              <a:sym typeface="+mn-ea"/>
            </a:endParaRPr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>
              <a:sym typeface="+mn-ea"/>
            </a:endParaRPr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/>
              <a:t>Introduction to Regular Expressions</a:t>
            </a:r>
            <a:endParaRPr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Basic Components of Regex</a:t>
            </a:r>
            <a:endParaRPr lang="en-US" altLang="en-GB" sz="2400">
              <a:sym typeface="+mn-ea"/>
            </a:endParaRPr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Capturing Groups, Backreferences, Alternation, Looks</a:t>
            </a:r>
            <a:r>
              <a:rPr lang="en-US">
                <a:sym typeface="+mn-ea"/>
              </a:rPr>
              <a:t>.</a:t>
            </a:r>
            <a:endParaRPr lang="en-US">
              <a:sym typeface="+mn-ea"/>
            </a:endParaRPr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>
                <a:sym typeface="+mn-ea"/>
              </a:rPr>
              <a:t>Capturing Groups and Alternation</a:t>
            </a:r>
            <a:endParaRPr lang="en-US" altLang="en-GB" sz="20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a Regular Expression?</a:t>
            </a:r>
            <a:endParaRPr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ym typeface="+mn-ea"/>
            </a:endParaRPr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Introduction to Regular Expressions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a Regular Expression?</a:t>
            </a:r>
            <a:endParaRPr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A sequence of characters that forms a search pattern.</a:t>
            </a: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Used for pattern matching within strings, validation, extraction, and search-and-replace operations.</a:t>
            </a: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Basic Syntax Overview</a:t>
            </a:r>
            <a:endParaRPr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Literals: Exact characters ("hello").</a:t>
            </a:r>
            <a:endParaRPr lang="en-US" altLang="en-GB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Metacharacters: Special characters like . (wildcard), ^ (start of string), $ (end of string).</a:t>
            </a:r>
            <a:endParaRPr lang="en-US" altLang="en-GB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Flags:</a:t>
            </a:r>
            <a:endParaRPr lang="en-US" altLang="en-GB">
              <a:sym typeface="+mn-ea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g (global) - find all matches rather than stopping after the first match.</a:t>
            </a:r>
            <a:endParaRPr lang="en-US" altLang="en-GB">
              <a:sym typeface="+mn-ea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i (case-insensitive) - match both upper and lower cases.</a:t>
            </a:r>
            <a:endParaRPr lang="en-US" altLang="en-GB">
              <a:sym typeface="+mn-ea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m (multi-line) - multiline matching.</a:t>
            </a:r>
            <a:endParaRPr lang="en-US" altLang="en-GB">
              <a:sym typeface="+mn-e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Creating Regular Expressions in JavaScript</a:t>
            </a:r>
            <a:endParaRPr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sym typeface="+mn-e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sym typeface="+mn-e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Basic Regex Example:</a:t>
            </a:r>
            <a:endParaRPr lang="en-US" altLang="en-GB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GB">
              <a:sym typeface="+mn-e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940685"/>
            <a:ext cx="6908800" cy="10680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let regex1 = /pattern/;  // Literal syntax</a:t>
            </a:r>
            <a:endParaRPr lang="en-US"/>
          </a:p>
          <a:p>
            <a:pPr algn="l"/>
            <a:r>
              <a:rPr lang="en-US"/>
              <a:t>let regex2 = new RegExp("pattern");  // Constructor syntax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4787265"/>
            <a:ext cx="6908800" cy="10680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let str = "Hello, World!";</a:t>
            </a:r>
            <a:endParaRPr lang="en-US"/>
          </a:p>
          <a:p>
            <a:pPr algn="l"/>
            <a:r>
              <a:rPr lang="en-US"/>
              <a:t>let regex = /world/i;</a:t>
            </a:r>
            <a:endParaRPr lang="en-US"/>
          </a:p>
          <a:p>
            <a:pPr algn="l"/>
            <a:r>
              <a:rPr lang="en-US"/>
              <a:t>console.log(regex.test(str));  // true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Anchors</a:t>
            </a:r>
            <a:endParaRPr lang="en-US" alt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Basic Components of Regex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00B050"/>
      </a:hlink>
      <a:folHlink>
        <a:srgbClr val="3FCF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4904</Words>
  <Application>WPS Presentation</Application>
  <PresentationFormat/>
  <Paragraphs>283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   : From Beginner to Pro.</vt:lpstr>
      <vt:lpstr>Do not skip any information without understanding it.</vt:lpstr>
      <vt:lpstr>Any questions?</vt:lpstr>
      <vt:lpstr>Capturing Groups and Alternation</vt:lpstr>
      <vt:lpstr>Introduction to Regular Expressions.</vt:lpstr>
      <vt:lpstr>What is a Regular Expression?</vt:lpstr>
      <vt:lpstr>Basic Syntax Overview</vt:lpstr>
      <vt:lpstr>Creating Regular Expressions in JavaScript</vt:lpstr>
      <vt:lpstr>Basic Components of Regex.</vt:lpstr>
      <vt:lpstr>Anchors</vt:lpstr>
      <vt:lpstr>Character Classes</vt:lpstr>
      <vt:lpstr>Character Classes</vt:lpstr>
      <vt:lpstr>Quantifiers</vt:lpstr>
      <vt:lpstr>Examples</vt:lpstr>
      <vt:lpstr>Capturing Groups and Alternation.</vt:lpstr>
      <vt:lpstr>Capturing Groups</vt:lpstr>
      <vt:lpstr>Backreferences</vt:lpstr>
      <vt:lpstr>Alternation (OR)</vt:lpstr>
      <vt:lpstr>Lookaheads</vt:lpstr>
      <vt:lpstr>Lookbehinds</vt:lpstr>
      <vt:lpstr>Q&amp;A and Wrap-Up.</vt:lpstr>
      <vt:lpstr>Resources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30</cp:revision>
  <dcterms:created xsi:type="dcterms:W3CDTF">2024-08-09T15:20:00Z</dcterms:created>
  <dcterms:modified xsi:type="dcterms:W3CDTF">2024-12-18T13:33:41Z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