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408" r:id="rId5"/>
    <p:sldId id="407" r:id="rId6"/>
    <p:sldId id="258" r:id="rId7"/>
    <p:sldId id="260" r:id="rId8"/>
    <p:sldId id="505" r:id="rId9"/>
    <p:sldId id="531" r:id="rId10"/>
    <p:sldId id="532" r:id="rId11"/>
    <p:sldId id="533" r:id="rId12"/>
    <p:sldId id="261" r:id="rId13"/>
    <p:sldId id="351" r:id="rId14"/>
    <p:sldId id="352" r:id="rId15"/>
    <p:sldId id="459" r:id="rId16"/>
    <p:sldId id="481" r:id="rId17"/>
    <p:sldId id="534" r:id="rId18"/>
    <p:sldId id="535" r:id="rId19"/>
    <p:sldId id="536" r:id="rId20"/>
    <p:sldId id="361" r:id="rId21"/>
    <p:sldId id="362" r:id="rId22"/>
    <p:sldId id="507" r:id="rId23"/>
    <p:sldId id="508" r:id="rId24"/>
    <p:sldId id="445" r:id="rId25"/>
    <p:sldId id="484" r:id="rId26"/>
    <p:sldId id="394" r:id="rId27"/>
    <p:sldId id="395" r:id="rId28"/>
    <p:sldId id="402" r:id="rId29"/>
    <p:sldId id="486" r:id="rId30"/>
    <p:sldId id="398" r:id="rId31"/>
    <p:sldId id="399" r:id="rId32"/>
    <p:sldId id="400" r:id="rId33"/>
    <p:sldId id="401" r:id="rId34"/>
  </p:sldIdLst>
  <p:sldSz cx="12192000" cy="6858000"/>
  <p:notesSz cx="6858000" cy="9144000"/>
  <p:embeddedFontLst>
    <p:embeddedFont>
      <p:font typeface="Calistoga"/>
      <p:regular r:id="rId38"/>
    </p:embeddedFont>
    <p:embeddedFont>
      <p:font typeface="Antic Slab"/>
      <p:regular r:id="rId39"/>
    </p:embeddedFont>
    <p:embeddedFont>
      <p:font typeface="Poppins" panose="02000000000000000000"/>
      <p:regular r:id="rId40"/>
      <p:italic r:id="rId41"/>
      <p:boldItalic r:id="rId42"/>
    </p:embeddedFont>
    <p:embeddedFont>
      <p:font typeface="Homemade Apple" panose="02000000000000000000"/>
      <p:regular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4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C088"/>
    <a:srgbClr val="3FCF99"/>
    <a:srgbClr val="03A9F4"/>
    <a:srgbClr val="42A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44"/>
        <p:guide pos="384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font" Target="fonts/font8.fntdata"/><Relationship Id="rId44" Type="http://schemas.openxmlformats.org/officeDocument/2006/relationships/font" Target="fonts/font7.fntdata"/><Relationship Id="rId43" Type="http://schemas.openxmlformats.org/officeDocument/2006/relationships/font" Target="fonts/font6.fntdata"/><Relationship Id="rId42" Type="http://schemas.openxmlformats.org/officeDocument/2006/relationships/font" Target="fonts/font5.fntdata"/><Relationship Id="rId41" Type="http://schemas.openxmlformats.org/officeDocument/2006/relationships/font" Target="fonts/font4.fntdata"/><Relationship Id="rId40" Type="http://schemas.openxmlformats.org/officeDocument/2006/relationships/font" Target="fonts/font3.fntdata"/><Relationship Id="rId4" Type="http://schemas.openxmlformats.org/officeDocument/2006/relationships/notesMaster" Target="notesMasters/notesMaster1.xml"/><Relationship Id="rId39" Type="http://schemas.openxmlformats.org/officeDocument/2006/relationships/font" Target="fonts/font2.fntdata"/><Relationship Id="rId38" Type="http://schemas.openxmlformats.org/officeDocument/2006/relationships/font" Target="fonts/font1.fntdata"/><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ga073618e60_0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a073618e60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111c3728c19_0_1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11c3728c19_0_1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ga073618e60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a073618e60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 name="Shape 269"/>
        <p:cNvGrpSpPr/>
        <p:nvPr/>
      </p:nvGrpSpPr>
      <p:grpSpPr>
        <a:xfrm>
          <a:off x="0" y="0"/>
          <a:ext cx="0" cy="0"/>
          <a:chOff x="0" y="0"/>
          <a:chExt cx="0" cy="0"/>
        </a:xfrm>
      </p:grpSpPr>
      <p:sp>
        <p:nvSpPr>
          <p:cNvPr id="270" name="Google Shape;270;ga073618e60_0_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a073618e60_0_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0" name="Shape 380"/>
        <p:cNvGrpSpPr/>
        <p:nvPr/>
      </p:nvGrpSpPr>
      <p:grpSpPr>
        <a:xfrm>
          <a:off x="0" y="0"/>
          <a:ext cx="0" cy="0"/>
          <a:chOff x="0" y="0"/>
          <a:chExt cx="0" cy="0"/>
        </a:xfrm>
      </p:grpSpPr>
      <p:sp>
        <p:nvSpPr>
          <p:cNvPr id="381" name="Google Shape;381;ga073618e60_0_7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a073618e60_0_7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ga073618e60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a073618e60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 name="Shape 269"/>
        <p:cNvGrpSpPr/>
        <p:nvPr/>
      </p:nvGrpSpPr>
      <p:grpSpPr>
        <a:xfrm>
          <a:off x="0" y="0"/>
          <a:ext cx="0" cy="0"/>
          <a:chOff x="0" y="0"/>
          <a:chExt cx="0" cy="0"/>
        </a:xfrm>
      </p:grpSpPr>
      <p:sp>
        <p:nvSpPr>
          <p:cNvPr id="270" name="Google Shape;270;ga073618e60_0_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a073618e60_0_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ga073618e60_0_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a073618e60_0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hyperlink" Target="https://www.instagram.com/slidesmania/" TargetMode="External"/><Relationship Id="rId8" Type="http://schemas.openxmlformats.org/officeDocument/2006/relationships/image" Target="../media/image3.png"/><Relationship Id="rId7" Type="http://schemas.openxmlformats.org/officeDocument/2006/relationships/hyperlink" Target="https://www.pinterest.com/slidesmania/" TargetMode="External"/><Relationship Id="rId6" Type="http://schemas.openxmlformats.org/officeDocument/2006/relationships/image" Target="../media/image2.png"/><Relationship Id="rId5" Type="http://schemas.openxmlformats.org/officeDocument/2006/relationships/hyperlink" Target="https://twitter.com/SlidesManiaSM/" TargetMode="External"/><Relationship Id="rId4" Type="http://schemas.openxmlformats.org/officeDocument/2006/relationships/image" Target="../media/image1.png"/><Relationship Id="rId3" Type="http://schemas.openxmlformats.org/officeDocument/2006/relationships/hyperlink" Target="https://www.facebook.com/SlidesManiaSM/" TargetMode="External"/><Relationship Id="rId2" Type="http://schemas.openxmlformats.org/officeDocument/2006/relationships/hyperlink" Target="https://slidesmania.com/questions-powerpoint-google-slides/can-i-use-these-templates/" TargetMode="External"/><Relationship Id="rId11" Type="http://schemas.openxmlformats.org/officeDocument/2006/relationships/image" Target="../media/image5.png"/><Relationship Id="rId10"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0" name="Shape 10"/>
        <p:cNvGrpSpPr/>
        <p:nvPr/>
      </p:nvGrpSpPr>
      <p:grpSpPr>
        <a:xfrm>
          <a:off x="0" y="0"/>
          <a:ext cx="0" cy="0"/>
          <a:chOff x="0" y="0"/>
          <a:chExt cx="0" cy="0"/>
        </a:xfrm>
      </p:grpSpPr>
      <p:sp>
        <p:nvSpPr>
          <p:cNvPr id="11" name="Google Shape;11;p2"/>
          <p:cNvSpPr txBox="1"/>
          <p:nvPr>
            <p:ph type="subTitle" idx="1"/>
          </p:nvPr>
        </p:nvSpPr>
        <p:spPr>
          <a:xfrm>
            <a:off x="377400" y="5925775"/>
            <a:ext cx="11500500" cy="586500"/>
          </a:xfrm>
          <a:prstGeom prst="rect">
            <a:avLst/>
          </a:prstGeom>
        </p:spPr>
        <p:txBody>
          <a:bodyPr spcFirstLastPara="1" wrap="square" lIns="121900" tIns="121900" rIns="121900" bIns="121900" anchor="ctr" anchorCtr="0">
            <a:noAutofit/>
          </a:bodyPr>
          <a:lstStyle>
            <a:lvl1pPr lvl="0" algn="r">
              <a:lnSpc>
                <a:spcPct val="100000"/>
              </a:lnSpc>
              <a:spcBef>
                <a:spcPts val="0"/>
              </a:spcBef>
              <a:spcAft>
                <a:spcPts val="0"/>
              </a:spcAft>
              <a:buSzPts val="1900"/>
              <a:buNone/>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p:txBody>
      </p:sp>
      <p:sp>
        <p:nvSpPr>
          <p:cNvPr id="12" name="Google Shape;12;p2"/>
          <p:cNvSpPr txBox="1"/>
          <p:nvPr>
            <p:ph type="title"/>
          </p:nvPr>
        </p:nvSpPr>
        <p:spPr>
          <a:xfrm>
            <a:off x="834600" y="2762700"/>
            <a:ext cx="9941700" cy="1332600"/>
          </a:xfrm>
          <a:prstGeom prst="rect">
            <a:avLst/>
          </a:prstGeom>
        </p:spPr>
        <p:txBody>
          <a:bodyPr spcFirstLastPara="1" wrap="square" lIns="121900" tIns="121900" rIns="121900" bIns="121900" anchor="ctr" anchorCtr="0">
            <a:noAutofit/>
          </a:bodyPr>
          <a:lstStyle>
            <a:lvl1pPr marL="0" marR="0" lvl="0" indent="0" rtl="0">
              <a:lnSpc>
                <a:spcPct val="80000"/>
              </a:lnSpc>
              <a:spcBef>
                <a:spcPts val="0"/>
              </a:spcBef>
              <a:spcAft>
                <a:spcPts val="0"/>
              </a:spcAft>
              <a:buClr>
                <a:schemeClr val="dk1"/>
              </a:buClr>
              <a:buSzPts val="9000"/>
              <a:buFont typeface="Aldrich"/>
              <a:buNone/>
              <a:defRPr sz="6500"/>
            </a:lvl1pPr>
            <a:lvl2pPr lvl="1"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cxnSp>
        <p:nvCxnSpPr>
          <p:cNvPr id="13" name="Google Shape;13;p2"/>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0 Timeline">
  <p:cSld name="CUSTOM_14">
    <p:spTree>
      <p:nvGrpSpPr>
        <p:cNvPr id="64" name="Shape 64"/>
        <p:cNvGrpSpPr/>
        <p:nvPr/>
      </p:nvGrpSpPr>
      <p:grpSpPr>
        <a:xfrm>
          <a:off x="0" y="0"/>
          <a:ext cx="0" cy="0"/>
          <a:chOff x="0" y="0"/>
          <a:chExt cx="0" cy="0"/>
        </a:xfrm>
      </p:grpSpPr>
      <p:sp>
        <p:nvSpPr>
          <p:cNvPr id="65" name="Google Shape;65;p11"/>
          <p:cNvSpPr txBox="1"/>
          <p:nvPr>
            <p:ph type="subTitle" idx="1"/>
          </p:nvPr>
        </p:nvSpPr>
        <p:spPr>
          <a:xfrm>
            <a:off x="415600"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6" name="Google Shape;66;p11"/>
          <p:cNvSpPr txBox="1"/>
          <p:nvPr>
            <p:ph type="subTitle" idx="2"/>
          </p:nvPr>
        </p:nvSpPr>
        <p:spPr>
          <a:xfrm>
            <a:off x="2775377"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7" name="Google Shape;67;p11"/>
          <p:cNvSpPr txBox="1"/>
          <p:nvPr>
            <p:ph type="subTitle" idx="3"/>
          </p:nvPr>
        </p:nvSpPr>
        <p:spPr>
          <a:xfrm>
            <a:off x="5135153"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8" name="Google Shape;68;p11"/>
          <p:cNvSpPr txBox="1"/>
          <p:nvPr>
            <p:ph type="subTitle" idx="4"/>
          </p:nvPr>
        </p:nvSpPr>
        <p:spPr>
          <a:xfrm>
            <a:off x="7494930"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9" name="Google Shape;69;p11"/>
          <p:cNvSpPr txBox="1"/>
          <p:nvPr>
            <p:ph type="subTitle" idx="5"/>
          </p:nvPr>
        </p:nvSpPr>
        <p:spPr>
          <a:xfrm>
            <a:off x="9854707"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70" name="Google Shape;70;p11"/>
          <p:cNvSpPr txBox="1"/>
          <p:nvPr>
            <p:ph type="title"/>
          </p:nvPr>
        </p:nvSpPr>
        <p:spPr>
          <a:xfrm>
            <a:off x="415600" y="821975"/>
            <a:ext cx="114369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71" name="Google Shape;71;p11"/>
          <p:cNvSpPr txBox="1"/>
          <p:nvPr>
            <p:ph type="body" idx="6"/>
          </p:nvPr>
        </p:nvSpPr>
        <p:spPr>
          <a:xfrm>
            <a:off x="415600" y="3503450"/>
            <a:ext cx="1997700" cy="1656000"/>
          </a:xfrm>
          <a:prstGeom prst="rect">
            <a:avLst/>
          </a:prstGeom>
        </p:spPr>
        <p:txBody>
          <a:bodyPr spcFirstLastPara="1" wrap="square" lIns="121900" tIns="121900" rIns="121900" bIns="121900" anchor="t" anchorCtr="0">
            <a:noAutofit/>
          </a:bodyPr>
          <a:lstStyle>
            <a:lvl1pPr marL="457200" lvl="0" indent="-330200" algn="ctr">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p:txBody>
      </p:sp>
      <p:sp>
        <p:nvSpPr>
          <p:cNvPr id="72" name="Google Shape;72;p11"/>
          <p:cNvSpPr txBox="1"/>
          <p:nvPr>
            <p:ph type="body" idx="7"/>
          </p:nvPr>
        </p:nvSpPr>
        <p:spPr>
          <a:xfrm>
            <a:off x="2775375"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3" name="Google Shape;73;p11"/>
          <p:cNvSpPr txBox="1"/>
          <p:nvPr>
            <p:ph type="body" idx="8"/>
          </p:nvPr>
        </p:nvSpPr>
        <p:spPr>
          <a:xfrm>
            <a:off x="5135150"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4" name="Google Shape;74;p11"/>
          <p:cNvSpPr txBox="1"/>
          <p:nvPr>
            <p:ph type="body" idx="9"/>
          </p:nvPr>
        </p:nvSpPr>
        <p:spPr>
          <a:xfrm>
            <a:off x="7494925"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5" name="Google Shape;75;p11"/>
          <p:cNvSpPr txBox="1"/>
          <p:nvPr>
            <p:ph type="body" idx="13"/>
          </p:nvPr>
        </p:nvSpPr>
        <p:spPr>
          <a:xfrm>
            <a:off x="9854700"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1 Title and text left">
  <p:cSld name="CUSTOM_15">
    <p:spTree>
      <p:nvGrpSpPr>
        <p:cNvPr id="76" name="Shape 76"/>
        <p:cNvGrpSpPr/>
        <p:nvPr/>
      </p:nvGrpSpPr>
      <p:grpSpPr>
        <a:xfrm>
          <a:off x="0" y="0"/>
          <a:ext cx="0" cy="0"/>
          <a:chOff x="0" y="0"/>
          <a:chExt cx="0" cy="0"/>
        </a:xfrm>
      </p:grpSpPr>
      <p:sp>
        <p:nvSpPr>
          <p:cNvPr id="77" name="Google Shape;77;p12"/>
          <p:cNvSpPr txBox="1"/>
          <p:nvPr>
            <p:ph type="title"/>
          </p:nvPr>
        </p:nvSpPr>
        <p:spPr>
          <a:xfrm>
            <a:off x="1528225" y="1981100"/>
            <a:ext cx="5219400" cy="12642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78" name="Google Shape;78;p12"/>
          <p:cNvSpPr txBox="1"/>
          <p:nvPr>
            <p:ph type="body" idx="1"/>
          </p:nvPr>
        </p:nvSpPr>
        <p:spPr>
          <a:xfrm>
            <a:off x="1528319" y="3438950"/>
            <a:ext cx="5219400" cy="17025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p:txBody>
      </p:sp>
      <p:cxnSp>
        <p:nvCxnSpPr>
          <p:cNvPr id="79" name="Google Shape;79;p12"/>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2 Title and text right">
  <p:cSld name="CUSTOM_16">
    <p:spTree>
      <p:nvGrpSpPr>
        <p:cNvPr id="80" name="Shape 80"/>
        <p:cNvGrpSpPr/>
        <p:nvPr/>
      </p:nvGrpSpPr>
      <p:grpSpPr>
        <a:xfrm>
          <a:off x="0" y="0"/>
          <a:ext cx="0" cy="0"/>
          <a:chOff x="0" y="0"/>
          <a:chExt cx="0" cy="0"/>
        </a:xfrm>
      </p:grpSpPr>
      <p:sp>
        <p:nvSpPr>
          <p:cNvPr id="81" name="Google Shape;81;p13"/>
          <p:cNvSpPr txBox="1"/>
          <p:nvPr>
            <p:ph type="title"/>
          </p:nvPr>
        </p:nvSpPr>
        <p:spPr>
          <a:xfrm>
            <a:off x="5376199" y="2122000"/>
            <a:ext cx="5061300" cy="12429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82" name="Google Shape;82;p13"/>
          <p:cNvSpPr txBox="1"/>
          <p:nvPr>
            <p:ph type="body" idx="1"/>
          </p:nvPr>
        </p:nvSpPr>
        <p:spPr>
          <a:xfrm>
            <a:off x="5376290" y="3503650"/>
            <a:ext cx="5061300" cy="1702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cxnSp>
        <p:nvCxnSpPr>
          <p:cNvPr id="83" name="Google Shape;83;p13"/>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3 Just title">
  <p:cSld name="CUSTOM_22">
    <p:spTree>
      <p:nvGrpSpPr>
        <p:cNvPr id="84" name="Shape 84"/>
        <p:cNvGrpSpPr/>
        <p:nvPr/>
      </p:nvGrpSpPr>
      <p:grpSpPr>
        <a:xfrm>
          <a:off x="0" y="0"/>
          <a:ext cx="0" cy="0"/>
          <a:chOff x="0" y="0"/>
          <a:chExt cx="0" cy="0"/>
        </a:xfrm>
      </p:grpSpPr>
      <p:sp>
        <p:nvSpPr>
          <p:cNvPr id="85" name="Google Shape;85;p14"/>
          <p:cNvSpPr txBox="1"/>
          <p:nvPr>
            <p:ph type="title"/>
          </p:nvPr>
        </p:nvSpPr>
        <p:spPr>
          <a:xfrm>
            <a:off x="415650" y="421101"/>
            <a:ext cx="11360700" cy="991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4 Certificate">
  <p:cSld name="CUSTOM_23">
    <p:spTree>
      <p:nvGrpSpPr>
        <p:cNvPr id="86" name="Shape 86"/>
        <p:cNvGrpSpPr/>
        <p:nvPr/>
      </p:nvGrpSpPr>
      <p:grpSpPr>
        <a:xfrm>
          <a:off x="0" y="0"/>
          <a:ext cx="0" cy="0"/>
          <a:chOff x="0" y="0"/>
          <a:chExt cx="0" cy="0"/>
        </a:xfrm>
      </p:grpSpPr>
      <p:sp>
        <p:nvSpPr>
          <p:cNvPr id="87" name="Google Shape;87;p15"/>
          <p:cNvSpPr txBox="1"/>
          <p:nvPr>
            <p:ph type="title"/>
          </p:nvPr>
        </p:nvSpPr>
        <p:spPr>
          <a:xfrm>
            <a:off x="415650" y="712714"/>
            <a:ext cx="11360700" cy="9774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8000"/>
              <a:buNone/>
              <a:defRPr sz="65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p:txBody>
      </p:sp>
      <p:sp>
        <p:nvSpPr>
          <p:cNvPr id="88" name="Google Shape;88;p15"/>
          <p:cNvSpPr txBox="1"/>
          <p:nvPr>
            <p:ph type="subTitle" idx="1"/>
          </p:nvPr>
        </p:nvSpPr>
        <p:spPr>
          <a:xfrm>
            <a:off x="2187000" y="2682871"/>
            <a:ext cx="7818000" cy="6351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6000"/>
              <a:buNone/>
              <a:defRPr sz="5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cxnSp>
        <p:nvCxnSpPr>
          <p:cNvPr id="89" name="Google Shape;89;p15"/>
          <p:cNvCxnSpPr/>
          <p:nvPr/>
        </p:nvCxnSpPr>
        <p:spPr>
          <a:xfrm>
            <a:off x="1783800" y="3262113"/>
            <a:ext cx="8624400" cy="0"/>
          </a:xfrm>
          <a:prstGeom prst="straightConnector1">
            <a:avLst/>
          </a:prstGeom>
          <a:noFill/>
          <a:ln w="9525" cap="flat" cmpd="sng">
            <a:solidFill>
              <a:schemeClr val="dk2"/>
            </a:solidFill>
            <a:prstDash val="solid"/>
            <a:round/>
            <a:headEnd type="none" w="med" len="med"/>
            <a:tailEnd type="none" w="med" len="med"/>
          </a:ln>
        </p:spPr>
      </p:cxnSp>
      <p:sp>
        <p:nvSpPr>
          <p:cNvPr id="90" name="Google Shape;90;p15"/>
          <p:cNvSpPr txBox="1"/>
          <p:nvPr>
            <p:ph type="subTitle" idx="2"/>
          </p:nvPr>
        </p:nvSpPr>
        <p:spPr>
          <a:xfrm>
            <a:off x="3914250" y="3585963"/>
            <a:ext cx="4363500" cy="2982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1900"/>
              <a:buNone/>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p:txBody>
      </p:sp>
      <p:sp>
        <p:nvSpPr>
          <p:cNvPr id="91" name="Google Shape;91;p15"/>
          <p:cNvSpPr txBox="1"/>
          <p:nvPr>
            <p:ph type="title" idx="3"/>
          </p:nvPr>
        </p:nvSpPr>
        <p:spPr>
          <a:xfrm>
            <a:off x="415650" y="3932264"/>
            <a:ext cx="11360700" cy="9774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4000"/>
              <a:buNone/>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p:txBody>
      </p:sp>
      <p:sp>
        <p:nvSpPr>
          <p:cNvPr id="92" name="Google Shape;92;p15"/>
          <p:cNvSpPr txBox="1"/>
          <p:nvPr>
            <p:ph type="subTitle" idx="4"/>
          </p:nvPr>
        </p:nvSpPr>
        <p:spPr>
          <a:xfrm>
            <a:off x="3914250" y="4957563"/>
            <a:ext cx="43635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i="1"/>
            </a:lvl1pPr>
            <a:lvl2pPr lvl="1" rtl="0">
              <a:spcBef>
                <a:spcPts val="0"/>
              </a:spcBef>
              <a:spcAft>
                <a:spcPts val="0"/>
              </a:spcAft>
              <a:buSzPts val="1900"/>
              <a:buNone/>
              <a:defRPr/>
            </a:lvl2pPr>
            <a:lvl3pPr lvl="2" rtl="0">
              <a:spcBef>
                <a:spcPts val="2100"/>
              </a:spcBef>
              <a:spcAft>
                <a:spcPts val="0"/>
              </a:spcAft>
              <a:buSzPts val="1900"/>
              <a:buNone/>
              <a:defRPr/>
            </a:lvl3pPr>
            <a:lvl4pPr lvl="3" rtl="0">
              <a:spcBef>
                <a:spcPts val="2100"/>
              </a:spcBef>
              <a:spcAft>
                <a:spcPts val="0"/>
              </a:spcAft>
              <a:buSzPts val="1900"/>
              <a:buNone/>
              <a:defRPr/>
            </a:lvl4pPr>
            <a:lvl5pPr lvl="4" rtl="0">
              <a:spcBef>
                <a:spcPts val="2100"/>
              </a:spcBef>
              <a:spcAft>
                <a:spcPts val="0"/>
              </a:spcAft>
              <a:buSzPts val="1900"/>
              <a:buNone/>
              <a:defRPr/>
            </a:lvl5pPr>
            <a:lvl6pPr lvl="5" rtl="0">
              <a:spcBef>
                <a:spcPts val="2100"/>
              </a:spcBef>
              <a:spcAft>
                <a:spcPts val="0"/>
              </a:spcAft>
              <a:buSzPts val="1900"/>
              <a:buNone/>
              <a:defRPr/>
            </a:lvl6pPr>
            <a:lvl7pPr lvl="6" rtl="0">
              <a:spcBef>
                <a:spcPts val="2100"/>
              </a:spcBef>
              <a:spcAft>
                <a:spcPts val="0"/>
              </a:spcAft>
              <a:buSzPts val="1900"/>
              <a:buNone/>
              <a:defRPr/>
            </a:lvl7pPr>
            <a:lvl8pPr lvl="7" rtl="0">
              <a:spcBef>
                <a:spcPts val="2100"/>
              </a:spcBef>
              <a:spcAft>
                <a:spcPts val="0"/>
              </a:spcAft>
              <a:buSzPts val="1900"/>
              <a:buNone/>
              <a:defRPr/>
            </a:lvl8pPr>
            <a:lvl9pPr lvl="8" rtl="0">
              <a:spcBef>
                <a:spcPts val="2100"/>
              </a:spcBef>
              <a:spcAft>
                <a:spcPts val="2100"/>
              </a:spcAft>
              <a:buSzPts val="1900"/>
              <a:buNone/>
              <a:defRPr/>
            </a:lvl9pPr>
          </a:lstStyle>
          <a:p/>
        </p:txBody>
      </p:sp>
      <p:grpSp>
        <p:nvGrpSpPr>
          <p:cNvPr id="93" name="Google Shape;93;p15"/>
          <p:cNvGrpSpPr/>
          <p:nvPr/>
        </p:nvGrpSpPr>
        <p:grpSpPr>
          <a:xfrm>
            <a:off x="996863" y="5847088"/>
            <a:ext cx="10198275" cy="0"/>
            <a:chOff x="1007625" y="5986750"/>
            <a:chExt cx="10198275" cy="0"/>
          </a:xfrm>
        </p:grpSpPr>
        <p:cxnSp>
          <p:nvCxnSpPr>
            <p:cNvPr id="94" name="Google Shape;94;p15"/>
            <p:cNvCxnSpPr/>
            <p:nvPr/>
          </p:nvCxnSpPr>
          <p:spPr>
            <a:xfrm>
              <a:off x="1007625" y="5986750"/>
              <a:ext cx="2986500" cy="0"/>
            </a:xfrm>
            <a:prstGeom prst="straightConnector1">
              <a:avLst/>
            </a:prstGeom>
            <a:noFill/>
            <a:ln w="9525" cap="flat" cmpd="sng">
              <a:solidFill>
                <a:srgbClr val="434343"/>
              </a:solidFill>
              <a:prstDash val="solid"/>
              <a:round/>
              <a:headEnd type="none" w="med" len="med"/>
              <a:tailEnd type="none" w="med" len="med"/>
            </a:ln>
          </p:spPr>
        </p:cxnSp>
        <p:cxnSp>
          <p:nvCxnSpPr>
            <p:cNvPr id="95" name="Google Shape;95;p15"/>
            <p:cNvCxnSpPr/>
            <p:nvPr/>
          </p:nvCxnSpPr>
          <p:spPr>
            <a:xfrm>
              <a:off x="8219400" y="5986750"/>
              <a:ext cx="2986500" cy="0"/>
            </a:xfrm>
            <a:prstGeom prst="straightConnector1">
              <a:avLst/>
            </a:prstGeom>
            <a:noFill/>
            <a:ln w="9525" cap="flat" cmpd="sng">
              <a:solidFill>
                <a:srgbClr val="434343"/>
              </a:solidFill>
              <a:prstDash val="solid"/>
              <a:round/>
              <a:headEnd type="none" w="med" len="med"/>
              <a:tailEnd type="none" w="med" len="med"/>
            </a:ln>
          </p:spPr>
        </p:cxnSp>
      </p:grpSp>
      <p:sp>
        <p:nvSpPr>
          <p:cNvPr id="96" name="Google Shape;96;p15"/>
          <p:cNvSpPr txBox="1"/>
          <p:nvPr>
            <p:ph type="subTitle" idx="5"/>
          </p:nvPr>
        </p:nvSpPr>
        <p:spPr>
          <a:xfrm>
            <a:off x="996875" y="58470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sz="1600"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7" name="Google Shape;97;p15"/>
          <p:cNvSpPr txBox="1"/>
          <p:nvPr>
            <p:ph type="subTitle" idx="6"/>
          </p:nvPr>
        </p:nvSpPr>
        <p:spPr>
          <a:xfrm>
            <a:off x="8214050" y="58470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sz="1600"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8" name="Google Shape;98;p15"/>
          <p:cNvSpPr txBox="1"/>
          <p:nvPr>
            <p:ph type="subTitle" idx="7"/>
          </p:nvPr>
        </p:nvSpPr>
        <p:spPr>
          <a:xfrm>
            <a:off x="996875" y="55488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9" name="Google Shape;99;p15"/>
          <p:cNvSpPr txBox="1"/>
          <p:nvPr>
            <p:ph type="subTitle" idx="8"/>
          </p:nvPr>
        </p:nvSpPr>
        <p:spPr>
          <a:xfrm>
            <a:off x="8214050" y="55488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cxnSp>
        <p:nvCxnSpPr>
          <p:cNvPr id="100" name="Google Shape;100;p15"/>
          <p:cNvCxnSpPr/>
          <p:nvPr/>
        </p:nvCxnSpPr>
        <p:spPr>
          <a:xfrm rot="10800000">
            <a:off x="497850" y="2879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101" name="Google Shape;101;p15"/>
          <p:cNvCxnSpPr/>
          <p:nvPr/>
        </p:nvCxnSpPr>
        <p:spPr>
          <a:xfrm rot="10800000">
            <a:off x="497850" y="65363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00 DO NOT REMOVE · SlidesMania">
  <p:cSld name="CUSTOM_20">
    <p:spTree>
      <p:nvGrpSpPr>
        <p:cNvPr id="102" name="Shape 102"/>
        <p:cNvGrpSpPr/>
        <p:nvPr/>
      </p:nvGrpSpPr>
      <p:grpSpPr>
        <a:xfrm>
          <a:off x="0" y="0"/>
          <a:ext cx="0" cy="0"/>
          <a:chOff x="0" y="0"/>
          <a:chExt cx="0" cy="0"/>
        </a:xfrm>
      </p:grpSpPr>
      <p:grpSp>
        <p:nvGrpSpPr>
          <p:cNvPr id="103" name="Google Shape;103;p16"/>
          <p:cNvGrpSpPr/>
          <p:nvPr/>
        </p:nvGrpSpPr>
        <p:grpSpPr>
          <a:xfrm>
            <a:off x="0" y="0"/>
            <a:ext cx="12192000" cy="6858000"/>
            <a:chOff x="0" y="0"/>
            <a:chExt cx="12192000" cy="6858000"/>
          </a:xfrm>
        </p:grpSpPr>
        <p:sp>
          <p:nvSpPr>
            <p:cNvPr id="104" name="Google Shape;104;p16"/>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6"/>
            <p:cNvSpPr txBox="1"/>
            <p:nvPr/>
          </p:nvSpPr>
          <p:spPr>
            <a:xfrm>
              <a:off x="463500" y="2858044"/>
              <a:ext cx="8956500" cy="38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3600" b="1">
                  <a:solidFill>
                    <a:srgbClr val="3F3F3F"/>
                  </a:solidFill>
                  <a:latin typeface="Poppins" panose="02000000000000000000"/>
                  <a:ea typeface="Poppins" panose="02000000000000000000"/>
                  <a:cs typeface="Poppins" panose="02000000000000000000"/>
                  <a:sym typeface="Poppins" panose="02000000000000000000"/>
                </a:rPr>
                <a:t>Free </a:t>
              </a:r>
              <a:r>
                <a:rPr lang="en-GB" sz="3600">
                  <a:solidFill>
                    <a:srgbClr val="3F3F3F"/>
                  </a:solidFill>
                  <a:latin typeface="Poppins" panose="02000000000000000000"/>
                  <a:ea typeface="Poppins" panose="02000000000000000000"/>
                  <a:cs typeface="Poppins" panose="02000000000000000000"/>
                  <a:sym typeface="Poppins" panose="02000000000000000000"/>
                </a:rPr>
                <a:t>themes and templates for </a:t>
              </a:r>
              <a:r>
                <a:rPr lang="en-GB" sz="3600" b="1">
                  <a:solidFill>
                    <a:srgbClr val="3F3F3F"/>
                  </a:solidFill>
                  <a:latin typeface="Poppins" panose="02000000000000000000"/>
                  <a:ea typeface="Poppins" panose="02000000000000000000"/>
                  <a:cs typeface="Poppins" panose="02000000000000000000"/>
                  <a:sym typeface="Poppins" panose="02000000000000000000"/>
                </a:rPr>
                <a:t>Google Slides</a:t>
              </a:r>
              <a:r>
                <a:rPr lang="en-GB" sz="3600">
                  <a:solidFill>
                    <a:srgbClr val="3F3F3F"/>
                  </a:solidFill>
                  <a:latin typeface="Poppins" panose="02000000000000000000"/>
                  <a:ea typeface="Poppins" panose="02000000000000000000"/>
                  <a:cs typeface="Poppins" panose="02000000000000000000"/>
                  <a:sym typeface="Poppins" panose="02000000000000000000"/>
                </a:rPr>
                <a:t> or </a:t>
              </a:r>
              <a:r>
                <a:rPr lang="en-GB" sz="3600" b="1">
                  <a:solidFill>
                    <a:srgbClr val="3F3F3F"/>
                  </a:solidFill>
                  <a:latin typeface="Poppins" panose="02000000000000000000"/>
                  <a:ea typeface="Poppins" panose="02000000000000000000"/>
                  <a:cs typeface="Poppins" panose="02000000000000000000"/>
                  <a:sym typeface="Poppins" panose="02000000000000000000"/>
                </a:rPr>
                <a:t>PowerPoint</a:t>
              </a:r>
              <a:endParaRPr sz="3600" b="1">
                <a:solidFill>
                  <a:srgbClr val="3F3F3F"/>
                </a:solidFill>
                <a:latin typeface="Poppins" panose="02000000000000000000"/>
                <a:ea typeface="Poppins" panose="02000000000000000000"/>
                <a:cs typeface="Poppins" panose="02000000000000000000"/>
                <a:sym typeface="Poppins" panose="02000000000000000000"/>
              </a:endParaRPr>
            </a:p>
            <a:p>
              <a:pPr marL="0" marR="0" lvl="0" indent="0" algn="l" rtl="0">
                <a:spcBef>
                  <a:spcPts val="0"/>
                </a:spcBef>
                <a:spcAft>
                  <a:spcPts val="0"/>
                </a:spcAft>
                <a:buNone/>
              </a:pPr>
              <a:endParaRPr sz="3600" b="1">
                <a:solidFill>
                  <a:srgbClr val="3F3F3F"/>
                </a:solidFill>
                <a:latin typeface="Poppins" panose="02000000000000000000"/>
                <a:ea typeface="Poppins" panose="02000000000000000000"/>
                <a:cs typeface="Poppins" panose="02000000000000000000"/>
                <a:sym typeface="Poppins" panose="02000000000000000000"/>
              </a:endParaRPr>
            </a:p>
            <a:p>
              <a:pPr marL="0" marR="0" lvl="0" indent="0" algn="l" rtl="0">
                <a:spcBef>
                  <a:spcPts val="0"/>
                </a:spcBef>
                <a:spcAft>
                  <a:spcPts val="0"/>
                </a:spcAft>
                <a:buNone/>
              </a:pPr>
              <a:endParaRPr sz="3600" b="1">
                <a:solidFill>
                  <a:srgbClr val="3F3F3F"/>
                </a:solidFill>
                <a:latin typeface="Poppins" panose="02000000000000000000"/>
                <a:ea typeface="Poppins" panose="02000000000000000000"/>
                <a:cs typeface="Poppins" panose="02000000000000000000"/>
                <a:sym typeface="Poppins" panose="02000000000000000000"/>
              </a:endParaRPr>
            </a:p>
            <a:p>
              <a:pPr marL="0" marR="0" lvl="0" indent="0" algn="l" rtl="0">
                <a:spcBef>
                  <a:spcPts val="0"/>
                </a:spcBef>
                <a:spcAft>
                  <a:spcPts val="0"/>
                </a:spcAft>
                <a:buNone/>
              </a:pPr>
              <a:r>
                <a:rPr lang="en-GB" sz="3000" b="1">
                  <a:solidFill>
                    <a:srgbClr val="FFCB25"/>
                  </a:solidFill>
                  <a:latin typeface="Poppins" panose="02000000000000000000"/>
                  <a:ea typeface="Poppins" panose="02000000000000000000"/>
                  <a:cs typeface="Poppins" panose="02000000000000000000"/>
                  <a:sym typeface="Poppins" panose="02000000000000000000"/>
                </a:rPr>
                <a:t>NOT to be sold as is or modified!</a:t>
              </a:r>
              <a:endParaRPr sz="3000" b="1">
                <a:solidFill>
                  <a:srgbClr val="FFCB25"/>
                </a:solidFill>
                <a:latin typeface="Poppins" panose="02000000000000000000"/>
                <a:ea typeface="Poppins" panose="02000000000000000000"/>
                <a:cs typeface="Poppins" panose="02000000000000000000"/>
                <a:sym typeface="Poppins" panose="02000000000000000000"/>
              </a:endParaRPr>
            </a:p>
            <a:p>
              <a:pPr marL="0" lvl="0" indent="0" algn="l" rtl="0">
                <a:spcBef>
                  <a:spcPts val="0"/>
                </a:spcBef>
                <a:spcAft>
                  <a:spcPts val="0"/>
                </a:spcAft>
                <a:buNone/>
              </a:pPr>
              <a:r>
                <a:rPr lang="en-GB" sz="2700">
                  <a:solidFill>
                    <a:srgbClr val="3F3F3F"/>
                  </a:solidFill>
                  <a:latin typeface="Poppins" panose="02000000000000000000"/>
                  <a:ea typeface="Poppins" panose="02000000000000000000"/>
                  <a:cs typeface="Poppins" panose="02000000000000000000"/>
                  <a:sym typeface="Poppins" panose="02000000000000000000"/>
                </a:rPr>
                <a:t>Read </a:t>
              </a:r>
              <a:r>
                <a:rPr lang="en-GB" sz="2700" u="sng">
                  <a:solidFill>
                    <a:srgbClr val="3F3F3F"/>
                  </a:solidFill>
                  <a:latin typeface="Poppins" panose="02000000000000000000"/>
                  <a:ea typeface="Poppins" panose="02000000000000000000"/>
                  <a:cs typeface="Poppins" panose="02000000000000000000"/>
                  <a:sym typeface="Poppins" panose="02000000000000000000"/>
                  <a:hlinkClick r:id="rId2"/>
                </a:rPr>
                <a:t>FAQ</a:t>
              </a:r>
              <a:r>
                <a:rPr lang="en-GB" sz="4400" b="1">
                  <a:solidFill>
                    <a:srgbClr val="FFCB25"/>
                  </a:solidFill>
                  <a:latin typeface="Poppins" panose="02000000000000000000"/>
                  <a:ea typeface="Poppins" panose="02000000000000000000"/>
                  <a:cs typeface="Poppins" panose="02000000000000000000"/>
                  <a:sym typeface="Poppins" panose="02000000000000000000"/>
                </a:rPr>
                <a:t> </a:t>
              </a:r>
              <a:r>
                <a:rPr lang="en-GB" sz="2700">
                  <a:solidFill>
                    <a:srgbClr val="3F3F3F"/>
                  </a:solidFill>
                  <a:latin typeface="Poppins" panose="02000000000000000000"/>
                  <a:ea typeface="Poppins" panose="02000000000000000000"/>
                  <a:cs typeface="Poppins" panose="02000000000000000000"/>
                  <a:sym typeface="Poppins" panose="02000000000000000000"/>
                </a:rPr>
                <a:t>on slidesmania.com</a:t>
              </a:r>
              <a:endParaRPr sz="2700">
                <a:solidFill>
                  <a:srgbClr val="3F3F3F"/>
                </a:solidFill>
                <a:latin typeface="Poppins" panose="02000000000000000000"/>
                <a:ea typeface="Poppins" panose="02000000000000000000"/>
                <a:cs typeface="Poppins" panose="02000000000000000000"/>
                <a:sym typeface="Poppins" panose="02000000000000000000"/>
              </a:endParaRPr>
            </a:p>
            <a:p>
              <a:pPr marL="0" lvl="0" indent="0" algn="l" rtl="0">
                <a:spcBef>
                  <a:spcPts val="0"/>
                </a:spcBef>
                <a:spcAft>
                  <a:spcPts val="0"/>
                </a:spcAft>
                <a:buNone/>
              </a:pPr>
              <a:r>
                <a:rPr lang="en-GB" sz="2000">
                  <a:solidFill>
                    <a:srgbClr val="3F3F3F"/>
                  </a:solidFill>
                  <a:latin typeface="Poppins" panose="02000000000000000000"/>
                  <a:ea typeface="Poppins" panose="02000000000000000000"/>
                  <a:cs typeface="Poppins" panose="02000000000000000000"/>
                  <a:sym typeface="Poppins" panose="02000000000000000000"/>
                </a:rPr>
                <a:t>Do not remove the slidesmania.com text on the sides.</a:t>
              </a:r>
              <a:endParaRPr sz="2000">
                <a:solidFill>
                  <a:srgbClr val="3F3F3F"/>
                </a:solidFill>
                <a:latin typeface="Poppins" panose="02000000000000000000"/>
                <a:ea typeface="Poppins" panose="02000000000000000000"/>
                <a:cs typeface="Poppins" panose="02000000000000000000"/>
                <a:sym typeface="Poppins" panose="02000000000000000000"/>
              </a:endParaRPr>
            </a:p>
          </p:txBody>
        </p:sp>
        <p:cxnSp>
          <p:nvCxnSpPr>
            <p:cNvPr id="106" name="Google Shape;106;p16"/>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107" name="Google Shape;107;p16">
              <a:hlinkClick r:id="rId3"/>
            </p:cNvPr>
            <p:cNvPicPr preferRelativeResize="0"/>
            <p:nvPr/>
          </p:nvPicPr>
          <p:blipFill>
            <a:blip r:embed="rId4"/>
            <a:stretch>
              <a:fillRect/>
            </a:stretch>
          </p:blipFill>
          <p:spPr>
            <a:xfrm>
              <a:off x="8982558" y="5912306"/>
              <a:ext cx="713232" cy="637863"/>
            </a:xfrm>
            <a:prstGeom prst="rect">
              <a:avLst/>
            </a:prstGeom>
            <a:noFill/>
            <a:ln>
              <a:noFill/>
            </a:ln>
          </p:spPr>
        </p:pic>
        <p:pic>
          <p:nvPicPr>
            <p:cNvPr id="108" name="Google Shape;108;p16">
              <a:hlinkClick r:id="rId5"/>
            </p:cNvPr>
            <p:cNvPicPr preferRelativeResize="0"/>
            <p:nvPr/>
          </p:nvPicPr>
          <p:blipFill>
            <a:blip r:embed="rId6"/>
            <a:stretch>
              <a:fillRect/>
            </a:stretch>
          </p:blipFill>
          <p:spPr>
            <a:xfrm>
              <a:off x="9764428" y="5916798"/>
              <a:ext cx="708660" cy="628879"/>
            </a:xfrm>
            <a:prstGeom prst="rect">
              <a:avLst/>
            </a:prstGeom>
            <a:noFill/>
            <a:ln>
              <a:noFill/>
            </a:ln>
          </p:spPr>
        </p:pic>
        <p:pic>
          <p:nvPicPr>
            <p:cNvPr id="109" name="Google Shape;109;p16">
              <a:hlinkClick r:id="rId7"/>
            </p:cNvPr>
            <p:cNvPicPr preferRelativeResize="0"/>
            <p:nvPr/>
          </p:nvPicPr>
          <p:blipFill>
            <a:blip r:embed="rId8"/>
            <a:stretch>
              <a:fillRect/>
            </a:stretch>
          </p:blipFill>
          <p:spPr>
            <a:xfrm>
              <a:off x="10541715" y="5905569"/>
              <a:ext cx="612648" cy="624387"/>
            </a:xfrm>
            <a:prstGeom prst="rect">
              <a:avLst/>
            </a:prstGeom>
            <a:noFill/>
            <a:ln>
              <a:noFill/>
            </a:ln>
          </p:spPr>
        </p:pic>
        <p:pic>
          <p:nvPicPr>
            <p:cNvPr id="110" name="Google Shape;110;p16">
              <a:hlinkClick r:id="rId9"/>
            </p:cNvPr>
            <p:cNvPicPr preferRelativeResize="0"/>
            <p:nvPr/>
          </p:nvPicPr>
          <p:blipFill>
            <a:blip r:embed="rId10"/>
            <a:stretch>
              <a:fillRect/>
            </a:stretch>
          </p:blipFill>
          <p:spPr>
            <a:xfrm>
              <a:off x="11219049" y="5916799"/>
              <a:ext cx="699516" cy="601927"/>
            </a:xfrm>
            <a:prstGeom prst="rect">
              <a:avLst/>
            </a:prstGeom>
            <a:noFill/>
            <a:ln>
              <a:noFill/>
            </a:ln>
          </p:spPr>
        </p:pic>
        <p:sp>
          <p:nvSpPr>
            <p:cNvPr id="111" name="Google Shape;111;p16"/>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2400" b="1">
                  <a:solidFill>
                    <a:srgbClr val="252525"/>
                  </a:solidFill>
                  <a:latin typeface="Homemade Apple" panose="02000000000000000000"/>
                  <a:ea typeface="Homemade Apple" panose="02000000000000000000"/>
                  <a:cs typeface="Homemade Apple" panose="02000000000000000000"/>
                  <a:sym typeface="Homemade Apple" panose="02000000000000000000"/>
                </a:rPr>
                <a:t>Sharing is caring!</a:t>
              </a:r>
              <a:endParaRPr sz="2400" b="1">
                <a:solidFill>
                  <a:srgbClr val="252525"/>
                </a:solidFill>
                <a:latin typeface="Homemade Apple" panose="02000000000000000000"/>
                <a:ea typeface="Homemade Apple" panose="02000000000000000000"/>
                <a:cs typeface="Homemade Apple" panose="02000000000000000000"/>
                <a:sym typeface="Homemade Apple" panose="02000000000000000000"/>
              </a:endParaRPr>
            </a:p>
          </p:txBody>
        </p:sp>
      </p:grpSp>
      <p:pic>
        <p:nvPicPr>
          <p:cNvPr id="112" name="Google Shape;112;p16"/>
          <p:cNvPicPr preferRelativeResize="0"/>
          <p:nvPr/>
        </p:nvPicPr>
        <p:blipFill rotWithShape="1">
          <a:blip r:embed="rId11"/>
          <a:srcRect t="16256" b="20906"/>
          <a:stretch>
            <a:fillRect/>
          </a:stretch>
        </p:blipFill>
        <p:spPr>
          <a:xfrm>
            <a:off x="125075" y="493725"/>
            <a:ext cx="8239800" cy="20711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4" name="Shape 14"/>
        <p:cNvGrpSpPr/>
        <p:nvPr/>
      </p:nvGrpSpPr>
      <p:grpSpPr>
        <a:xfrm>
          <a:off x="0" y="0"/>
          <a:ext cx="0" cy="0"/>
          <a:chOff x="0" y="0"/>
          <a:chExt cx="0" cy="0"/>
        </a:xfrm>
      </p:grpSpPr>
      <p:sp>
        <p:nvSpPr>
          <p:cNvPr id="15" name="Google Shape;15;p3"/>
          <p:cNvSpPr txBox="1"/>
          <p:nvPr>
            <p:ph type="title"/>
          </p:nvPr>
        </p:nvSpPr>
        <p:spPr>
          <a:xfrm>
            <a:off x="1252725" y="1833738"/>
            <a:ext cx="5322600" cy="13248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6" name="Google Shape;16;p3"/>
          <p:cNvSpPr txBox="1"/>
          <p:nvPr>
            <p:ph type="body" idx="1"/>
          </p:nvPr>
        </p:nvSpPr>
        <p:spPr>
          <a:xfrm>
            <a:off x="1252700" y="3238038"/>
            <a:ext cx="5322600" cy="22359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
        <p:nvSpPr>
          <p:cNvPr id="17" name="Google Shape;17;p3"/>
          <p:cNvSpPr/>
          <p:nvPr>
            <p:ph type="pic" idx="2"/>
          </p:nvPr>
        </p:nvSpPr>
        <p:spPr>
          <a:xfrm flipH="1">
            <a:off x="7208200" y="1633013"/>
            <a:ext cx="3731100" cy="3976500"/>
          </a:xfrm>
          <a:prstGeom prst="rect">
            <a:avLst/>
          </a:prstGeom>
          <a:noFill/>
          <a:ln>
            <a:noFill/>
          </a:ln>
        </p:spPr>
      </p:sp>
      <p:cxnSp>
        <p:nvCxnSpPr>
          <p:cNvPr id="18" name="Google Shape;18;p3"/>
          <p:cNvCxnSpPr/>
          <p:nvPr/>
        </p:nvCxnSpPr>
        <p:spPr>
          <a:xfrm rot="10800000">
            <a:off x="497850" y="5609513"/>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19" name="Google Shape;19;p3"/>
          <p:cNvCxnSpPr/>
          <p:nvPr/>
        </p:nvCxnSpPr>
        <p:spPr>
          <a:xfrm rot="10800000">
            <a:off x="497850" y="1248488"/>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Six columns">
  <p:cSld name="CUSTOM_2">
    <p:spTree>
      <p:nvGrpSpPr>
        <p:cNvPr id="20" name="Shape 20"/>
        <p:cNvGrpSpPr/>
        <p:nvPr/>
      </p:nvGrpSpPr>
      <p:grpSpPr>
        <a:xfrm>
          <a:off x="0" y="0"/>
          <a:ext cx="0" cy="0"/>
          <a:chOff x="0" y="0"/>
          <a:chExt cx="0" cy="0"/>
        </a:xfrm>
      </p:grpSpPr>
      <p:sp>
        <p:nvSpPr>
          <p:cNvPr id="21" name="Google Shape;21;p4"/>
          <p:cNvSpPr txBox="1"/>
          <p:nvPr>
            <p:ph type="title"/>
          </p:nvPr>
        </p:nvSpPr>
        <p:spPr>
          <a:xfrm>
            <a:off x="490775" y="751875"/>
            <a:ext cx="11210400" cy="7635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2" name="Google Shape;22;p4"/>
          <p:cNvSpPr txBox="1"/>
          <p:nvPr>
            <p:ph type="body" idx="1"/>
          </p:nvPr>
        </p:nvSpPr>
        <p:spPr>
          <a:xfrm>
            <a:off x="2993825" y="2894770"/>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3" name="Google Shape;23;p4"/>
          <p:cNvSpPr txBox="1"/>
          <p:nvPr>
            <p:ph type="body" idx="2"/>
          </p:nvPr>
        </p:nvSpPr>
        <p:spPr>
          <a:xfrm>
            <a:off x="7332750" y="2894770"/>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4" name="Google Shape;24;p4"/>
          <p:cNvSpPr txBox="1"/>
          <p:nvPr>
            <p:ph type="body" idx="3"/>
          </p:nvPr>
        </p:nvSpPr>
        <p:spPr>
          <a:xfrm>
            <a:off x="7332725" y="4913329"/>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5" name="Google Shape;25;p4"/>
          <p:cNvSpPr txBox="1"/>
          <p:nvPr>
            <p:ph type="title" idx="4"/>
          </p:nvPr>
        </p:nvSpPr>
        <p:spPr>
          <a:xfrm>
            <a:off x="2993825" y="2199000"/>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6" name="Google Shape;26;p4"/>
          <p:cNvSpPr txBox="1"/>
          <p:nvPr>
            <p:ph type="title" idx="5"/>
          </p:nvPr>
        </p:nvSpPr>
        <p:spPr>
          <a:xfrm>
            <a:off x="7332750" y="2199000"/>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7" name="Google Shape;27;p4"/>
          <p:cNvSpPr txBox="1"/>
          <p:nvPr>
            <p:ph type="title" idx="6"/>
          </p:nvPr>
        </p:nvSpPr>
        <p:spPr>
          <a:xfrm>
            <a:off x="7332725" y="4217559"/>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8" name="Google Shape;28;p4"/>
          <p:cNvSpPr txBox="1"/>
          <p:nvPr>
            <p:ph type="body" idx="7"/>
          </p:nvPr>
        </p:nvSpPr>
        <p:spPr>
          <a:xfrm>
            <a:off x="2993825" y="4913245"/>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9" name="Google Shape;29;p4"/>
          <p:cNvSpPr txBox="1"/>
          <p:nvPr>
            <p:ph type="title" idx="8"/>
          </p:nvPr>
        </p:nvSpPr>
        <p:spPr>
          <a:xfrm>
            <a:off x="2993825" y="4217475"/>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cxnSp>
        <p:nvCxnSpPr>
          <p:cNvPr id="30" name="Google Shape;30;p4"/>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31" name="Google Shape;31;p4"/>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32" name="Shape 32"/>
        <p:cNvGrpSpPr/>
        <p:nvPr/>
      </p:nvGrpSpPr>
      <p:grpSpPr>
        <a:xfrm>
          <a:off x="0" y="0"/>
          <a:ext cx="0" cy="0"/>
          <a:chOff x="0" y="0"/>
          <a:chExt cx="0" cy="0"/>
        </a:xfrm>
      </p:grpSpPr>
      <p:sp>
        <p:nvSpPr>
          <p:cNvPr id="33" name="Google Shape;33;p5"/>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lvl1pPr marL="0" marR="0" lvl="0" indent="0" algn="ctr" rtl="0">
              <a:spcBef>
                <a:spcPts val="0"/>
              </a:spcBef>
              <a:spcAft>
                <a:spcPts val="0"/>
              </a:spcAft>
              <a:buClr>
                <a:schemeClr val="dk1"/>
              </a:buClr>
              <a:buSzPts val="6000"/>
              <a:buFont typeface="Aldrich"/>
              <a:buNone/>
              <a:defRPr sz="6000"/>
            </a:lvl1pPr>
            <a:lvl2pPr lvl="1"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34" name="Google Shape;34;p5"/>
          <p:cNvSpPr txBox="1"/>
          <p:nvPr>
            <p:ph type="body" idx="1"/>
          </p:nvPr>
        </p:nvSpPr>
        <p:spPr>
          <a:xfrm>
            <a:off x="589400" y="4649500"/>
            <a:ext cx="11104200" cy="7635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lgn="ctr">
              <a:spcBef>
                <a:spcPts val="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p:txBody>
      </p:sp>
      <p:cxnSp>
        <p:nvCxnSpPr>
          <p:cNvPr id="35" name="Google Shape;35;p5"/>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Two columns">
  <p:cSld name="CUSTOM_4">
    <p:spTree>
      <p:nvGrpSpPr>
        <p:cNvPr id="36" name="Shape 36"/>
        <p:cNvGrpSpPr/>
        <p:nvPr/>
      </p:nvGrpSpPr>
      <p:grpSpPr>
        <a:xfrm>
          <a:off x="0" y="0"/>
          <a:ext cx="0" cy="0"/>
          <a:chOff x="0" y="0"/>
          <a:chExt cx="0" cy="0"/>
        </a:xfrm>
      </p:grpSpPr>
      <p:sp>
        <p:nvSpPr>
          <p:cNvPr id="37" name="Google Shape;37;p6"/>
          <p:cNvSpPr txBox="1"/>
          <p:nvPr>
            <p:ph type="title"/>
          </p:nvPr>
        </p:nvSpPr>
        <p:spPr>
          <a:xfrm>
            <a:off x="873350" y="1171188"/>
            <a:ext cx="105519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38" name="Google Shape;38;p6"/>
          <p:cNvSpPr txBox="1"/>
          <p:nvPr>
            <p:ph type="body" idx="1"/>
          </p:nvPr>
        </p:nvSpPr>
        <p:spPr>
          <a:xfrm>
            <a:off x="873350" y="2382615"/>
            <a:ext cx="4960800" cy="28470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
        <p:nvSpPr>
          <p:cNvPr id="39" name="Google Shape;39;p6"/>
          <p:cNvSpPr txBox="1"/>
          <p:nvPr>
            <p:ph type="body" idx="2"/>
          </p:nvPr>
        </p:nvSpPr>
        <p:spPr>
          <a:xfrm>
            <a:off x="6464149" y="2371888"/>
            <a:ext cx="4961100" cy="28470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cxnSp>
        <p:nvCxnSpPr>
          <p:cNvPr id="40" name="Google Shape;40;p6"/>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41" name="Google Shape;41;p6"/>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6 One column">
  <p:cSld name="CUSTOM_5">
    <p:spTree>
      <p:nvGrpSpPr>
        <p:cNvPr id="42" name="Shape 42"/>
        <p:cNvGrpSpPr/>
        <p:nvPr/>
      </p:nvGrpSpPr>
      <p:grpSpPr>
        <a:xfrm>
          <a:off x="0" y="0"/>
          <a:ext cx="0" cy="0"/>
          <a:chOff x="0" y="0"/>
          <a:chExt cx="0" cy="0"/>
        </a:xfrm>
      </p:grpSpPr>
      <p:sp>
        <p:nvSpPr>
          <p:cNvPr id="43" name="Google Shape;43;p7"/>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44" name="Google Shape;44;p7"/>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cxnSp>
        <p:nvCxnSpPr>
          <p:cNvPr id="45" name="Google Shape;45;p7"/>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7 Big Title">
  <p:cSld name="CUSTOM_6">
    <p:spTree>
      <p:nvGrpSpPr>
        <p:cNvPr id="46" name="Shape 46"/>
        <p:cNvGrpSpPr/>
        <p:nvPr/>
      </p:nvGrpSpPr>
      <p:grpSpPr>
        <a:xfrm>
          <a:off x="0" y="0"/>
          <a:ext cx="0" cy="0"/>
          <a:chOff x="0" y="0"/>
          <a:chExt cx="0" cy="0"/>
        </a:xfrm>
      </p:grpSpPr>
      <p:sp>
        <p:nvSpPr>
          <p:cNvPr id="47" name="Google Shape;47;p8"/>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p:txBody>
      </p:sp>
      <p:sp>
        <p:nvSpPr>
          <p:cNvPr id="48" name="Google Shape;48;p8"/>
          <p:cNvSpPr txBox="1"/>
          <p:nvPr>
            <p:ph type="subTitle" idx="1"/>
          </p:nvPr>
        </p:nvSpPr>
        <p:spPr>
          <a:xfrm>
            <a:off x="511375" y="5538475"/>
            <a:ext cx="111423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p:txBody>
      </p:sp>
      <p:cxnSp>
        <p:nvCxnSpPr>
          <p:cNvPr id="49" name="Google Shape;49;p8"/>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8 Three columns">
  <p:cSld name="CUSTOM_8_1">
    <p:spTree>
      <p:nvGrpSpPr>
        <p:cNvPr id="50" name="Shape 50"/>
        <p:cNvGrpSpPr/>
        <p:nvPr/>
      </p:nvGrpSpPr>
      <p:grpSpPr>
        <a:xfrm>
          <a:off x="0" y="0"/>
          <a:ext cx="0" cy="0"/>
          <a:chOff x="0" y="0"/>
          <a:chExt cx="0" cy="0"/>
        </a:xfrm>
      </p:grpSpPr>
      <p:sp>
        <p:nvSpPr>
          <p:cNvPr id="51" name="Google Shape;51;p9"/>
          <p:cNvSpPr txBox="1"/>
          <p:nvPr>
            <p:ph type="subTitle" idx="1"/>
          </p:nvPr>
        </p:nvSpPr>
        <p:spPr>
          <a:xfrm>
            <a:off x="1242302" y="3600000"/>
            <a:ext cx="2658900" cy="606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100"/>
              <a:buNone/>
              <a:defRPr sz="2100" b="0">
                <a:latin typeface="Calistoga"/>
                <a:ea typeface="Calistoga"/>
                <a:cs typeface="Calistoga"/>
                <a:sym typeface="Calistoga"/>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2" name="Google Shape;52;p9"/>
          <p:cNvSpPr txBox="1"/>
          <p:nvPr>
            <p:ph type="subTitle" idx="2"/>
          </p:nvPr>
        </p:nvSpPr>
        <p:spPr>
          <a:xfrm>
            <a:off x="4766552" y="3600000"/>
            <a:ext cx="2658900" cy="606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100"/>
              <a:buNone/>
              <a:defRPr sz="2100" b="0">
                <a:latin typeface="Calistoga"/>
                <a:ea typeface="Calistoga"/>
                <a:cs typeface="Calistoga"/>
                <a:sym typeface="Calistoga"/>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3" name="Google Shape;53;p9"/>
          <p:cNvSpPr txBox="1"/>
          <p:nvPr>
            <p:ph type="subTitle" idx="3"/>
          </p:nvPr>
        </p:nvSpPr>
        <p:spPr>
          <a:xfrm>
            <a:off x="8290802" y="3600000"/>
            <a:ext cx="2658600" cy="606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100"/>
              <a:buNone/>
              <a:defRPr sz="2100" b="0">
                <a:latin typeface="Calistoga"/>
                <a:ea typeface="Calistoga"/>
                <a:cs typeface="Calistoga"/>
                <a:sym typeface="Calistoga"/>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4" name="Google Shape;54;p9"/>
          <p:cNvSpPr txBox="1"/>
          <p:nvPr>
            <p:ph type="title"/>
          </p:nvPr>
        </p:nvSpPr>
        <p:spPr>
          <a:xfrm>
            <a:off x="1242300" y="934700"/>
            <a:ext cx="97074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55" name="Google Shape;55;p9"/>
          <p:cNvSpPr txBox="1"/>
          <p:nvPr>
            <p:ph type="body" idx="4"/>
          </p:nvPr>
        </p:nvSpPr>
        <p:spPr>
          <a:xfrm>
            <a:off x="1242300" y="4165707"/>
            <a:ext cx="2658900" cy="1664100"/>
          </a:xfrm>
          <a:prstGeom prst="rect">
            <a:avLst/>
          </a:prstGeom>
        </p:spPr>
        <p:txBody>
          <a:bodyPr spcFirstLastPara="1" wrap="square" lIns="121900" tIns="121900" rIns="121900" bIns="121900" anchor="t" anchorCtr="0">
            <a:noAutofit/>
          </a:bodyPr>
          <a:lstStyle>
            <a:lvl1pPr marL="457200" lvl="0" indent="-336550" algn="ctr" rtl="0">
              <a:spcBef>
                <a:spcPts val="0"/>
              </a:spcBef>
              <a:spcAft>
                <a:spcPts val="0"/>
              </a:spcAft>
              <a:buSzPts val="1700"/>
              <a:buChar char="●"/>
              <a:defRPr sz="1700"/>
            </a:lvl1pPr>
            <a:lvl2pPr marL="914400" lvl="1" indent="-336550" rtl="0">
              <a:spcBef>
                <a:spcPts val="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sp>
        <p:nvSpPr>
          <p:cNvPr id="56" name="Google Shape;56;p9"/>
          <p:cNvSpPr txBox="1"/>
          <p:nvPr>
            <p:ph type="body" idx="5"/>
          </p:nvPr>
        </p:nvSpPr>
        <p:spPr>
          <a:xfrm>
            <a:off x="4766550" y="4165707"/>
            <a:ext cx="2658900" cy="1660800"/>
          </a:xfrm>
          <a:prstGeom prst="rect">
            <a:avLst/>
          </a:prstGeom>
        </p:spPr>
        <p:txBody>
          <a:bodyPr spcFirstLastPara="1" wrap="square" lIns="121900" tIns="121900" rIns="121900" bIns="121900" anchor="t" anchorCtr="0">
            <a:noAutofit/>
          </a:bodyPr>
          <a:lstStyle>
            <a:lvl1pPr marL="457200" lvl="0" indent="-336550" algn="ctr" rtl="0">
              <a:spcBef>
                <a:spcPts val="0"/>
              </a:spcBef>
              <a:spcAft>
                <a:spcPts val="0"/>
              </a:spcAft>
              <a:buSzPts val="1700"/>
              <a:buChar char="●"/>
              <a:defRPr sz="1700"/>
            </a:lvl1pPr>
            <a:lvl2pPr marL="914400" lvl="1" indent="-336550" rtl="0">
              <a:spcBef>
                <a:spcPts val="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sp>
        <p:nvSpPr>
          <p:cNvPr id="57" name="Google Shape;57;p9"/>
          <p:cNvSpPr txBox="1"/>
          <p:nvPr>
            <p:ph type="body" idx="6"/>
          </p:nvPr>
        </p:nvSpPr>
        <p:spPr>
          <a:xfrm>
            <a:off x="8290800" y="4165707"/>
            <a:ext cx="2658900" cy="1660800"/>
          </a:xfrm>
          <a:prstGeom prst="rect">
            <a:avLst/>
          </a:prstGeom>
        </p:spPr>
        <p:txBody>
          <a:bodyPr spcFirstLastPara="1" wrap="square" lIns="121900" tIns="121900" rIns="121900" bIns="121900" anchor="t" anchorCtr="0">
            <a:noAutofit/>
          </a:bodyPr>
          <a:lstStyle>
            <a:lvl1pPr marL="457200" lvl="0" indent="-336550" algn="ctr" rtl="0">
              <a:spcBef>
                <a:spcPts val="0"/>
              </a:spcBef>
              <a:spcAft>
                <a:spcPts val="0"/>
              </a:spcAft>
              <a:buSzPts val="1700"/>
              <a:buChar char="●"/>
              <a:defRPr sz="1700"/>
            </a:lvl1pPr>
            <a:lvl2pPr marL="914400" lvl="1" indent="-336550" rtl="0">
              <a:spcBef>
                <a:spcPts val="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cxnSp>
        <p:nvCxnSpPr>
          <p:cNvPr id="58" name="Google Shape;58;p9"/>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59" name="Google Shape;59;p9"/>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9 Text and Image">
  <p:cSld name="CUSTOM_9">
    <p:spTree>
      <p:nvGrpSpPr>
        <p:cNvPr id="60" name="Shape 60"/>
        <p:cNvGrpSpPr/>
        <p:nvPr/>
      </p:nvGrpSpPr>
      <p:grpSpPr>
        <a:xfrm>
          <a:off x="0" y="0"/>
          <a:ext cx="0" cy="0"/>
          <a:chOff x="0" y="0"/>
          <a:chExt cx="0" cy="0"/>
        </a:xfrm>
      </p:grpSpPr>
      <p:sp>
        <p:nvSpPr>
          <p:cNvPr id="61" name="Google Shape;61;p10"/>
          <p:cNvSpPr txBox="1"/>
          <p:nvPr>
            <p:ph type="title"/>
          </p:nvPr>
        </p:nvSpPr>
        <p:spPr>
          <a:xfrm>
            <a:off x="925500" y="1946013"/>
            <a:ext cx="5170500" cy="799200"/>
          </a:xfrm>
          <a:prstGeom prst="rect">
            <a:avLst/>
          </a:prstGeom>
        </p:spPr>
        <p:txBody>
          <a:bodyPr spcFirstLastPara="1" wrap="square" lIns="121900" tIns="121900" rIns="121900" bIns="121900" anchor="ctr" anchorCtr="0">
            <a:noAutofit/>
          </a:bodyPr>
          <a:lstStyle>
            <a:lvl1pPr lvl="0" rtl="0">
              <a:lnSpc>
                <a:spcPct val="80000"/>
              </a:lnSpc>
              <a:spcBef>
                <a:spcPts val="0"/>
              </a:spcBef>
              <a:spcAft>
                <a:spcPts val="0"/>
              </a:spcAft>
              <a:buSzPts val="6000"/>
              <a:buNone/>
              <a:defRPr/>
            </a:lvl1pPr>
            <a:lvl2pPr lvl="1" algn="r" rtl="0">
              <a:spcBef>
                <a:spcPts val="0"/>
              </a:spcBef>
              <a:spcAft>
                <a:spcPts val="0"/>
              </a:spcAft>
              <a:buSzPts val="15000"/>
              <a:buNone/>
              <a:defRPr sz="15000"/>
            </a:lvl2pPr>
            <a:lvl3pPr lvl="2" algn="r" rtl="0">
              <a:spcBef>
                <a:spcPts val="0"/>
              </a:spcBef>
              <a:spcAft>
                <a:spcPts val="0"/>
              </a:spcAft>
              <a:buSzPts val="15000"/>
              <a:buNone/>
              <a:defRPr sz="15000"/>
            </a:lvl3pPr>
            <a:lvl4pPr lvl="3" algn="r" rtl="0">
              <a:spcBef>
                <a:spcPts val="0"/>
              </a:spcBef>
              <a:spcAft>
                <a:spcPts val="0"/>
              </a:spcAft>
              <a:buSzPts val="15000"/>
              <a:buNone/>
              <a:defRPr sz="15000"/>
            </a:lvl4pPr>
            <a:lvl5pPr lvl="4" algn="r" rtl="0">
              <a:spcBef>
                <a:spcPts val="0"/>
              </a:spcBef>
              <a:spcAft>
                <a:spcPts val="0"/>
              </a:spcAft>
              <a:buSzPts val="15000"/>
              <a:buNone/>
              <a:defRPr sz="15000"/>
            </a:lvl5pPr>
            <a:lvl6pPr lvl="5" algn="r" rtl="0">
              <a:spcBef>
                <a:spcPts val="0"/>
              </a:spcBef>
              <a:spcAft>
                <a:spcPts val="0"/>
              </a:spcAft>
              <a:buSzPts val="15000"/>
              <a:buNone/>
              <a:defRPr sz="15000"/>
            </a:lvl6pPr>
            <a:lvl7pPr lvl="6" algn="r" rtl="0">
              <a:spcBef>
                <a:spcPts val="0"/>
              </a:spcBef>
              <a:spcAft>
                <a:spcPts val="0"/>
              </a:spcAft>
              <a:buSzPts val="15000"/>
              <a:buNone/>
              <a:defRPr sz="15000"/>
            </a:lvl7pPr>
            <a:lvl8pPr lvl="7" algn="r" rtl="0">
              <a:spcBef>
                <a:spcPts val="0"/>
              </a:spcBef>
              <a:spcAft>
                <a:spcPts val="0"/>
              </a:spcAft>
              <a:buSzPts val="15000"/>
              <a:buNone/>
              <a:defRPr sz="15000"/>
            </a:lvl8pPr>
            <a:lvl9pPr lvl="8" algn="r" rtl="0">
              <a:spcBef>
                <a:spcPts val="0"/>
              </a:spcBef>
              <a:spcAft>
                <a:spcPts val="0"/>
              </a:spcAft>
              <a:buSzPts val="15000"/>
              <a:buNone/>
              <a:defRPr sz="15000"/>
            </a:lvl9pPr>
          </a:lstStyle>
          <a:p/>
        </p:txBody>
      </p:sp>
      <p:sp>
        <p:nvSpPr>
          <p:cNvPr id="62" name="Google Shape;62;p10"/>
          <p:cNvSpPr txBox="1"/>
          <p:nvPr>
            <p:ph type="subTitle" idx="1"/>
          </p:nvPr>
        </p:nvSpPr>
        <p:spPr>
          <a:xfrm>
            <a:off x="439850" y="4343238"/>
            <a:ext cx="3875100" cy="717900"/>
          </a:xfrm>
          <a:prstGeom prst="rect">
            <a:avLst/>
          </a:prstGeom>
        </p:spPr>
        <p:txBody>
          <a:bodyPr spcFirstLastPara="1" wrap="square" lIns="121900" tIns="121900" rIns="121900" bIns="121900" anchor="t" anchorCtr="0">
            <a:noAutofit/>
          </a:bodyPr>
          <a:lstStyle>
            <a:lvl1pPr lvl="0" algn="r" rtl="0">
              <a:spcBef>
                <a:spcPts val="0"/>
              </a:spcBef>
              <a:spcAft>
                <a:spcPts val="0"/>
              </a:spcAft>
              <a:buSzPts val="1800"/>
              <a:buNone/>
              <a:defRPr sz="1800"/>
            </a:lvl1pPr>
            <a:lvl2pPr lvl="1" algn="r" rtl="0">
              <a:spcBef>
                <a:spcPts val="2100"/>
              </a:spcBef>
              <a:spcAft>
                <a:spcPts val="0"/>
              </a:spcAft>
              <a:buSzPts val="1800"/>
              <a:buNone/>
              <a:defRPr sz="1800"/>
            </a:lvl2pPr>
            <a:lvl3pPr lvl="2" algn="r" rtl="0">
              <a:spcBef>
                <a:spcPts val="2100"/>
              </a:spcBef>
              <a:spcAft>
                <a:spcPts val="0"/>
              </a:spcAft>
              <a:buSzPts val="1800"/>
              <a:buNone/>
              <a:defRPr sz="1800"/>
            </a:lvl3pPr>
            <a:lvl4pPr lvl="3" algn="r" rtl="0">
              <a:spcBef>
                <a:spcPts val="2100"/>
              </a:spcBef>
              <a:spcAft>
                <a:spcPts val="0"/>
              </a:spcAft>
              <a:buSzPts val="1800"/>
              <a:buNone/>
              <a:defRPr sz="1800"/>
            </a:lvl4pPr>
            <a:lvl5pPr lvl="4" algn="r" rtl="0">
              <a:spcBef>
                <a:spcPts val="2100"/>
              </a:spcBef>
              <a:spcAft>
                <a:spcPts val="0"/>
              </a:spcAft>
              <a:buSzPts val="1800"/>
              <a:buNone/>
              <a:defRPr sz="1800"/>
            </a:lvl5pPr>
            <a:lvl6pPr lvl="5" algn="r" rtl="0">
              <a:spcBef>
                <a:spcPts val="2100"/>
              </a:spcBef>
              <a:spcAft>
                <a:spcPts val="0"/>
              </a:spcAft>
              <a:buSzPts val="1800"/>
              <a:buNone/>
              <a:defRPr sz="1800"/>
            </a:lvl6pPr>
            <a:lvl7pPr lvl="6" algn="r" rtl="0">
              <a:spcBef>
                <a:spcPts val="2100"/>
              </a:spcBef>
              <a:spcAft>
                <a:spcPts val="0"/>
              </a:spcAft>
              <a:buSzPts val="1800"/>
              <a:buNone/>
              <a:defRPr sz="1800"/>
            </a:lvl7pPr>
            <a:lvl8pPr lvl="7" algn="r" rtl="0">
              <a:spcBef>
                <a:spcPts val="2100"/>
              </a:spcBef>
              <a:spcAft>
                <a:spcPts val="0"/>
              </a:spcAft>
              <a:buSzPts val="1800"/>
              <a:buNone/>
              <a:defRPr sz="1800"/>
            </a:lvl8pPr>
            <a:lvl9pPr lvl="8" algn="r" rtl="0">
              <a:spcBef>
                <a:spcPts val="2100"/>
              </a:spcBef>
              <a:spcAft>
                <a:spcPts val="2100"/>
              </a:spcAft>
              <a:buSzPts val="1800"/>
              <a:buNone/>
              <a:defRPr sz="1800"/>
            </a:lvl9pPr>
          </a:lstStyle>
          <a:p/>
        </p:txBody>
      </p:sp>
      <p:sp>
        <p:nvSpPr>
          <p:cNvPr id="63" name="Google Shape;63;p10"/>
          <p:cNvSpPr/>
          <p:nvPr>
            <p:ph type="pic" idx="2"/>
          </p:nvPr>
        </p:nvSpPr>
        <p:spPr>
          <a:xfrm>
            <a:off x="4572000" y="1040950"/>
            <a:ext cx="6981900" cy="44769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1pPr>
            <a:lvl2pPr lvl="1">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2pPr>
            <a:lvl3pPr lvl="2">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3pPr>
            <a:lvl4pPr lvl="3">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4pPr>
            <a:lvl5pPr lvl="4">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5pPr>
            <a:lvl6pPr lvl="5">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6pPr>
            <a:lvl7pPr lvl="6">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7pPr>
            <a:lvl8pPr lvl="7">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8pPr>
            <a:lvl9pPr lvl="8">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9pPr>
          </a:lstStyle>
          <a:p/>
        </p:txBody>
      </p:sp>
      <p:sp>
        <p:nvSpPr>
          <p:cNvPr id="7" name="Google Shape;7;p1"/>
          <p:cNvSpPr txBox="1"/>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1pPr>
            <a:lvl2pPr marL="914400" lvl="1"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2pPr>
            <a:lvl3pPr marL="1371600" lvl="2"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3pPr>
            <a:lvl4pPr marL="1828800" lvl="3"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4pPr>
            <a:lvl5pPr marL="2286000" lvl="4"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5pPr>
            <a:lvl6pPr marL="2743200" lvl="5"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6pPr>
            <a:lvl7pPr marL="3200400" lvl="6"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7pPr>
            <a:lvl8pPr marL="3657600" lvl="7"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8pPr>
            <a:lvl9pPr marL="4114800" lvl="8" indent="-349250">
              <a:lnSpc>
                <a:spcPct val="115000"/>
              </a:lnSpc>
              <a:spcBef>
                <a:spcPts val="2100"/>
              </a:spcBef>
              <a:spcAft>
                <a:spcPts val="2100"/>
              </a:spcAft>
              <a:buClr>
                <a:schemeClr val="dk2"/>
              </a:buClr>
              <a:buSzPts val="1900"/>
              <a:buFont typeface="Antic Slab"/>
              <a:buChar char="■"/>
              <a:defRPr sz="1900" b="1">
                <a:solidFill>
                  <a:schemeClr val="dk2"/>
                </a:solidFill>
                <a:latin typeface="Antic Slab"/>
                <a:ea typeface="Antic Slab"/>
                <a:cs typeface="Antic Slab"/>
                <a:sym typeface="Antic Slab"/>
              </a:defRPr>
            </a:lvl9pPr>
          </a:lstStyle>
          <a:p/>
        </p:txBody>
      </p:sp>
      <p:sp>
        <p:nvSpPr>
          <p:cNvPr id="8" name="Google Shape;8;p1"/>
          <p:cNvSpPr txBox="1"/>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6.xml"/><Relationship Id="rId2" Type="http://schemas.openxmlformats.org/officeDocument/2006/relationships/tags" Target="../tags/tag20.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4.xml"/><Relationship Id="rId2" Type="http://schemas.openxmlformats.org/officeDocument/2006/relationships/tags" Target="../tags/tag22.xml"/><Relationship Id="rId1" Type="http://schemas.openxmlformats.org/officeDocument/2006/relationships/tags" Target="../tags/tag2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4.xml"/><Relationship Id="rId1" Type="http://schemas.openxmlformats.org/officeDocument/2006/relationships/tags" Target="../tags/tag2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6.xml"/><Relationship Id="rId1" Type="http://schemas.openxmlformats.org/officeDocument/2006/relationships/tags" Target="../tags/tag2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8.xml"/><Relationship Id="rId1" Type="http://schemas.openxmlformats.org/officeDocument/2006/relationships/tags" Target="../tags/tag2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0.xml"/><Relationship Id="rId1" Type="http://schemas.openxmlformats.org/officeDocument/2006/relationships/tags" Target="../tags/tag29.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2.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4.xml"/><Relationship Id="rId1" Type="http://schemas.openxmlformats.org/officeDocument/2006/relationships/tags" Target="../tags/tag33.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tags" Target="../tags/tag36.xml"/><Relationship Id="rId1" Type="http://schemas.openxmlformats.org/officeDocument/2006/relationships/tags" Target="../tags/tag35.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8.xml"/><Relationship Id="rId1" Type="http://schemas.openxmlformats.org/officeDocument/2006/relationships/tags" Target="../tags/tag37.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0.xml"/><Relationship Id="rId1" Type="http://schemas.openxmlformats.org/officeDocument/2006/relationships/tags" Target="../tags/tag3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2.xml"/><Relationship Id="rId1" Type="http://schemas.openxmlformats.org/officeDocument/2006/relationships/tags" Target="../tags/tag4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4.xml"/><Relationship Id="rId1" Type="http://schemas.openxmlformats.org/officeDocument/2006/relationships/tags" Target="../tags/tag43.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6.xml"/><Relationship Id="rId1" Type="http://schemas.openxmlformats.org/officeDocument/2006/relationships/tags" Target="../tags/tag45.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4.xml"/><Relationship Id="rId2" Type="http://schemas.openxmlformats.org/officeDocument/2006/relationships/tags" Target="../tags/tag48.xml"/><Relationship Id="rId1" Type="http://schemas.openxmlformats.org/officeDocument/2006/relationships/tags" Target="../tags/tag47.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50.xml"/><Relationship Id="rId2" Type="http://schemas.openxmlformats.org/officeDocument/2006/relationships/hyperlink" Target="https://supabase.com/docs" TargetMode="External"/><Relationship Id="rId1" Type="http://schemas.openxmlformats.org/officeDocument/2006/relationships/tags" Target="../tags/tag49.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2.xml"/><Relationship Id="rId1" Type="http://schemas.openxmlformats.org/officeDocument/2006/relationships/tags" Target="../tags/tag5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4.xml"/><Relationship Id="rId1" Type="http://schemas.openxmlformats.org/officeDocument/2006/relationships/tags" Target="../tags/tag53.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9.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tags" Target="../tags/tag58.xml"/><Relationship Id="rId1" Type="http://schemas.openxmlformats.org/officeDocument/2006/relationships/tags" Target="../tags/tag57.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tags" Target="../tags/tag60.xml"/><Relationship Id="rId1" Type="http://schemas.openxmlformats.org/officeDocument/2006/relationships/tags" Target="../tags/tag59.xml"/></Relationships>
</file>

<file path=ppt/slides/_rels/slide31.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slideLayout" Target="../slideLayouts/slideLayout12.xml"/><Relationship Id="rId7" Type="http://schemas.openxmlformats.org/officeDocument/2006/relationships/image" Target="../media/image7.png"/><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hyperlink" Target="https://www.facebook.com/joeshwoa.max/" TargetMode="External"/><Relationship Id="rId3" Type="http://schemas.openxmlformats.org/officeDocument/2006/relationships/hyperlink" Target="https://www.linkedin.com/in/joeshwoa-george/" TargetMode="External"/><Relationship Id="rId2" Type="http://schemas.openxmlformats.org/officeDocument/2006/relationships/tags" Target="../tags/tag61.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tags" Target="../tags/tag10.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6.xml"/><Relationship Id="rId2" Type="http://schemas.openxmlformats.org/officeDocument/2006/relationships/tags" Target="../tags/tag12.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tags" Target="../tags/tag14.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6.xml"/><Relationship Id="rId2" Type="http://schemas.openxmlformats.org/officeDocument/2006/relationships/tags" Target="../tags/tag16.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6.xml"/><Relationship Id="rId2" Type="http://schemas.openxmlformats.org/officeDocument/2006/relationships/tags" Target="../tags/tag18.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pic>
        <p:nvPicPr>
          <p:cNvPr id="7" name="Picture 6" descr="supabase-logo-wordmark--light"/>
          <p:cNvPicPr>
            <a:picLocks noChangeAspect="1"/>
          </p:cNvPicPr>
          <p:nvPr/>
        </p:nvPicPr>
        <p:blipFill>
          <a:blip r:embed="rId1"/>
          <a:stretch>
            <a:fillRect/>
          </a:stretch>
        </p:blipFill>
        <p:spPr>
          <a:xfrm>
            <a:off x="4834255" y="659765"/>
            <a:ext cx="3190240" cy="833755"/>
          </a:xfrm>
          <a:prstGeom prst="rect">
            <a:avLst/>
          </a:prstGeom>
        </p:spPr>
      </p:pic>
      <p:pic>
        <p:nvPicPr>
          <p:cNvPr id="4" name="Picture 3" descr="supabase-logo-icon"/>
          <p:cNvPicPr>
            <a:picLocks noChangeAspect="1"/>
          </p:cNvPicPr>
          <p:nvPr/>
        </p:nvPicPr>
        <p:blipFill>
          <a:blip r:embed="rId2"/>
          <a:stretch>
            <a:fillRect/>
          </a:stretch>
        </p:blipFill>
        <p:spPr>
          <a:xfrm rot="1140000">
            <a:off x="8709025" y="569595"/>
            <a:ext cx="5379720" cy="5540375"/>
          </a:xfrm>
          <a:prstGeom prst="rect">
            <a:avLst/>
          </a:prstGeom>
        </p:spPr>
      </p:pic>
      <p:sp>
        <p:nvSpPr>
          <p:cNvPr id="117" name="Google Shape;117;p17"/>
          <p:cNvSpPr/>
          <p:nvPr/>
        </p:nvSpPr>
        <p:spPr>
          <a:xfrm>
            <a:off x="6379900" y="2507500"/>
            <a:ext cx="1467600" cy="146760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20" name="Google Shape;120;p17"/>
          <p:cNvSpPr txBox="1"/>
          <p:nvPr>
            <p:ph type="title"/>
          </p:nvPr>
        </p:nvSpPr>
        <p:spPr>
          <a:xfrm>
            <a:off x="834600" y="2762700"/>
            <a:ext cx="9941700" cy="11550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GB"/>
              <a:t>Mastering </a:t>
            </a:r>
            <a:r>
              <a:rPr lang="en-GB">
                <a:noFill/>
              </a:rPr>
              <a:t>Flutter</a:t>
            </a:r>
            <a:r>
              <a:rPr lang="en-US" altLang="en-GB">
                <a:noFill/>
              </a:rPr>
              <a:t>   </a:t>
            </a:r>
            <a:r>
              <a:rPr lang="en-GB"/>
              <a:t>: From Beginner to Pro.</a:t>
            </a:r>
            <a:endParaRPr lang="en-GB"/>
          </a:p>
        </p:txBody>
      </p:sp>
      <p:sp>
        <p:nvSpPr>
          <p:cNvPr id="119" name="Google Shape;119;p17"/>
          <p:cNvSpPr txBox="1"/>
          <p:nvPr>
            <p:ph type="subTitle" idx="1"/>
          </p:nvPr>
        </p:nvSpPr>
        <p:spPr>
          <a:xfrm>
            <a:off x="377400" y="5925775"/>
            <a:ext cx="11500500" cy="5865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r>
              <a:rPr lang="en-GB"/>
              <a:t>Se</a:t>
            </a:r>
            <a:r>
              <a:rPr lang="en-US" altLang="en-GB"/>
              <a:t>ssion</a:t>
            </a:r>
            <a:r>
              <a:rPr lang="en-GB"/>
              <a:t> </a:t>
            </a:r>
            <a:r>
              <a:rPr lang="en-US" altLang="en-GB"/>
              <a:t>9</a:t>
            </a:r>
            <a:r>
              <a:rPr lang="en-GB"/>
              <a:t>: </a:t>
            </a:r>
            <a:r>
              <a:t>Integrating Supabase Storage</a:t>
            </a:r>
          </a:p>
        </p:txBody>
      </p:sp>
      <p:sp>
        <p:nvSpPr>
          <p:cNvPr id="2" name="Text Box 1"/>
          <p:cNvSpPr txBox="1"/>
          <p:nvPr/>
        </p:nvSpPr>
        <p:spPr>
          <a:xfrm>
            <a:off x="7345680" y="4008120"/>
            <a:ext cx="4064000" cy="306705"/>
          </a:xfrm>
          <a:prstGeom prst="rect">
            <a:avLst/>
          </a:prstGeom>
          <a:noFill/>
        </p:spPr>
        <p:txBody>
          <a:bodyPr wrap="square" rtlCol="0">
            <a:spAutoFit/>
          </a:bodyPr>
          <a:p>
            <a:endParaRPr lang="en-US"/>
          </a:p>
        </p:txBody>
      </p:sp>
      <p:sp>
        <p:nvSpPr>
          <p:cNvPr id="3" name="Text Box 2"/>
          <p:cNvSpPr txBox="1"/>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a:sym typeface="+mn-ea"/>
              </a:rPr>
              <a:t>Downloading Files from Supabase Storage</a:t>
            </a:r>
            <a:endParaRPr>
              <a:sym typeface="+mn-ea"/>
            </a:endParaRPr>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sym typeface="+mn-ea"/>
              </a:rPr>
              <a:t>Example: Allowing users to download files: </a:t>
            </a:r>
            <a:endParaRPr lang="en-US" altLang="en-GB">
              <a:sym typeface="+mn-e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3652520"/>
            <a:ext cx="6908800" cy="2827655"/>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 data, error } = await supabase.storage</a:t>
            </a:r>
            <a:endParaRPr lang="en-US"/>
          </a:p>
          <a:p>
            <a:pPr algn="l"/>
            <a:r>
              <a:rPr lang="en-US"/>
              <a:t>  .from('your-bucket')</a:t>
            </a:r>
            <a:endParaRPr lang="en-US"/>
          </a:p>
          <a:p>
            <a:pPr algn="l"/>
            <a:r>
              <a:rPr lang="en-US"/>
              <a:t>  .download('uploads/file.txt');</a:t>
            </a:r>
            <a:endParaRPr lang="en-US"/>
          </a:p>
          <a:p>
            <a:pPr algn="l"/>
            <a:endParaRPr lang="en-US"/>
          </a:p>
          <a:p>
            <a:pPr algn="l"/>
            <a:r>
              <a:rPr lang="en-US"/>
              <a:t>if (data) {</a:t>
            </a:r>
            <a:endParaRPr lang="en-US"/>
          </a:p>
          <a:p>
            <a:pPr algn="l"/>
            <a:r>
              <a:rPr lang="en-US"/>
              <a:t>  const url = URL.createObjectURL(data);</a:t>
            </a:r>
            <a:endParaRPr lang="en-US"/>
          </a:p>
          <a:p>
            <a:pPr algn="l"/>
            <a:r>
              <a:rPr lang="en-US"/>
              <a:t>  const a = document.createElement('a');</a:t>
            </a:r>
            <a:endParaRPr lang="en-US"/>
          </a:p>
          <a:p>
            <a:pPr algn="l"/>
            <a:r>
              <a:rPr lang="en-US"/>
              <a:t>  a.href = url;</a:t>
            </a:r>
            <a:endParaRPr lang="en-US"/>
          </a:p>
          <a:p>
            <a:pPr algn="l"/>
            <a:r>
              <a:rPr lang="en-US"/>
              <a:t>  a.download = 'file.txt';</a:t>
            </a:r>
            <a:endParaRPr lang="en-US"/>
          </a:p>
          <a:p>
            <a:pPr algn="l"/>
            <a:r>
              <a:rPr lang="en-US"/>
              <a:t>  a.click();</a:t>
            </a:r>
            <a:endParaRPr lang="en-US"/>
          </a:p>
          <a:p>
            <a:pPr algn="l"/>
            <a:r>
              <a:rPr lang="en-US"/>
              <a: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lang="en-US" altLang="en-GB"/>
              <a:t>Challenges with Large File Uploads</a:t>
            </a:r>
            <a:endParaRPr lang="en-US" altLang="en-GB"/>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sym typeface="+mn-ea"/>
              </a:rPr>
              <a:t>Best Practices for Managing Large Files</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a:t>
            </a:r>
            <a:r>
              <a:rPr lang="en-US" b="1" i="0">
                <a:ln w="28575" cap="flat" cmpd="sng">
                  <a:solidFill>
                    <a:schemeClr val="dk1"/>
                  </a:solidFill>
                  <a:prstDash val="solid"/>
                  <a:round/>
                  <a:headEnd type="none" w="sm" len="sm"/>
                  <a:tailEnd type="none" w="sm" len="sm"/>
                </a:ln>
                <a:noFill/>
                <a:latin typeface="Calistoga"/>
              </a:rPr>
              <a:t>2</a:t>
            </a:r>
            <a:endParaRPr lang="en-US"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Challenges with Large File Uploads</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t>Large files such as videos or high-resolution images can cause delays in uploading, require more storage space, and affect the overall user experience.</a:t>
            </a:r>
            <a:endParaRPr lang="en-US"/>
          </a:p>
          <a:p>
            <a:pPr>
              <a:lnSpc>
                <a:spcPct val="150000"/>
              </a:lnSpc>
            </a:pPr>
            <a:r>
              <a:rPr lang="en-US"/>
              <a:t>It’s important to handle large file uploads efficiently to ensure good performance and security.</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Best Practices for Managing Large Files</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Set file size limits on both the client and server side to prevent excessively large files from being uploaded.</a:t>
            </a:r>
            <a:endParaRPr lang="en-US">
              <a:sym typeface="+mn-ea"/>
            </a:endParaRPr>
          </a:p>
          <a:p>
            <a:pPr>
              <a:lnSpc>
                <a:spcPct val="150000"/>
              </a:lnSpc>
            </a:pPr>
            <a:r>
              <a:rPr lang="en-US">
                <a:sym typeface="+mn-ea"/>
              </a:rPr>
              <a:t>Example: Restrict file size on the frontend:</a:t>
            </a:r>
            <a:endParaRPr lang="en-US">
              <a:sym typeface="+mn-ea"/>
            </a:endParaRPr>
          </a:p>
          <a:p>
            <a:pPr lvl="1">
              <a:lnSpc>
                <a:spcPct val="150000"/>
              </a:lnSpc>
            </a:pP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364355"/>
            <a:ext cx="6908800" cy="211582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handleFileUpload = (event) =&gt; {</a:t>
            </a:r>
            <a:endParaRPr lang="en-US"/>
          </a:p>
          <a:p>
            <a:pPr algn="l"/>
            <a:r>
              <a:rPr lang="en-US"/>
              <a:t>  const file = event.target.files[0];</a:t>
            </a:r>
            <a:endParaRPr lang="en-US"/>
          </a:p>
          <a:p>
            <a:pPr algn="l"/>
            <a:r>
              <a:rPr lang="en-US"/>
              <a:t>  if (file.size &gt; 5 * 1024 * 1024) { // 5 MB limit</a:t>
            </a:r>
            <a:endParaRPr lang="en-US"/>
          </a:p>
          <a:p>
            <a:pPr algn="l"/>
            <a:r>
              <a:rPr lang="en-US"/>
              <a:t>    alert('File is too large!');</a:t>
            </a:r>
            <a:endParaRPr lang="en-US"/>
          </a:p>
          <a:p>
            <a:pPr algn="l"/>
            <a:r>
              <a:rPr lang="en-US"/>
              <a:t>    return;</a:t>
            </a:r>
            <a:endParaRPr lang="en-US"/>
          </a:p>
          <a:p>
            <a:pPr algn="l"/>
            <a:r>
              <a:rPr lang="en-US"/>
              <a:t>  }</a:t>
            </a:r>
            <a:endParaRPr lang="en-US"/>
          </a:p>
          <a:p>
            <a:pPr algn="l"/>
            <a:r>
              <a:rPr lang="en-US"/>
              <a:t>  // Continue with upload</a:t>
            </a:r>
            <a:endParaRPr lang="en-US"/>
          </a:p>
          <a:p>
            <a:pPr algn="l"/>
            <a:r>
              <a:rPr lang="en-US"/>
              <a: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Chunked Uploads</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For extremely large files, consider breaking them into chunks and uploading them in pieces. This minimizes the risk of upload failures and improves stability.</a:t>
            </a:r>
            <a:endParaRPr lang="en-US">
              <a:sym typeface="+mn-ea"/>
            </a:endParaRPr>
          </a:p>
          <a:p>
            <a:pPr>
              <a:lnSpc>
                <a:spcPct val="150000"/>
              </a:lnSpc>
            </a:pPr>
            <a:r>
              <a:rPr lang="en-US">
                <a:sym typeface="+mn-ea"/>
              </a:rPr>
              <a:t>Supabase doesn't currently support native chunked uploads, but you can implement this manually using JavaScript to split files into parts and upload each part individually.</a:t>
            </a:r>
            <a:endParaRPr lang="en-US">
              <a:sym typeface="+mn-ea"/>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Optimizing Images and Files</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Compress large images or files before uploading to save storage space and reduce upload time.</a:t>
            </a:r>
            <a:endParaRPr lang="en-US">
              <a:sym typeface="+mn-ea"/>
            </a:endParaRPr>
          </a:p>
          <a:p>
            <a:pPr>
              <a:lnSpc>
                <a:spcPct val="150000"/>
              </a:lnSpc>
            </a:pPr>
            <a:r>
              <a:rPr lang="en-US">
                <a:sym typeface="+mn-ea"/>
              </a:rPr>
              <a:t>Tools like ImageMagick or JavaScript libraries (e.g., sharp, imagemin) can be used to compress images.</a:t>
            </a:r>
            <a:endParaRPr lang="en-US">
              <a:sym typeface="+mn-ea"/>
            </a:endParaRPr>
          </a:p>
          <a:p>
            <a:pPr>
              <a:lnSpc>
                <a:spcPct val="150000"/>
              </a:lnSpc>
            </a:pPr>
            <a:r>
              <a:rPr lang="en-US">
                <a:sym typeface="+mn-ea"/>
              </a:rPr>
              <a:t>Example: Compress images client-side using browser image libraries: </a:t>
            </a:r>
            <a:endParaRPr lang="en-US">
              <a:sym typeface="+mn-ea"/>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5574030"/>
            <a:ext cx="6908800" cy="66167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compressedFile = await compressImage(file);</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Optimizing Images and Files</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Compress large images or files before uploading to save storage space and reduce upload time.</a:t>
            </a:r>
            <a:endParaRPr lang="en-US">
              <a:sym typeface="+mn-ea"/>
            </a:endParaRPr>
          </a:p>
          <a:p>
            <a:pPr>
              <a:lnSpc>
                <a:spcPct val="150000"/>
              </a:lnSpc>
            </a:pPr>
            <a:r>
              <a:rPr lang="en-US">
                <a:sym typeface="+mn-ea"/>
              </a:rPr>
              <a:t>Tools like ImageMagick or JavaScript libraries (e.g., sharp, imagemin) can be used to compress images.</a:t>
            </a:r>
            <a:endParaRPr lang="en-US">
              <a:sym typeface="+mn-ea"/>
            </a:endParaRPr>
          </a:p>
          <a:p>
            <a:pPr>
              <a:lnSpc>
                <a:spcPct val="150000"/>
              </a:lnSpc>
            </a:pPr>
            <a:r>
              <a:rPr lang="en-US">
                <a:sym typeface="+mn-ea"/>
              </a:rPr>
              <a:t>Example: Compress images client-side using browser image libraries: </a:t>
            </a:r>
            <a:endParaRPr lang="en-US">
              <a:sym typeface="+mn-ea"/>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5574030"/>
            <a:ext cx="6908800" cy="66167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compressedFile = await compressImage(file);</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Storing Metadata</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Store metadata (file size, type, upload date) in your Supabase database for each file. This helps you manage and categorize large files effectively.</a:t>
            </a:r>
            <a:endParaRPr lang="en-US">
              <a:sym typeface="+mn-ea"/>
            </a:endParaRPr>
          </a:p>
          <a:p>
            <a:pPr>
              <a:lnSpc>
                <a:spcPct val="150000"/>
              </a:lnSpc>
            </a:pPr>
            <a:r>
              <a:rPr lang="en-US">
                <a:sym typeface="+mn-ea"/>
              </a:rPr>
              <a:t>Example: Add a metadata field to your file records:</a:t>
            </a:r>
            <a:endParaRPr lang="en-US">
              <a:sym typeface="+mn-ea"/>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773295"/>
            <a:ext cx="6908800" cy="186817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metadata = {</a:t>
            </a:r>
            <a:endParaRPr lang="en-US"/>
          </a:p>
          <a:p>
            <a:pPr algn="l"/>
            <a:r>
              <a:rPr lang="en-US"/>
              <a:t>  fileName: file.name,</a:t>
            </a:r>
            <a:endParaRPr lang="en-US"/>
          </a:p>
          <a:p>
            <a:pPr algn="l"/>
            <a:r>
              <a:rPr lang="en-US"/>
              <a:t>  fileSize: file.size,</a:t>
            </a:r>
            <a:endParaRPr lang="en-US"/>
          </a:p>
          <a:p>
            <a:pPr algn="l"/>
            <a:r>
              <a:rPr lang="en-US"/>
              <a:t>  fileType: file.type,</a:t>
            </a:r>
            <a:endParaRPr lang="en-US"/>
          </a:p>
          <a:p>
            <a:pPr algn="l"/>
            <a:r>
              <a:rPr lang="en-US"/>
              <a:t>  uploadedAt: new Date(),</a:t>
            </a:r>
            <a:endParaRPr lang="en-US"/>
          </a:p>
          <a:p>
            <a:pPr algn="l"/>
            <a:r>
              <a:rPr lang="en-US"/>
              <a:t>  </a:t>
            </a:r>
            <a:r>
              <a:rPr lang="en-US">
                <a:sym typeface="+mn-ea"/>
              </a:rPr>
              <a:t>usedAt: new Date(),</a:t>
            </a:r>
            <a:endParaRPr lang="en-US"/>
          </a:p>
          <a:p>
            <a:pPr algn="l"/>
            <a:r>
              <a:rPr lang="en-US"/>
              <a:t>};</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lang="en-US" altLang="en-GB"/>
              <a:t>Use Case: Profile Picture Management</a:t>
            </a:r>
            <a:endParaRPr lang="en-US" altLang="en-GB"/>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sym typeface="+mn-ea"/>
              </a:rPr>
              <a:t>Real-World Use Cases: Profile Picture Management</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a:t>
            </a:r>
            <a:r>
              <a:rPr lang="en-US" b="1" i="0">
                <a:ln w="28575" cap="flat" cmpd="sng">
                  <a:solidFill>
                    <a:schemeClr val="dk1"/>
                  </a:solidFill>
                  <a:prstDash val="solid"/>
                  <a:round/>
                  <a:headEnd type="none" w="sm" len="sm"/>
                  <a:tailEnd type="none" w="sm" len="sm"/>
                </a:ln>
                <a:noFill/>
                <a:latin typeface="Calistoga"/>
              </a:rPr>
              <a:t>3</a:t>
            </a:r>
            <a:endParaRPr lang="en-US"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Use Case: Profile Picture Management</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One common real-world use case for Supabase Storage is managing profile pictures for users. Users can upload a profile picture, and it can be displayed across different parts of your application (e.g., dashboards, comments, etc.).</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24"/>
          <p:cNvSpPr/>
          <p:nvPr/>
        </p:nvSpPr>
        <p:spPr>
          <a:xfrm>
            <a:off x="4833600" y="543913"/>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4833590" y="54405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grpSp>
        <p:nvGrpSpPr>
          <p:cNvPr id="187" name="Google Shape;187;p24"/>
          <p:cNvGrpSpPr/>
          <p:nvPr/>
        </p:nvGrpSpPr>
        <p:grpSpPr>
          <a:xfrm rot="10800000">
            <a:off x="5328102" y="849126"/>
            <a:ext cx="1237846" cy="872004"/>
            <a:chOff x="621403" y="597265"/>
            <a:chExt cx="1588204" cy="1118814"/>
          </a:xfrm>
        </p:grpSpPr>
        <p:sp>
          <p:nvSpPr>
            <p:cNvPr id="188" name="Google Shape;188;p24"/>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 name="Google Shape;189;p24"/>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90" name="Google Shape;190;p24"/>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t>Do not skip any information without understanding it.</a:t>
            </a:r>
          </a:p>
        </p:txBody>
      </p:sp>
      <p:sp>
        <p:nvSpPr>
          <p:cNvPr id="191" name="Google Shape;191;p24"/>
          <p:cNvSpPr txBox="1"/>
          <p:nvPr>
            <p:ph type="subTitle" idx="1"/>
          </p:nvPr>
        </p:nvSpPr>
        <p:spPr>
          <a:xfrm>
            <a:off x="511375" y="5538475"/>
            <a:ext cx="111423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GB"/>
              <a:t>― </a:t>
            </a:r>
            <a:r>
              <a:rPr lang="en-US" altLang="en-GB"/>
              <a:t>Joeshwoa George</a:t>
            </a:r>
            <a:endParaRPr lang="en-US" altLang="en-GB"/>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Uploading the Profile Picture</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Allow users to upload a profile picture when they sign up or update their profile.</a:t>
            </a:r>
            <a:endParaRPr lang="en-US"/>
          </a:p>
          <a:p>
            <a:pPr>
              <a:lnSpc>
                <a:spcPct val="150000"/>
              </a:lnSpc>
            </a:pPr>
            <a:r>
              <a:rPr lang="en-US"/>
              <a:t>Store the image in a specific folder in Supabase Storage (e.g., /avatars/{user_id}/).</a:t>
            </a:r>
            <a:endParaRPr lang="en-US"/>
          </a:p>
          <a:p>
            <a:pPr>
              <a:lnSpc>
                <a:spcPct val="150000"/>
              </a:lnSpc>
            </a:pPr>
            <a:r>
              <a:rPr lang="en-US"/>
              <a:t>Example:</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4" name="Rounded Rectangle 3"/>
          <p:cNvSpPr/>
          <p:nvPr/>
        </p:nvSpPr>
        <p:spPr>
          <a:xfrm>
            <a:off x="2372995" y="5185410"/>
            <a:ext cx="6908800" cy="1467485"/>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handleProfilePicUpload = async (file, userId) =&gt; {</a:t>
            </a:r>
            <a:endParaRPr lang="en-US"/>
          </a:p>
          <a:p>
            <a:pPr algn="l"/>
            <a:r>
              <a:rPr lang="en-US"/>
              <a:t>  const { data, error } = await supabase.storage</a:t>
            </a:r>
            <a:endParaRPr lang="en-US"/>
          </a:p>
          <a:p>
            <a:pPr algn="l"/>
            <a:r>
              <a:rPr lang="en-US"/>
              <a:t>    .from('avatars')</a:t>
            </a:r>
            <a:endParaRPr lang="en-US"/>
          </a:p>
          <a:p>
            <a:pPr algn="l"/>
            <a:r>
              <a:rPr lang="en-US"/>
              <a:t>    .upload(`public/${userId}/avatar.png`, file);</a:t>
            </a:r>
            <a:endParaRPr lang="en-US"/>
          </a:p>
          <a:p>
            <a:pPr algn="l"/>
            <a:r>
              <a:rPr lang="en-US"/>
              <a:t>};</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Updating the Profile in the Database</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Store the file URL in the user's profile record in your Supabase database. This will allow you to easily fetch and display the profile picture.</a:t>
            </a:r>
            <a:endParaRPr lang="en-US"/>
          </a:p>
          <a:p>
            <a:pPr>
              <a:lnSpc>
                <a:spcPct val="150000"/>
              </a:lnSpc>
            </a:pPr>
            <a:r>
              <a:rPr lang="en-US"/>
              <a:t>Example:</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4" name="Rounded Rectangle 3"/>
          <p:cNvSpPr/>
          <p:nvPr/>
        </p:nvSpPr>
        <p:spPr>
          <a:xfrm>
            <a:off x="2372995" y="4966335"/>
            <a:ext cx="6908800" cy="155448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updateProfile = async (userId, avatarUrl) =&gt; {</a:t>
            </a:r>
            <a:endParaRPr lang="en-US"/>
          </a:p>
          <a:p>
            <a:pPr algn="l"/>
            <a:r>
              <a:rPr lang="en-US"/>
              <a:t>  const { data, error } = await supabase</a:t>
            </a:r>
            <a:endParaRPr lang="en-US"/>
          </a:p>
          <a:p>
            <a:pPr algn="l"/>
            <a:r>
              <a:rPr lang="en-US"/>
              <a:t>    .from('profiles')</a:t>
            </a:r>
            <a:endParaRPr lang="en-US"/>
          </a:p>
          <a:p>
            <a:pPr algn="l"/>
            <a:r>
              <a:rPr lang="en-US"/>
              <a:t>    .update({ avatar_url: avatarUrl })</a:t>
            </a:r>
            <a:endParaRPr lang="en-US"/>
          </a:p>
          <a:p>
            <a:pPr algn="l"/>
            <a:r>
              <a:rPr lang="en-US"/>
              <a:t>    .eq('id', userId);</a:t>
            </a:r>
            <a:endParaRPr lang="en-US"/>
          </a:p>
          <a:p>
            <a:pPr algn="l"/>
            <a:r>
              <a:rPr lang="en-US"/>
              <a:t>};</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Displaying the Profile Picture</a:t>
            </a:r>
            <a:endParaRPr lang="en-US">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t>Retrieve the user’s profile picture URL from the database and display it on the user's profile page.</a:t>
            </a:r>
            <a:endParaRPr lang="en-US"/>
          </a:p>
          <a:p>
            <a:pPr>
              <a:lnSpc>
                <a:spcPct val="150000"/>
              </a:lnSpc>
            </a:pPr>
            <a:r>
              <a:rPr lang="en-US"/>
              <a:t>Example:</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4" name="Rounded Rectangle 3"/>
          <p:cNvSpPr/>
          <p:nvPr/>
        </p:nvSpPr>
        <p:spPr>
          <a:xfrm>
            <a:off x="2372995" y="4408170"/>
            <a:ext cx="6908800" cy="1871345"/>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 data: profile } = await supabase</a:t>
            </a:r>
            <a:endParaRPr lang="en-US"/>
          </a:p>
          <a:p>
            <a:pPr algn="l"/>
            <a:r>
              <a:rPr lang="en-US"/>
              <a:t>  .from('profiles')</a:t>
            </a:r>
            <a:endParaRPr lang="en-US"/>
          </a:p>
          <a:p>
            <a:pPr algn="l"/>
            <a:r>
              <a:rPr lang="en-US"/>
              <a:t>  .select('avatar_url')</a:t>
            </a:r>
            <a:endParaRPr lang="en-US"/>
          </a:p>
          <a:p>
            <a:pPr algn="l"/>
            <a:r>
              <a:rPr lang="en-US"/>
              <a:t>  .eq('id', userId)</a:t>
            </a:r>
            <a:endParaRPr lang="en-US"/>
          </a:p>
          <a:p>
            <a:pPr algn="l"/>
            <a:r>
              <a:rPr lang="en-US"/>
              <a:t>  .single();</a:t>
            </a:r>
            <a:endParaRPr lang="en-US"/>
          </a:p>
          <a:p>
            <a:pPr algn="l"/>
            <a:endParaRPr lang="en-US"/>
          </a:p>
          <a:p>
            <a:pPr algn="l"/>
            <a:r>
              <a:rPr lang="en-US"/>
              <a:t>document.getElementById('avatar').src = profile.avatar_url;</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Managing Profile Picture Updates</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If users want to update their profile picture, replace the old image with the new one and update the record in the database.</a:t>
            </a:r>
            <a:endParaRPr lang="en-US"/>
          </a:p>
          <a:p>
            <a:pPr>
              <a:lnSpc>
                <a:spcPct val="150000"/>
              </a:lnSpc>
            </a:pPr>
            <a:r>
              <a:rPr lang="en-US"/>
              <a:t>Implement an option to delete or reset the profile picture to a default image if the user chooses.</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a:sym typeface="+mn-ea"/>
              </a:rPr>
              <a:t>Any questions</a:t>
            </a:r>
            <a:r>
              <a:rPr lang="en-US">
                <a:sym typeface="+mn-ea"/>
              </a:rPr>
              <a:t> in this session</a:t>
            </a:r>
            <a:r>
              <a:rPr>
                <a:sym typeface="+mn-ea"/>
              </a:rPr>
              <a:t>?</a:t>
            </a:r>
            <a:endParaRPr lang="en-US" altLang="en-GB"/>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a:sym typeface="+mn-ea"/>
              </a:rPr>
              <a:t>Q&amp;A and Wrap-Up</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a:ln w="28575" cap="flat" cmpd="sng">
                  <a:solidFill>
                    <a:schemeClr val="dk1"/>
                  </a:solidFill>
                  <a:prstDash val="solid"/>
                  <a:round/>
                  <a:headEnd type="none" w="sm" len="sm"/>
                  <a:tailEnd type="none" w="sm" len="sm"/>
                </a:ln>
                <a:noFill/>
                <a:latin typeface="Calistoga"/>
                <a:sym typeface="+mn-ea"/>
              </a:rPr>
              <a:t>0</a:t>
            </a:r>
            <a:r>
              <a:rPr lang="en-US" b="1">
                <a:ln w="28575" cap="flat" cmpd="sng">
                  <a:solidFill>
                    <a:schemeClr val="dk1"/>
                  </a:solidFill>
                  <a:prstDash val="solid"/>
                  <a:round/>
                  <a:headEnd type="none" w="sm" len="sm"/>
                  <a:tailEnd type="none" w="sm" len="sm"/>
                </a:ln>
                <a:noFill/>
                <a:latin typeface="Calistoga"/>
                <a:sym typeface="+mn-ea"/>
              </a:rPr>
              <a:t>4</a:t>
            </a:r>
            <a:endParaRPr lang="ar-EG"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Resources</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hlinkClick r:id="rId2" action="ppaction://hlinkfile">
                  <a:extLst>
                    <a:ext uri="{DAF060AB-1E55-43B9-8AAB-6FB025537F2F}">
                      <wpsdc:hlinkClr xmlns:wpsdc="http://www.wps.cn/officeDocument/2017/drawingmlCustomData" val="00B050"/>
                      <wpsdc:folHlinkClr xmlns:wpsdc="http://www.wps.cn/officeDocument/2017/drawingmlCustomData" val="3FCF99"/>
                      <wpsdc:hlinkUnderline xmlns:wpsdc="http://www.wps.cn/officeDocument/2017/drawingmlCustomData" val="1"/>
                    </a:ext>
                  </a:extLst>
                </a:hlinkClick>
              </a:rPr>
              <a:t>supabase docs</a:t>
            </a:r>
            <a:endParaRPr lang="en-US">
              <a:hlinkClick r:id="rId2" action="ppaction://hlinkfile">
                <a:extLst>
                  <a:ext uri="{DAF060AB-1E55-43B9-8AAB-6FB025537F2F}">
                    <wpsdc:hlinkClr xmlns:wpsdc="http://www.wps.cn/officeDocument/2017/drawingmlCustomData" val="00B050"/>
                    <wpsdc:folHlinkClr xmlns:wpsdc="http://www.wps.cn/officeDocument/2017/drawingmlCustomData" val="3FCF99"/>
                    <wpsdc:hlinkUnderline xmlns:wpsdc="http://www.wps.cn/officeDocument/2017/drawingmlCustomData" val="1"/>
                  </a:ext>
                </a:extLst>
              </a:hlinkClick>
            </a:endParaRPr>
          </a:p>
          <a:p>
            <a:pPr marL="107950" indent="0">
              <a:lnSpc>
                <a:spcPct val="150000"/>
              </a:lnSpc>
              <a:buNone/>
            </a:pPr>
            <a:endParaRPr lang="en-US"/>
          </a:p>
        </p:txBody>
      </p:sp>
      <p:sp>
        <p:nvSpPr>
          <p:cNvPr id="5" name="Text Box 4"/>
          <p:cNvSpPr txBox="1"/>
          <p:nvPr>
            <p:custDataLst>
              <p:tags r:id="rId3"/>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Homework</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Set up a file input in your frontend application to allow users to upload an image.</a:t>
            </a:r>
            <a:endParaRPr lang="en-US"/>
          </a:p>
          <a:p>
            <a:pPr>
              <a:lnSpc>
                <a:spcPct val="150000"/>
              </a:lnSpc>
            </a:pPr>
            <a:r>
              <a:rPr lang="en-US"/>
              <a:t>Compress an image before uploading it to Supabase Storage.</a:t>
            </a:r>
            <a:endParaRPr lang="en-US"/>
          </a:p>
          <a:p>
            <a:pPr>
              <a:lnSpc>
                <a:spcPct val="150000"/>
              </a:lnSpc>
            </a:pPr>
            <a:r>
              <a:rPr lang="en-US"/>
              <a:t>Implement a file size limit in your upload form to restrict large files.</a:t>
            </a:r>
            <a:endParaRPr lang="en-US"/>
          </a:p>
          <a:p>
            <a:pPr>
              <a:lnSpc>
                <a:spcPct val="150000"/>
              </a:lnSpc>
            </a:pPr>
            <a:r>
              <a:rPr lang="en-US"/>
              <a:t>Display the uploaded image back to the user after successful upload.</a:t>
            </a:r>
            <a:endParaRPr lang="en-US"/>
          </a:p>
          <a:p>
            <a:pPr>
              <a:lnSpc>
                <a:spcPct val="150000"/>
              </a:lnSpc>
            </a:pP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Homework</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Implement a button that allows users to download the file from Supabase Storage.</a:t>
            </a:r>
            <a:endParaRPr lang="en-US">
              <a:sym typeface="+mn-ea"/>
            </a:endParaRPr>
          </a:p>
          <a:p>
            <a:pPr>
              <a:lnSpc>
                <a:spcPct val="150000"/>
              </a:lnSpc>
            </a:pPr>
            <a:r>
              <a:rPr lang="en-US"/>
              <a:t>Implement an option to update or delete the profile picture.</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pic>
        <p:nvPicPr>
          <p:cNvPr id="176" name="Google Shape;176;p23"/>
          <p:cNvPicPr preferRelativeResize="0"/>
          <p:nvPr/>
        </p:nvPicPr>
        <p:blipFill rotWithShape="1">
          <a:blip r:embed="rId1"/>
          <a:srcRect l="5658" r="5658"/>
          <a:stretch>
            <a:fillRect/>
          </a:stretch>
        </p:blipFill>
        <p:spPr>
          <a:xfrm>
            <a:off x="550225" y="802978"/>
            <a:ext cx="5790000" cy="4351500"/>
          </a:xfrm>
          <a:prstGeom prst="roundRect">
            <a:avLst>
              <a:gd name="adj" fmla="val 0"/>
            </a:avLst>
          </a:prstGeom>
          <a:noFill/>
          <a:ln>
            <a:noFill/>
          </a:ln>
        </p:spPr>
      </p:pic>
      <p:sp>
        <p:nvSpPr>
          <p:cNvPr id="177" name="Google Shape;177;p23"/>
          <p:cNvSpPr/>
          <p:nvPr/>
        </p:nvSpPr>
        <p:spPr>
          <a:xfrm>
            <a:off x="6410300" y="91508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2"/>
            </p:custDataLst>
          </p:nvPr>
        </p:nvSpPr>
        <p:spPr>
          <a:xfrm>
            <a:off x="6410325" y="915035"/>
            <a:ext cx="1261745" cy="126238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78" name="Google Shape;178;p23"/>
          <p:cNvSpPr txBox="1"/>
          <p:nvPr>
            <p:ph type="title" idx="4294967295"/>
          </p:nvPr>
        </p:nvSpPr>
        <p:spPr>
          <a:xfrm>
            <a:off x="6667600" y="802975"/>
            <a:ext cx="5026500" cy="4351500"/>
          </a:xfrm>
          <a:prstGeom prst="rect">
            <a:avLst/>
          </a:prstGeom>
        </p:spPr>
        <p:txBody>
          <a:bodyPr spcFirstLastPara="1" wrap="square" lIns="121900" tIns="121900" rIns="121900" bIns="121900" anchor="ctr" anchorCtr="0">
            <a:noAutofit/>
          </a:bodyPr>
          <a:lstStyle/>
          <a:p>
            <a:pPr marL="0" lvl="0" indent="0" algn="l" rtl="0">
              <a:lnSpc>
                <a:spcPct val="80000"/>
              </a:lnSpc>
              <a:spcBef>
                <a:spcPts val="0"/>
              </a:spcBef>
              <a:spcAft>
                <a:spcPts val="0"/>
              </a:spcAft>
              <a:buNone/>
            </a:pPr>
            <a:r>
              <a:rPr lang="en-US" sz="7000"/>
              <a:t>OFFFFF</a:t>
            </a:r>
            <a:br>
              <a:rPr lang="en-US" sz="7000"/>
            </a:br>
            <a:r>
              <a:rPr lang="en-US" altLang="en-GB" sz="7000"/>
              <a:t>Take a brack</a:t>
            </a:r>
            <a:r>
              <a:rPr lang="en-GB" sz="7000"/>
              <a:t>.</a:t>
            </a:r>
            <a:endParaRPr sz="7000"/>
          </a:p>
        </p:txBody>
      </p:sp>
      <p:sp>
        <p:nvSpPr>
          <p:cNvPr id="179" name="Google Shape;179;p23"/>
          <p:cNvSpPr txBox="1"/>
          <p:nvPr>
            <p:ph type="body" idx="4294967295"/>
          </p:nvPr>
        </p:nvSpPr>
        <p:spPr>
          <a:xfrm>
            <a:off x="550225" y="5265600"/>
            <a:ext cx="11129100" cy="974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Only </a:t>
            </a:r>
            <a:r>
              <a:rPr lang="en-GB"/>
              <a:t>Koalas don’t have much energy and, </a:t>
            </a:r>
            <a:r>
              <a:rPr lang="en-US" altLang="en-GB"/>
              <a:t>Koala </a:t>
            </a:r>
            <a:r>
              <a:rPr lang="en-GB">
                <a:sym typeface="+mn-ea"/>
              </a:rPr>
              <a:t>can sleep for up to 18 hours a day</a:t>
            </a:r>
            <a:r>
              <a:rPr lang="en-US" altLang="en-GB">
                <a:sym typeface="+mn-ea"/>
              </a:rPr>
              <a:t> but you only need 6-8 hours to have all energy needed energy for one day.</a:t>
            </a:r>
            <a:endParaRPr lang="en-US" altLang="en-GB">
              <a:sym typeface="+mn-ea"/>
            </a:endParaRPr>
          </a:p>
        </p:txBody>
      </p:sp>
      <p:cxnSp>
        <p:nvCxnSpPr>
          <p:cNvPr id="180" name="Google Shape;180;p23"/>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181" name="Google Shape;181;p23"/>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
        <p:nvSpPr>
          <p:cNvPr id="5" name="Text Box 4"/>
          <p:cNvSpPr txBox="1"/>
          <p:nvPr>
            <p:custDataLst>
              <p:tags r:id="rId3"/>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24"/>
          <p:cNvSpPr/>
          <p:nvPr/>
        </p:nvSpPr>
        <p:spPr>
          <a:xfrm>
            <a:off x="4833600" y="543913"/>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4833590" y="54405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grpSp>
        <p:nvGrpSpPr>
          <p:cNvPr id="187" name="Google Shape;187;p24"/>
          <p:cNvGrpSpPr/>
          <p:nvPr/>
        </p:nvGrpSpPr>
        <p:grpSpPr>
          <a:xfrm rot="10800000">
            <a:off x="5328102" y="849126"/>
            <a:ext cx="1237846" cy="872004"/>
            <a:chOff x="621403" y="597265"/>
            <a:chExt cx="1588204" cy="1118814"/>
          </a:xfrm>
        </p:grpSpPr>
        <p:sp>
          <p:nvSpPr>
            <p:cNvPr id="188" name="Google Shape;188;p24"/>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 name="Google Shape;189;p24"/>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90" name="Google Shape;190;p24"/>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t>So, Don’t Wast Your Time in Sleep</a:t>
            </a:r>
            <a:r>
              <a:rPr lang="en-GB"/>
              <a:t>.</a:t>
            </a:r>
            <a:endParaRPr lang="en-GB"/>
          </a:p>
        </p:txBody>
      </p:sp>
      <p:sp>
        <p:nvSpPr>
          <p:cNvPr id="191" name="Google Shape;191;p24"/>
          <p:cNvSpPr txBox="1"/>
          <p:nvPr>
            <p:ph type="subTitle" idx="1"/>
          </p:nvPr>
        </p:nvSpPr>
        <p:spPr>
          <a:xfrm>
            <a:off x="511375" y="5538475"/>
            <a:ext cx="111423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GB"/>
              <a:t>― </a:t>
            </a:r>
            <a:r>
              <a:rPr lang="en-US" altLang="en-GB"/>
              <a:t>Joeshwoa George</a:t>
            </a:r>
            <a:endParaRPr lang="en-US" altLang="en-GB"/>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72" name="Shape 272"/>
        <p:cNvGrpSpPr/>
        <p:nvPr/>
      </p:nvGrpSpPr>
      <p:grpSpPr>
        <a:xfrm>
          <a:off x="0" y="0"/>
          <a:ext cx="0" cy="0"/>
          <a:chOff x="0" y="0"/>
          <a:chExt cx="0" cy="0"/>
        </a:xfrm>
      </p:grpSpPr>
      <p:sp>
        <p:nvSpPr>
          <p:cNvPr id="273" name="Google Shape;273;p30"/>
          <p:cNvSpPr/>
          <p:nvPr/>
        </p:nvSpPr>
        <p:spPr>
          <a:xfrm>
            <a:off x="757700" y="1482829"/>
            <a:ext cx="1704300" cy="17043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74" name="Google Shape;274;p30"/>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sz="10000"/>
              <a:t>Any questions?</a:t>
            </a:r>
            <a:endParaRPr sz="10000"/>
          </a:p>
        </p:txBody>
      </p:sp>
      <p:sp>
        <p:nvSpPr>
          <p:cNvPr id="275" name="Google Shape;275;p30"/>
          <p:cNvSpPr txBox="1"/>
          <p:nvPr>
            <p:ph type="subTitle" idx="1"/>
          </p:nvPr>
        </p:nvSpPr>
        <p:spPr>
          <a:xfrm>
            <a:off x="202350" y="6408400"/>
            <a:ext cx="11787300" cy="3813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sz="1000" b="0"/>
              <a:t>Don;t forget study this section well and write your questions in note and i will answer it in live session.</a:t>
            </a:r>
            <a:endParaRPr lang="en-US" altLang="en-GB" sz="1000" b="0"/>
          </a:p>
        </p:txBody>
      </p:sp>
      <p:sp>
        <p:nvSpPr>
          <p:cNvPr id="117" name="Google Shape;117;p17"/>
          <p:cNvSpPr/>
          <p:nvPr>
            <p:custDataLst>
              <p:tags r:id="rId1"/>
            </p:custDataLst>
          </p:nvPr>
        </p:nvSpPr>
        <p:spPr>
          <a:xfrm>
            <a:off x="757555" y="1482725"/>
            <a:ext cx="1704340" cy="170434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72" name="Shape 272"/>
        <p:cNvGrpSpPr/>
        <p:nvPr/>
      </p:nvGrpSpPr>
      <p:grpSpPr>
        <a:xfrm>
          <a:off x="0" y="0"/>
          <a:ext cx="0" cy="0"/>
          <a:chOff x="0" y="0"/>
          <a:chExt cx="0" cy="0"/>
        </a:xfrm>
      </p:grpSpPr>
      <p:sp>
        <p:nvSpPr>
          <p:cNvPr id="273" name="Google Shape;273;p30"/>
          <p:cNvSpPr/>
          <p:nvPr/>
        </p:nvSpPr>
        <p:spPr>
          <a:xfrm>
            <a:off x="757700" y="1482829"/>
            <a:ext cx="1704300" cy="17043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74" name="Google Shape;274;p30"/>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sz="10000"/>
              <a:t>See you next session</a:t>
            </a:r>
            <a:r>
              <a:rPr lang="en-GB" sz="10000"/>
              <a:t>!</a:t>
            </a:r>
            <a:endParaRPr sz="10000"/>
          </a:p>
        </p:txBody>
      </p:sp>
      <p:sp>
        <p:nvSpPr>
          <p:cNvPr id="275" name="Google Shape;275;p30"/>
          <p:cNvSpPr txBox="1"/>
          <p:nvPr>
            <p:ph type="subTitle" idx="1"/>
          </p:nvPr>
        </p:nvSpPr>
        <p:spPr>
          <a:xfrm>
            <a:off x="202350" y="6408400"/>
            <a:ext cx="11787300" cy="3813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sz="1000" b="0"/>
              <a:t>Don;t forget study this section well and write your questions in note and i will answer it in live session.</a:t>
            </a:r>
            <a:endParaRPr lang="en-US" altLang="en-GB" sz="1000" b="0"/>
          </a:p>
        </p:txBody>
      </p:sp>
      <p:sp>
        <p:nvSpPr>
          <p:cNvPr id="117" name="Google Shape;117;p17"/>
          <p:cNvSpPr/>
          <p:nvPr>
            <p:custDataLst>
              <p:tags r:id="rId1"/>
            </p:custDataLst>
          </p:nvPr>
        </p:nvSpPr>
        <p:spPr>
          <a:xfrm>
            <a:off x="757555" y="1482725"/>
            <a:ext cx="1704340" cy="170434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383" name="Shape 383"/>
        <p:cNvGrpSpPr/>
        <p:nvPr/>
      </p:nvGrpSpPr>
      <p:grpSpPr>
        <a:xfrm>
          <a:off x="0" y="0"/>
          <a:ext cx="0" cy="0"/>
          <a:chOff x="0" y="0"/>
          <a:chExt cx="0" cy="0"/>
        </a:xfrm>
      </p:grpSpPr>
      <p:pic>
        <p:nvPicPr>
          <p:cNvPr id="3" name="Picture 2" descr="linkedin"/>
          <p:cNvPicPr>
            <a:picLocks noChangeAspect="1"/>
          </p:cNvPicPr>
          <p:nvPr/>
        </p:nvPicPr>
        <p:blipFill>
          <a:blip r:embed="rId1"/>
          <a:stretch>
            <a:fillRect/>
          </a:stretch>
        </p:blipFill>
        <p:spPr>
          <a:xfrm>
            <a:off x="1375410" y="4799965"/>
            <a:ext cx="472440" cy="472440"/>
          </a:xfrm>
          <a:prstGeom prst="rect">
            <a:avLst/>
          </a:prstGeom>
        </p:spPr>
      </p:pic>
      <p:sp>
        <p:nvSpPr>
          <p:cNvPr id="384" name="Google Shape;384;p36"/>
          <p:cNvSpPr/>
          <p:nvPr/>
        </p:nvSpPr>
        <p:spPr>
          <a:xfrm>
            <a:off x="1059150" y="1585350"/>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2"/>
            </p:custDataLst>
          </p:nvPr>
        </p:nvSpPr>
        <p:spPr>
          <a:xfrm>
            <a:off x="1059180" y="1585595"/>
            <a:ext cx="1262380" cy="1261745"/>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385" name="Google Shape;385;p36"/>
          <p:cNvSpPr txBox="1"/>
          <p:nvPr>
            <p:ph type="title"/>
          </p:nvPr>
        </p:nvSpPr>
        <p:spPr>
          <a:xfrm>
            <a:off x="1373000" y="1885163"/>
            <a:ext cx="5581500" cy="896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GB" sz="6000"/>
              <a:t>Thank you!</a:t>
            </a:r>
            <a:endParaRPr sz="6000"/>
          </a:p>
        </p:txBody>
      </p:sp>
      <p:sp>
        <p:nvSpPr>
          <p:cNvPr id="386" name="Google Shape;386;p36"/>
          <p:cNvSpPr/>
          <p:nvPr/>
        </p:nvSpPr>
        <p:spPr>
          <a:xfrm>
            <a:off x="2228545" y="4879890"/>
            <a:ext cx="181070" cy="392601"/>
          </a:xfrm>
          <a:custGeom>
            <a:avLst/>
            <a:gdLst/>
            <a:ahLst/>
            <a:cxnLst/>
            <a:rect l="l" t="t" r="r" b="b"/>
            <a:pathLst>
              <a:path w="7907" h="17146" extrusionOk="0">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2" name="Google Shape;392;p36"/>
          <p:cNvSpPr txBox="1"/>
          <p:nvPr>
            <p:ph type="body" idx="1"/>
          </p:nvPr>
        </p:nvSpPr>
        <p:spPr>
          <a:xfrm>
            <a:off x="1373100" y="2943188"/>
            <a:ext cx="5581500" cy="1984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b="1"/>
              <a:t>Do you have any questions?</a:t>
            </a:r>
            <a:endParaRPr b="1"/>
          </a:p>
          <a:p>
            <a:pPr marL="0" lvl="0" indent="0" algn="l" rtl="0">
              <a:spcBef>
                <a:spcPts val="0"/>
              </a:spcBef>
              <a:spcAft>
                <a:spcPts val="0"/>
              </a:spcAft>
              <a:buNone/>
            </a:pPr>
            <a:endParaRPr sz="1000"/>
          </a:p>
          <a:p>
            <a:pPr marL="0" lvl="0" indent="0" algn="l" rtl="0">
              <a:spcBef>
                <a:spcPts val="0"/>
              </a:spcBef>
              <a:spcAft>
                <a:spcPts val="0"/>
              </a:spcAft>
              <a:buNone/>
            </a:pPr>
            <a:r>
              <a:rPr lang="en-US" altLang="en-GB"/>
              <a:t>joeshwoa.george@gmail</a:t>
            </a:r>
            <a:r>
              <a:rPr lang="en-GB"/>
              <a:t>.com</a:t>
            </a:r>
            <a:endParaRPr lang="en-GB"/>
          </a:p>
          <a:p>
            <a:pPr marL="0" lvl="0" indent="0" algn="l" rtl="0">
              <a:spcBef>
                <a:spcPts val="0"/>
              </a:spcBef>
              <a:spcAft>
                <a:spcPts val="0"/>
              </a:spcAft>
              <a:buNone/>
            </a:pPr>
            <a:r>
              <a:rPr lang="en-US" altLang="en-GB"/>
              <a:t>+20 120 294 6596</a:t>
            </a:r>
            <a:endParaRPr lang="en-GB"/>
          </a:p>
          <a:p>
            <a:pPr marL="0" lvl="0" indent="0" algn="l" rtl="0">
              <a:spcBef>
                <a:spcPts val="0"/>
              </a:spcBef>
              <a:spcAft>
                <a:spcPts val="0"/>
              </a:spcAft>
              <a:buNone/>
            </a:pPr>
          </a:p>
        </p:txBody>
      </p:sp>
      <p:sp>
        <p:nvSpPr>
          <p:cNvPr id="5" name="Text Box 4">
            <a:hlinkClick r:id="rId3" action="ppaction://hlinkfile"/>
          </p:cNvPr>
          <p:cNvSpPr txBox="1"/>
          <p:nvPr/>
        </p:nvSpPr>
        <p:spPr>
          <a:xfrm>
            <a:off x="1375410" y="4799965"/>
            <a:ext cx="462915" cy="472440"/>
          </a:xfrm>
          <a:prstGeom prst="rect">
            <a:avLst/>
          </a:prstGeom>
          <a:noFill/>
        </p:spPr>
        <p:txBody>
          <a:bodyPr wrap="square" rtlCol="0">
            <a:noAutofit/>
          </a:bodyPr>
          <a:p>
            <a:endParaRPr lang="en-US"/>
          </a:p>
        </p:txBody>
      </p:sp>
      <p:sp>
        <p:nvSpPr>
          <p:cNvPr id="7" name="Text Box 6">
            <a:hlinkClick r:id="rId4" action="ppaction://hlinkfile"/>
          </p:cNvPr>
          <p:cNvSpPr txBox="1"/>
          <p:nvPr>
            <p:custDataLst>
              <p:tags r:id="rId5"/>
            </p:custDataLst>
          </p:nvPr>
        </p:nvSpPr>
        <p:spPr>
          <a:xfrm>
            <a:off x="2087880" y="4799965"/>
            <a:ext cx="462915" cy="472440"/>
          </a:xfrm>
          <a:prstGeom prst="rect">
            <a:avLst/>
          </a:prstGeom>
          <a:noFill/>
        </p:spPr>
        <p:txBody>
          <a:bodyPr wrap="square" rtlCol="0">
            <a:noAutofit/>
          </a:bodyPr>
          <a:p>
            <a:endParaRPr lang="en-US"/>
          </a:p>
        </p:txBody>
      </p:sp>
      <p:sp>
        <p:nvSpPr>
          <p:cNvPr id="8" name="Text Box 7"/>
          <p:cNvSpPr txBox="1"/>
          <p:nvPr>
            <p:custDataLst>
              <p:tags r:id="rId6"/>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pic>
        <p:nvPicPr>
          <p:cNvPr id="2" name="Picture 1" descr="supabase-logo-icon"/>
          <p:cNvPicPr>
            <a:picLocks noChangeAspect="1"/>
          </p:cNvPicPr>
          <p:nvPr/>
        </p:nvPicPr>
        <p:blipFill>
          <a:blip r:embed="rId7"/>
          <a:stretch>
            <a:fillRect/>
          </a:stretch>
        </p:blipFill>
        <p:spPr>
          <a:xfrm rot="1140000">
            <a:off x="8709025" y="569595"/>
            <a:ext cx="5379720" cy="55403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19"/>
          <p:cNvSpPr/>
          <p:nvPr/>
        </p:nvSpPr>
        <p:spPr>
          <a:xfrm>
            <a:off x="6344850" y="38149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5" name="Google Shape;135;p19"/>
          <p:cNvSpPr/>
          <p:nvPr/>
        </p:nvSpPr>
        <p:spPr>
          <a:xfrm>
            <a:off x="2157700" y="38149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Google Shape;136;p19"/>
          <p:cNvSpPr/>
          <p:nvPr>
            <p:custDataLst>
              <p:tags r:id="rId1"/>
            </p:custDataLst>
          </p:nvPr>
        </p:nvSpPr>
        <p:spPr>
          <a:xfrm>
            <a:off x="2153890" y="38149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nvSpPr>
        <p:spPr>
          <a:xfrm>
            <a:off x="2157700" y="18337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7" name="Google Shape;137;p19"/>
          <p:cNvSpPr txBox="1"/>
          <p:nvPr>
            <p:ph type="title"/>
          </p:nvPr>
        </p:nvSpPr>
        <p:spPr>
          <a:xfrm>
            <a:off x="490775" y="751875"/>
            <a:ext cx="112104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GB"/>
              <a:t>Table of Contents.</a:t>
            </a:r>
            <a:endParaRPr lang="en-GB"/>
          </a:p>
        </p:txBody>
      </p:sp>
      <p:sp>
        <p:nvSpPr>
          <p:cNvPr id="5" name="Google Shape;136;p19"/>
          <p:cNvSpPr/>
          <p:nvPr>
            <p:custDataLst>
              <p:tags r:id="rId2"/>
            </p:custDataLst>
          </p:nvPr>
        </p:nvSpPr>
        <p:spPr>
          <a:xfrm>
            <a:off x="6288375" y="18337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8" name="Google Shape;138;p19"/>
          <p:cNvSpPr txBox="1"/>
          <p:nvPr>
            <p:ph type="body" idx="1"/>
          </p:nvPr>
        </p:nvSpPr>
        <p:spPr>
          <a:xfrm>
            <a:off x="2993825" y="2742370"/>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t>Frontend Integration with Supabase Storage</a:t>
            </a:r>
            <a:r>
              <a:rPr lang="en-US"/>
              <a:t>.</a:t>
            </a:r>
            <a:endParaRPr lang="en-US"/>
          </a:p>
        </p:txBody>
      </p:sp>
      <p:sp>
        <p:nvSpPr>
          <p:cNvPr id="139" name="Google Shape;139;p19"/>
          <p:cNvSpPr txBox="1"/>
          <p:nvPr>
            <p:ph type="body" idx="2"/>
          </p:nvPr>
        </p:nvSpPr>
        <p:spPr>
          <a:xfrm>
            <a:off x="7332750" y="2742370"/>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t>Challenges with Large File Upload</a:t>
            </a:r>
            <a:r>
              <a:rPr lang="en-US"/>
              <a:t>s.</a:t>
            </a:r>
            <a:endParaRPr lang="en-US"/>
          </a:p>
        </p:txBody>
      </p:sp>
      <p:sp>
        <p:nvSpPr>
          <p:cNvPr id="140" name="Google Shape;140;p19"/>
          <p:cNvSpPr txBox="1"/>
          <p:nvPr>
            <p:ph type="body" idx="3"/>
          </p:nvPr>
        </p:nvSpPr>
        <p:spPr>
          <a:xfrm>
            <a:off x="7332725" y="4760929"/>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a:sym typeface="+mn-ea"/>
              </a:rPr>
              <a:t>Let's ask</a:t>
            </a:r>
            <a:endParaRPr>
              <a:sym typeface="+mn-ea"/>
            </a:endParaRPr>
          </a:p>
        </p:txBody>
      </p:sp>
      <p:sp>
        <p:nvSpPr>
          <p:cNvPr id="4" name="Google Shape;136;p19"/>
          <p:cNvSpPr/>
          <p:nvPr>
            <p:custDataLst>
              <p:tags r:id="rId3"/>
            </p:custDataLst>
          </p:nvPr>
        </p:nvSpPr>
        <p:spPr>
          <a:xfrm>
            <a:off x="6344890" y="38149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41" name="Google Shape;141;p19"/>
          <p:cNvSpPr txBox="1"/>
          <p:nvPr>
            <p:ph type="title" idx="4"/>
          </p:nvPr>
        </p:nvSpPr>
        <p:spPr>
          <a:xfrm>
            <a:off x="2993825" y="2046600"/>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sz="2400"/>
              <a:t>Connecting Supabase Storage with</a:t>
            </a:r>
            <a:r>
              <a:rPr lang="en-US" sz="2400"/>
              <a:t> </a:t>
            </a:r>
            <a:r>
              <a:rPr sz="2400"/>
              <a:t>Frontend</a:t>
            </a:r>
            <a:endParaRPr sz="2400"/>
          </a:p>
        </p:txBody>
      </p:sp>
      <p:sp>
        <p:nvSpPr>
          <p:cNvPr id="142" name="Google Shape;142;p19"/>
          <p:cNvSpPr txBox="1"/>
          <p:nvPr>
            <p:ph type="title" idx="5"/>
          </p:nvPr>
        </p:nvSpPr>
        <p:spPr>
          <a:xfrm>
            <a:off x="7332750" y="2046600"/>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2400">
                <a:sym typeface="+mn-ea"/>
              </a:rPr>
              <a:t>Best Practices for Managing Large Files</a:t>
            </a:r>
            <a:endParaRPr lang="en-US" altLang="en-GB" sz="2400">
              <a:sym typeface="+mn-ea"/>
            </a:endParaRPr>
          </a:p>
        </p:txBody>
      </p:sp>
      <p:sp>
        <p:nvSpPr>
          <p:cNvPr id="143" name="Google Shape;143;p19"/>
          <p:cNvSpPr txBox="1"/>
          <p:nvPr>
            <p:ph type="title" idx="6"/>
          </p:nvPr>
        </p:nvSpPr>
        <p:spPr>
          <a:xfrm>
            <a:off x="7332725" y="4065159"/>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2400"/>
              <a:t> Q&amp;A and Wrap-Up</a:t>
            </a:r>
            <a:endParaRPr lang="en-US" altLang="en-GB" sz="2400"/>
          </a:p>
        </p:txBody>
      </p:sp>
      <p:sp>
        <p:nvSpPr>
          <p:cNvPr id="144" name="Google Shape;144;p19"/>
          <p:cNvSpPr txBox="1"/>
          <p:nvPr>
            <p:ph type="body" idx="7"/>
          </p:nvPr>
        </p:nvSpPr>
        <p:spPr>
          <a:xfrm>
            <a:off x="2993825" y="4760845"/>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t>Profile Picture Management</a:t>
            </a:r>
            <a:r>
              <a:rPr lang="en-US"/>
              <a:t>.</a:t>
            </a:r>
            <a:endParaRPr lang="en-US"/>
          </a:p>
        </p:txBody>
      </p:sp>
      <p:sp>
        <p:nvSpPr>
          <p:cNvPr id="145" name="Google Shape;145;p19"/>
          <p:cNvSpPr txBox="1"/>
          <p:nvPr>
            <p:ph type="title" idx="8"/>
          </p:nvPr>
        </p:nvSpPr>
        <p:spPr>
          <a:xfrm>
            <a:off x="2993825" y="4065075"/>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2400"/>
              <a:t>Real-World Use Cases</a:t>
            </a:r>
            <a:endParaRPr lang="en-US" altLang="en-GB" sz="2400"/>
          </a:p>
        </p:txBody>
      </p:sp>
      <p:sp>
        <p:nvSpPr>
          <p:cNvPr id="146" name="Google Shape;146;p19"/>
          <p:cNvSpPr/>
          <p:nvPr/>
        </p:nvSpPr>
        <p:spPr>
          <a:xfrm>
            <a:off x="2230050" y="2256638"/>
            <a:ext cx="766461" cy="549659"/>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01</a:t>
            </a:r>
            <a:endParaRPr b="0" i="0">
              <a:ln w="19050" cap="flat" cmpd="sng">
                <a:solidFill>
                  <a:schemeClr val="dk1"/>
                </a:solidFill>
                <a:prstDash val="solid"/>
                <a:round/>
                <a:headEnd type="none" w="sm" len="sm"/>
                <a:tailEnd type="none" w="sm" len="sm"/>
              </a:ln>
              <a:noFill/>
              <a:latin typeface="Calistoga"/>
            </a:endParaRPr>
          </a:p>
        </p:txBody>
      </p:sp>
      <p:sp>
        <p:nvSpPr>
          <p:cNvPr id="147" name="Google Shape;147;p19"/>
          <p:cNvSpPr/>
          <p:nvPr/>
        </p:nvSpPr>
        <p:spPr>
          <a:xfrm>
            <a:off x="6440825" y="2256638"/>
            <a:ext cx="884026" cy="549659"/>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02</a:t>
            </a:r>
            <a:endParaRPr b="0" i="0">
              <a:ln w="19050" cap="flat" cmpd="sng">
                <a:solidFill>
                  <a:schemeClr val="dk1"/>
                </a:solidFill>
                <a:prstDash val="solid"/>
                <a:round/>
                <a:headEnd type="none" w="sm" len="sm"/>
                <a:tailEnd type="none" w="sm" len="sm"/>
              </a:ln>
              <a:noFill/>
              <a:latin typeface="Calistoga"/>
            </a:endParaRPr>
          </a:p>
        </p:txBody>
      </p:sp>
      <p:sp>
        <p:nvSpPr>
          <p:cNvPr id="148" name="Google Shape;148;p19"/>
          <p:cNvSpPr/>
          <p:nvPr/>
        </p:nvSpPr>
        <p:spPr>
          <a:xfrm>
            <a:off x="2153850" y="4314038"/>
            <a:ext cx="893187" cy="548132"/>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03</a:t>
            </a:r>
            <a:endParaRPr b="0" i="0">
              <a:ln w="19050" cap="flat" cmpd="sng">
                <a:solidFill>
                  <a:schemeClr val="dk1"/>
                </a:solidFill>
                <a:prstDash val="solid"/>
                <a:round/>
                <a:headEnd type="none" w="sm" len="sm"/>
                <a:tailEnd type="none" w="sm" len="sm"/>
              </a:ln>
              <a:noFill/>
              <a:latin typeface="Calistoga"/>
            </a:endParaRPr>
          </a:p>
        </p:txBody>
      </p:sp>
      <p:sp>
        <p:nvSpPr>
          <p:cNvPr id="149" name="Google Shape;149;p19"/>
          <p:cNvSpPr/>
          <p:nvPr/>
        </p:nvSpPr>
        <p:spPr>
          <a:xfrm>
            <a:off x="6440825" y="4314038"/>
            <a:ext cx="964184" cy="548132"/>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04</a:t>
            </a:r>
            <a:endParaRPr b="0" i="0">
              <a:ln w="19050"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4"/>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a:sym typeface="+mn-ea"/>
              </a:rPr>
              <a:t>Frontend Integration with Supabase Storage</a:t>
            </a:r>
            <a:endParaRPr>
              <a:sym typeface="+mn-ea"/>
            </a:endParaRPr>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a:sym typeface="+mn-ea"/>
              </a:rPr>
              <a:t>Connecting Supabase Storage with</a:t>
            </a:r>
            <a:r>
              <a:rPr lang="en-US">
                <a:sym typeface="+mn-ea"/>
              </a:rPr>
              <a:t> </a:t>
            </a:r>
            <a:r>
              <a:rPr>
                <a:sym typeface="+mn-ea"/>
              </a:rPr>
              <a:t>Frontend</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01</a:t>
            </a:r>
            <a:endParaRPr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a:sym typeface="+mn-ea"/>
              </a:rPr>
              <a:t>Frontend Integration with Supabase Storage</a:t>
            </a:r>
            <a:endParaRPr>
              <a:sym typeface="+mn-ea"/>
            </a:endParaRPr>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t>Supabase provides a seamless way to integrate storage functionality into frontend applications using the Supabase SDK. This allows users to upload, view, and manage files such as images, videos, and documents directly from the client side</a:t>
            </a:r>
            <a:endParaRPr lang="en-US" altLang="en-GB"/>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a:sym typeface="+mn-ea"/>
              </a:rPr>
              <a:t>Initialize Supabase in Your Frontend</a:t>
            </a:r>
            <a:endParaRPr>
              <a:sym typeface="+mn-ea"/>
            </a:endParaRPr>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t>Start by initializing the Supabase client in your frontend application. Use the supabase-js SDK to communicate with the Supabase backend.</a:t>
            </a:r>
            <a:endParaRPr lang="en-US" altLang="en-GB"/>
          </a:p>
          <a:p>
            <a:pPr marL="342900" lvl="0" indent="-342900" algn="l" rtl="0">
              <a:lnSpc>
                <a:spcPct val="150000"/>
              </a:lnSpc>
              <a:spcBef>
                <a:spcPts val="0"/>
              </a:spcBef>
              <a:spcAft>
                <a:spcPts val="0"/>
              </a:spcAft>
            </a:pPr>
            <a:r>
              <a:rPr lang="en-US" altLang="en-GB"/>
              <a:t>Example:</a:t>
            </a:r>
            <a:endParaRPr lang="en-US" altLang="en-GB"/>
          </a:p>
          <a:p>
            <a:pPr marL="342900" lvl="0" indent="-342900" algn="l" rtl="0">
              <a:lnSpc>
                <a:spcPct val="150000"/>
              </a:lnSpc>
              <a:spcBef>
                <a:spcPts val="0"/>
              </a:spcBef>
              <a:spcAft>
                <a:spcPts val="0"/>
              </a:spcAft>
            </a:pPr>
            <a:endParaRPr lang="en-US" altLang="en-GB"/>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852670"/>
            <a:ext cx="6908800" cy="159893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import { createClient } from '@supabase/supabase-js';</a:t>
            </a:r>
            <a:endParaRPr lang="en-US"/>
          </a:p>
          <a:p>
            <a:pPr algn="l"/>
            <a:endParaRPr lang="en-US"/>
          </a:p>
          <a:p>
            <a:pPr algn="l"/>
            <a:r>
              <a:rPr lang="en-US"/>
              <a:t>const supabaseUrl = 'https://your-project.supabase.co';</a:t>
            </a:r>
            <a:endParaRPr lang="en-US"/>
          </a:p>
          <a:p>
            <a:pPr algn="l"/>
            <a:r>
              <a:rPr lang="en-US"/>
              <a:t>const supabaseKey = 'your-anon-key';</a:t>
            </a:r>
            <a:endParaRPr lang="en-US"/>
          </a:p>
          <a:p>
            <a:pPr algn="l"/>
            <a:r>
              <a:rPr lang="en-US"/>
              <a:t>const supabase = createClient(supabaseUrl, supabaseKey);</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a:sym typeface="+mn-ea"/>
              </a:rPr>
              <a:t>Uploading Files via the Frontend</a:t>
            </a:r>
            <a:endParaRPr>
              <a:sym typeface="+mn-ea"/>
            </a:endParaRPr>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t>Use the Supabase Storage SDK to allow users to upload files from your frontend.</a:t>
            </a:r>
            <a:endParaRPr lang="en-US" altLang="en-GB"/>
          </a:p>
          <a:p>
            <a:pPr marL="342900" lvl="0" indent="-342900" algn="l" rtl="0">
              <a:lnSpc>
                <a:spcPct val="150000"/>
              </a:lnSpc>
              <a:spcBef>
                <a:spcPts val="0"/>
              </a:spcBef>
              <a:spcAft>
                <a:spcPts val="0"/>
              </a:spcAft>
            </a:pPr>
            <a:r>
              <a:rPr lang="en-US" altLang="en-GB"/>
              <a:t>Example: Creating an upload form in a React component:</a:t>
            </a:r>
            <a:endParaRPr lang="en-US" altLang="en-GB"/>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354830"/>
            <a:ext cx="6908800" cy="2279015"/>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handleFileUpload = async (event) =&gt; {</a:t>
            </a:r>
            <a:endParaRPr lang="en-US"/>
          </a:p>
          <a:p>
            <a:pPr algn="l"/>
            <a:r>
              <a:rPr lang="en-US"/>
              <a:t>  const file = event.target.files[0];</a:t>
            </a:r>
            <a:endParaRPr lang="en-US"/>
          </a:p>
          <a:p>
            <a:pPr algn="l"/>
            <a:r>
              <a:rPr lang="en-US"/>
              <a:t>  const { data, error } = await supabase.storage</a:t>
            </a:r>
            <a:endParaRPr lang="en-US"/>
          </a:p>
          <a:p>
            <a:pPr algn="l"/>
            <a:r>
              <a:rPr lang="en-US"/>
              <a:t>    .from('your-bucket')</a:t>
            </a:r>
            <a:endParaRPr lang="en-US"/>
          </a:p>
          <a:p>
            <a:pPr algn="l"/>
            <a:r>
              <a:rPr lang="en-US"/>
              <a:t>    .upload(`uploads/${file.name}`, file);</a:t>
            </a:r>
            <a:endParaRPr lang="en-US"/>
          </a:p>
          <a:p>
            <a:pPr algn="l"/>
            <a:endParaRPr lang="en-US"/>
          </a:p>
          <a:p>
            <a:pPr algn="l"/>
            <a:r>
              <a:rPr lang="en-US"/>
              <a:t>  if (error) console.error('File upload error:', error);</a:t>
            </a:r>
            <a:endParaRPr lang="en-US"/>
          </a:p>
          <a:p>
            <a:pPr algn="l"/>
            <a:r>
              <a:rPr lang="en-US"/>
              <a:t>  else console.log('File uploaded:', data);</a:t>
            </a:r>
            <a:endParaRPr lang="en-US"/>
          </a:p>
          <a:p>
            <a:pPr algn="l"/>
            <a:r>
              <a:rPr lang="en-US"/>
              <a: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a:sym typeface="+mn-ea"/>
              </a:rPr>
              <a:t>Displaying Uploaded Files</a:t>
            </a:r>
            <a:endParaRPr lang="en-US" altLang="en-GB">
              <a:sym typeface="+mn-ea"/>
            </a:endParaRPr>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t>After uploading, files can be accessed by generating a URL. If the file is in a public bucket, you can directly access it. For private buckets, generate signed URLs.</a:t>
            </a:r>
            <a:endParaRPr lang="en-US" altLang="en-GB"/>
          </a:p>
          <a:p>
            <a:pPr marL="342900" lvl="0" indent="-342900" algn="l" rtl="0">
              <a:lnSpc>
                <a:spcPct val="150000"/>
              </a:lnSpc>
              <a:spcBef>
                <a:spcPts val="0"/>
              </a:spcBef>
              <a:spcAft>
                <a:spcPts val="0"/>
              </a:spcAft>
            </a:pPr>
            <a:r>
              <a:rPr lang="en-US" altLang="en-GB"/>
              <a:t>Example: Displaying an uploaded image:</a:t>
            </a:r>
            <a:endParaRPr lang="en-US" altLang="en-GB"/>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761865"/>
            <a:ext cx="6908800" cy="175006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 data } = supabase.storage</a:t>
            </a:r>
            <a:endParaRPr lang="en-US"/>
          </a:p>
          <a:p>
            <a:pPr algn="l"/>
            <a:r>
              <a:rPr lang="en-US"/>
              <a:t>  .from('your-bucket')</a:t>
            </a:r>
            <a:endParaRPr lang="en-US"/>
          </a:p>
          <a:p>
            <a:pPr algn="l"/>
            <a:r>
              <a:rPr lang="en-US"/>
              <a:t>  .getPublicUrl('uploads/profile.jpg');</a:t>
            </a:r>
            <a:endParaRPr lang="en-US"/>
          </a:p>
          <a:p>
            <a:pPr algn="l"/>
            <a:endParaRPr lang="en-US"/>
          </a:p>
          <a:p>
            <a:pPr algn="l"/>
            <a:r>
              <a:rPr lang="en-US"/>
              <a:t>document.getElementById('image').src = data.publicUrl;</a:t>
            </a:r>
            <a:endParaRPr lang="en-US"/>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SlidesMania">
  <a:themeElements>
    <a:clrScheme name="">
      <a:dk1>
        <a:srgbClr val="000000"/>
      </a:dk1>
      <a:lt1>
        <a:srgbClr val="F1F1E9"/>
      </a:lt1>
      <a:dk2>
        <a:srgbClr val="000000"/>
      </a:dk2>
      <a:lt2>
        <a:srgbClr val="EEEEEE"/>
      </a:lt2>
      <a:accent1>
        <a:srgbClr val="FFD966"/>
      </a:accent1>
      <a:accent2>
        <a:srgbClr val="7B95A5"/>
      </a:accent2>
      <a:accent3>
        <a:srgbClr val="25566E"/>
      </a:accent3>
      <a:accent4>
        <a:srgbClr val="587C8E"/>
      </a:accent4>
      <a:accent5>
        <a:srgbClr val="DBA274"/>
      </a:accent5>
      <a:accent6>
        <a:srgbClr val="C26A59"/>
      </a:accent6>
      <a:hlink>
        <a:srgbClr val="00B050"/>
      </a:hlink>
      <a:folHlink>
        <a:srgbClr val="3FCF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7995</Words>
  <Application>WPS Presentation</Application>
  <PresentationFormat/>
  <Paragraphs>324</Paragraphs>
  <Slides>31</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31</vt:i4>
      </vt:variant>
    </vt:vector>
  </HeadingPairs>
  <TitlesOfParts>
    <vt:vector size="48" baseType="lpstr">
      <vt:lpstr>Arial</vt:lpstr>
      <vt:lpstr>SimSun</vt:lpstr>
      <vt:lpstr>Wingdings</vt:lpstr>
      <vt:lpstr>Arial</vt:lpstr>
      <vt:lpstr>Calistoga</vt:lpstr>
      <vt:lpstr>Antic Slab</vt:lpstr>
      <vt:lpstr>Calibri</vt:lpstr>
      <vt:lpstr>Aldrich</vt:lpstr>
      <vt:lpstr>Segoe Print</vt:lpstr>
      <vt:lpstr>Abril Fatface</vt:lpstr>
      <vt:lpstr>Bell MT</vt:lpstr>
      <vt:lpstr>Poppins</vt:lpstr>
      <vt:lpstr>Homemade Apple</vt:lpstr>
      <vt:lpstr>Microsoft YaHei</vt:lpstr>
      <vt:lpstr>Arial Unicode MS</vt:lpstr>
      <vt:lpstr>Aldhabi</vt:lpstr>
      <vt:lpstr>SlidesMania</vt:lpstr>
      <vt:lpstr>Mastering Flutter   : From Beginner to Pro.</vt:lpstr>
      <vt:lpstr>Do not skip any information without understanding it.</vt:lpstr>
      <vt:lpstr>Any questions?</vt:lpstr>
      <vt:lpstr>Real-World Use Cases</vt:lpstr>
      <vt:lpstr>Connecting Supabase Storage with Frontend.</vt:lpstr>
      <vt:lpstr>Frontend Integration with Supabase Storage</vt:lpstr>
      <vt:lpstr>Initialize Supabase in Your Frontend</vt:lpstr>
      <vt:lpstr>Uploading Files via the Frontend</vt:lpstr>
      <vt:lpstr>Displaying Uploaded Files</vt:lpstr>
      <vt:lpstr>Downloading Files from Supabase Storage</vt:lpstr>
      <vt:lpstr>Best Practices for Managing Large Files.</vt:lpstr>
      <vt:lpstr>Challenges with Large File Uploads</vt:lpstr>
      <vt:lpstr>Best Practices for Managing Large Files</vt:lpstr>
      <vt:lpstr>Chunked Uploads</vt:lpstr>
      <vt:lpstr>Optimizing Images and Files</vt:lpstr>
      <vt:lpstr>Optimizing Images and Files</vt:lpstr>
      <vt:lpstr>Storing Metadata</vt:lpstr>
      <vt:lpstr>Real-World Use Cases: Profile Picture Management.</vt:lpstr>
      <vt:lpstr>Use Case: Profile Picture Management</vt:lpstr>
      <vt:lpstr>Uploading the Profile Picture</vt:lpstr>
      <vt:lpstr>Updating the Profile in the Database</vt:lpstr>
      <vt:lpstr>Displaying the Profile Picture</vt:lpstr>
      <vt:lpstr>Managing Profile Picture Updates</vt:lpstr>
      <vt:lpstr>Q&amp;A and Wrap-Up.</vt:lpstr>
      <vt:lpstr>Resources</vt:lpstr>
      <vt:lpstr>Homework</vt:lpstr>
      <vt:lpstr>Homework</vt:lpstr>
      <vt:lpstr>OFFFFF Take a brack.</vt:lpstr>
      <vt:lpstr>So, Don’t Wast Your Time in Sleep.</vt:lpstr>
      <vt:lpstr>See you next session!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Mastering Flutter: From Beginner to Pro.</dc:title>
  <dc:creator/>
  <cp:lastModifiedBy>genius</cp:lastModifiedBy>
  <cp:revision>26</cp:revision>
  <dcterms:created xsi:type="dcterms:W3CDTF">2024-08-09T15:20:00Z</dcterms:created>
  <dcterms:modified xsi:type="dcterms:W3CDTF">2024-12-18T13:39:33Z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3181BF3FF6404482AE1C988CAFAFC79D_13</vt:lpwstr>
  </property>
  <property fmtid="{D5CDD505-2E9C-101B-9397-08002B2CF9AE}" pid="3" name="KSOProductBuildVer">
    <vt:lpwstr>1033-12.2.0.19307</vt:lpwstr>
  </property>
</Properties>
</file>