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306" r:id="rId9"/>
    <p:sldId id="261" r:id="rId10"/>
    <p:sldId id="351" r:id="rId11"/>
    <p:sldId id="352" r:id="rId12"/>
    <p:sldId id="353" r:id="rId13"/>
    <p:sldId id="354" r:id="rId14"/>
    <p:sldId id="355" r:id="rId15"/>
    <p:sldId id="357" r:id="rId16"/>
    <p:sldId id="361" r:id="rId17"/>
    <p:sldId id="362" r:id="rId18"/>
    <p:sldId id="363" r:id="rId19"/>
    <p:sldId id="364" r:id="rId20"/>
    <p:sldId id="394" r:id="rId21"/>
    <p:sldId id="395" r:id="rId22"/>
    <p:sldId id="402" r:id="rId23"/>
    <p:sldId id="398" r:id="rId24"/>
    <p:sldId id="399" r:id="rId25"/>
    <p:sldId id="400" r:id="rId26"/>
    <p:sldId id="401" r:id="rId27"/>
  </p:sldIdLst>
  <p:sldSz cx="12192000" cy="6858000"/>
  <p:notesSz cx="6858000" cy="9144000"/>
  <p:embeddedFontLst>
    <p:embeddedFont>
      <p:font typeface="Calistoga"/>
      <p:regular r:id="rId31"/>
    </p:embeddedFont>
    <p:embeddedFont>
      <p:font typeface="Antic Slab"/>
      <p:regular r:id="rId32"/>
    </p:embeddedFont>
    <p:embeddedFont>
      <p:font typeface="Poppins"/>
      <p:regular r:id="rId33"/>
      <p:italic r:id="rId34"/>
      <p:boldItalic r:id="rId35"/>
    </p:embeddedFont>
    <p:embeddedFont>
      <p:font typeface="Homemade Apple" panose="02000000000000000000"/>
      <p:regular r:id="rId36"/>
      <p:boldItalic r:id="rId37"/>
    </p:embeddedFont>
    <p:embeddedFont>
      <p:font typeface="Aldhabi" panose="01000000000000000000" charset="0"/>
      <p:regular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2125" userDrawn="1">
          <p15:clr>
            <a:srgbClr val="A4A3A4"/>
          </p15:clr>
        </p15:guide>
        <p15:guide id="2" pos="38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C088"/>
    <a:srgbClr val="3FCF99"/>
    <a:srgbClr val="03A9F4"/>
    <a:srgbClr val="42A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0" y="0"/>
      </p:cViewPr>
      <p:guideLst>
        <p:guide orient="horz" pos="2125"/>
        <p:guide pos="3868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8" Type="http://schemas.openxmlformats.org/officeDocument/2006/relationships/font" Target="fonts/font8.fntdata"/><Relationship Id="rId37" Type="http://schemas.openxmlformats.org/officeDocument/2006/relationships/font" Target="fonts/font7.fntdata"/><Relationship Id="rId36" Type="http://schemas.openxmlformats.org/officeDocument/2006/relationships/font" Target="fonts/font6.fntdata"/><Relationship Id="rId35" Type="http://schemas.openxmlformats.org/officeDocument/2006/relationships/font" Target="fonts/font5.fntdata"/><Relationship Id="rId34" Type="http://schemas.openxmlformats.org/officeDocument/2006/relationships/font" Target="fonts/font4.fntdata"/><Relationship Id="rId33" Type="http://schemas.openxmlformats.org/officeDocument/2006/relationships/font" Target="fonts/font3.fntdata"/><Relationship Id="rId32" Type="http://schemas.openxmlformats.org/officeDocument/2006/relationships/font" Target="fonts/font2.fntdata"/><Relationship Id="rId31" Type="http://schemas.openxmlformats.org/officeDocument/2006/relationships/font" Target="fonts/font1.fntdata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a073618e60_0_1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a073618e60_0_1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073618e60_0_3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073618e60_0_3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11c3728c19_0_10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11c3728c19_0_10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a073618e60_0_8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a073618e60_0_8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a073618e60_0_9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a073618e60_0_9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a073618e60_0_75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a073618e60_0_75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a073618e60_0_2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a073618e60_0_2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a073618e60_0_2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a073618e60_0_2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11c3728c19_2_11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11c3728c19_2_11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073618e60_0_3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073618e60_0_3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073618e60_0_3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073618e60_0_3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073618e60_0_3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073618e60_0_3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hyperlink" Target="https://www.instagram.com/slidesmania/" TargetMode="External"/><Relationship Id="rId8" Type="http://schemas.openxmlformats.org/officeDocument/2006/relationships/image" Target="../media/image3.png"/><Relationship Id="rId7" Type="http://schemas.openxmlformats.org/officeDocument/2006/relationships/hyperlink" Target="https://www.pinterest.com/slidesmania/" TargetMode="External"/><Relationship Id="rId6" Type="http://schemas.openxmlformats.org/officeDocument/2006/relationships/image" Target="../media/image2.png"/><Relationship Id="rId5" Type="http://schemas.openxmlformats.org/officeDocument/2006/relationships/hyperlink" Target="https://twitter.com/SlidesManiaSM/" TargetMode="External"/><Relationship Id="rId4" Type="http://schemas.openxmlformats.org/officeDocument/2006/relationships/image" Target="../media/image1.png"/><Relationship Id="rId3" Type="http://schemas.openxmlformats.org/officeDocument/2006/relationships/hyperlink" Target="https://www.facebook.com/SlidesManiaSM/" TargetMode="External"/><Relationship Id="rId2" Type="http://schemas.openxmlformats.org/officeDocument/2006/relationships/hyperlink" Target="https://slidesmania.com/questions-powerpoint-google-slides/can-i-use-these-templates/" TargetMode="External"/><Relationship Id="rId11" Type="http://schemas.openxmlformats.org/officeDocument/2006/relationships/image" Target="../media/image5.png"/><Relationship Id="rId10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1 Title">
  <p:cSld name="CUSTOM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subTitle" idx="1"/>
          </p:nvPr>
        </p:nvSpPr>
        <p:spPr>
          <a:xfrm>
            <a:off x="377400" y="5925775"/>
            <a:ext cx="11500500" cy="586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type="title"/>
          </p:nvPr>
        </p:nvSpPr>
        <p:spPr>
          <a:xfrm>
            <a:off x="834600" y="2762700"/>
            <a:ext cx="9941700" cy="1332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ldrich"/>
              <a:buNone/>
              <a:defRPr sz="65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cxnSp>
        <p:nvCxnSpPr>
          <p:cNvPr id="13" name="Google Shape;13;p2"/>
          <p:cNvCxnSpPr/>
          <p:nvPr/>
        </p:nvCxnSpPr>
        <p:spPr>
          <a:xfrm>
            <a:off x="492700" y="362700"/>
            <a:ext cx="0" cy="613260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0 Timeline">
  <p:cSld name="CUSTOM_14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/>
          <p:nvPr>
            <p:ph type="subTitle" idx="1"/>
          </p:nvPr>
        </p:nvSpPr>
        <p:spPr>
          <a:xfrm>
            <a:off x="415600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66" name="Google Shape;66;p11"/>
          <p:cNvSpPr txBox="1"/>
          <p:nvPr>
            <p:ph type="subTitle" idx="2"/>
          </p:nvPr>
        </p:nvSpPr>
        <p:spPr>
          <a:xfrm>
            <a:off x="2775377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67" name="Google Shape;67;p11"/>
          <p:cNvSpPr txBox="1"/>
          <p:nvPr>
            <p:ph type="subTitle" idx="3"/>
          </p:nvPr>
        </p:nvSpPr>
        <p:spPr>
          <a:xfrm>
            <a:off x="5135153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68" name="Google Shape;68;p11"/>
          <p:cNvSpPr txBox="1"/>
          <p:nvPr>
            <p:ph type="subTitle" idx="4"/>
          </p:nvPr>
        </p:nvSpPr>
        <p:spPr>
          <a:xfrm>
            <a:off x="7494930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69" name="Google Shape;69;p11"/>
          <p:cNvSpPr txBox="1"/>
          <p:nvPr>
            <p:ph type="subTitle" idx="5"/>
          </p:nvPr>
        </p:nvSpPr>
        <p:spPr>
          <a:xfrm>
            <a:off x="9854707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70" name="Google Shape;70;p11"/>
          <p:cNvSpPr txBox="1"/>
          <p:nvPr>
            <p:ph type="title"/>
          </p:nvPr>
        </p:nvSpPr>
        <p:spPr>
          <a:xfrm>
            <a:off x="415600" y="821975"/>
            <a:ext cx="114369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type="body" idx="6"/>
          </p:nvPr>
        </p:nvSpPr>
        <p:spPr>
          <a:xfrm>
            <a:off x="415600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2" name="Google Shape;72;p11"/>
          <p:cNvSpPr txBox="1"/>
          <p:nvPr>
            <p:ph type="body" idx="7"/>
          </p:nvPr>
        </p:nvSpPr>
        <p:spPr>
          <a:xfrm>
            <a:off x="2775375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3" name="Google Shape;73;p11"/>
          <p:cNvSpPr txBox="1"/>
          <p:nvPr>
            <p:ph type="body" idx="8"/>
          </p:nvPr>
        </p:nvSpPr>
        <p:spPr>
          <a:xfrm>
            <a:off x="5135150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4" name="Google Shape;74;p11"/>
          <p:cNvSpPr txBox="1"/>
          <p:nvPr>
            <p:ph type="body" idx="9"/>
          </p:nvPr>
        </p:nvSpPr>
        <p:spPr>
          <a:xfrm>
            <a:off x="7494925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5" name="Google Shape;75;p11"/>
          <p:cNvSpPr txBox="1"/>
          <p:nvPr>
            <p:ph type="body" idx="13"/>
          </p:nvPr>
        </p:nvSpPr>
        <p:spPr>
          <a:xfrm>
            <a:off x="9854700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1 Title and text left">
  <p:cSld name="CUSTOM_15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/>
          <p:nvPr>
            <p:ph type="title"/>
          </p:nvPr>
        </p:nvSpPr>
        <p:spPr>
          <a:xfrm>
            <a:off x="1528225" y="1981100"/>
            <a:ext cx="5219400" cy="1264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type="body" idx="1"/>
          </p:nvPr>
        </p:nvSpPr>
        <p:spPr>
          <a:xfrm>
            <a:off x="1528319" y="3438950"/>
            <a:ext cx="5219400" cy="1702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79" name="Google Shape;79;p12"/>
          <p:cNvCxnSpPr/>
          <p:nvPr/>
        </p:nvCxnSpPr>
        <p:spPr>
          <a:xfrm>
            <a:off x="492700" y="362700"/>
            <a:ext cx="0" cy="613260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2 Title and text right">
  <p:cSld name="CUSTOM_16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type="title"/>
          </p:nvPr>
        </p:nvSpPr>
        <p:spPr>
          <a:xfrm>
            <a:off x="5376199" y="2122000"/>
            <a:ext cx="5061300" cy="1242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82" name="Google Shape;82;p13"/>
          <p:cNvSpPr txBox="1"/>
          <p:nvPr>
            <p:ph type="body" idx="1"/>
          </p:nvPr>
        </p:nvSpPr>
        <p:spPr>
          <a:xfrm>
            <a:off x="5376290" y="3503650"/>
            <a:ext cx="5061300" cy="1702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83" name="Google Shape;83;p13"/>
          <p:cNvCxnSpPr/>
          <p:nvPr/>
        </p:nvCxnSpPr>
        <p:spPr>
          <a:xfrm>
            <a:off x="492700" y="362700"/>
            <a:ext cx="0" cy="613260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3 Just title">
  <p:cSld name="CUSTOM_22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 txBox="1"/>
          <p:nvPr>
            <p:ph type="title"/>
          </p:nvPr>
        </p:nvSpPr>
        <p:spPr>
          <a:xfrm>
            <a:off x="415650" y="421101"/>
            <a:ext cx="11360700" cy="991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4 Certificate">
  <p:cSld name="CUSTOM_23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/>
          <p:nvPr>
            <p:ph type="title"/>
          </p:nvPr>
        </p:nvSpPr>
        <p:spPr>
          <a:xfrm>
            <a:off x="415650" y="712714"/>
            <a:ext cx="11360700" cy="977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88" name="Google Shape;88;p15"/>
          <p:cNvSpPr txBox="1"/>
          <p:nvPr>
            <p:ph type="subTitle" idx="1"/>
          </p:nvPr>
        </p:nvSpPr>
        <p:spPr>
          <a:xfrm>
            <a:off x="2187000" y="2682871"/>
            <a:ext cx="7818000" cy="635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cxnSp>
        <p:nvCxnSpPr>
          <p:cNvPr id="89" name="Google Shape;89;p15"/>
          <p:cNvCxnSpPr/>
          <p:nvPr/>
        </p:nvCxnSpPr>
        <p:spPr>
          <a:xfrm>
            <a:off x="1783800" y="3262113"/>
            <a:ext cx="8624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0" name="Google Shape;90;p15"/>
          <p:cNvSpPr txBox="1"/>
          <p:nvPr>
            <p:ph type="subTitle" idx="2"/>
          </p:nvPr>
        </p:nvSpPr>
        <p:spPr>
          <a:xfrm>
            <a:off x="3914250" y="3585963"/>
            <a:ext cx="43635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/>
        </p:txBody>
      </p:sp>
      <p:sp>
        <p:nvSpPr>
          <p:cNvPr id="91" name="Google Shape;91;p15"/>
          <p:cNvSpPr txBox="1"/>
          <p:nvPr>
            <p:ph type="title" idx="3"/>
          </p:nvPr>
        </p:nvSpPr>
        <p:spPr>
          <a:xfrm>
            <a:off x="415650" y="3932264"/>
            <a:ext cx="11360700" cy="977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  <p:sp>
        <p:nvSpPr>
          <p:cNvPr id="92" name="Google Shape;92;p15"/>
          <p:cNvSpPr txBox="1"/>
          <p:nvPr>
            <p:ph type="subTitle" idx="4"/>
          </p:nvPr>
        </p:nvSpPr>
        <p:spPr>
          <a:xfrm>
            <a:off x="3914250" y="4957563"/>
            <a:ext cx="43635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/>
        </p:txBody>
      </p:sp>
      <p:grpSp>
        <p:nvGrpSpPr>
          <p:cNvPr id="93" name="Google Shape;93;p15"/>
          <p:cNvGrpSpPr/>
          <p:nvPr/>
        </p:nvGrpSpPr>
        <p:grpSpPr>
          <a:xfrm>
            <a:off x="996863" y="5847088"/>
            <a:ext cx="10198275" cy="0"/>
            <a:chOff x="1007625" y="5986750"/>
            <a:chExt cx="10198275" cy="0"/>
          </a:xfrm>
        </p:grpSpPr>
        <p:cxnSp>
          <p:nvCxnSpPr>
            <p:cNvPr id="94" name="Google Shape;94;p15"/>
            <p:cNvCxnSpPr/>
            <p:nvPr/>
          </p:nvCxnSpPr>
          <p:spPr>
            <a:xfrm>
              <a:off x="1007625" y="5986750"/>
              <a:ext cx="2986500" cy="0"/>
            </a:xfrm>
            <a:prstGeom prst="straightConnector1">
              <a:avLst/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" name="Google Shape;95;p15"/>
            <p:cNvCxnSpPr/>
            <p:nvPr/>
          </p:nvCxnSpPr>
          <p:spPr>
            <a:xfrm>
              <a:off x="8219400" y="5986750"/>
              <a:ext cx="2986500" cy="0"/>
            </a:xfrm>
            <a:prstGeom prst="straightConnector1">
              <a:avLst/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6" name="Google Shape;96;p15"/>
          <p:cNvSpPr txBox="1"/>
          <p:nvPr>
            <p:ph type="subTitle" idx="5"/>
          </p:nvPr>
        </p:nvSpPr>
        <p:spPr>
          <a:xfrm>
            <a:off x="996875" y="5847088"/>
            <a:ext cx="29811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sz="1600"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 i="1"/>
            </a:lvl9pPr>
          </a:lstStyle>
          <a:p/>
        </p:txBody>
      </p:sp>
      <p:sp>
        <p:nvSpPr>
          <p:cNvPr id="97" name="Google Shape;97;p15"/>
          <p:cNvSpPr txBox="1"/>
          <p:nvPr>
            <p:ph type="subTitle" idx="6"/>
          </p:nvPr>
        </p:nvSpPr>
        <p:spPr>
          <a:xfrm>
            <a:off x="8214050" y="5847088"/>
            <a:ext cx="29811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sz="1600"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 i="1"/>
            </a:lvl9pPr>
          </a:lstStyle>
          <a:p/>
        </p:txBody>
      </p:sp>
      <p:sp>
        <p:nvSpPr>
          <p:cNvPr id="98" name="Google Shape;98;p15"/>
          <p:cNvSpPr txBox="1"/>
          <p:nvPr>
            <p:ph type="subTitle" idx="7"/>
          </p:nvPr>
        </p:nvSpPr>
        <p:spPr>
          <a:xfrm>
            <a:off x="996875" y="5548888"/>
            <a:ext cx="29811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 i="1"/>
            </a:lvl9pPr>
          </a:lstStyle>
          <a:p/>
        </p:txBody>
      </p:sp>
      <p:sp>
        <p:nvSpPr>
          <p:cNvPr id="99" name="Google Shape;99;p15"/>
          <p:cNvSpPr txBox="1"/>
          <p:nvPr>
            <p:ph type="subTitle" idx="8"/>
          </p:nvPr>
        </p:nvSpPr>
        <p:spPr>
          <a:xfrm>
            <a:off x="8214050" y="5548888"/>
            <a:ext cx="29811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 i="1"/>
            </a:lvl9pPr>
          </a:lstStyle>
          <a:p/>
        </p:txBody>
      </p:sp>
      <p:cxnSp>
        <p:nvCxnSpPr>
          <p:cNvPr id="100" name="Google Shape;100;p15"/>
          <p:cNvCxnSpPr/>
          <p:nvPr/>
        </p:nvCxnSpPr>
        <p:spPr>
          <a:xfrm rot="10800000">
            <a:off x="497850" y="2879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1" name="Google Shape;101;p15"/>
          <p:cNvCxnSpPr/>
          <p:nvPr/>
        </p:nvCxnSpPr>
        <p:spPr>
          <a:xfrm rot="10800000">
            <a:off x="497850" y="65363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0 DO NOT REMOVE · SlidesMania">
  <p:cSld name="CUSTOM_20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1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4" name="Google Shape;104;p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" name="Google Shape;105;p16"/>
            <p:cNvSpPr txBox="1"/>
            <p:nvPr/>
          </p:nvSpPr>
          <p:spPr>
            <a:xfrm>
              <a:off x="463500" y="2858044"/>
              <a:ext cx="8956500" cy="383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600" b="1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Free </a:t>
              </a:r>
              <a:r>
                <a:rPr lang="en-GB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themes and templates for </a:t>
              </a:r>
              <a:r>
                <a:rPr lang="en-GB" sz="3600" b="1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Google Slides</a:t>
              </a:r>
              <a:r>
                <a:rPr lang="en-GB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 or </a:t>
              </a:r>
              <a:r>
                <a:rPr lang="en-GB" sz="3600" b="1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PowerPoint</a:t>
              </a:r>
              <a:endParaRPr sz="3600" b="1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000" b="1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NOT to be sold as is or modified!</a:t>
              </a:r>
              <a:endParaRPr sz="3000" b="1">
                <a:solidFill>
                  <a:srgbClr val="FFCB25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Read </a:t>
              </a:r>
              <a:r>
                <a:rPr lang="en-GB" sz="2700" u="sng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  <a:hlinkClick r:id="rId2"/>
                </a:rPr>
                <a:t>FAQ</a:t>
              </a:r>
              <a:r>
                <a:rPr lang="en-GB" sz="4400" b="1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r>
                <a:rPr lang="en-GB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on slidesmania.com</a:t>
              </a:r>
              <a:endParaRPr sz="27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Do not remove the slidesmania.com text on the sides.</a:t>
              </a:r>
              <a:endParaRPr sz="20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cxnSp>
          <p:nvCxnSpPr>
            <p:cNvPr id="106" name="Google Shape;106;p16"/>
            <p:cNvCxnSpPr/>
            <p:nvPr/>
          </p:nvCxnSpPr>
          <p:spPr>
            <a:xfrm>
              <a:off x="10423367" y="5688858"/>
              <a:ext cx="1495200" cy="12900"/>
            </a:xfrm>
            <a:prstGeom prst="straightConnector1">
              <a:avLst/>
            </a:prstGeom>
            <a:noFill/>
            <a:ln w="38100" cap="flat" cmpd="sng">
              <a:solidFill>
                <a:srgbClr val="FFCB2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07" name="Google Shape;107;p16">
              <a:hlinkClick r:id="rId3"/>
            </p:cNvPr>
            <p:cNvPicPr preferRelativeResize="0"/>
            <p:nvPr/>
          </p:nvPicPr>
          <p:blipFill>
            <a:blip r:embed="rId4"/>
            <a:stretch>
              <a:fillRect/>
            </a:stretch>
          </p:blipFill>
          <p:spPr>
            <a:xfrm>
              <a:off x="8982558" y="5912306"/>
              <a:ext cx="713232" cy="6378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8" name="Google Shape;108;p16">
              <a:hlinkClick r:id="rId5"/>
            </p:cNvPr>
            <p:cNvPicPr preferRelativeResize="0"/>
            <p:nvPr/>
          </p:nvPicPr>
          <p:blipFill>
            <a:blip r:embed="rId6"/>
            <a:stretch>
              <a:fillRect/>
            </a:stretch>
          </p:blipFill>
          <p:spPr>
            <a:xfrm>
              <a:off x="9764428" y="5916798"/>
              <a:ext cx="708660" cy="6288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9" name="Google Shape;109;p16">
              <a:hlinkClick r:id="rId7"/>
            </p:cNvPr>
            <p:cNvPicPr preferRelativeResize="0"/>
            <p:nvPr/>
          </p:nvPicPr>
          <p:blipFill>
            <a:blip r:embed="rId8"/>
            <a:stretch>
              <a:fillRect/>
            </a:stretch>
          </p:blipFill>
          <p:spPr>
            <a:xfrm>
              <a:off x="10541715" y="5905569"/>
              <a:ext cx="612648" cy="6243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0" name="Google Shape;110;p16">
              <a:hlinkClick r:id="rId9"/>
            </p:cNvPr>
            <p:cNvPicPr preferRelativeResize="0"/>
            <p:nvPr/>
          </p:nvPicPr>
          <p:blipFill>
            <a:blip r:embed="rId10"/>
            <a:stretch>
              <a:fillRect/>
            </a:stretch>
          </p:blipFill>
          <p:spPr>
            <a:xfrm>
              <a:off x="11219049" y="5916799"/>
              <a:ext cx="699516" cy="6019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1" name="Google Shape;111;p16"/>
            <p:cNvSpPr txBox="1"/>
            <p:nvPr/>
          </p:nvSpPr>
          <p:spPr>
            <a:xfrm>
              <a:off x="7072500" y="4813375"/>
              <a:ext cx="4915500" cy="100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 b="1">
                  <a:solidFill>
                    <a:srgbClr val="252525"/>
                  </a:solidFill>
                  <a:latin typeface="Homemade Apple" panose="02000000000000000000"/>
                  <a:ea typeface="Homemade Apple" panose="02000000000000000000"/>
                  <a:cs typeface="Homemade Apple" panose="02000000000000000000"/>
                  <a:sym typeface="Homemade Apple" panose="02000000000000000000"/>
                </a:rPr>
                <a:t>Sharing is caring!</a:t>
              </a:r>
              <a:endParaRPr sz="2400" b="1">
                <a:solidFill>
                  <a:srgbClr val="252525"/>
                </a:solidFill>
                <a:latin typeface="Homemade Apple" panose="02000000000000000000"/>
                <a:ea typeface="Homemade Apple" panose="02000000000000000000"/>
                <a:cs typeface="Homemade Apple" panose="02000000000000000000"/>
                <a:sym typeface="Homemade Apple" panose="02000000000000000000"/>
              </a:endParaRPr>
            </a:p>
          </p:txBody>
        </p:sp>
      </p:grpSp>
      <p:pic>
        <p:nvPicPr>
          <p:cNvPr id="112" name="Google Shape;112;p16"/>
          <p:cNvPicPr preferRelativeResize="0"/>
          <p:nvPr/>
        </p:nvPicPr>
        <p:blipFill rotWithShape="1">
          <a:blip r:embed="rId11"/>
          <a:srcRect t="16256" b="20906"/>
          <a:stretch>
            <a:fillRect/>
          </a:stretch>
        </p:blipFill>
        <p:spPr>
          <a:xfrm>
            <a:off x="125075" y="493725"/>
            <a:ext cx="8239800" cy="207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2 Intro">
  <p:cSld name="CUSTOM_1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1252725" y="1833738"/>
            <a:ext cx="5322600" cy="13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type="body" idx="1"/>
          </p:nvPr>
        </p:nvSpPr>
        <p:spPr>
          <a:xfrm>
            <a:off x="1252700" y="3238038"/>
            <a:ext cx="5322600" cy="2235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7" name="Google Shape;17;p3"/>
          <p:cNvSpPr/>
          <p:nvPr>
            <p:ph type="pic" idx="2"/>
          </p:nvPr>
        </p:nvSpPr>
        <p:spPr>
          <a:xfrm flipH="1">
            <a:off x="7208200" y="1633013"/>
            <a:ext cx="3731100" cy="397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8" name="Google Shape;18;p3"/>
          <p:cNvCxnSpPr/>
          <p:nvPr/>
        </p:nvCxnSpPr>
        <p:spPr>
          <a:xfrm rot="10800000">
            <a:off x="497850" y="5609513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" name="Google Shape;19;p3"/>
          <p:cNvCxnSpPr/>
          <p:nvPr/>
        </p:nvCxnSpPr>
        <p:spPr>
          <a:xfrm rot="10800000">
            <a:off x="497850" y="1248488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3 Six columns">
  <p:cSld name="CUSTOM_2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490775" y="751875"/>
            <a:ext cx="112104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type="body" idx="1"/>
          </p:nvPr>
        </p:nvSpPr>
        <p:spPr>
          <a:xfrm>
            <a:off x="2993825" y="2894770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type="body" idx="2"/>
          </p:nvPr>
        </p:nvSpPr>
        <p:spPr>
          <a:xfrm>
            <a:off x="7332750" y="2894770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type="body" idx="3"/>
          </p:nvPr>
        </p:nvSpPr>
        <p:spPr>
          <a:xfrm>
            <a:off x="7332725" y="4913329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type="title" idx="4"/>
          </p:nvPr>
        </p:nvSpPr>
        <p:spPr>
          <a:xfrm>
            <a:off x="2993825" y="21990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type="title" idx="5"/>
          </p:nvPr>
        </p:nvSpPr>
        <p:spPr>
          <a:xfrm>
            <a:off x="7332750" y="21990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type="title" idx="6"/>
          </p:nvPr>
        </p:nvSpPr>
        <p:spPr>
          <a:xfrm>
            <a:off x="7332725" y="42175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type="body" idx="7"/>
          </p:nvPr>
        </p:nvSpPr>
        <p:spPr>
          <a:xfrm>
            <a:off x="2993825" y="4913245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type="title" idx="8"/>
          </p:nvPr>
        </p:nvSpPr>
        <p:spPr>
          <a:xfrm>
            <a:off x="2993825" y="4217475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cxnSp>
        <p:nvCxnSpPr>
          <p:cNvPr id="30" name="Google Shape;30;p4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" name="Google Shape;31;p4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4 Section Title">
  <p:cSld name="CUSTOM_3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ldrich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type="body" idx="1"/>
          </p:nvPr>
        </p:nvSpPr>
        <p:spPr>
          <a:xfrm>
            <a:off x="589400" y="4649500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35" name="Google Shape;35;p5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5 Two columns">
  <p:cSld name="CUSTOM_4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73350" y="1171188"/>
            <a:ext cx="105519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38" name="Google Shape;38;p6"/>
          <p:cNvSpPr txBox="1"/>
          <p:nvPr>
            <p:ph type="body" idx="1"/>
          </p:nvPr>
        </p:nvSpPr>
        <p:spPr>
          <a:xfrm>
            <a:off x="873350" y="2382615"/>
            <a:ext cx="4960800" cy="2847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type="body" idx="2"/>
          </p:nvPr>
        </p:nvSpPr>
        <p:spPr>
          <a:xfrm>
            <a:off x="6464149" y="2371888"/>
            <a:ext cx="4961100" cy="2847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40" name="Google Shape;40;p6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" name="Google Shape;41;p6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6 One column">
  <p:cSld name="CUSTOM_5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45" name="Google Shape;45;p7"/>
          <p:cNvCxnSpPr/>
          <p:nvPr/>
        </p:nvCxnSpPr>
        <p:spPr>
          <a:xfrm>
            <a:off x="492700" y="362700"/>
            <a:ext cx="0" cy="613260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7 Big Title">
  <p:cSld name="CUSTOM_6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48" name="Google Shape;48;p8"/>
          <p:cNvSpPr txBox="1"/>
          <p:nvPr>
            <p:ph type="subTitle" idx="1"/>
          </p:nvPr>
        </p:nvSpPr>
        <p:spPr>
          <a:xfrm>
            <a:off x="511375" y="5538475"/>
            <a:ext cx="11142300" cy="717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cxnSp>
        <p:nvCxnSpPr>
          <p:cNvPr id="49" name="Google Shape;49;p8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8 Three columns">
  <p:cSld name="CUSTOM_8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type="subTitle" idx="1"/>
          </p:nvPr>
        </p:nvSpPr>
        <p:spPr>
          <a:xfrm>
            <a:off x="1242302" y="3600000"/>
            <a:ext cx="26589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0">
                <a:latin typeface="Calistoga"/>
                <a:ea typeface="Calistoga"/>
                <a:cs typeface="Calistoga"/>
                <a:sym typeface="Calisto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/>
        </p:txBody>
      </p:sp>
      <p:sp>
        <p:nvSpPr>
          <p:cNvPr id="52" name="Google Shape;52;p9"/>
          <p:cNvSpPr txBox="1"/>
          <p:nvPr>
            <p:ph type="subTitle" idx="2"/>
          </p:nvPr>
        </p:nvSpPr>
        <p:spPr>
          <a:xfrm>
            <a:off x="4766552" y="3600000"/>
            <a:ext cx="26589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0">
                <a:latin typeface="Calistoga"/>
                <a:ea typeface="Calistoga"/>
                <a:cs typeface="Calistoga"/>
                <a:sym typeface="Calisto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/>
        </p:txBody>
      </p:sp>
      <p:sp>
        <p:nvSpPr>
          <p:cNvPr id="53" name="Google Shape;53;p9"/>
          <p:cNvSpPr txBox="1"/>
          <p:nvPr>
            <p:ph type="subTitle" idx="3"/>
          </p:nvPr>
        </p:nvSpPr>
        <p:spPr>
          <a:xfrm>
            <a:off x="8290802" y="3600000"/>
            <a:ext cx="26586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0">
                <a:latin typeface="Calistoga"/>
                <a:ea typeface="Calistoga"/>
                <a:cs typeface="Calistoga"/>
                <a:sym typeface="Calisto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/>
        </p:txBody>
      </p:sp>
      <p:sp>
        <p:nvSpPr>
          <p:cNvPr id="54" name="Google Shape;54;p9"/>
          <p:cNvSpPr txBox="1"/>
          <p:nvPr>
            <p:ph type="title"/>
          </p:nvPr>
        </p:nvSpPr>
        <p:spPr>
          <a:xfrm>
            <a:off x="1242300" y="934700"/>
            <a:ext cx="97074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55" name="Google Shape;55;p9"/>
          <p:cNvSpPr txBox="1"/>
          <p:nvPr>
            <p:ph type="body" idx="4"/>
          </p:nvPr>
        </p:nvSpPr>
        <p:spPr>
          <a:xfrm>
            <a:off x="1242300" y="4165707"/>
            <a:ext cx="2658900" cy="1664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ctr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56" name="Google Shape;56;p9"/>
          <p:cNvSpPr txBox="1"/>
          <p:nvPr>
            <p:ph type="body" idx="5"/>
          </p:nvPr>
        </p:nvSpPr>
        <p:spPr>
          <a:xfrm>
            <a:off x="4766550" y="4165707"/>
            <a:ext cx="2658900" cy="166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ctr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57" name="Google Shape;57;p9"/>
          <p:cNvSpPr txBox="1"/>
          <p:nvPr>
            <p:ph type="body" idx="6"/>
          </p:nvPr>
        </p:nvSpPr>
        <p:spPr>
          <a:xfrm>
            <a:off x="8290800" y="4165707"/>
            <a:ext cx="2658900" cy="166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ctr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cxnSp>
        <p:nvCxnSpPr>
          <p:cNvPr id="58" name="Google Shape;58;p9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" name="Google Shape;59;p9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9 Text and Image">
  <p:cSld name="CUSTOM_9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/>
          <p:nvPr>
            <p:ph type="title"/>
          </p:nvPr>
        </p:nvSpPr>
        <p:spPr>
          <a:xfrm>
            <a:off x="925500" y="1946013"/>
            <a:ext cx="5170500" cy="799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9pPr>
          </a:lstStyle>
          <a:p/>
        </p:txBody>
      </p:sp>
      <p:sp>
        <p:nvSpPr>
          <p:cNvPr id="62" name="Google Shape;62;p10"/>
          <p:cNvSpPr txBox="1"/>
          <p:nvPr>
            <p:ph type="subTitle" idx="1"/>
          </p:nvPr>
        </p:nvSpPr>
        <p:spPr>
          <a:xfrm>
            <a:off x="439850" y="4343238"/>
            <a:ext cx="38751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3" name="Google Shape;63;p10"/>
          <p:cNvSpPr/>
          <p:nvPr>
            <p:ph type="pic" idx="2"/>
          </p:nvPr>
        </p:nvSpPr>
        <p:spPr>
          <a:xfrm>
            <a:off x="4572000" y="1040950"/>
            <a:ext cx="6981900" cy="4476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●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○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■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●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○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■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●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○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Antic Slab"/>
              <a:buChar char="■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9" name="Google Shape;9;p1"/>
          <p:cNvSpPr/>
          <p:nvPr/>
        </p:nvSpPr>
        <p:spPr>
          <a:xfrm rot="5400000">
            <a:off x="-462658" y="6119355"/>
            <a:ext cx="1131345" cy="114589"/>
          </a:xfrm>
          <a:custGeom>
            <a:avLst/>
            <a:gdLst/>
            <a:ahLst/>
            <a:cxnLst/>
            <a:rect l="l" t="t" r="r" b="b"/>
            <a:pathLst>
              <a:path w="919793" h="87640" extrusionOk="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5.xml"/><Relationship Id="rId1" Type="http://schemas.openxmlformats.org/officeDocument/2006/relationships/tags" Target="../tags/tag24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27.xml"/><Relationship Id="rId1" Type="http://schemas.openxmlformats.org/officeDocument/2006/relationships/tags" Target="../tags/tag2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9.xml"/><Relationship Id="rId1" Type="http://schemas.openxmlformats.org/officeDocument/2006/relationships/tags" Target="../tags/tag2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31.xml"/><Relationship Id="rId1" Type="http://schemas.openxmlformats.org/officeDocument/2006/relationships/tags" Target="../tags/tag3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33.xml"/><Relationship Id="rId1" Type="http://schemas.openxmlformats.org/officeDocument/2006/relationships/tags" Target="../tags/tag32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35.xml"/><Relationship Id="rId1" Type="http://schemas.openxmlformats.org/officeDocument/2006/relationships/tags" Target="../tags/tag34.xml"/></Relationships>
</file>

<file path=ppt/slides/_rels/slide1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6.xml"/><Relationship Id="rId6" Type="http://schemas.openxmlformats.org/officeDocument/2006/relationships/tags" Target="../tags/tag37.xml"/><Relationship Id="rId5" Type="http://schemas.openxmlformats.org/officeDocument/2006/relationships/hyperlink" Target="https://www.geeksforgeeks.org/what-is-an-api/" TargetMode="External"/><Relationship Id="rId4" Type="http://schemas.openxmlformats.org/officeDocument/2006/relationships/hyperlink" Target="https://www.mongodb.com/resources/basics/databases/nosql-explained/nosql-vs-sql" TargetMode="External"/><Relationship Id="rId3" Type="http://schemas.openxmlformats.org/officeDocument/2006/relationships/hyperlink" Target="https://firebase.google.com/docs" TargetMode="External"/><Relationship Id="rId2" Type="http://schemas.openxmlformats.org/officeDocument/2006/relationships/hyperlink" Target="https://supabase.com/docs" TargetMode="External"/><Relationship Id="rId1" Type="http://schemas.openxmlformats.org/officeDocument/2006/relationships/tags" Target="../tags/tag36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2.xml"/><Relationship Id="rId2" Type="http://schemas.openxmlformats.org/officeDocument/2006/relationships/image" Target="../media/image8.png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39.xml"/><Relationship Id="rId1" Type="http://schemas.openxmlformats.org/officeDocument/2006/relationships/tags" Target="../tags/tag38.xml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9.xml"/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43.xml"/><Relationship Id="rId1" Type="http://schemas.openxmlformats.org/officeDocument/2006/relationships/tags" Target="../tags/tag42.xml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45.xml"/><Relationship Id="rId1" Type="http://schemas.openxmlformats.org/officeDocument/2006/relationships/tags" Target="../tags/tag44.xml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4.xml"/><Relationship Id="rId8" Type="http://schemas.openxmlformats.org/officeDocument/2006/relationships/slideLayout" Target="../slideLayouts/slideLayout12.xml"/><Relationship Id="rId7" Type="http://schemas.openxmlformats.org/officeDocument/2006/relationships/image" Target="../media/image7.png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hyperlink" Target="https://www.facebook.com/joeshwoa.max/" TargetMode="External"/><Relationship Id="rId3" Type="http://schemas.openxmlformats.org/officeDocument/2006/relationships/hyperlink" Target="https://www.linkedin.com/in/joeshwoa-george/" TargetMode="External"/><Relationship Id="rId2" Type="http://schemas.openxmlformats.org/officeDocument/2006/relationships/tags" Target="../tags/tag46.xml"/><Relationship Id="rId1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6.xml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7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upabase-logo-wordmark--ligh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34255" y="659765"/>
            <a:ext cx="3190240" cy="833755"/>
          </a:xfrm>
          <a:prstGeom prst="rect">
            <a:avLst/>
          </a:prstGeom>
        </p:spPr>
      </p:pic>
      <p:pic>
        <p:nvPicPr>
          <p:cNvPr id="4" name="Picture 3" descr="supabase-logo-ico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140000">
            <a:off x="8709025" y="569595"/>
            <a:ext cx="5379720" cy="5540375"/>
          </a:xfrm>
          <a:prstGeom prst="rect">
            <a:avLst/>
          </a:prstGeom>
        </p:spPr>
      </p:pic>
      <p:sp>
        <p:nvSpPr>
          <p:cNvPr id="117" name="Google Shape;117;p17"/>
          <p:cNvSpPr/>
          <p:nvPr/>
        </p:nvSpPr>
        <p:spPr>
          <a:xfrm>
            <a:off x="6379900" y="2507500"/>
            <a:ext cx="1467600" cy="146760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3FCF99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20" name="Google Shape;120;p17"/>
          <p:cNvSpPr txBox="1"/>
          <p:nvPr>
            <p:ph type="title"/>
          </p:nvPr>
        </p:nvSpPr>
        <p:spPr>
          <a:xfrm>
            <a:off x="834600" y="2762700"/>
            <a:ext cx="9941700" cy="11550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Mastering </a:t>
            </a:r>
            <a:r>
              <a:rPr lang="en-GB">
                <a:noFill/>
              </a:rPr>
              <a:t>Flutter</a:t>
            </a:r>
            <a:r>
              <a:rPr lang="en-US" altLang="en-GB">
                <a:noFill/>
              </a:rPr>
              <a:t>   </a:t>
            </a:r>
            <a:r>
              <a:rPr lang="en-GB"/>
              <a:t>: From Beginner to Pro.</a:t>
            </a:r>
            <a:endParaRPr lang="en-GB"/>
          </a:p>
        </p:txBody>
      </p:sp>
      <p:sp>
        <p:nvSpPr>
          <p:cNvPr id="119" name="Google Shape;119;p17"/>
          <p:cNvSpPr txBox="1"/>
          <p:nvPr>
            <p:ph type="subTitle" idx="1"/>
          </p:nvPr>
        </p:nvSpPr>
        <p:spPr>
          <a:xfrm>
            <a:off x="377400" y="5925775"/>
            <a:ext cx="11500500" cy="586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</a:t>
            </a:r>
            <a:r>
              <a:rPr lang="en-US" altLang="en-GB"/>
              <a:t>ssion</a:t>
            </a:r>
            <a:r>
              <a:rPr lang="en-GB"/>
              <a:t> 1: </a:t>
            </a:r>
            <a:r>
              <a:t>Introduction to Supabase</a:t>
            </a:r>
          </a:p>
        </p:txBody>
      </p:sp>
      <p:sp>
        <p:nvSpPr>
          <p:cNvPr id="2" name="Text Box 1"/>
          <p:cNvSpPr txBox="1"/>
          <p:nvPr/>
        </p:nvSpPr>
        <p:spPr>
          <a:xfrm>
            <a:off x="7345680" y="4008120"/>
            <a:ext cx="4064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  <p:sp>
        <p:nvSpPr>
          <p:cNvPr id="3" name="Text Box 2"/>
          <p:cNvSpPr txBox="1"/>
          <p:nvPr/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/>
              <a:t>Supabase vs. Firebase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 marL="450850" indent="-342900">
              <a:lnSpc>
                <a:spcPct val="150000"/>
              </a:lnSpc>
            </a:pPr>
            <a:r>
              <a:rPr lang="en-US">
                <a:solidFill>
                  <a:schemeClr val="bg2"/>
                </a:solidFill>
              </a:rPr>
              <a:t>Database: </a:t>
            </a:r>
            <a:endParaRPr lang="en-US">
              <a:solidFill>
                <a:schemeClr val="bg2"/>
              </a:solidFill>
            </a:endParaRPr>
          </a:p>
          <a:p>
            <a:pPr marL="107950" indent="457200">
              <a:lnSpc>
                <a:spcPct val="150000"/>
              </a:lnSpc>
              <a:buNone/>
            </a:pPr>
            <a:r>
              <a:rPr lang="en-US">
                <a:solidFill>
                  <a:schemeClr val="bg2"/>
                </a:solidFill>
              </a:rPr>
              <a:t>Firebase: NoSQL (Firestore/Realtime Database).</a:t>
            </a:r>
            <a:endParaRPr lang="en-US">
              <a:solidFill>
                <a:schemeClr val="bg2"/>
              </a:solidFill>
            </a:endParaRPr>
          </a:p>
          <a:p>
            <a:pPr marL="107950" indent="457200">
              <a:lnSpc>
                <a:spcPct val="150000"/>
              </a:lnSpc>
              <a:buNone/>
            </a:pPr>
            <a:r>
              <a:rPr lang="en-US">
                <a:solidFill>
                  <a:schemeClr val="bg2"/>
                </a:solidFill>
              </a:rPr>
              <a:t>Supabase: SQL (PostgreSQL).</a:t>
            </a:r>
            <a:endParaRPr lang="en-US">
              <a:solidFill>
                <a:schemeClr val="bg2"/>
              </a:solidFill>
            </a:endParaRPr>
          </a:p>
          <a:p>
            <a:pPr marL="107950" indent="457200">
              <a:lnSpc>
                <a:spcPct val="150000"/>
              </a:lnSpc>
              <a:buNone/>
            </a:pPr>
            <a:endParaRPr lang="en-US">
              <a:solidFill>
                <a:schemeClr val="bg2"/>
              </a:solidFill>
            </a:endParaRPr>
          </a:p>
          <a:p>
            <a:pPr marL="107950" indent="457200">
              <a:lnSpc>
                <a:spcPct val="150000"/>
              </a:lnSpc>
              <a:buNone/>
            </a:pPr>
            <a:r>
              <a:rPr lang="en-US" sz="1600">
                <a:solidFill>
                  <a:schemeClr val="bg2"/>
                </a:solidFill>
              </a:rPr>
              <a:t>Note :</a:t>
            </a:r>
            <a:endParaRPr lang="en-US" sz="1600">
              <a:solidFill>
                <a:schemeClr val="bg2"/>
              </a:solidFill>
            </a:endParaRPr>
          </a:p>
          <a:p>
            <a:pPr marL="107950" indent="457200">
              <a:lnSpc>
                <a:spcPct val="150000"/>
              </a:lnSpc>
              <a:buNone/>
            </a:pPr>
            <a:r>
              <a:rPr lang="en-US" sz="1600">
                <a:solidFill>
                  <a:schemeClr val="bg2"/>
                </a:solidFill>
              </a:rPr>
              <a:t>SQL databases are relational, and NoSQL databases are non relational. SQL</a:t>
            </a:r>
            <a:endParaRPr lang="en-US" sz="1600">
              <a:solidFill>
                <a:schemeClr val="bg2"/>
              </a:solidFill>
            </a:endParaRPr>
          </a:p>
          <a:p>
            <a:pPr marL="107950" indent="457200">
              <a:lnSpc>
                <a:spcPct val="150000"/>
              </a:lnSpc>
              <a:buNone/>
            </a:pPr>
            <a:r>
              <a:rPr lang="en-US" sz="1600">
                <a:solidFill>
                  <a:schemeClr val="bg2"/>
                </a:solidFill>
              </a:rPr>
              <a:t>databases use structured query language (SQL) and have a predefined schema.</a:t>
            </a:r>
            <a:endParaRPr lang="en-US" sz="1600">
              <a:solidFill>
                <a:schemeClr val="bg2"/>
              </a:solidFill>
            </a:endParaRPr>
          </a:p>
          <a:p>
            <a:pPr marL="107950" indent="457200">
              <a:lnSpc>
                <a:spcPct val="150000"/>
              </a:lnSpc>
              <a:buNone/>
            </a:pPr>
            <a:r>
              <a:rPr lang="en-US" sz="1600">
                <a:solidFill>
                  <a:schemeClr val="bg2"/>
                </a:solidFill>
              </a:rPr>
              <a:t>NoSQL databases have dynamic schemas for unstructured data.</a:t>
            </a:r>
            <a:endParaRPr lang="en-US" sz="1600">
              <a:solidFill>
                <a:schemeClr val="bg2"/>
              </a:solidFill>
            </a:endParaRPr>
          </a:p>
          <a:p>
            <a:pPr marL="450850" indent="-342900">
              <a:lnSpc>
                <a:spcPct val="150000"/>
              </a:lnSpc>
            </a:pPr>
            <a:endParaRPr lang="en-US">
              <a:solidFill>
                <a:schemeClr val="bg2"/>
              </a:solidFill>
            </a:endParaRPr>
          </a:p>
          <a:p>
            <a:pPr marL="107950" indent="457200">
              <a:lnSpc>
                <a:spcPct val="150000"/>
              </a:lnSpc>
              <a:buNone/>
            </a:pPr>
            <a:endParaRPr lang="en-US">
              <a:solidFill>
                <a:schemeClr val="bg2"/>
              </a:solidFill>
            </a:endParaRPr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Supabase vs. Firebase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/>
              <a:t>API Generation:</a:t>
            </a:r>
            <a:endParaRPr lang="en-US"/>
          </a:p>
          <a:p>
            <a:pPr marL="107950" indent="457200">
              <a:lnSpc>
                <a:spcPct val="150000"/>
              </a:lnSpc>
              <a:buNone/>
            </a:pPr>
            <a:r>
              <a:rPr lang="en-US"/>
              <a:t>Firebase: Manual setup or use of Cloud Functions.</a:t>
            </a:r>
            <a:endParaRPr lang="en-US"/>
          </a:p>
          <a:p>
            <a:pPr marL="107950" indent="457200">
              <a:lnSpc>
                <a:spcPct val="150000"/>
              </a:lnSpc>
              <a:buNone/>
            </a:pPr>
            <a:r>
              <a:rPr lang="en-US"/>
              <a:t>Supabase: Auto-generated RESTful API.</a:t>
            </a:r>
            <a:endParaRPr lang="en-US"/>
          </a:p>
          <a:p>
            <a:pPr marL="450850" indent="-342900">
              <a:lnSpc>
                <a:spcPct val="150000"/>
              </a:lnSpc>
            </a:pPr>
            <a:r>
              <a:rPr lang="en-US"/>
              <a:t>Realtime Features:</a:t>
            </a:r>
            <a:endParaRPr lang="en-US"/>
          </a:p>
          <a:p>
            <a:pPr marL="107950" indent="457200">
              <a:lnSpc>
                <a:spcPct val="150000"/>
              </a:lnSpc>
              <a:buNone/>
            </a:pPr>
            <a:r>
              <a:rPr lang="en-US"/>
              <a:t>Firebase: Native real-time database.</a:t>
            </a:r>
            <a:endParaRPr lang="en-US"/>
          </a:p>
          <a:p>
            <a:pPr marL="107950" indent="457200">
              <a:lnSpc>
                <a:spcPct val="150000"/>
              </a:lnSpc>
              <a:buNone/>
            </a:pPr>
            <a:r>
              <a:rPr lang="en-US"/>
              <a:t>Supabase: Real-time subscriptions via PostgreSQL replication.</a:t>
            </a:r>
            <a:endParaRPr 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Supabase vs. Firebase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/>
              <a:t>Open-source:</a:t>
            </a:r>
            <a:endParaRPr lang="en-US"/>
          </a:p>
          <a:p>
            <a:pPr marL="107950" indent="457200">
              <a:lnSpc>
                <a:spcPct val="150000"/>
              </a:lnSpc>
              <a:buNone/>
            </a:pPr>
            <a:r>
              <a:rPr lang="en-US"/>
              <a:t>Firebase: Closed source.</a:t>
            </a:r>
            <a:endParaRPr lang="en-US"/>
          </a:p>
          <a:p>
            <a:pPr marL="107950" indent="457200">
              <a:lnSpc>
                <a:spcPct val="150000"/>
              </a:lnSpc>
              <a:buNone/>
            </a:pPr>
            <a:r>
              <a:rPr lang="en-US"/>
              <a:t>Supabase: Fully open-source.</a:t>
            </a:r>
            <a:endParaRPr lang="en-US"/>
          </a:p>
          <a:p>
            <a:pPr marL="450850" indent="-342900">
              <a:lnSpc>
                <a:spcPct val="150000"/>
              </a:lnSpc>
            </a:pPr>
            <a:r>
              <a:rPr lang="en-US"/>
              <a:t>Hosting and Flexibility:</a:t>
            </a:r>
            <a:endParaRPr lang="en-US"/>
          </a:p>
          <a:p>
            <a:pPr marL="107950" indent="457200">
              <a:lnSpc>
                <a:spcPct val="150000"/>
              </a:lnSpc>
              <a:buNone/>
            </a:pPr>
            <a:r>
              <a:rPr lang="en-US"/>
              <a:t>Firebase: Google Cloud-based, limited self-hosting options.</a:t>
            </a:r>
            <a:endParaRPr lang="en-US"/>
          </a:p>
          <a:p>
            <a:pPr marL="107950" indent="457200">
              <a:lnSpc>
                <a:spcPct val="150000"/>
              </a:lnSpc>
              <a:buNone/>
            </a:pPr>
            <a:r>
              <a:rPr lang="en-US"/>
              <a:t>Supabase: Can be self-hosted, offering more flexibility.</a:t>
            </a:r>
            <a:endParaRPr 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When to use Supabase vs. Firebase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/>
              <a:t>Discussion on project types that might benefit more from one platform over the other.</a:t>
            </a:r>
            <a:endParaRPr lang="en-US"/>
          </a:p>
          <a:p>
            <a:pPr>
              <a:lnSpc>
                <a:spcPct val="150000"/>
              </a:lnSpc>
            </a:pPr>
            <a:endParaRPr lang="en-US"/>
          </a:p>
          <a:p>
            <a:pPr>
              <a:lnSpc>
                <a:spcPct val="150000"/>
              </a:lnSpc>
            </a:pPr>
            <a:r>
              <a:rPr lang="en-US"/>
              <a:t>Practice</a:t>
            </a:r>
            <a:endParaRPr lang="en-US"/>
          </a:p>
          <a:p>
            <a:pPr marL="107950" indent="457200">
              <a:lnSpc>
                <a:spcPct val="150000"/>
              </a:lnSpc>
              <a:buNone/>
            </a:pPr>
            <a:r>
              <a:rPr lang="en-US"/>
              <a:t>Open Supabase and Firebase dashboards.</a:t>
            </a:r>
            <a:endParaRPr lang="en-US"/>
          </a:p>
          <a:p>
            <a:pPr marL="107950" indent="457200">
              <a:lnSpc>
                <a:spcPct val="150000"/>
              </a:lnSpc>
              <a:buNone/>
            </a:pPr>
            <a:r>
              <a:rPr lang="en-US"/>
              <a:t>Explore and compare the UI/UX</a:t>
            </a:r>
            <a:endParaRPr lang="en-US"/>
          </a:p>
          <a:p>
            <a:pPr marL="107950" indent="457200">
              <a:lnSpc>
                <a:spcPct val="150000"/>
              </a:lnSpc>
              <a:buNone/>
            </a:pPr>
            <a:r>
              <a:rPr lang="en-US"/>
              <a:t>Create a simple project in both platforms to observe differences.</a:t>
            </a:r>
            <a:endParaRPr 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/>
          <p:nvPr/>
        </p:nvSpPr>
        <p:spPr>
          <a:xfrm>
            <a:off x="5136038" y="1103532"/>
            <a:ext cx="2010900" cy="20106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5135880" y="1103630"/>
            <a:ext cx="2010410" cy="201041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3FCF99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62" name="Google Shape;162;p21"/>
          <p:cNvSpPr txBox="1"/>
          <p:nvPr>
            <p:ph type="body" idx="1"/>
          </p:nvPr>
        </p:nvSpPr>
        <p:spPr>
          <a:xfrm>
            <a:off x="589400" y="4909215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Let’s Start with </a:t>
            </a:r>
            <a:endParaRPr lang="en-US" alt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Overview of Supabase Architecture</a:t>
            </a:r>
            <a:endParaRPr lang="en-US" altLang="en-GB"/>
          </a:p>
        </p:txBody>
      </p:sp>
      <p:sp>
        <p:nvSpPr>
          <p:cNvPr id="163" name="Google Shape;163;p21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Supabase Architecture and Key Components</a:t>
            </a:r>
            <a:r>
              <a:rPr lang="en-GB"/>
              <a:t>.</a:t>
            </a:r>
            <a:endParaRPr lang="en-GB"/>
          </a:p>
        </p:txBody>
      </p:sp>
      <p:sp>
        <p:nvSpPr>
          <p:cNvPr id="164" name="Google Shape;164;p21"/>
          <p:cNvSpPr/>
          <p:nvPr/>
        </p:nvSpPr>
        <p:spPr>
          <a:xfrm>
            <a:off x="5045062" y="1393201"/>
            <a:ext cx="1751077" cy="127563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</a:t>
            </a:r>
            <a:r>
              <a:rPr lang="en-US"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3</a:t>
            </a:r>
            <a:endParaRPr lang="en-US" b="1" i="0"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/>
              <a:t>Overview of Supabase Architecture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/>
              <a:t>Built on PostgreSQL, which handles the database and real-time updates.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/>
              <a:t>Auto-generates RESTful APIs for each table.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/>
              <a:t>Integrates with a custom authentication layer (Supabase Auth).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/>
              <a:t>Provides storage solutions similar to AWS S3 (Supabase Storage).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/>
              <a:t>Real-time engine based on PostgreSQL's replication feature.</a:t>
            </a:r>
            <a:endParaRPr 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/>
              <a:t>Key Components of Supabase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/>
              <a:t>Database: PostgreSQL as the core database.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/>
              <a:t>Auth: User management and authentication (supports multiple providers like Google, GitHub).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/>
              <a:t>Storage: Managed file storage solution.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/>
              <a:t>Functions: Edge functions to run custom code securely.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/>
              <a:t>Real-time: Enables real-time features via PostgreSQL replication.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/>
              <a:t>Auto-generated API: RESTful APIs automatically generated for each table.</a:t>
            </a:r>
            <a:endParaRPr 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Supabase vs. Traditional Backend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/>
              <a:t>How Supabase simplifies backend development ?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/>
              <a:t>Discussion on the benefits of using Supabase in terms of time, scalability, and security.</a:t>
            </a:r>
            <a:endParaRPr lang="en-US"/>
          </a:p>
          <a:p>
            <a:pPr>
              <a:lnSpc>
                <a:spcPct val="150000"/>
              </a:lnSpc>
            </a:pPr>
            <a:endParaRPr lang="en-US"/>
          </a:p>
          <a:p>
            <a:pPr>
              <a:lnSpc>
                <a:spcPct val="150000"/>
              </a:lnSpc>
            </a:pPr>
            <a:endParaRPr 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/>
          <p:nvPr/>
        </p:nvSpPr>
        <p:spPr>
          <a:xfrm>
            <a:off x="5136038" y="1103532"/>
            <a:ext cx="2010900" cy="20106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5135880" y="1103630"/>
            <a:ext cx="2010410" cy="201041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3FCF99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62" name="Google Shape;162;p21"/>
          <p:cNvSpPr txBox="1"/>
          <p:nvPr>
            <p:ph type="body" idx="1"/>
          </p:nvPr>
        </p:nvSpPr>
        <p:spPr>
          <a:xfrm>
            <a:off x="589400" y="4909215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Let’s Start with </a:t>
            </a:r>
            <a:endParaRPr lang="en-US" alt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Any questions</a:t>
            </a:r>
            <a:r>
              <a:rPr lang="en-US">
                <a:sym typeface="+mn-ea"/>
              </a:rPr>
              <a:t> in this session</a:t>
            </a:r>
            <a:r>
              <a:rPr>
                <a:sym typeface="+mn-ea"/>
              </a:rPr>
              <a:t>?</a:t>
            </a:r>
            <a:endParaRPr lang="en-US" altLang="en-GB"/>
          </a:p>
        </p:txBody>
      </p:sp>
      <p:sp>
        <p:nvSpPr>
          <p:cNvPr id="163" name="Google Shape;163;p21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Q&amp;A and Wrap-Up</a:t>
            </a:r>
            <a:r>
              <a:rPr lang="en-GB"/>
              <a:t>.</a:t>
            </a:r>
            <a:endParaRPr lang="en-GB"/>
          </a:p>
        </p:txBody>
      </p:sp>
      <p:sp>
        <p:nvSpPr>
          <p:cNvPr id="164" name="Google Shape;164;p21"/>
          <p:cNvSpPr/>
          <p:nvPr/>
        </p:nvSpPr>
        <p:spPr>
          <a:xfrm>
            <a:off x="5045062" y="1393201"/>
            <a:ext cx="1751077" cy="127563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</a:t>
            </a:r>
            <a:r>
              <a:rPr lang="ar-EG"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4</a:t>
            </a:r>
            <a:endParaRPr lang="ar-EG" b="1" i="0"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Resources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>
                <a:hlinkClick r:id="rId2" action="ppaction://hlinkfile">
                  <a:extLst>
                    <a:ext uri="{DAF060AB-1E55-43B9-8AAB-6FB025537F2F}">
                      <wpsdc:hlinkClr xmlns:wpsdc="http://www.wps.cn/officeDocument/2017/drawingmlCustomData" val="00B050"/>
                      <wpsdc:folHlinkClr xmlns:wpsdc="http://www.wps.cn/officeDocument/2017/drawingmlCustomData" val="3FCF99"/>
                      <wpsdc:hlinkUnderline xmlns:wpsdc="http://www.wps.cn/officeDocument/2017/drawingmlCustomData" val="1"/>
                    </a:ext>
                  </a:extLst>
                </a:hlinkClick>
              </a:rPr>
              <a:t>supabase docs</a:t>
            </a:r>
            <a:endParaRPr lang="en-US">
              <a:hlinkClick r:id="rId2" action="ppaction://hlinkfile">
                <a:extLst>
                  <a:ext uri="{DAF060AB-1E55-43B9-8AAB-6FB025537F2F}">
                    <wpsdc:hlinkClr xmlns:wpsdc="http://www.wps.cn/officeDocument/2017/drawingmlCustomData" val="00B050"/>
                    <wpsdc:folHlinkClr xmlns:wpsdc="http://www.wps.cn/officeDocument/2017/drawingmlCustomData" val="3FCF99"/>
                    <wpsdc:hlinkUnderline xmlns:wpsdc="http://www.wps.cn/officeDocument/2017/drawingmlCustomData" val="1"/>
                  </a:ext>
                </a:extLst>
              </a:hlinkClick>
            </a:endParaRPr>
          </a:p>
          <a:p>
            <a:pPr>
              <a:lnSpc>
                <a:spcPct val="150000"/>
              </a:lnSpc>
            </a:pPr>
            <a:r>
              <a:rPr lang="en-US">
                <a:hlinkClick r:id="rId3" action="ppaction://hlinkfile"/>
              </a:rPr>
              <a:t>firebase docs</a:t>
            </a:r>
            <a:endParaRPr lang="en-US">
              <a:hlinkClick r:id="rId3" action="ppaction://hlinkfile"/>
            </a:endParaRPr>
          </a:p>
          <a:p>
            <a:pPr>
              <a:lnSpc>
                <a:spcPct val="150000"/>
              </a:lnSpc>
            </a:pPr>
            <a:r>
              <a:rPr lang="en-US">
                <a:hlinkClick r:id="rId4" action="ppaction://hlinkfile"/>
              </a:rPr>
              <a:t>mongodb nosql vs sql</a:t>
            </a:r>
            <a:endParaRPr lang="en-US">
              <a:hlinkClick r:id="rId4" action="ppaction://hlinkfile"/>
            </a:endParaRPr>
          </a:p>
          <a:p>
            <a:pPr>
              <a:lnSpc>
                <a:spcPct val="150000"/>
              </a:lnSpc>
            </a:pPr>
            <a:r>
              <a:rPr lang="en-US">
                <a:hlinkClick r:id="rId5" action="ppaction://hlinkfile"/>
              </a:rPr>
              <a:t>geeksforgeeks what is an api?</a:t>
            </a:r>
            <a:endParaRPr lang="en-US"/>
          </a:p>
        </p:txBody>
      </p:sp>
      <p:sp>
        <p:nvSpPr>
          <p:cNvPr id="5" name="Text Box 4"/>
          <p:cNvSpPr txBox="1"/>
          <p:nvPr>
            <p:custDataLst>
              <p:tags r:id="rId6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/>
          <p:nvPr/>
        </p:nvSpPr>
        <p:spPr>
          <a:xfrm>
            <a:off x="4596100" y="1833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4596130" y="1834515"/>
            <a:ext cx="1261745" cy="126174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3FCF99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26" name="Google Shape;126;p18"/>
          <p:cNvSpPr txBox="1"/>
          <p:nvPr>
            <p:ph type="title"/>
          </p:nvPr>
        </p:nvSpPr>
        <p:spPr>
          <a:xfrm>
            <a:off x="1252725" y="1833738"/>
            <a:ext cx="5322600" cy="13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Hello! I’m...</a:t>
            </a:r>
            <a:endParaRPr lang="en-GB"/>
          </a:p>
        </p:txBody>
      </p:sp>
      <p:sp>
        <p:nvSpPr>
          <p:cNvPr id="127" name="Google Shape;127;p18"/>
          <p:cNvSpPr txBox="1"/>
          <p:nvPr>
            <p:ph type="body" idx="1"/>
          </p:nvPr>
        </p:nvSpPr>
        <p:spPr>
          <a:xfrm>
            <a:off x="1252700" y="3158663"/>
            <a:ext cx="5322600" cy="2235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Joeshwoa George</a:t>
            </a:r>
            <a:r>
              <a:rPr lang="en-GB"/>
              <a:t>.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AI &amp; Software Engineer</a:t>
            </a:r>
            <a:r>
              <a:rPr lang="en-GB"/>
              <a:t>.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200"/>
              <a:t>I began my Flutter career three years ago, starting as a freelancer before transitioning to full-time roles. My journey took me from working with a startup in Saudi Arabia and Egypt to a full-time position with Romatlly, a French company. Now, I also lead my own programming startup, Cominde, where I continue to innovate and create impactful software solutions.</a:t>
            </a:r>
            <a:endParaRPr lang="en-US" altLang="en-GB" sz="1200"/>
          </a:p>
        </p:txBody>
      </p:sp>
      <p:pic>
        <p:nvPicPr>
          <p:cNvPr id="128" name="Google Shape;128;p18" descr="C:\User Files\Bluetooth\Picsart_24-08-09_13-17-23-311.pngPicsart_24-08-09_13-17-23-311"/>
          <p:cNvPicPr preferRelativeResize="0"/>
          <p:nvPr>
            <p:ph type="pic" idx="2"/>
          </p:nvPr>
        </p:nvPicPr>
        <p:blipFill rotWithShape="1">
          <a:blip r:embed="rId2"/>
          <a:srcRect l="10829" t="8566" r="6643" b="21847"/>
          <a:stretch>
            <a:fillRect/>
          </a:stretch>
        </p:blipFill>
        <p:spPr>
          <a:xfrm>
            <a:off x="7208200" y="1633013"/>
            <a:ext cx="3731100" cy="3976500"/>
          </a:xfrm>
          <a:prstGeom prst="rect">
            <a:avLst/>
          </a:prstGeom>
        </p:spPr>
      </p:pic>
      <p:sp>
        <p:nvSpPr>
          <p:cNvPr id="3" name="Text Box 2"/>
          <p:cNvSpPr txBox="1"/>
          <p:nvPr>
            <p:custDataLst>
              <p:tags r:id="rId3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Homework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/>
              <a:t> Explore Supabase and Firebase further, focusing on creating basic projects.</a:t>
            </a:r>
            <a:endParaRPr 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23"/>
          <p:cNvPicPr preferRelativeResize="0"/>
          <p:nvPr/>
        </p:nvPicPr>
        <p:blipFill rotWithShape="1">
          <a:blip r:embed="rId1"/>
          <a:srcRect l="5658" r="5658"/>
          <a:stretch>
            <a:fillRect/>
          </a:stretch>
        </p:blipFill>
        <p:spPr>
          <a:xfrm>
            <a:off x="550225" y="802978"/>
            <a:ext cx="5790000" cy="43515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</p:pic>
      <p:sp>
        <p:nvSpPr>
          <p:cNvPr id="177" name="Google Shape;177;p23"/>
          <p:cNvSpPr/>
          <p:nvPr/>
        </p:nvSpPr>
        <p:spPr>
          <a:xfrm>
            <a:off x="6410300" y="91508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2"/>
            </p:custDataLst>
          </p:nvPr>
        </p:nvSpPr>
        <p:spPr>
          <a:xfrm>
            <a:off x="6410325" y="915035"/>
            <a:ext cx="1261745" cy="126238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3FCF99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8" name="Google Shape;178;p23"/>
          <p:cNvSpPr txBox="1"/>
          <p:nvPr>
            <p:ph type="title" idx="4294967295"/>
          </p:nvPr>
        </p:nvSpPr>
        <p:spPr>
          <a:xfrm>
            <a:off x="6667600" y="802975"/>
            <a:ext cx="5026500" cy="4351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/>
              <a:t>OFFFFF</a:t>
            </a:r>
            <a:br>
              <a:rPr lang="en-US" sz="7000"/>
            </a:br>
            <a:r>
              <a:rPr lang="en-US" altLang="en-GB" sz="7000"/>
              <a:t>Take a brack</a:t>
            </a:r>
            <a:r>
              <a:rPr lang="en-GB" sz="7000"/>
              <a:t>.</a:t>
            </a:r>
            <a:endParaRPr sz="7000"/>
          </a:p>
        </p:txBody>
      </p:sp>
      <p:sp>
        <p:nvSpPr>
          <p:cNvPr id="179" name="Google Shape;179;p23"/>
          <p:cNvSpPr txBox="1"/>
          <p:nvPr>
            <p:ph type="body" idx="4294967295"/>
          </p:nvPr>
        </p:nvSpPr>
        <p:spPr>
          <a:xfrm>
            <a:off x="550225" y="5265600"/>
            <a:ext cx="11129100" cy="974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Only </a:t>
            </a:r>
            <a:r>
              <a:rPr lang="en-GB"/>
              <a:t>Koalas don’t have much energy and, </a:t>
            </a:r>
            <a:r>
              <a:rPr lang="en-US" altLang="en-GB"/>
              <a:t>Koala </a:t>
            </a:r>
            <a:r>
              <a:rPr lang="en-GB">
                <a:sym typeface="+mn-ea"/>
              </a:rPr>
              <a:t>can sleep for up to 18 hours a day</a:t>
            </a:r>
            <a:r>
              <a:rPr lang="en-US" altLang="en-GB">
                <a:sym typeface="+mn-ea"/>
              </a:rPr>
              <a:t> but you only need 6-8 hours to have all energy needed energy for one day.</a:t>
            </a:r>
            <a:endParaRPr lang="en-US" altLang="en-GB">
              <a:sym typeface="+mn-ea"/>
            </a:endParaRPr>
          </a:p>
        </p:txBody>
      </p:sp>
      <p:cxnSp>
        <p:nvCxnSpPr>
          <p:cNvPr id="180" name="Google Shape;180;p23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1" name="Google Shape;181;p23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Text Box 4"/>
          <p:cNvSpPr txBox="1"/>
          <p:nvPr>
            <p:custDataLst>
              <p:tags r:id="rId3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/>
          <p:nvPr/>
        </p:nvSpPr>
        <p:spPr>
          <a:xfrm>
            <a:off x="4833600" y="543913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4833590" y="544053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grpSp>
        <p:nvGrpSpPr>
          <p:cNvPr id="187" name="Google Shape;187;p24"/>
          <p:cNvGrpSpPr/>
          <p:nvPr/>
        </p:nvGrpSpPr>
        <p:grpSpPr>
          <a:xfrm rot="10800000">
            <a:off x="5328102" y="849126"/>
            <a:ext cx="1237846" cy="872004"/>
            <a:chOff x="621403" y="597265"/>
            <a:chExt cx="1588204" cy="1118814"/>
          </a:xfrm>
        </p:grpSpPr>
        <p:sp>
          <p:nvSpPr>
            <p:cNvPr id="188" name="Google Shape;188;p24"/>
            <p:cNvSpPr/>
            <p:nvPr/>
          </p:nvSpPr>
          <p:spPr>
            <a:xfrm>
              <a:off x="1448058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9" name="Google Shape;189;p24"/>
            <p:cNvSpPr/>
            <p:nvPr/>
          </p:nvSpPr>
          <p:spPr>
            <a:xfrm>
              <a:off x="621403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90" name="Google Shape;190;p24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So, Don’t Wast Your Time in Sleep</a:t>
            </a:r>
            <a:r>
              <a:rPr lang="en-GB"/>
              <a:t>.</a:t>
            </a:r>
            <a:endParaRPr lang="en-GB"/>
          </a:p>
        </p:txBody>
      </p:sp>
      <p:sp>
        <p:nvSpPr>
          <p:cNvPr id="191" name="Google Shape;191;p24"/>
          <p:cNvSpPr txBox="1"/>
          <p:nvPr>
            <p:ph type="subTitle" idx="1"/>
          </p:nvPr>
        </p:nvSpPr>
        <p:spPr>
          <a:xfrm>
            <a:off x="511375" y="5538475"/>
            <a:ext cx="11142300" cy="717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4572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― </a:t>
            </a:r>
            <a:r>
              <a:rPr lang="en-US" altLang="en-GB"/>
              <a:t>Joeshwoa George</a:t>
            </a:r>
            <a:endParaRPr lang="en-US" altLang="en-GB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0"/>
          <p:cNvSpPr/>
          <p:nvPr/>
        </p:nvSpPr>
        <p:spPr>
          <a:xfrm>
            <a:off x="757700" y="1482829"/>
            <a:ext cx="1704300" cy="17043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74" name="Google Shape;274;p30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0000"/>
              <a:t>See you next session</a:t>
            </a:r>
            <a:r>
              <a:rPr lang="en-GB" sz="10000"/>
              <a:t>!</a:t>
            </a:r>
            <a:endParaRPr sz="10000"/>
          </a:p>
        </p:txBody>
      </p:sp>
      <p:sp>
        <p:nvSpPr>
          <p:cNvPr id="275" name="Google Shape;275;p30"/>
          <p:cNvSpPr txBox="1"/>
          <p:nvPr>
            <p:ph type="subTitle" idx="1"/>
          </p:nvPr>
        </p:nvSpPr>
        <p:spPr>
          <a:xfrm>
            <a:off x="202350" y="6408400"/>
            <a:ext cx="11787300" cy="381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000" b="0"/>
              <a:t>Don;t forget study this section well and write your questions in note and i will answer it in live session.</a:t>
            </a:r>
            <a:endParaRPr lang="en-US" altLang="en-GB" sz="1000" b="0"/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757555" y="1482725"/>
            <a:ext cx="1704340" cy="170434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3FCF99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inkedi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5410" y="4799965"/>
            <a:ext cx="472440" cy="472440"/>
          </a:xfrm>
          <a:prstGeom prst="rect">
            <a:avLst/>
          </a:prstGeom>
        </p:spPr>
      </p:pic>
      <p:sp>
        <p:nvSpPr>
          <p:cNvPr id="384" name="Google Shape;384;p36"/>
          <p:cNvSpPr/>
          <p:nvPr/>
        </p:nvSpPr>
        <p:spPr>
          <a:xfrm>
            <a:off x="1059150" y="1585350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2"/>
            </p:custDataLst>
          </p:nvPr>
        </p:nvSpPr>
        <p:spPr>
          <a:xfrm>
            <a:off x="1059180" y="1585595"/>
            <a:ext cx="1262380" cy="126174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3FCF99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385" name="Google Shape;385;p36"/>
          <p:cNvSpPr txBox="1"/>
          <p:nvPr>
            <p:ph type="title"/>
          </p:nvPr>
        </p:nvSpPr>
        <p:spPr>
          <a:xfrm>
            <a:off x="1373000" y="1885163"/>
            <a:ext cx="5581500" cy="896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/>
              <a:t>Thank you!</a:t>
            </a:r>
            <a:endParaRPr sz="6000"/>
          </a:p>
        </p:txBody>
      </p:sp>
      <p:sp>
        <p:nvSpPr>
          <p:cNvPr id="386" name="Google Shape;386;p36"/>
          <p:cNvSpPr/>
          <p:nvPr/>
        </p:nvSpPr>
        <p:spPr>
          <a:xfrm>
            <a:off x="2228545" y="4879890"/>
            <a:ext cx="181070" cy="392601"/>
          </a:xfrm>
          <a:custGeom>
            <a:avLst/>
            <a:gdLst/>
            <a:ahLst/>
            <a:cxnLst/>
            <a:rect l="l" t="t" r="r" b="b"/>
            <a:pathLst>
              <a:path w="7907" h="17146" extrusionOk="0">
                <a:moveTo>
                  <a:pt x="5538" y="0"/>
                </a:moveTo>
                <a:cubicBezTo>
                  <a:pt x="2969" y="0"/>
                  <a:pt x="1802" y="1134"/>
                  <a:pt x="1802" y="3303"/>
                </a:cubicBezTo>
                <a:lnTo>
                  <a:pt x="1802" y="5604"/>
                </a:lnTo>
                <a:lnTo>
                  <a:pt x="0" y="5604"/>
                </a:lnTo>
                <a:lnTo>
                  <a:pt x="0" y="8540"/>
                </a:lnTo>
                <a:lnTo>
                  <a:pt x="1802" y="8540"/>
                </a:lnTo>
                <a:lnTo>
                  <a:pt x="1802" y="17146"/>
                </a:lnTo>
                <a:lnTo>
                  <a:pt x="5238" y="17146"/>
                </a:lnTo>
                <a:lnTo>
                  <a:pt x="5238" y="8473"/>
                </a:lnTo>
                <a:lnTo>
                  <a:pt x="7673" y="8473"/>
                </a:lnTo>
                <a:lnTo>
                  <a:pt x="7906" y="5604"/>
                </a:lnTo>
                <a:lnTo>
                  <a:pt x="5238" y="5604"/>
                </a:lnTo>
                <a:lnTo>
                  <a:pt x="5238" y="3936"/>
                </a:lnTo>
                <a:cubicBezTo>
                  <a:pt x="5238" y="3269"/>
                  <a:pt x="5404" y="3002"/>
                  <a:pt x="6038" y="3002"/>
                </a:cubicBezTo>
                <a:lnTo>
                  <a:pt x="7906" y="3002"/>
                </a:lnTo>
                <a:lnTo>
                  <a:pt x="790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92" name="Google Shape;392;p36"/>
          <p:cNvSpPr txBox="1"/>
          <p:nvPr>
            <p:ph type="body" idx="1"/>
          </p:nvPr>
        </p:nvSpPr>
        <p:spPr>
          <a:xfrm>
            <a:off x="1373100" y="2943188"/>
            <a:ext cx="5581500" cy="198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Do you have any questions?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joeshwoa.george@gmail</a:t>
            </a:r>
            <a:r>
              <a:rPr lang="en-GB"/>
              <a:t>.com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+20 120 294 6596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" name="Text Box 4">
            <a:hlinkClick r:id="rId3" action="ppaction://hlinkfile"/>
          </p:cNvPr>
          <p:cNvSpPr txBox="1"/>
          <p:nvPr/>
        </p:nvSpPr>
        <p:spPr>
          <a:xfrm>
            <a:off x="1375410" y="4799965"/>
            <a:ext cx="462915" cy="4724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/>
          </a:p>
        </p:txBody>
      </p:sp>
      <p:sp>
        <p:nvSpPr>
          <p:cNvPr id="7" name="Text Box 6">
            <a:hlinkClick r:id="rId4" action="ppaction://hlinkfile"/>
          </p:cNvPr>
          <p:cNvSpPr txBox="1"/>
          <p:nvPr>
            <p:custDataLst>
              <p:tags r:id="rId5"/>
            </p:custDataLst>
          </p:nvPr>
        </p:nvSpPr>
        <p:spPr>
          <a:xfrm>
            <a:off x="2087880" y="4799965"/>
            <a:ext cx="462915" cy="4724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/>
          </a:p>
        </p:txBody>
      </p:sp>
      <p:sp>
        <p:nvSpPr>
          <p:cNvPr id="8" name="Text Box 7"/>
          <p:cNvSpPr txBox="1"/>
          <p:nvPr>
            <p:custDataLst>
              <p:tags r:id="rId6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pic>
        <p:nvPicPr>
          <p:cNvPr id="2" name="Picture 1" descr="supabase-logo-icon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140000">
            <a:off x="8709025" y="569595"/>
            <a:ext cx="5379720" cy="55403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/>
          <p:nvPr/>
        </p:nvSpPr>
        <p:spPr>
          <a:xfrm>
            <a:off x="6344850" y="38149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5" name="Google Shape;135;p19"/>
          <p:cNvSpPr/>
          <p:nvPr/>
        </p:nvSpPr>
        <p:spPr>
          <a:xfrm>
            <a:off x="2157700" y="38149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Google Shape;136;p19"/>
          <p:cNvSpPr/>
          <p:nvPr>
            <p:custDataLst>
              <p:tags r:id="rId1"/>
            </p:custDataLst>
          </p:nvPr>
        </p:nvSpPr>
        <p:spPr>
          <a:xfrm>
            <a:off x="2153890" y="3814938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/>
        </p:nvSpPr>
        <p:spPr>
          <a:xfrm>
            <a:off x="2157700" y="1833738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7" name="Google Shape;137;p19"/>
          <p:cNvSpPr txBox="1"/>
          <p:nvPr>
            <p:ph type="title"/>
          </p:nvPr>
        </p:nvSpPr>
        <p:spPr>
          <a:xfrm>
            <a:off x="490775" y="751875"/>
            <a:ext cx="112104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Table of Contents.</a:t>
            </a:r>
            <a:endParaRPr lang="en-GB"/>
          </a:p>
        </p:txBody>
      </p:sp>
      <p:sp>
        <p:nvSpPr>
          <p:cNvPr id="5" name="Google Shape;136;p19"/>
          <p:cNvSpPr/>
          <p:nvPr>
            <p:custDataLst>
              <p:tags r:id="rId2"/>
            </p:custDataLst>
          </p:nvPr>
        </p:nvSpPr>
        <p:spPr>
          <a:xfrm>
            <a:off x="6288375" y="1833738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8" name="Google Shape;138;p19"/>
          <p:cNvSpPr txBox="1"/>
          <p:nvPr>
            <p:ph type="body" idx="1"/>
          </p:nvPr>
        </p:nvSpPr>
        <p:spPr>
          <a:xfrm>
            <a:off x="2993825" y="2742370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t>What is Supabase?</a:t>
            </a:r>
            <a:r>
              <a:rPr lang="en-US"/>
              <a:t>, Why Use Supabase?</a:t>
            </a:r>
            <a:endParaRPr lang="en-US"/>
          </a:p>
        </p:txBody>
      </p:sp>
      <p:sp>
        <p:nvSpPr>
          <p:cNvPr id="139" name="Google Shape;139;p19"/>
          <p:cNvSpPr txBox="1"/>
          <p:nvPr>
            <p:ph type="body" idx="2"/>
          </p:nvPr>
        </p:nvSpPr>
        <p:spPr>
          <a:xfrm>
            <a:off x="7332750" y="2742370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t>Overview of Firebase</a:t>
            </a:r>
            <a:r>
              <a:rPr lang="en-US"/>
              <a:t>, Supabase vs. Firebase</a:t>
            </a:r>
            <a:endParaRPr lang="en-US"/>
          </a:p>
        </p:txBody>
      </p:sp>
      <p:sp>
        <p:nvSpPr>
          <p:cNvPr id="140" name="Google Shape;140;p19"/>
          <p:cNvSpPr txBox="1"/>
          <p:nvPr>
            <p:ph type="body" idx="3"/>
          </p:nvPr>
        </p:nvSpPr>
        <p:spPr>
          <a:xfrm>
            <a:off x="7332725" y="4760929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Let's ask</a:t>
            </a:r>
            <a:endParaRPr>
              <a:sym typeface="+mn-ea"/>
            </a:endParaRPr>
          </a:p>
        </p:txBody>
      </p:sp>
      <p:sp>
        <p:nvSpPr>
          <p:cNvPr id="4" name="Google Shape;136;p19"/>
          <p:cNvSpPr/>
          <p:nvPr>
            <p:custDataLst>
              <p:tags r:id="rId3"/>
            </p:custDataLst>
          </p:nvPr>
        </p:nvSpPr>
        <p:spPr>
          <a:xfrm>
            <a:off x="6344890" y="3814938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41" name="Google Shape;141;p19"/>
          <p:cNvSpPr txBox="1"/>
          <p:nvPr>
            <p:ph type="title" idx="4"/>
          </p:nvPr>
        </p:nvSpPr>
        <p:spPr>
          <a:xfrm>
            <a:off x="2993825" y="20466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2400"/>
              <a:t>Introduction to Supabase</a:t>
            </a:r>
            <a:endParaRPr sz="2400"/>
          </a:p>
        </p:txBody>
      </p:sp>
      <p:sp>
        <p:nvSpPr>
          <p:cNvPr id="142" name="Google Shape;142;p19"/>
          <p:cNvSpPr txBox="1"/>
          <p:nvPr>
            <p:ph type="title" idx="5"/>
          </p:nvPr>
        </p:nvSpPr>
        <p:spPr>
          <a:xfrm>
            <a:off x="7332750" y="20466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400"/>
              <a:t>Comparison with Firebase</a:t>
            </a:r>
            <a:endParaRPr lang="en-US" altLang="en-GB" sz="2400"/>
          </a:p>
        </p:txBody>
      </p:sp>
      <p:sp>
        <p:nvSpPr>
          <p:cNvPr id="143" name="Google Shape;143;p19"/>
          <p:cNvSpPr txBox="1"/>
          <p:nvPr>
            <p:ph type="title" idx="6"/>
          </p:nvPr>
        </p:nvSpPr>
        <p:spPr>
          <a:xfrm>
            <a:off x="7332725" y="40651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400"/>
              <a:t> Q&amp;A and Wrap-Up</a:t>
            </a:r>
            <a:endParaRPr lang="en-US" altLang="en-GB" sz="2400"/>
          </a:p>
        </p:txBody>
      </p:sp>
      <p:sp>
        <p:nvSpPr>
          <p:cNvPr id="144" name="Google Shape;144;p19"/>
          <p:cNvSpPr txBox="1"/>
          <p:nvPr>
            <p:ph type="body" idx="7"/>
          </p:nvPr>
        </p:nvSpPr>
        <p:spPr>
          <a:xfrm>
            <a:off x="2993825" y="4760845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t>Overview of Supabase Architecture</a:t>
            </a:r>
            <a:r>
              <a:rPr lang="en-US"/>
              <a:t>, Key Components of Supabase</a:t>
            </a:r>
            <a:endParaRPr lang="en-US"/>
          </a:p>
        </p:txBody>
      </p:sp>
      <p:sp>
        <p:nvSpPr>
          <p:cNvPr id="145" name="Google Shape;145;p19"/>
          <p:cNvSpPr txBox="1"/>
          <p:nvPr>
            <p:ph type="title" idx="8"/>
          </p:nvPr>
        </p:nvSpPr>
        <p:spPr>
          <a:xfrm>
            <a:off x="2993825" y="4065075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400"/>
              <a:t>Supabase Architecture</a:t>
            </a:r>
            <a:endParaRPr lang="en-US" altLang="en-GB"/>
          </a:p>
        </p:txBody>
      </p:sp>
      <p:sp>
        <p:nvSpPr>
          <p:cNvPr id="146" name="Google Shape;146;p19"/>
          <p:cNvSpPr/>
          <p:nvPr/>
        </p:nvSpPr>
        <p:spPr>
          <a:xfrm>
            <a:off x="2230050" y="2256638"/>
            <a:ext cx="766461" cy="54965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01</a:t>
            </a:r>
            <a:endParaRPr b="0" i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147" name="Google Shape;147;p19"/>
          <p:cNvSpPr/>
          <p:nvPr/>
        </p:nvSpPr>
        <p:spPr>
          <a:xfrm>
            <a:off x="6440825" y="2256638"/>
            <a:ext cx="884026" cy="54965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02</a:t>
            </a:r>
            <a:endParaRPr b="0" i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148" name="Google Shape;148;p19"/>
          <p:cNvSpPr/>
          <p:nvPr/>
        </p:nvSpPr>
        <p:spPr>
          <a:xfrm>
            <a:off x="2153850" y="4314038"/>
            <a:ext cx="893187" cy="54813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03</a:t>
            </a:r>
            <a:endParaRPr b="0" i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149" name="Google Shape;149;p19"/>
          <p:cNvSpPr/>
          <p:nvPr/>
        </p:nvSpPr>
        <p:spPr>
          <a:xfrm>
            <a:off x="6440825" y="4314038"/>
            <a:ext cx="964184" cy="54813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04</a:t>
            </a:r>
            <a:endParaRPr b="0" i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4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0"/>
          <p:cNvSpPr/>
          <p:nvPr/>
        </p:nvSpPr>
        <p:spPr>
          <a:xfrm>
            <a:off x="988825" y="1307738"/>
            <a:ext cx="1262400" cy="1262400"/>
          </a:xfrm>
          <a:prstGeom prst="ellipse">
            <a:avLst/>
          </a:prstGeom>
          <a:pattFill prst="wdUpDiag">
            <a:fgClr>
              <a:srgbClr val="30C088"/>
            </a:fgClr>
            <a:bgClr>
              <a:srgbClr val="F1F1E9"/>
            </a:bgClr>
          </a:patt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55" name="Google Shape;155;p20"/>
          <p:cNvSpPr txBox="1"/>
          <p:nvPr>
            <p:ph type="title"/>
          </p:nvPr>
        </p:nvSpPr>
        <p:spPr>
          <a:xfrm>
            <a:off x="1504925" y="1689275"/>
            <a:ext cx="95190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Tips Points</a:t>
            </a:r>
            <a:r>
              <a:rPr lang="en-GB"/>
              <a:t>.</a:t>
            </a:r>
            <a:endParaRPr lang="en-GB"/>
          </a:p>
        </p:txBody>
      </p:sp>
      <p:sp>
        <p:nvSpPr>
          <p:cNvPr id="156" name="Google Shape;156;p20"/>
          <p:cNvSpPr txBox="1"/>
          <p:nvPr>
            <p:ph type="body" idx="1"/>
          </p:nvPr>
        </p:nvSpPr>
        <p:spPr>
          <a:xfrm>
            <a:off x="1504925" y="2756950"/>
            <a:ext cx="9519000" cy="2488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492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altLang="en-GB">
                <a:solidFill>
                  <a:srgbClr val="FF0000"/>
                </a:solidFill>
              </a:rPr>
              <a:t>Do Not</a:t>
            </a:r>
            <a:r>
              <a:rPr lang="en-US" altLang="en-GB"/>
              <a:t> give up</a:t>
            </a:r>
            <a:r>
              <a:rPr lang="en-GB"/>
              <a:t>.</a:t>
            </a:r>
            <a:endParaRPr lang="en-GB"/>
          </a:p>
          <a:p>
            <a:pPr marL="457200" lvl="0" indent="-3492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altLang="en-GB">
                <a:solidFill>
                  <a:srgbClr val="FF0000"/>
                </a:solidFill>
              </a:rPr>
              <a:t>Do Not</a:t>
            </a:r>
            <a:r>
              <a:rPr lang="en-US" altLang="en-GB"/>
              <a:t> stop searching</a:t>
            </a:r>
            <a:r>
              <a:rPr lang="en-GB"/>
              <a:t>.</a:t>
            </a:r>
            <a:endParaRPr lang="en-GB"/>
          </a:p>
          <a:p>
            <a:pPr marL="457200" lvl="0" indent="-3492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altLang="en-GB">
                <a:solidFill>
                  <a:srgbClr val="FF0000"/>
                </a:solidFill>
              </a:rPr>
              <a:t>Do Not</a:t>
            </a:r>
            <a:r>
              <a:rPr lang="en-US" altLang="en-GB"/>
              <a:t> stop learning</a:t>
            </a:r>
            <a:r>
              <a:rPr lang="en-GB"/>
              <a:t>.</a:t>
            </a:r>
            <a:endParaRPr lang="en-GB"/>
          </a:p>
          <a:p>
            <a:pPr marL="457200" lvl="0" indent="-3492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altLang="en-GB"/>
              <a:t>Last Option is asking someone for solution</a:t>
            </a:r>
            <a:r>
              <a:rPr lang="en-GB"/>
              <a:t>.</a:t>
            </a:r>
            <a:endParaRPr lang="en-GB"/>
          </a:p>
        </p:txBody>
      </p:sp>
      <p:sp>
        <p:nvSpPr>
          <p:cNvPr id="3" name="Text Box 2"/>
          <p:cNvSpPr txBox="1"/>
          <p:nvPr>
            <p:custDataLst>
              <p:tags r:id="rId1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/>
          <p:nvPr/>
        </p:nvSpPr>
        <p:spPr>
          <a:xfrm>
            <a:off x="5136038" y="1103532"/>
            <a:ext cx="2010900" cy="20106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5135880" y="1103630"/>
            <a:ext cx="2010410" cy="201041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3FCF99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62" name="Google Shape;162;p21"/>
          <p:cNvSpPr txBox="1"/>
          <p:nvPr>
            <p:ph type="body" idx="1"/>
          </p:nvPr>
        </p:nvSpPr>
        <p:spPr>
          <a:xfrm>
            <a:off x="589400" y="4909215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Let’s Start with </a:t>
            </a:r>
            <a:endParaRPr lang="en-US" alt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What is Supabase?</a:t>
            </a:r>
            <a:r>
              <a:rPr lang="en-US">
                <a:sym typeface="+mn-ea"/>
              </a:rPr>
              <a:t>, Why Use Supabase?</a:t>
            </a:r>
            <a:endParaRPr lang="en-US" altLang="en-GB"/>
          </a:p>
        </p:txBody>
      </p:sp>
      <p:sp>
        <p:nvSpPr>
          <p:cNvPr id="163" name="Google Shape;163;p21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Introduction to Supabase</a:t>
            </a:r>
            <a:r>
              <a:rPr lang="en-GB"/>
              <a:t>.</a:t>
            </a:r>
            <a:endParaRPr lang="en-GB"/>
          </a:p>
        </p:txBody>
      </p:sp>
      <p:sp>
        <p:nvSpPr>
          <p:cNvPr id="164" name="Google Shape;164;p21"/>
          <p:cNvSpPr/>
          <p:nvPr/>
        </p:nvSpPr>
        <p:spPr>
          <a:xfrm>
            <a:off x="5045062" y="1393201"/>
            <a:ext cx="1751077" cy="127563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01</a:t>
            </a:r>
            <a:endParaRPr b="1" i="0"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What is Supabase?</a:t>
            </a:r>
            <a:endParaRPr lang="en-US" altLang="en-GB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GB"/>
              <a:t>An open-source alternative to Firebase.</a:t>
            </a:r>
            <a:endParaRPr lang="en-US" altLang="en-GB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GB"/>
              <a:t>Built on top of PostgreSQL for a scalable, production-ready database solution.</a:t>
            </a:r>
            <a:endParaRPr lang="en-US" altLang="en-GB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GB"/>
              <a:t>Provides backend services like authentication, storage, real-time subscriptions, and auto-generated APIs.</a:t>
            </a:r>
            <a:endParaRPr lang="en-US" altLang="en-GB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Why Use Supabase?</a:t>
            </a:r>
            <a:endParaRPr lang="en-GB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GB"/>
              <a:t>Full control over your database.</a:t>
            </a:r>
            <a:endParaRPr lang="en-GB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GB"/>
              <a:t>Open-source and self-hostable.</a:t>
            </a:r>
            <a:endParaRPr lang="en-GB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GB"/>
              <a:t>Transparent pricing and vendor independence.</a:t>
            </a:r>
            <a:endParaRPr lang="en-GB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GB"/>
              <a:t>Easy integration with existing PostgreSQL tools and libraries.</a:t>
            </a:r>
            <a:endParaRPr lang="en-GB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/>
          <p:nvPr/>
        </p:nvSpPr>
        <p:spPr>
          <a:xfrm>
            <a:off x="5136038" y="1103532"/>
            <a:ext cx="2010900" cy="20106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5135880" y="1103630"/>
            <a:ext cx="2010410" cy="201041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3FCF99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62" name="Google Shape;162;p21"/>
          <p:cNvSpPr txBox="1"/>
          <p:nvPr>
            <p:ph type="body" idx="1"/>
          </p:nvPr>
        </p:nvSpPr>
        <p:spPr>
          <a:xfrm>
            <a:off x="589400" y="4909215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Let’s Start with </a:t>
            </a:r>
            <a:endParaRPr lang="en-US" alt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Overview of Firebase</a:t>
            </a:r>
            <a:endParaRPr lang="en-US" altLang="en-GB"/>
          </a:p>
        </p:txBody>
      </p:sp>
      <p:sp>
        <p:nvSpPr>
          <p:cNvPr id="163" name="Google Shape;163;p21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ym typeface="+mn-ea"/>
              </a:rPr>
              <a:t>Comparison with Firebase</a:t>
            </a:r>
            <a:r>
              <a:rPr lang="en-GB"/>
              <a:t>.</a:t>
            </a:r>
            <a:endParaRPr lang="en-GB"/>
          </a:p>
        </p:txBody>
      </p:sp>
      <p:sp>
        <p:nvSpPr>
          <p:cNvPr id="164" name="Google Shape;164;p21"/>
          <p:cNvSpPr/>
          <p:nvPr/>
        </p:nvSpPr>
        <p:spPr>
          <a:xfrm>
            <a:off x="5045062" y="1393201"/>
            <a:ext cx="1751077" cy="127563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</a:t>
            </a:r>
            <a:r>
              <a:rPr lang="en-US"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2</a:t>
            </a:r>
            <a:endParaRPr lang="en-US" b="1" i="0"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/>
              <a:t>Overview of Firebase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/>
              <a:t>Started at 2011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/>
              <a:t>In 2014 Firebase was bought by Google.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/>
              <a:t>A Google-backed platform providing backend services like authentication, database, storage, and more.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/>
              <a:t>Known for its ease of use, real-time database, and tight integration with other Google services.</a:t>
            </a:r>
            <a:endParaRPr lang="en-US"/>
          </a:p>
          <a:p>
            <a:pPr marL="107950" indent="457200">
              <a:lnSpc>
                <a:spcPct val="150000"/>
              </a:lnSpc>
              <a:buNone/>
            </a:pPr>
            <a:endParaRPr 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SlidesMania">
  <a:themeElements>
    <a:clrScheme name="">
      <a:dk1>
        <a:srgbClr val="000000"/>
      </a:dk1>
      <a:lt1>
        <a:srgbClr val="F1F1E9"/>
      </a:lt1>
      <a:dk2>
        <a:srgbClr val="000000"/>
      </a:dk2>
      <a:lt2>
        <a:srgbClr val="EEEEEE"/>
      </a:lt2>
      <a:accent1>
        <a:srgbClr val="FFD966"/>
      </a:accent1>
      <a:accent2>
        <a:srgbClr val="7B95A5"/>
      </a:accent2>
      <a:accent3>
        <a:srgbClr val="25566E"/>
      </a:accent3>
      <a:accent4>
        <a:srgbClr val="587C8E"/>
      </a:accent4>
      <a:accent5>
        <a:srgbClr val="DBA274"/>
      </a:accent5>
      <a:accent6>
        <a:srgbClr val="C26A59"/>
      </a:accent6>
      <a:hlink>
        <a:srgbClr val="00B050"/>
      </a:hlink>
      <a:folHlink>
        <a:srgbClr val="3FCF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4981</Words>
  <Application>WPS Presentation</Application>
  <PresentationFormat/>
  <Paragraphs>236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41" baseType="lpstr">
      <vt:lpstr>Arial</vt:lpstr>
      <vt:lpstr>SimSun</vt:lpstr>
      <vt:lpstr>Wingdings</vt:lpstr>
      <vt:lpstr>Arial</vt:lpstr>
      <vt:lpstr>Calistoga</vt:lpstr>
      <vt:lpstr>Antic Slab</vt:lpstr>
      <vt:lpstr>Calibri</vt:lpstr>
      <vt:lpstr>Aldrich</vt:lpstr>
      <vt:lpstr>Segoe Print</vt:lpstr>
      <vt:lpstr>Abril Fatface</vt:lpstr>
      <vt:lpstr>Bell MT</vt:lpstr>
      <vt:lpstr>Poppins</vt:lpstr>
      <vt:lpstr>Homemade Apple</vt:lpstr>
      <vt:lpstr>Microsoft YaHei</vt:lpstr>
      <vt:lpstr>Arial Unicode MS</vt:lpstr>
      <vt:lpstr>Aldhabi</vt:lpstr>
      <vt:lpstr>SlidesMania</vt:lpstr>
      <vt:lpstr>Mastering Flutter   : From Beginner to Pro.</vt:lpstr>
      <vt:lpstr>Hello! I’m...</vt:lpstr>
      <vt:lpstr>Supabase Architecture</vt:lpstr>
      <vt:lpstr>Tips Points.</vt:lpstr>
      <vt:lpstr>Introduction to Supabase.</vt:lpstr>
      <vt:lpstr>What is Supabase?</vt:lpstr>
      <vt:lpstr>Why Use Supabase?</vt:lpstr>
      <vt:lpstr>Comparison with Firebase.</vt:lpstr>
      <vt:lpstr>Overview of Firebase</vt:lpstr>
      <vt:lpstr>Supabase vs. Firebase</vt:lpstr>
      <vt:lpstr>Supabase vs. Firebase</vt:lpstr>
      <vt:lpstr>Supabase vs. Firebase</vt:lpstr>
      <vt:lpstr>When to use Supabase vs. Firebase</vt:lpstr>
      <vt:lpstr>Supabase Architecture and Key Components.</vt:lpstr>
      <vt:lpstr>Overview of Supabase Architecture</vt:lpstr>
      <vt:lpstr>Key Components of Supabase</vt:lpstr>
      <vt:lpstr>Supabase vs. Traditional Backend</vt:lpstr>
      <vt:lpstr>Q&amp;A and Wrap-Up.</vt:lpstr>
      <vt:lpstr>Resources</vt:lpstr>
      <vt:lpstr>Homework</vt:lpstr>
      <vt:lpstr>OFFFFF Take a brack.</vt:lpstr>
      <vt:lpstr>So, Don’t Wast Your Time in Sleep.</vt:lpstr>
      <vt:lpstr>See you next sesson!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Mastering Flutter: From Beginner to Pro.</dc:title>
  <dc:creator/>
  <cp:lastModifiedBy>joesh</cp:lastModifiedBy>
  <cp:revision>12</cp:revision>
  <dcterms:created xsi:type="dcterms:W3CDTF">2024-08-09T15:20:00Z</dcterms:created>
  <dcterms:modified xsi:type="dcterms:W3CDTF">2024-11-08T09:07:08Z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3181BF3FF6404482AE1C988CAFAFC79D_13</vt:lpwstr>
  </property>
  <property fmtid="{D5CDD505-2E9C-101B-9397-08002B2CF9AE}" pid="3" name="KSOProductBuildVer">
    <vt:lpwstr>1033-12.2.0.18607</vt:lpwstr>
  </property>
</Properties>
</file>