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Caveat"/>
      <p:regular r:id="rId35"/>
      <p:bold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Caveat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Caveat-bold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7e050bb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7e050bb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7e050bb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7e050bb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7e050bb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7e050bb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e050bbf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e050bbf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74a184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74a184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3cc715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3cc715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93cc715f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93cc715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74ccc15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74ccc15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93cc715f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93cc715f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93cc715f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93cc715f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6dda7ac5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6dda7ac5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74a18489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74a18489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4a1848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4a1848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4a1848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4a1848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74a18489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74a18489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93cc71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93cc71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6dda7ac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6dda7ac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6dda7ac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6dda7ac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6dda7ac5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6dda7ac5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d47cae0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d47cae0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d47cae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d47ca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e050bc7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e050bc7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7e050b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7e050b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7e050bb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7e050bb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16600" y="1578400"/>
            <a:ext cx="59523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An Open Source Rapid </a:t>
            </a:r>
            <a:r>
              <a:rPr lang="en-GB" sz="1700"/>
              <a:t>Deployable</a:t>
            </a:r>
            <a:r>
              <a:rPr lang="en-GB" sz="1700"/>
              <a:t> DIY MARS Rover</a:t>
            </a:r>
            <a:endParaRPr sz="1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94225" y="863800"/>
            <a:ext cx="27678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Montserrat"/>
                <a:ea typeface="Montserrat"/>
                <a:cs typeface="Montserrat"/>
                <a:sym typeface="Montserrat"/>
              </a:rPr>
              <a:t>MARWIN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295300" y="3486925"/>
            <a:ext cx="3848700" cy="13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Team Members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mpact"/>
                <a:ea typeface="Impact"/>
                <a:cs typeface="Impact"/>
                <a:sym typeface="Impact"/>
              </a:rPr>
              <a:t>             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Vyshak P P (VAS15CS113)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                   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Mohamed Sahin V A (VAS15CS068)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                                    Joe S Kolengaden </a:t>
            </a:r>
            <a:r>
              <a:rPr lang="en-GB" sz="1000">
                <a:latin typeface="Impact"/>
                <a:ea typeface="Impact"/>
                <a:cs typeface="Impact"/>
                <a:sym typeface="Impact"/>
              </a:rPr>
              <a:t>(VAS15CS060)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2705375"/>
            <a:ext cx="3359975" cy="21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4007400" y="27700"/>
            <a:ext cx="10305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A2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Navigation Block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75" y="1958300"/>
            <a:ext cx="3917146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Left Wheel &amp; Right Wheel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50" y="1814376"/>
            <a:ext cx="2554225" cy="16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25" y="3484399"/>
            <a:ext cx="2490950" cy="15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5000" y="1802075"/>
            <a:ext cx="5821475" cy="327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Cluster 1, 2 &amp; 3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075" y="2344961"/>
            <a:ext cx="2915014" cy="20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711" y="673311"/>
            <a:ext cx="2915014" cy="20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701" y="2918925"/>
            <a:ext cx="2915025" cy="209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Power management block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075" y="1950050"/>
            <a:ext cx="484345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Implementation Plan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Rocker-Bogie system with RC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Scientific equipments ( sensor clusters).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Power management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Autonomous</a:t>
            </a:r>
            <a:r>
              <a:rPr lang="en-GB"/>
              <a:t> navigation.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Video streaming and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Testing and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Modification and finalizing the design.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Note: All the project work will be made </a:t>
            </a:r>
            <a:r>
              <a:rPr lang="en-GB"/>
              <a:t>open source</a:t>
            </a:r>
            <a:r>
              <a:rPr lang="en-GB"/>
              <a:t> via </a:t>
            </a:r>
            <a:r>
              <a:rPr b="1" lang="en-GB"/>
              <a:t>GitHub</a:t>
            </a:r>
            <a:r>
              <a:rPr lang="en-GB"/>
              <a:t>.</a:t>
            </a:r>
            <a:endParaRPr/>
          </a:p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 Based Navigation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250" y="547888"/>
            <a:ext cx="3314700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729450" y="1318650"/>
            <a:ext cx="32472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Rover Actions Flowchart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926" y="488900"/>
            <a:ext cx="4483199" cy="46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575"/>
            <a:ext cx="9143999" cy="46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241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Why ESP32 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375" y="1830826"/>
            <a:ext cx="5385850" cy="302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274" y="1791900"/>
            <a:ext cx="3295750" cy="31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ESP32 dual core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729450" y="2078875"/>
            <a:ext cx="4055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Each core can do different task </a:t>
            </a:r>
            <a:r>
              <a:rPr lang="en-GB"/>
              <a:t>independently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Sync can be </a:t>
            </a:r>
            <a:r>
              <a:rPr lang="en-GB"/>
              <a:t>achieved</a:t>
            </a:r>
            <a:r>
              <a:rPr lang="en-GB"/>
              <a:t> via </a:t>
            </a:r>
            <a:r>
              <a:rPr lang="en-GB"/>
              <a:t>Mutually</a:t>
            </a:r>
            <a:r>
              <a:rPr lang="en-GB"/>
              <a:t> </a:t>
            </a:r>
            <a:r>
              <a:rPr lang="en-GB"/>
              <a:t>Exclusive</a:t>
            </a:r>
            <a:r>
              <a:rPr lang="en-GB"/>
              <a:t> Semaphores.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32bit dual core clocked at 180Mhz can  outperform AtMEga328p( Arduino UNO R3)  by</a:t>
            </a:r>
            <a:endParaRPr/>
          </a:p>
        </p:txBody>
      </p:sp>
      <p:sp>
        <p:nvSpPr>
          <p:cNvPr id="225" name="Google Shape;22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50" y="1979725"/>
            <a:ext cx="3703574" cy="24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Abstract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Problem Statement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Design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Implementation Plan</a:t>
            </a:r>
            <a:endParaRPr sz="18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-GB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ensor list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391275" y="2078875"/>
            <a:ext cx="404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647700" marR="1905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MQ-2 - Methane, Butane, LPG, smoke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MQ-3 - Alcohol, Ethanol, smoke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MQ-4 - Methane, CNG Gas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MQ-5 - Natural gas, LPG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MQ-6 - LPG, butane gas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MQ-7 - Carbon Monoxide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MQ-8 - Hydrogen Gas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MQ-9 - Carbon Monoxide, flammable gasses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762325" y="2078875"/>
            <a:ext cx="418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647700" marR="1905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MLX90614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- IR temperature sensor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MAG3110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- Magnetometer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ITG 3200      - Gyroscope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ADXL 345    - Accelorometer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TSL 102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 - 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Luminosity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sensor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ML8511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- UV detector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BMP180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- Barometric Pressure/altitude sensor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5275" lvl="0" marL="647700" marR="1905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50"/>
              <a:buFont typeface="Microsoft Yahei"/>
              <a:buChar char="●"/>
            </a:pP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MMA84551 - 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Inclination</a:t>
            </a:r>
            <a:r>
              <a:rPr lang="en-GB" sz="1050">
                <a:solidFill>
                  <a:srgbClr val="44444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sensor</a:t>
            </a:r>
            <a:endParaRPr sz="1050">
              <a:solidFill>
                <a:srgbClr val="44444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</a:t>
            </a:r>
            <a:r>
              <a:rPr lang="en-GB"/>
              <a:t> </a:t>
            </a:r>
            <a:r>
              <a:rPr lang="en-GB"/>
              <a:t>survey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Terrain feature </a:t>
            </a:r>
            <a:r>
              <a:rPr lang="en-GB" sz="1800">
                <a:latin typeface="Arial"/>
                <a:ea typeface="Arial"/>
                <a:cs typeface="Arial"/>
                <a:sym typeface="Arial"/>
              </a:rPr>
              <a:t>extraction and assessment.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Terrain-Based Navigation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Obstacle-Avoidance Navigation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Goal-Based Navigation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Behavior Integration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Paper: An Intelligent Terrain-Based Navigation System for Planetary Rovers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Literature survey (cont….)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Wheel supporting system.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Wheel defect detection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Wavelet-SVM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Deep Learning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Paper: Wheel defect detection using machine learning.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 (cont….)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Prototype for searching signs of life in mars.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Laser and reflectometer tech to detect traces of methane.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Surveying and localization of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Paper: Robot System to Search for Signs of Life on Mars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Applications…..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Highly modified versions of the rover can be used in fields such as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Defence 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Rescue operations.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Disaster management.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Remote sensing.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Agriculture.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R&amp;D.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And more...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1733550" y="903950"/>
            <a:ext cx="56769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aveat"/>
                <a:ea typeface="Caveat"/>
                <a:cs typeface="Caveat"/>
                <a:sym typeface="Caveat"/>
              </a:rPr>
              <a:t>Thank you !!</a:t>
            </a:r>
            <a:endParaRPr b="1"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159083" y="1853850"/>
            <a:ext cx="757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Ever </a:t>
            </a:r>
            <a:r>
              <a:rPr lang="en-GB"/>
              <a:t>growing demand and </a:t>
            </a:r>
            <a:r>
              <a:rPr lang="en-GB"/>
              <a:t>developments</a:t>
            </a:r>
            <a:r>
              <a:rPr lang="en-GB"/>
              <a:t> in space exploration industry have inspired  us to create </a:t>
            </a:r>
            <a:r>
              <a:rPr b="1" lang="en-GB"/>
              <a:t>MARWIN.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Rapid </a:t>
            </a:r>
            <a:r>
              <a:rPr lang="en-GB"/>
              <a:t>industrialization</a:t>
            </a:r>
            <a:r>
              <a:rPr lang="en-GB"/>
              <a:t> and entry of private firms in space industry have opened up new </a:t>
            </a:r>
            <a:r>
              <a:rPr lang="en-GB"/>
              <a:t>possibilities</a:t>
            </a:r>
            <a:r>
              <a:rPr lang="en-GB"/>
              <a:t> for startups.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Abstract: project background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140600" y="1853850"/>
            <a:ext cx="800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basic aim behind the project  is to address the need of open source projects in space industry.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</a:t>
            </a:r>
            <a:r>
              <a:rPr b="1" lang="en-GB"/>
              <a:t>MARWIN</a:t>
            </a:r>
            <a:r>
              <a:rPr lang="en-GB"/>
              <a:t> rover is designed to be modular and customizable according to various explorational needs.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basic use of </a:t>
            </a:r>
            <a:r>
              <a:rPr b="1" lang="en-GB"/>
              <a:t>MARWIN</a:t>
            </a:r>
            <a:r>
              <a:rPr lang="en-GB"/>
              <a:t> will be to avail rapid </a:t>
            </a:r>
            <a:r>
              <a:rPr lang="en-GB"/>
              <a:t>deployable rover</a:t>
            </a:r>
            <a:r>
              <a:rPr lang="en-GB"/>
              <a:t> solutions in human exploration of other planets.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statement: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working of space rover cannot be exhibited to the public directly and it is because of high maintenance costs.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a lack of open-source projects that support  space exploration and related technology.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is no available prototype or even design for  rapid deployable modular rovers.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088631" y="1853850"/>
            <a:ext cx="752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design principle of MARWIN is logically divided into 3*3*3  like Rubik’s Cube design approach.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Rocker Bogie mechanism for traversing through rough terrain.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provide any of the scientific equipment in this prototype.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Atmospheric content Sensor : Which enables us to detect the presence of different types of Gases.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Life detecting robotic system : Which detects the presence of biological life form.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050" y="359000"/>
            <a:ext cx="4574025" cy="495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Raspberry Pi 3 B+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75" y="736050"/>
            <a:ext cx="2917675" cy="41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0" name="Google Shape;140;p20"/>
          <p:cNvSpPr txBox="1"/>
          <p:nvPr/>
        </p:nvSpPr>
        <p:spPr>
          <a:xfrm>
            <a:off x="872825" y="2024850"/>
            <a:ext cx="4627800" cy="26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acts as the brain (Motherboard).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Buffers all data in the internal server (Database).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Analysis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375" y="1924475"/>
            <a:ext cx="3330702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