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Caveat"/>
      <p:regular r:id="rId24"/>
      <p:bold r:id="rId25"/>
    </p:embeddedFont>
    <p:embeddedFont>
      <p:font typeface="Lato"/>
      <p:regular r:id="rId26"/>
      <p:bold r:id="rId27"/>
      <p:italic r:id="rId28"/>
      <p:boldItalic r:id="rId29"/>
    </p:embeddedFont>
    <p:embeddedFont>
      <p:font typeface="Montserrat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Caveat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regular.fntdata"/><Relationship Id="rId25" Type="http://schemas.openxmlformats.org/officeDocument/2006/relationships/font" Target="fonts/Caveat-bold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bold.fntdata"/><Relationship Id="rId30" Type="http://schemas.openxmlformats.org/officeDocument/2006/relationships/font" Target="fonts/Montserrat-regular.fntdata"/><Relationship Id="rId11" Type="http://schemas.openxmlformats.org/officeDocument/2006/relationships/slide" Target="slides/slide6.xml"/><Relationship Id="rId33" Type="http://schemas.openxmlformats.org/officeDocument/2006/relationships/font" Target="fonts/Montserrat-boldItalic.fntdata"/><Relationship Id="rId10" Type="http://schemas.openxmlformats.org/officeDocument/2006/relationships/slide" Target="slides/slide5.xml"/><Relationship Id="rId32" Type="http://schemas.openxmlformats.org/officeDocument/2006/relationships/font" Target="fonts/Montserrat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7e050bbf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7e050bbf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47e050bbfb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47e050bbf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47e050bbfb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47e050bbf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47e050bbfb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47e050bbfb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46dda7ac59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46dda7ac59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6dda7ac59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6dda7ac59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6dda7ac59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6dda7ac59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6dda7ac59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46dda7ac59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6d47cae0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6d47cae0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6d47cae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6d47cae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47e050bc7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47e050bc7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7e050bbf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7e050bb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47e050bbf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47e050bbf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7.png"/><Relationship Id="rId5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6.png"/><Relationship Id="rId5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1316600" y="1578400"/>
            <a:ext cx="5952300" cy="4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An Open Source Rapid </a:t>
            </a:r>
            <a:r>
              <a:rPr lang="en-GB" sz="1700"/>
              <a:t>Deployable</a:t>
            </a:r>
            <a:r>
              <a:rPr lang="en-GB" sz="1700"/>
              <a:t> DIY MARS Rover</a:t>
            </a:r>
            <a:endParaRPr sz="17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1594225" y="863800"/>
            <a:ext cx="2767800" cy="7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latin typeface="Montserrat"/>
                <a:ea typeface="Montserrat"/>
                <a:cs typeface="Montserrat"/>
                <a:sym typeface="Montserrat"/>
              </a:rPr>
              <a:t>MARWIN</a:t>
            </a:r>
            <a:endParaRPr sz="4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5295300" y="3486925"/>
            <a:ext cx="3848700" cy="13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Impact"/>
                <a:ea typeface="Impact"/>
                <a:cs typeface="Impact"/>
                <a:sym typeface="Impact"/>
              </a:rPr>
              <a:t>Team Members</a:t>
            </a:r>
            <a:endParaRPr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Impact"/>
                <a:ea typeface="Impact"/>
                <a:cs typeface="Impact"/>
                <a:sym typeface="Impact"/>
              </a:rPr>
              <a:t>              </a:t>
            </a:r>
            <a:r>
              <a:rPr lang="en-GB" sz="1000">
                <a:latin typeface="Impact"/>
                <a:ea typeface="Impact"/>
                <a:cs typeface="Impact"/>
                <a:sym typeface="Impact"/>
              </a:rPr>
              <a:t> </a:t>
            </a:r>
            <a:r>
              <a:rPr lang="en-GB" sz="1000">
                <a:latin typeface="Impact"/>
                <a:ea typeface="Impact"/>
                <a:cs typeface="Impact"/>
                <a:sym typeface="Impact"/>
              </a:rPr>
              <a:t>                Vyshak P P (VAS15CS113)</a:t>
            </a:r>
            <a:endParaRPr sz="100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Impact"/>
                <a:ea typeface="Impact"/>
                <a:cs typeface="Impact"/>
                <a:sym typeface="Impact"/>
              </a:rPr>
              <a:t>                                    </a:t>
            </a:r>
            <a:r>
              <a:rPr lang="en-GB" sz="1000">
                <a:latin typeface="Impact"/>
                <a:ea typeface="Impact"/>
                <a:cs typeface="Impact"/>
                <a:sym typeface="Impact"/>
              </a:rPr>
              <a:t>Mohamed Sahin V A (VAS15CS068)</a:t>
            </a:r>
            <a:endParaRPr sz="100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Impact"/>
                <a:ea typeface="Impact"/>
                <a:cs typeface="Impact"/>
                <a:sym typeface="Impact"/>
              </a:rPr>
              <a:t>                                    Joe S Kolengaden </a:t>
            </a:r>
            <a:r>
              <a:rPr lang="en-GB" sz="1000">
                <a:latin typeface="Impact"/>
                <a:ea typeface="Impact"/>
                <a:cs typeface="Impact"/>
                <a:sym typeface="Impact"/>
              </a:rPr>
              <a:t>(VAS15CS060)</a:t>
            </a:r>
            <a:endParaRPr sz="1000"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89" name="Google Shape;8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750" y="2705375"/>
            <a:ext cx="3359975" cy="218025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3"/>
          <p:cNvSpPr txBox="1"/>
          <p:nvPr/>
        </p:nvSpPr>
        <p:spPr>
          <a:xfrm>
            <a:off x="4007400" y="27700"/>
            <a:ext cx="1030500" cy="6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Group A2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Navigation Block</a:t>
            </a:r>
            <a:endParaRPr/>
          </a:p>
        </p:txBody>
      </p:sp>
      <p:pic>
        <p:nvPicPr>
          <p:cNvPr id="153" name="Google Shape;15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5575" y="1958300"/>
            <a:ext cx="3917146" cy="298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Left Wheel &amp; Right Wheel</a:t>
            </a:r>
            <a:endParaRPr/>
          </a:p>
        </p:txBody>
      </p:sp>
      <p:pic>
        <p:nvPicPr>
          <p:cNvPr id="160" name="Google Shape;16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050" y="1814376"/>
            <a:ext cx="2554225" cy="163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2325" y="3484399"/>
            <a:ext cx="2490950" cy="159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05000" y="1802075"/>
            <a:ext cx="5821475" cy="327822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Sensor Cluster 1, 2 &amp; 3</a:t>
            </a:r>
            <a:endParaRPr/>
          </a:p>
        </p:txBody>
      </p:sp>
      <p:pic>
        <p:nvPicPr>
          <p:cNvPr id="169" name="Google Shape;16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7075" y="2344961"/>
            <a:ext cx="2915014" cy="20926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4711" y="673311"/>
            <a:ext cx="2915014" cy="20926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04701" y="2918925"/>
            <a:ext cx="2915025" cy="2092701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Power management block</a:t>
            </a:r>
            <a:endParaRPr/>
          </a:p>
        </p:txBody>
      </p:sp>
      <p:pic>
        <p:nvPicPr>
          <p:cNvPr id="178" name="Google Shape;17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2075" y="1950050"/>
            <a:ext cx="4843458" cy="298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86" name="Google Shape;186;p26"/>
          <p:cNvSpPr txBox="1"/>
          <p:nvPr/>
        </p:nvSpPr>
        <p:spPr>
          <a:xfrm>
            <a:off x="1733550" y="903950"/>
            <a:ext cx="56769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latin typeface="Caveat"/>
                <a:ea typeface="Caveat"/>
                <a:cs typeface="Caveat"/>
                <a:sym typeface="Caveat"/>
              </a:rPr>
              <a:t>Thank you !!</a:t>
            </a:r>
            <a:endParaRPr b="1" sz="3000"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Contents</a:t>
            </a:r>
            <a:endParaRPr/>
          </a:p>
        </p:txBody>
      </p:sp>
      <p:sp>
        <p:nvSpPr>
          <p:cNvPr id="96" name="Google Shape;96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Abstract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Problem Statement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Design</a:t>
            </a:r>
            <a:endParaRPr sz="1800"/>
          </a:p>
        </p:txBody>
      </p:sp>
      <p:sp>
        <p:nvSpPr>
          <p:cNvPr id="97" name="Google Shape;97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</a:t>
            </a:r>
            <a:endParaRPr/>
          </a:p>
        </p:txBody>
      </p:sp>
      <p:sp>
        <p:nvSpPr>
          <p:cNvPr id="103" name="Google Shape;103;p15"/>
          <p:cNvSpPr txBox="1"/>
          <p:nvPr>
            <p:ph idx="1" type="body"/>
          </p:nvPr>
        </p:nvSpPr>
        <p:spPr>
          <a:xfrm>
            <a:off x="1159083" y="1853850"/>
            <a:ext cx="75738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Ever </a:t>
            </a:r>
            <a:r>
              <a:rPr lang="en-GB"/>
              <a:t>growing demand and </a:t>
            </a:r>
            <a:r>
              <a:rPr lang="en-GB"/>
              <a:t>developments</a:t>
            </a:r>
            <a:r>
              <a:rPr lang="en-GB"/>
              <a:t> in space exploration industry have inspired  us to create </a:t>
            </a:r>
            <a:r>
              <a:rPr b="1" lang="en-GB"/>
              <a:t>MARWIN.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Rapid </a:t>
            </a:r>
            <a:r>
              <a:rPr lang="en-GB"/>
              <a:t>industrialization</a:t>
            </a:r>
            <a:r>
              <a:rPr lang="en-GB"/>
              <a:t> and entry of private firms in space industry have opened up new </a:t>
            </a:r>
            <a:r>
              <a:rPr lang="en-GB"/>
              <a:t>possibilities</a:t>
            </a:r>
            <a:r>
              <a:rPr lang="en-GB"/>
              <a:t> for startups.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  <p:sp>
        <p:nvSpPr>
          <p:cNvPr id="104" name="Google Shape;104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Abstract: project background</a:t>
            </a:r>
            <a:endParaRPr/>
          </a:p>
        </p:txBody>
      </p:sp>
      <p:sp>
        <p:nvSpPr>
          <p:cNvPr id="110" name="Google Shape;110;p16"/>
          <p:cNvSpPr txBox="1"/>
          <p:nvPr>
            <p:ph idx="1" type="body"/>
          </p:nvPr>
        </p:nvSpPr>
        <p:spPr>
          <a:xfrm>
            <a:off x="1140600" y="1853850"/>
            <a:ext cx="80034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The basic aim behind the project  is to address the need of open source projects in space industry.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The </a:t>
            </a:r>
            <a:r>
              <a:rPr b="1" lang="en-GB"/>
              <a:t>MARWIN</a:t>
            </a:r>
            <a:r>
              <a:rPr lang="en-GB"/>
              <a:t> rover is designed to be modular and customizable according to various explorational needs.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The basic use of </a:t>
            </a:r>
            <a:r>
              <a:rPr b="1" lang="en-GB"/>
              <a:t>MARWIN</a:t>
            </a:r>
            <a:r>
              <a:rPr lang="en-GB"/>
              <a:t> will be to avail rapid </a:t>
            </a:r>
            <a:r>
              <a:rPr lang="en-GB"/>
              <a:t>deployable rover</a:t>
            </a:r>
            <a:r>
              <a:rPr lang="en-GB"/>
              <a:t> solutions in human exploration of other planets.</a:t>
            </a:r>
            <a:endParaRPr/>
          </a:p>
        </p:txBody>
      </p:sp>
      <p:sp>
        <p:nvSpPr>
          <p:cNvPr id="111" name="Google Shape;111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 statement:</a:t>
            </a:r>
            <a:endParaRPr/>
          </a:p>
        </p:txBody>
      </p:sp>
      <p:sp>
        <p:nvSpPr>
          <p:cNvPr id="117" name="Google Shape;117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The working of space rover cannot be exhibited to the public directly and it is because of high maintenance costs.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There is a lack of open-source projects that support  space exploration and related technology.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There is no available prototype or even design for  rapid deployable modular rovers.</a:t>
            </a:r>
            <a:endParaRPr/>
          </a:p>
        </p:txBody>
      </p:sp>
      <p:sp>
        <p:nvSpPr>
          <p:cNvPr id="118" name="Google Shape;118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Design</a:t>
            </a:r>
            <a:endParaRPr/>
          </a:p>
        </p:txBody>
      </p:sp>
      <p:sp>
        <p:nvSpPr>
          <p:cNvPr id="124" name="Google Shape;124;p18"/>
          <p:cNvSpPr txBox="1"/>
          <p:nvPr>
            <p:ph idx="1" type="body"/>
          </p:nvPr>
        </p:nvSpPr>
        <p:spPr>
          <a:xfrm>
            <a:off x="1088631" y="1853850"/>
            <a:ext cx="75240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The design principle of MARWIN is logically divided into 3*3*3  like Rubik’s Cube design approach.</a:t>
            </a:r>
            <a:r>
              <a:rPr lang="en-GB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We use Rocker Bogie mechanism for traversing through rough terrain.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We provide any of the scientific equipment in this prototype.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Atmospheric content Sensor : Which enables us to detect the presence of different types of Gases.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Life detecting robotic system : Which detects the presence of biological life form.</a:t>
            </a:r>
            <a:endParaRPr/>
          </a:p>
        </p:txBody>
      </p:sp>
      <p:sp>
        <p:nvSpPr>
          <p:cNvPr id="125" name="Google Shape;125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Architecture</a:t>
            </a:r>
            <a:endParaRPr/>
          </a:p>
        </p:txBody>
      </p:sp>
      <p:sp>
        <p:nvSpPr>
          <p:cNvPr id="131" name="Google Shape;131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32" name="Google Shape;13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2050" y="359000"/>
            <a:ext cx="4574025" cy="49576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Raspberry Pi 3 B+</a:t>
            </a:r>
            <a:endParaRPr/>
          </a:p>
        </p:txBody>
      </p:sp>
      <p:pic>
        <p:nvPicPr>
          <p:cNvPr id="138" name="Google Shape;13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0475" y="736050"/>
            <a:ext cx="2917675" cy="417627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40" name="Google Shape;140;p20"/>
          <p:cNvSpPr txBox="1"/>
          <p:nvPr/>
        </p:nvSpPr>
        <p:spPr>
          <a:xfrm>
            <a:off x="872825" y="2024850"/>
            <a:ext cx="4627800" cy="26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It acts as the brain (Motherboard).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Buffers all data in the internal server (Database).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Live Analysis</a:t>
            </a:r>
            <a:endParaRPr/>
          </a:p>
        </p:txBody>
      </p:sp>
      <p:pic>
        <p:nvPicPr>
          <p:cNvPr id="146" name="Google Shape;14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2375" y="1924475"/>
            <a:ext cx="3330702" cy="298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