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EBEBEB"/>
    <a:srgbClr val="5053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3291-E288-4A5E-BBD5-FA1D410B1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86C58F-3D47-4B3A-A862-4EF1E9C030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1AF28-48EA-4856-8719-4D16EA88FB20}"/>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5" name="Footer Placeholder 4">
            <a:extLst>
              <a:ext uri="{FF2B5EF4-FFF2-40B4-BE49-F238E27FC236}">
                <a16:creationId xmlns:a16="http://schemas.microsoft.com/office/drawing/2014/main" id="{56FC8EEB-B521-4C71-BA46-FBB98D1D9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9DA78-4FF4-48ED-899E-744FDA951033}"/>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428101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0BCE-FD88-4460-BC76-739FDB1932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A598C0-D270-4D84-95E5-B2EA1A872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5DE03-F126-4715-BAC3-27A55C2F9E09}"/>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5" name="Footer Placeholder 4">
            <a:extLst>
              <a:ext uri="{FF2B5EF4-FFF2-40B4-BE49-F238E27FC236}">
                <a16:creationId xmlns:a16="http://schemas.microsoft.com/office/drawing/2014/main" id="{859ED18B-11F7-43B6-B5EC-FCBDB34C2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5F6FA-7A7B-4624-83E6-CC3A0465C0F8}"/>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201212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B94E9-D885-4C4E-A2AA-CB7FD808B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152B6F-CAD6-440E-8B21-E9255060E1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D30F1-8774-44B7-A63E-12E8158C70B4}"/>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5" name="Footer Placeholder 4">
            <a:extLst>
              <a:ext uri="{FF2B5EF4-FFF2-40B4-BE49-F238E27FC236}">
                <a16:creationId xmlns:a16="http://schemas.microsoft.com/office/drawing/2014/main" id="{9D4620F7-22C1-4300-B5FC-3CF8F39F9B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987E7-26EB-4995-B4D2-76BE0756CDE1}"/>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2093049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D91C0-C8D6-4A9D-8E42-DEB8A8E13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95A6B-D3BF-468D-A638-B700B7FF88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F214F-CBA0-426F-848D-0C30797E6824}"/>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5" name="Footer Placeholder 4">
            <a:extLst>
              <a:ext uri="{FF2B5EF4-FFF2-40B4-BE49-F238E27FC236}">
                <a16:creationId xmlns:a16="http://schemas.microsoft.com/office/drawing/2014/main" id="{A451130B-71BB-498F-88C3-6166C77D1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DC69E-5A19-4AD2-BAFE-92DABAE52D5E}"/>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1604530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18C8-7DFC-49FF-929B-2A0AED67F4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3E577-F94A-4FF4-BFDC-53B353C87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A88119-D54E-4736-85B2-D549FF6D76F5}"/>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5" name="Footer Placeholder 4">
            <a:extLst>
              <a:ext uri="{FF2B5EF4-FFF2-40B4-BE49-F238E27FC236}">
                <a16:creationId xmlns:a16="http://schemas.microsoft.com/office/drawing/2014/main" id="{84FE6C76-CE8D-4BCC-A9CE-D34564BDD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B2E71-6289-4368-B27D-465649280647}"/>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6966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7B5F4-90E8-4A68-BBAE-ADDEAAAE98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B871B-DC4C-4DEA-B635-B6DF767C25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A0F216-0B64-4173-AAF0-110CD68B7D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847A9-6551-4013-8791-DCE1CB8CB656}"/>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6" name="Footer Placeholder 5">
            <a:extLst>
              <a:ext uri="{FF2B5EF4-FFF2-40B4-BE49-F238E27FC236}">
                <a16:creationId xmlns:a16="http://schemas.microsoft.com/office/drawing/2014/main" id="{99B9BB8B-C940-4D18-9ACD-F7EDC41D97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D13DA-91FD-4460-B3A1-FF2205D24ABF}"/>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9455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ECA4-3F9E-4B82-97A0-D4DC6BF28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B8D323-E8B0-42FA-A636-3DEEB55EC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EE5A47-645D-41D2-8CCA-8093F8053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3354F1-346A-4C52-8C45-8B4842312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60E133-B022-4DF1-B34F-7D14E29A5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567E81-8213-4A0A-96A8-1A5ED0D520F5}"/>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8" name="Footer Placeholder 7">
            <a:extLst>
              <a:ext uri="{FF2B5EF4-FFF2-40B4-BE49-F238E27FC236}">
                <a16:creationId xmlns:a16="http://schemas.microsoft.com/office/drawing/2014/main" id="{76F15B91-870C-41FF-81A7-F889A77D7B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BC3310-B732-40E6-9081-79463A745707}"/>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404090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CDEE-6ABB-40A3-B40E-62DB1CFE44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039C6A-83DD-4B36-BCAB-72E2C63005DA}"/>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4" name="Footer Placeholder 3">
            <a:extLst>
              <a:ext uri="{FF2B5EF4-FFF2-40B4-BE49-F238E27FC236}">
                <a16:creationId xmlns:a16="http://schemas.microsoft.com/office/drawing/2014/main" id="{330A2073-A29B-45D0-ADFE-88E1A0C321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FAC91-2B3B-49D8-A386-D80ADFAF5530}"/>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413558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871E31-173E-4FB3-840B-B19C525DD45F}"/>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3" name="Footer Placeholder 2">
            <a:extLst>
              <a:ext uri="{FF2B5EF4-FFF2-40B4-BE49-F238E27FC236}">
                <a16:creationId xmlns:a16="http://schemas.microsoft.com/office/drawing/2014/main" id="{3F928AB7-65CA-49E2-9F6C-150F9A8FDF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8532DC-AE46-4C46-AC7E-0E99987B5D31}"/>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204968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7F64B-95F5-4FD4-90C9-32157960C6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655201-151D-44E4-8BA9-206BF166A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2133F3-5AC3-43FA-A674-BC750A21B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B9045-06C4-456E-9F2A-0B857FAEEC97}"/>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6" name="Footer Placeholder 5">
            <a:extLst>
              <a:ext uri="{FF2B5EF4-FFF2-40B4-BE49-F238E27FC236}">
                <a16:creationId xmlns:a16="http://schemas.microsoft.com/office/drawing/2014/main" id="{4759E65F-FDBA-4E84-A0F2-972C11E310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53C71-5096-49E1-B086-92C149D93947}"/>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970640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73F74-73C3-414D-88AE-CDF87A61B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2B8B50-41C9-4755-8A1C-05A9EC9B3E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932F0-50CE-4B34-91CB-3FF262662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C707F-E3EC-4420-BE08-49EC682255F3}"/>
              </a:ext>
            </a:extLst>
          </p:cNvPr>
          <p:cNvSpPr>
            <a:spLocks noGrp="1"/>
          </p:cNvSpPr>
          <p:nvPr>
            <p:ph type="dt" sz="half" idx="10"/>
          </p:nvPr>
        </p:nvSpPr>
        <p:spPr/>
        <p:txBody>
          <a:bodyPr/>
          <a:lstStyle/>
          <a:p>
            <a:fld id="{CA408B12-23D1-44A6-A057-31AB94A8D72B}" type="datetimeFigureOut">
              <a:rPr lang="en-US" smtClean="0"/>
              <a:t>3/5/2020</a:t>
            </a:fld>
            <a:endParaRPr lang="en-US"/>
          </a:p>
        </p:txBody>
      </p:sp>
      <p:sp>
        <p:nvSpPr>
          <p:cNvPr id="6" name="Footer Placeholder 5">
            <a:extLst>
              <a:ext uri="{FF2B5EF4-FFF2-40B4-BE49-F238E27FC236}">
                <a16:creationId xmlns:a16="http://schemas.microsoft.com/office/drawing/2014/main" id="{9C68652F-91DF-4D1C-A3F5-950448D4F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BD2E4-35DA-4785-ABF2-C0A965ABA711}"/>
              </a:ext>
            </a:extLst>
          </p:cNvPr>
          <p:cNvSpPr>
            <a:spLocks noGrp="1"/>
          </p:cNvSpPr>
          <p:nvPr>
            <p:ph type="sldNum" sz="quarter" idx="12"/>
          </p:nvPr>
        </p:nvSpPr>
        <p:spPr/>
        <p:txBody>
          <a:bodyPr/>
          <a:lstStyle/>
          <a:p>
            <a:fld id="{266D7BBA-C681-4187-AE62-62F2C96D18A1}" type="slidenum">
              <a:rPr lang="en-US" smtClean="0"/>
              <a:t>‹#›</a:t>
            </a:fld>
            <a:endParaRPr lang="en-US"/>
          </a:p>
        </p:txBody>
      </p:sp>
    </p:spTree>
    <p:extLst>
      <p:ext uri="{BB962C8B-B14F-4D97-AF65-F5344CB8AC3E}">
        <p14:creationId xmlns:p14="http://schemas.microsoft.com/office/powerpoint/2010/main" val="189355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BD23A-0F97-4FEA-A5A1-D20104395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A95938-5DEC-4FA1-A283-70BE97E2ED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F6661-79FB-4603-BA68-98E1FCBFC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408B12-23D1-44A6-A057-31AB94A8D72B}" type="datetimeFigureOut">
              <a:rPr lang="en-US" smtClean="0"/>
              <a:t>3/5/2020</a:t>
            </a:fld>
            <a:endParaRPr lang="en-US"/>
          </a:p>
        </p:txBody>
      </p:sp>
      <p:sp>
        <p:nvSpPr>
          <p:cNvPr id="5" name="Footer Placeholder 4">
            <a:extLst>
              <a:ext uri="{FF2B5EF4-FFF2-40B4-BE49-F238E27FC236}">
                <a16:creationId xmlns:a16="http://schemas.microsoft.com/office/drawing/2014/main" id="{EC73C9C0-0B05-418C-AA46-BD265EFAA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714000-9512-4309-8E63-087BC3793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D7BBA-C681-4187-AE62-62F2C96D18A1}" type="slidenum">
              <a:rPr lang="en-US" smtClean="0"/>
              <a:t>‹#›</a:t>
            </a:fld>
            <a:endParaRPr lang="en-US"/>
          </a:p>
        </p:txBody>
      </p:sp>
    </p:spTree>
    <p:extLst>
      <p:ext uri="{BB962C8B-B14F-4D97-AF65-F5344CB8AC3E}">
        <p14:creationId xmlns:p14="http://schemas.microsoft.com/office/powerpoint/2010/main" val="52119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A66E6-FC8E-43DF-959F-127A6CF76FD1}"/>
              </a:ext>
            </a:extLst>
          </p:cNvPr>
          <p:cNvSpPr>
            <a:spLocks noGrp="1"/>
          </p:cNvSpPr>
          <p:nvPr>
            <p:ph type="ctrTitle"/>
          </p:nvPr>
        </p:nvSpPr>
        <p:spPr/>
        <p:txBody>
          <a:bodyPr/>
          <a:lstStyle/>
          <a:p>
            <a:r>
              <a:rPr lang="en-US" dirty="0"/>
              <a:t>Car Rental Management System</a:t>
            </a:r>
          </a:p>
        </p:txBody>
      </p:sp>
      <p:sp>
        <p:nvSpPr>
          <p:cNvPr id="3" name="Subtitle 2">
            <a:extLst>
              <a:ext uri="{FF2B5EF4-FFF2-40B4-BE49-F238E27FC236}">
                <a16:creationId xmlns:a16="http://schemas.microsoft.com/office/drawing/2014/main" id="{A7A8C985-29E9-43A7-BDEB-2F56C90A9B53}"/>
              </a:ext>
            </a:extLst>
          </p:cNvPr>
          <p:cNvSpPr>
            <a:spLocks noGrp="1"/>
          </p:cNvSpPr>
          <p:nvPr>
            <p:ph type="subTitle" idx="1"/>
          </p:nvPr>
        </p:nvSpPr>
        <p:spPr/>
        <p:txBody>
          <a:bodyPr>
            <a:normAutofit fontScale="77500" lnSpcReduction="20000"/>
          </a:bodyPr>
          <a:lstStyle/>
          <a:p>
            <a:r>
              <a:rPr lang="en-US" dirty="0"/>
              <a:t>Group 4:</a:t>
            </a:r>
          </a:p>
          <a:p>
            <a:r>
              <a:rPr lang="en-US" sz="2300" i="1" dirty="0"/>
              <a:t>Anene Bekuma Terefe 610773</a:t>
            </a:r>
            <a:endParaRPr lang="en-US" sz="2300" dirty="0"/>
          </a:p>
          <a:p>
            <a:r>
              <a:rPr lang="en-US" sz="2300" i="1" dirty="0"/>
              <a:t>Joe Sleiman 610721</a:t>
            </a:r>
            <a:endParaRPr lang="en-US" sz="2300" dirty="0"/>
          </a:p>
          <a:p>
            <a:r>
              <a:rPr lang="en-US" sz="2300" i="1" dirty="0"/>
              <a:t>Namuun Sainbayar 610745</a:t>
            </a:r>
            <a:endParaRPr lang="en-US" sz="2300" dirty="0"/>
          </a:p>
          <a:p>
            <a:r>
              <a:rPr lang="en-US" sz="2300" i="1" dirty="0" err="1"/>
              <a:t>Tesfai</a:t>
            </a:r>
            <a:r>
              <a:rPr lang="en-US" sz="2300" i="1" dirty="0"/>
              <a:t> </a:t>
            </a:r>
            <a:r>
              <a:rPr lang="en-US" sz="2300" i="1" dirty="0" err="1"/>
              <a:t>Gebrekidan</a:t>
            </a:r>
            <a:r>
              <a:rPr lang="en-US" sz="2300" i="1" dirty="0"/>
              <a:t> 110464</a:t>
            </a:r>
            <a:endParaRPr lang="en-US" sz="2300" dirty="0"/>
          </a:p>
          <a:p>
            <a:endParaRPr lang="en-US" dirty="0"/>
          </a:p>
        </p:txBody>
      </p:sp>
    </p:spTree>
    <p:extLst>
      <p:ext uri="{BB962C8B-B14F-4D97-AF65-F5344CB8AC3E}">
        <p14:creationId xmlns:p14="http://schemas.microsoft.com/office/powerpoint/2010/main" val="3384452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88FA-AFB3-4C2C-A5AE-B8D1F0497A03}"/>
              </a:ext>
            </a:extLst>
          </p:cNvPr>
          <p:cNvSpPr>
            <a:spLocks noGrp="1"/>
          </p:cNvSpPr>
          <p:nvPr>
            <p:ph type="title"/>
          </p:nvPr>
        </p:nvSpPr>
        <p:spPr/>
        <p:txBody>
          <a:bodyPr/>
          <a:lstStyle/>
          <a:p>
            <a:r>
              <a:rPr lang="en-US" b="1" dirty="0"/>
              <a:t>Collaboration</a:t>
            </a:r>
            <a:r>
              <a:rPr lang="en-US" dirty="0"/>
              <a:t> </a:t>
            </a:r>
            <a:r>
              <a:rPr lang="en-US" b="1" dirty="0"/>
              <a:t>diagram – Book a car</a:t>
            </a:r>
          </a:p>
        </p:txBody>
      </p:sp>
      <p:pic>
        <p:nvPicPr>
          <p:cNvPr id="4" name="Content Placeholder 3">
            <a:extLst>
              <a:ext uri="{FF2B5EF4-FFF2-40B4-BE49-F238E27FC236}">
                <a16:creationId xmlns:a16="http://schemas.microsoft.com/office/drawing/2014/main" id="{4910D6EE-64A2-47D6-A062-C6AFB298881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2200" y="2377281"/>
            <a:ext cx="7467600" cy="3248025"/>
          </a:xfrm>
          <a:prstGeom prst="rect">
            <a:avLst/>
          </a:prstGeom>
          <a:noFill/>
          <a:ln>
            <a:noFill/>
          </a:ln>
        </p:spPr>
      </p:pic>
    </p:spTree>
    <p:extLst>
      <p:ext uri="{BB962C8B-B14F-4D97-AF65-F5344CB8AC3E}">
        <p14:creationId xmlns:p14="http://schemas.microsoft.com/office/powerpoint/2010/main" val="295496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88FA-AFB3-4C2C-A5AE-B8D1F0497A03}"/>
              </a:ext>
            </a:extLst>
          </p:cNvPr>
          <p:cNvSpPr>
            <a:spLocks noGrp="1"/>
          </p:cNvSpPr>
          <p:nvPr>
            <p:ph type="title"/>
          </p:nvPr>
        </p:nvSpPr>
        <p:spPr/>
        <p:txBody>
          <a:bodyPr/>
          <a:lstStyle/>
          <a:p>
            <a:r>
              <a:rPr lang="en-US" b="1" dirty="0"/>
              <a:t>Collaboration</a:t>
            </a:r>
            <a:r>
              <a:rPr lang="en-US" dirty="0"/>
              <a:t> </a:t>
            </a:r>
            <a:r>
              <a:rPr lang="en-US" b="1" dirty="0"/>
              <a:t>diagram – Cancel booking</a:t>
            </a:r>
          </a:p>
        </p:txBody>
      </p:sp>
      <p:pic>
        <p:nvPicPr>
          <p:cNvPr id="6" name="Content Placeholder 5">
            <a:extLst>
              <a:ext uri="{FF2B5EF4-FFF2-40B4-BE49-F238E27FC236}">
                <a16:creationId xmlns:a16="http://schemas.microsoft.com/office/drawing/2014/main" id="{06D50FD2-ACD6-4CA7-AC14-6D2746393817}"/>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1358" y="1825625"/>
            <a:ext cx="6549283" cy="4351338"/>
          </a:xfrm>
          <a:prstGeom prst="rect">
            <a:avLst/>
          </a:prstGeom>
          <a:noFill/>
          <a:ln>
            <a:noFill/>
          </a:ln>
        </p:spPr>
      </p:pic>
    </p:spTree>
    <p:extLst>
      <p:ext uri="{BB962C8B-B14F-4D97-AF65-F5344CB8AC3E}">
        <p14:creationId xmlns:p14="http://schemas.microsoft.com/office/powerpoint/2010/main" val="309007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88FA-AFB3-4C2C-A5AE-B8D1F0497A03}"/>
              </a:ext>
            </a:extLst>
          </p:cNvPr>
          <p:cNvSpPr>
            <a:spLocks noGrp="1"/>
          </p:cNvSpPr>
          <p:nvPr>
            <p:ph type="title"/>
          </p:nvPr>
        </p:nvSpPr>
        <p:spPr/>
        <p:txBody>
          <a:bodyPr/>
          <a:lstStyle/>
          <a:p>
            <a:r>
              <a:rPr lang="en-US" b="1" dirty="0"/>
              <a:t>VOPC</a:t>
            </a:r>
            <a:r>
              <a:rPr lang="en-US" dirty="0"/>
              <a:t> </a:t>
            </a:r>
            <a:r>
              <a:rPr lang="en-US" b="1" dirty="0"/>
              <a:t>diagram – Book a car</a:t>
            </a:r>
          </a:p>
        </p:txBody>
      </p:sp>
      <p:pic>
        <p:nvPicPr>
          <p:cNvPr id="6" name="Content Placeholder 5">
            <a:extLst>
              <a:ext uri="{FF2B5EF4-FFF2-40B4-BE49-F238E27FC236}">
                <a16:creationId xmlns:a16="http://schemas.microsoft.com/office/drawing/2014/main" id="{E765D3B3-1188-4757-B0F1-E5FA94E551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99784" y="1881685"/>
            <a:ext cx="7392432" cy="4239217"/>
          </a:xfrm>
          <a:prstGeom prst="rect">
            <a:avLst/>
          </a:prstGeom>
          <a:noFill/>
          <a:ln>
            <a:noFill/>
          </a:ln>
        </p:spPr>
      </p:pic>
    </p:spTree>
    <p:extLst>
      <p:ext uri="{BB962C8B-B14F-4D97-AF65-F5344CB8AC3E}">
        <p14:creationId xmlns:p14="http://schemas.microsoft.com/office/powerpoint/2010/main" val="272089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88FA-AFB3-4C2C-A5AE-B8D1F0497A03}"/>
              </a:ext>
            </a:extLst>
          </p:cNvPr>
          <p:cNvSpPr>
            <a:spLocks noGrp="1"/>
          </p:cNvSpPr>
          <p:nvPr>
            <p:ph type="title"/>
          </p:nvPr>
        </p:nvSpPr>
        <p:spPr/>
        <p:txBody>
          <a:bodyPr/>
          <a:lstStyle/>
          <a:p>
            <a:r>
              <a:rPr lang="en-US" b="1" dirty="0"/>
              <a:t>VOPC</a:t>
            </a:r>
            <a:r>
              <a:rPr lang="en-US" dirty="0"/>
              <a:t> </a:t>
            </a:r>
            <a:r>
              <a:rPr lang="en-US" b="1" dirty="0"/>
              <a:t>diagram – Cancel booking</a:t>
            </a:r>
          </a:p>
        </p:txBody>
      </p:sp>
      <p:pic>
        <p:nvPicPr>
          <p:cNvPr id="7" name="Content Placeholder 6">
            <a:extLst>
              <a:ext uri="{FF2B5EF4-FFF2-40B4-BE49-F238E27FC236}">
                <a16:creationId xmlns:a16="http://schemas.microsoft.com/office/drawing/2014/main" id="{437AE726-68D8-41BA-A3A2-8131EED86E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7959" y="1825625"/>
            <a:ext cx="6816081" cy="4351338"/>
          </a:xfrm>
          <a:prstGeom prst="rect">
            <a:avLst/>
          </a:prstGeom>
          <a:noFill/>
          <a:ln>
            <a:noFill/>
          </a:ln>
        </p:spPr>
      </p:pic>
    </p:spTree>
    <p:extLst>
      <p:ext uri="{BB962C8B-B14F-4D97-AF65-F5344CB8AC3E}">
        <p14:creationId xmlns:p14="http://schemas.microsoft.com/office/powerpoint/2010/main" val="2976810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E9DA-5195-4D7E-B908-BDBAD428CA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B9114E-B06E-4502-B19A-DFCEE004F20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8257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2722-16F2-42BC-892B-DD2E95E44C64}"/>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842974D3-8FB6-4F1A-AD12-D2263D6840F8}"/>
              </a:ext>
            </a:extLst>
          </p:cNvPr>
          <p:cNvSpPr>
            <a:spLocks noGrp="1"/>
          </p:cNvSpPr>
          <p:nvPr>
            <p:ph idx="1"/>
          </p:nvPr>
        </p:nvSpPr>
        <p:spPr/>
        <p:txBody>
          <a:bodyPr>
            <a:normAutofit fontScale="85000" lnSpcReduction="20000"/>
          </a:bodyPr>
          <a:lstStyle/>
          <a:p>
            <a:r>
              <a:rPr lang="en-US" dirty="0"/>
              <a:t>Several years ago, if you want to rent a car you should go to the shop in personal, after taking an appointment, waiting your meeting, negotiate with the owner, check the cars that suits your budget,  ask questions about the car like how much it take gas, how much miles already operated, how many accidents if there any, check any scratches, check  if is it full of gas before you take it, and many more things.</a:t>
            </a:r>
          </a:p>
          <a:p>
            <a:r>
              <a:rPr lang="en-US" dirty="0"/>
              <a:t>But nowadays you can do all these features through an online Software, website, or apps,</a:t>
            </a:r>
          </a:p>
          <a:p>
            <a:r>
              <a:rPr lang="en-US" dirty="0"/>
              <a:t>Facilitating everything to the users and Customers, so they cannot waste time, they can book or rent a car in advance, especially if they are going or travelling somewhere else, they can manage everything in their places, plus now there are lot of websites or software for car rental management system, so there are lot of competitors, everyone need to make her/his car rental management system better than the other to attract more customers and gain more money.</a:t>
            </a:r>
          </a:p>
          <a:p>
            <a:endParaRPr lang="en-US" dirty="0"/>
          </a:p>
        </p:txBody>
      </p:sp>
    </p:spTree>
    <p:extLst>
      <p:ext uri="{BB962C8B-B14F-4D97-AF65-F5344CB8AC3E}">
        <p14:creationId xmlns:p14="http://schemas.microsoft.com/office/powerpoint/2010/main" val="74104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5FE596-69C4-4A3F-ADB5-F21AC856042D}"/>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rPr>
              <a:t>Positioning</a:t>
            </a:r>
            <a:endParaRPr lang="en-US" sz="3200" dirty="0">
              <a:solidFill>
                <a:srgbClr val="FFFFFF"/>
              </a:solidFill>
            </a:endParaRPr>
          </a:p>
        </p:txBody>
      </p:sp>
      <p:sp>
        <p:nvSpPr>
          <p:cNvPr id="3" name="Content Placeholder 2">
            <a:extLst>
              <a:ext uri="{FF2B5EF4-FFF2-40B4-BE49-F238E27FC236}">
                <a16:creationId xmlns:a16="http://schemas.microsoft.com/office/drawing/2014/main" id="{30E00F42-A2C3-41E4-802F-69B7DE957EBE}"/>
              </a:ext>
            </a:extLst>
          </p:cNvPr>
          <p:cNvSpPr>
            <a:spLocks noGrp="1"/>
          </p:cNvSpPr>
          <p:nvPr>
            <p:ph idx="1"/>
          </p:nvPr>
        </p:nvSpPr>
        <p:spPr>
          <a:xfrm>
            <a:off x="966951" y="3355130"/>
            <a:ext cx="2669407" cy="2427333"/>
          </a:xfrm>
        </p:spPr>
        <p:txBody>
          <a:bodyPr>
            <a:normAutofit/>
          </a:bodyPr>
          <a:lstStyle/>
          <a:p>
            <a:r>
              <a:rPr lang="en-US" sz="1600" b="1" dirty="0"/>
              <a:t>Problem Statement</a:t>
            </a:r>
            <a:endParaRPr lang="en-US" sz="1600" dirty="0"/>
          </a:p>
          <a:p>
            <a:endParaRPr lang="en-US" sz="1600" dirty="0"/>
          </a:p>
          <a:p>
            <a:endParaRPr lang="en-US" sz="1600" dirty="0"/>
          </a:p>
        </p:txBody>
      </p:sp>
      <p:graphicFrame>
        <p:nvGraphicFramePr>
          <p:cNvPr id="4" name="Table 3">
            <a:extLst>
              <a:ext uri="{FF2B5EF4-FFF2-40B4-BE49-F238E27FC236}">
                <a16:creationId xmlns:a16="http://schemas.microsoft.com/office/drawing/2014/main" id="{965C2500-7F3F-4252-A958-1B78768A43BB}"/>
              </a:ext>
            </a:extLst>
          </p:cNvPr>
          <p:cNvGraphicFramePr>
            <a:graphicFrameLocks noGrp="1"/>
          </p:cNvGraphicFramePr>
          <p:nvPr>
            <p:extLst>
              <p:ext uri="{D42A27DB-BD31-4B8C-83A1-F6EECF244321}">
                <p14:modId xmlns:p14="http://schemas.microsoft.com/office/powerpoint/2010/main" val="1732048264"/>
              </p:ext>
            </p:extLst>
          </p:nvPr>
        </p:nvGraphicFramePr>
        <p:xfrm>
          <a:off x="4662102" y="1093676"/>
          <a:ext cx="6903724" cy="4568418"/>
        </p:xfrm>
        <a:graphic>
          <a:graphicData uri="http://schemas.openxmlformats.org/drawingml/2006/table">
            <a:tbl>
              <a:tblPr firstRow="1" firstCol="1" bandRow="1">
                <a:noFill/>
                <a:tableStyleId>{5C22544A-7EE6-4342-B048-85BDC9FD1C3A}</a:tableStyleId>
              </a:tblPr>
              <a:tblGrid>
                <a:gridCol w="3394437">
                  <a:extLst>
                    <a:ext uri="{9D8B030D-6E8A-4147-A177-3AD203B41FA5}">
                      <a16:colId xmlns:a16="http://schemas.microsoft.com/office/drawing/2014/main" val="3475102290"/>
                    </a:ext>
                  </a:extLst>
                </a:gridCol>
                <a:gridCol w="3509287">
                  <a:extLst>
                    <a:ext uri="{9D8B030D-6E8A-4147-A177-3AD203B41FA5}">
                      <a16:colId xmlns:a16="http://schemas.microsoft.com/office/drawing/2014/main" val="291124822"/>
                    </a:ext>
                  </a:extLst>
                </a:gridCol>
              </a:tblGrid>
              <a:tr h="1266109">
                <a:tc>
                  <a:txBody>
                    <a:bodyPr/>
                    <a:lstStyle/>
                    <a:p>
                      <a:pPr marL="0" marR="0">
                        <a:lnSpc>
                          <a:spcPct val="115000"/>
                        </a:lnSpc>
                        <a:spcBef>
                          <a:spcPts val="0"/>
                        </a:spcBef>
                        <a:spcAft>
                          <a:spcPts val="0"/>
                        </a:spcAft>
                      </a:pPr>
                      <a:r>
                        <a:rPr lang="en-US" sz="1800" b="0" cap="all" spc="150" dirty="0">
                          <a:solidFill>
                            <a:schemeClr val="lt1"/>
                          </a:solidFill>
                          <a:effectLst/>
                        </a:rPr>
                        <a:t>The problem of</a:t>
                      </a:r>
                      <a:endParaRPr lang="en-US" sz="1800" b="0" cap="all" spc="150" dirty="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b="0" kern="1200" cap="none" spc="0" dirty="0">
                          <a:solidFill>
                            <a:schemeClr val="tx1"/>
                          </a:solidFill>
                          <a:effectLst/>
                          <a:latin typeface="+mn-lt"/>
                          <a:ea typeface="+mn-ea"/>
                          <a:cs typeface="+mn-cs"/>
                        </a:rPr>
                        <a:t>Managing the rental of a car through a system</a:t>
                      </a: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55501197"/>
                  </a:ext>
                </a:extLst>
              </a:tr>
              <a:tr h="585095">
                <a:tc>
                  <a:txBody>
                    <a:bodyPr/>
                    <a:lstStyle/>
                    <a:p>
                      <a:pPr marL="0" marR="0">
                        <a:lnSpc>
                          <a:spcPct val="115000"/>
                        </a:lnSpc>
                        <a:spcBef>
                          <a:spcPts val="0"/>
                        </a:spcBef>
                        <a:spcAft>
                          <a:spcPts val="0"/>
                        </a:spcAft>
                      </a:pPr>
                      <a:r>
                        <a:rPr lang="en-US" sz="1800" b="0" kern="1200" cap="all" spc="150" dirty="0">
                          <a:solidFill>
                            <a:schemeClr val="lt1"/>
                          </a:solidFill>
                          <a:effectLst/>
                          <a:latin typeface="+mn-lt"/>
                          <a:ea typeface="+mn-ea"/>
                          <a:cs typeface="+mn-cs"/>
                        </a:rPr>
                        <a:t>Affects</a:t>
                      </a: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cap="none" spc="0" dirty="0">
                          <a:solidFill>
                            <a:schemeClr val="tx1"/>
                          </a:solidFill>
                          <a:effectLst/>
                        </a:rPr>
                        <a:t>administrators, employees, customers</a:t>
                      </a:r>
                      <a:endParaRPr lang="en-US" sz="1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294508"/>
                  </a:ext>
                </a:extLst>
              </a:tr>
              <a:tr h="1093835">
                <a:tc>
                  <a:txBody>
                    <a:bodyPr/>
                    <a:lstStyle/>
                    <a:p>
                      <a:pPr marL="0" marR="0">
                        <a:lnSpc>
                          <a:spcPct val="115000"/>
                        </a:lnSpc>
                        <a:spcBef>
                          <a:spcPts val="0"/>
                        </a:spcBef>
                        <a:spcAft>
                          <a:spcPts val="0"/>
                        </a:spcAft>
                      </a:pPr>
                      <a:r>
                        <a:rPr lang="en-US" sz="1800" b="0" kern="1200" cap="all" spc="150" dirty="0">
                          <a:solidFill>
                            <a:schemeClr val="lt1"/>
                          </a:solidFill>
                          <a:effectLst/>
                          <a:latin typeface="+mn-lt"/>
                          <a:ea typeface="+mn-ea"/>
                          <a:cs typeface="+mn-cs"/>
                        </a:rPr>
                        <a:t>the impact of which is</a:t>
                      </a: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cap="none" spc="0" dirty="0">
                          <a:solidFill>
                            <a:schemeClr val="tx1"/>
                          </a:solidFill>
                          <a:effectLst/>
                        </a:rPr>
                        <a:t>Customers need to go to business place or make phone call to book rental cars</a:t>
                      </a:r>
                      <a:endParaRPr lang="en-US" sz="1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alpha val="7843"/>
                      </a:srgbClr>
                    </a:solidFill>
                  </a:tcPr>
                </a:tc>
                <a:extLst>
                  <a:ext uri="{0D108BD9-81ED-4DB2-BD59-A6C34878D82A}">
                    <a16:rowId xmlns:a16="http://schemas.microsoft.com/office/drawing/2014/main" val="2609115909"/>
                  </a:ext>
                </a:extLst>
              </a:tr>
              <a:tr h="1602575">
                <a:tc>
                  <a:txBody>
                    <a:bodyPr/>
                    <a:lstStyle/>
                    <a:p>
                      <a:pPr marL="0" marR="0">
                        <a:lnSpc>
                          <a:spcPct val="115000"/>
                        </a:lnSpc>
                        <a:spcBef>
                          <a:spcPts val="0"/>
                        </a:spcBef>
                        <a:spcAft>
                          <a:spcPts val="0"/>
                        </a:spcAft>
                      </a:pPr>
                      <a:r>
                        <a:rPr lang="en-US" sz="1800" b="0" kern="1200" cap="all" spc="150" dirty="0">
                          <a:solidFill>
                            <a:schemeClr val="lt1"/>
                          </a:solidFill>
                          <a:effectLst/>
                          <a:latin typeface="+mn-lt"/>
                          <a:ea typeface="+mn-ea"/>
                          <a:cs typeface="+mn-cs"/>
                        </a:rPr>
                        <a:t>a successful solution would be</a:t>
                      </a: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cap="none" spc="0" dirty="0">
                          <a:solidFill>
                            <a:schemeClr val="tx1"/>
                          </a:solidFill>
                          <a:effectLst/>
                        </a:rPr>
                        <a:t>one tool which handle the functionalities of rental cars.</a:t>
                      </a:r>
                    </a:p>
                    <a:p>
                      <a:pPr marL="0" marR="0">
                        <a:lnSpc>
                          <a:spcPct val="115000"/>
                        </a:lnSpc>
                        <a:spcBef>
                          <a:spcPts val="0"/>
                        </a:spcBef>
                        <a:spcAft>
                          <a:spcPts val="0"/>
                        </a:spcAft>
                      </a:pPr>
                      <a:r>
                        <a:rPr lang="en-US" sz="1500" cap="none" spc="0" dirty="0">
                          <a:solidFill>
                            <a:schemeClr val="tx1"/>
                          </a:solidFill>
                          <a:effectLst/>
                        </a:rPr>
                        <a:t>The tool will provide an easy online reservation of cars based on availability and type of cars.</a:t>
                      </a:r>
                      <a:endParaRPr lang="en-US" sz="15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53132" marR="153132" marT="153132" marB="15313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6070335"/>
                  </a:ext>
                </a:extLst>
              </a:tr>
            </a:tbl>
          </a:graphicData>
        </a:graphic>
      </p:graphicFrame>
    </p:spTree>
    <p:extLst>
      <p:ext uri="{BB962C8B-B14F-4D97-AF65-F5344CB8AC3E}">
        <p14:creationId xmlns:p14="http://schemas.microsoft.com/office/powerpoint/2010/main" val="178831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5FE596-69C4-4A3F-ADB5-F21AC856042D}"/>
              </a:ext>
            </a:extLst>
          </p:cNvPr>
          <p:cNvSpPr>
            <a:spLocks noGrp="1"/>
          </p:cNvSpPr>
          <p:nvPr>
            <p:ph type="title"/>
          </p:nvPr>
        </p:nvSpPr>
        <p:spPr>
          <a:xfrm>
            <a:off x="966952" y="1204108"/>
            <a:ext cx="2669406" cy="1781175"/>
          </a:xfrm>
        </p:spPr>
        <p:txBody>
          <a:bodyPr>
            <a:normAutofit/>
          </a:bodyPr>
          <a:lstStyle/>
          <a:p>
            <a:r>
              <a:rPr lang="en-US" sz="3200" b="1" dirty="0">
                <a:solidFill>
                  <a:srgbClr val="FFFFFF"/>
                </a:solidFill>
              </a:rPr>
              <a:t>Positioning</a:t>
            </a:r>
            <a:endParaRPr lang="en-US" sz="3200" dirty="0">
              <a:solidFill>
                <a:srgbClr val="FFFFFF"/>
              </a:solidFill>
            </a:endParaRPr>
          </a:p>
        </p:txBody>
      </p:sp>
      <p:sp>
        <p:nvSpPr>
          <p:cNvPr id="3" name="Content Placeholder 2">
            <a:extLst>
              <a:ext uri="{FF2B5EF4-FFF2-40B4-BE49-F238E27FC236}">
                <a16:creationId xmlns:a16="http://schemas.microsoft.com/office/drawing/2014/main" id="{30E00F42-A2C3-41E4-802F-69B7DE957EBE}"/>
              </a:ext>
            </a:extLst>
          </p:cNvPr>
          <p:cNvSpPr>
            <a:spLocks noGrp="1"/>
          </p:cNvSpPr>
          <p:nvPr>
            <p:ph idx="1"/>
          </p:nvPr>
        </p:nvSpPr>
        <p:spPr>
          <a:xfrm>
            <a:off x="966951" y="3355130"/>
            <a:ext cx="2669407" cy="2427333"/>
          </a:xfrm>
        </p:spPr>
        <p:txBody>
          <a:bodyPr>
            <a:normAutofit/>
          </a:bodyPr>
          <a:lstStyle/>
          <a:p>
            <a:r>
              <a:rPr lang="en-US" sz="1600" b="1" dirty="0"/>
              <a:t>Product Position Statement</a:t>
            </a:r>
            <a:endParaRPr lang="en-US" sz="1600" dirty="0"/>
          </a:p>
          <a:p>
            <a:endParaRPr lang="en-US" sz="1600" dirty="0"/>
          </a:p>
        </p:txBody>
      </p:sp>
      <p:graphicFrame>
        <p:nvGraphicFramePr>
          <p:cNvPr id="4" name="Table 3">
            <a:extLst>
              <a:ext uri="{FF2B5EF4-FFF2-40B4-BE49-F238E27FC236}">
                <a16:creationId xmlns:a16="http://schemas.microsoft.com/office/drawing/2014/main" id="{965C2500-7F3F-4252-A958-1B78768A43BB}"/>
              </a:ext>
            </a:extLst>
          </p:cNvPr>
          <p:cNvGraphicFramePr>
            <a:graphicFrameLocks noGrp="1"/>
          </p:cNvGraphicFramePr>
          <p:nvPr>
            <p:extLst>
              <p:ext uri="{D42A27DB-BD31-4B8C-83A1-F6EECF244321}">
                <p14:modId xmlns:p14="http://schemas.microsoft.com/office/powerpoint/2010/main" val="3335032088"/>
              </p:ext>
            </p:extLst>
          </p:nvPr>
        </p:nvGraphicFramePr>
        <p:xfrm>
          <a:off x="4662102" y="1093676"/>
          <a:ext cx="6903724" cy="4570341"/>
        </p:xfrm>
        <a:graphic>
          <a:graphicData uri="http://schemas.openxmlformats.org/drawingml/2006/table">
            <a:tbl>
              <a:tblPr firstRow="1" firstCol="1" bandRow="1">
                <a:noFill/>
                <a:tableStyleId>{5C22544A-7EE6-4342-B048-85BDC9FD1C3A}</a:tableStyleId>
              </a:tblPr>
              <a:tblGrid>
                <a:gridCol w="3394437">
                  <a:extLst>
                    <a:ext uri="{9D8B030D-6E8A-4147-A177-3AD203B41FA5}">
                      <a16:colId xmlns:a16="http://schemas.microsoft.com/office/drawing/2014/main" val="3475102290"/>
                    </a:ext>
                  </a:extLst>
                </a:gridCol>
                <a:gridCol w="3509287">
                  <a:extLst>
                    <a:ext uri="{9D8B030D-6E8A-4147-A177-3AD203B41FA5}">
                      <a16:colId xmlns:a16="http://schemas.microsoft.com/office/drawing/2014/main" val="291124822"/>
                    </a:ext>
                  </a:extLst>
                </a:gridCol>
              </a:tblGrid>
              <a:tr h="1266109">
                <a:tc>
                  <a:txBody>
                    <a:bodyPr/>
                    <a:lstStyle/>
                    <a:p>
                      <a:pPr marL="0" marR="0" algn="l" defTabSz="914400" rtl="0" eaLnBrk="1" latinLnBrk="0" hangingPunct="1">
                        <a:lnSpc>
                          <a:spcPct val="115000"/>
                        </a:lnSpc>
                        <a:spcBef>
                          <a:spcPts val="0"/>
                        </a:spcBef>
                        <a:spcAft>
                          <a:spcPts val="0"/>
                        </a:spcAft>
                      </a:pPr>
                      <a:r>
                        <a:rPr lang="en-US" sz="1800" b="0" kern="1200" cap="all" spc="150" dirty="0">
                          <a:solidFill>
                            <a:schemeClr val="lt1"/>
                          </a:solidFill>
                          <a:effectLst/>
                          <a:latin typeface="+mn-lt"/>
                          <a:ea typeface="+mn-ea"/>
                          <a:cs typeface="+mn-cs"/>
                        </a:rPr>
                        <a:t>For</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b="0" kern="1200" cap="none" spc="0" dirty="0">
                          <a:solidFill>
                            <a:schemeClr val="tx1"/>
                          </a:solidFill>
                          <a:effectLst/>
                          <a:latin typeface="+mn-lt"/>
                          <a:ea typeface="+mn-ea"/>
                          <a:cs typeface="+mn-cs"/>
                        </a:rPr>
                        <a:t>Any customer or Customer or any individual above 18 years old and has driver license</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BEB"/>
                    </a:solidFill>
                  </a:tcPr>
                </a:tc>
                <a:extLst>
                  <a:ext uri="{0D108BD9-81ED-4DB2-BD59-A6C34878D82A}">
                    <a16:rowId xmlns:a16="http://schemas.microsoft.com/office/drawing/2014/main" val="55501197"/>
                  </a:ext>
                </a:extLst>
              </a:tr>
              <a:tr h="585095">
                <a:tc>
                  <a:txBody>
                    <a:bodyPr/>
                    <a:lstStyle/>
                    <a:p>
                      <a:pPr marL="0" marR="0" algn="l" defTabSz="914400" rtl="0" eaLnBrk="1" latinLnBrk="0" hangingPunct="1">
                        <a:lnSpc>
                          <a:spcPct val="115000"/>
                        </a:lnSpc>
                        <a:spcBef>
                          <a:spcPts val="0"/>
                        </a:spcBef>
                        <a:spcAft>
                          <a:spcPts val="0"/>
                        </a:spcAft>
                      </a:pPr>
                      <a:r>
                        <a:rPr lang="en-US" sz="1800" b="0" kern="1200" cap="all" spc="150" dirty="0">
                          <a:solidFill>
                            <a:schemeClr val="lt1"/>
                          </a:solidFill>
                          <a:effectLst/>
                          <a:latin typeface="+mn-lt"/>
                          <a:ea typeface="+mn-ea"/>
                          <a:cs typeface="+mn-cs"/>
                        </a:rPr>
                        <a:t>Who</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b="0" kern="1200" cap="none" spc="0" dirty="0">
                          <a:solidFill>
                            <a:schemeClr val="tx1"/>
                          </a:solidFill>
                          <a:effectLst/>
                          <a:latin typeface="+mn-lt"/>
                          <a:ea typeface="+mn-ea"/>
                          <a:cs typeface="+mn-cs"/>
                        </a:rPr>
                        <a:t>Customer need a temporary car to rent</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294508"/>
                  </a:ext>
                </a:extLst>
              </a:tr>
              <a:tr h="1093835">
                <a:tc>
                  <a:txBody>
                    <a:bodyPr/>
                    <a:lstStyle/>
                    <a:p>
                      <a:pPr marL="0" marR="0" algn="l" defTabSz="914400" rtl="0" eaLnBrk="1" latinLnBrk="0" hangingPunct="1">
                        <a:lnSpc>
                          <a:spcPct val="115000"/>
                        </a:lnSpc>
                        <a:spcBef>
                          <a:spcPts val="0"/>
                        </a:spcBef>
                        <a:spcAft>
                          <a:spcPts val="0"/>
                        </a:spcAft>
                      </a:pPr>
                      <a:r>
                        <a:rPr lang="en-US" sz="1800" b="0" kern="1200" cap="all" spc="150" dirty="0">
                          <a:solidFill>
                            <a:schemeClr val="lt1"/>
                          </a:solidFill>
                          <a:effectLst/>
                          <a:latin typeface="+mn-lt"/>
                          <a:ea typeface="+mn-ea"/>
                          <a:cs typeface="+mn-cs"/>
                        </a:rPr>
                        <a:t>The “</a:t>
                      </a:r>
                      <a:r>
                        <a:rPr lang="en-US" sz="1800" b="0" kern="1200" cap="all" spc="150" dirty="0" err="1">
                          <a:solidFill>
                            <a:schemeClr val="lt1"/>
                          </a:solidFill>
                          <a:effectLst/>
                          <a:latin typeface="+mn-lt"/>
                          <a:ea typeface="+mn-ea"/>
                          <a:cs typeface="+mn-cs"/>
                        </a:rPr>
                        <a:t>CarRental</a:t>
                      </a:r>
                      <a:r>
                        <a:rPr lang="en-US" sz="1800" b="0" kern="1200" cap="all" spc="150" dirty="0">
                          <a:solidFill>
                            <a:schemeClr val="lt1"/>
                          </a:solidFill>
                          <a:effectLst/>
                          <a:latin typeface="+mn-lt"/>
                          <a:ea typeface="+mn-ea"/>
                          <a:cs typeface="+mn-cs"/>
                        </a:rPr>
                        <a:t>”</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b="0" kern="1200" cap="none" spc="0" dirty="0">
                          <a:solidFill>
                            <a:schemeClr val="tx1"/>
                          </a:solidFill>
                          <a:effectLst/>
                          <a:latin typeface="+mn-lt"/>
                          <a:ea typeface="+mn-ea"/>
                          <a:cs typeface="+mn-cs"/>
                        </a:rPr>
                        <a:t>is a system that is used for car rental purposes.</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alpha val="7843"/>
                      </a:srgbClr>
                    </a:solidFill>
                  </a:tcPr>
                </a:tc>
                <a:extLst>
                  <a:ext uri="{0D108BD9-81ED-4DB2-BD59-A6C34878D82A}">
                    <a16:rowId xmlns:a16="http://schemas.microsoft.com/office/drawing/2014/main" val="2609115909"/>
                  </a:ext>
                </a:extLst>
              </a:tr>
              <a:tr h="1602575">
                <a:tc>
                  <a:txBody>
                    <a:bodyPr/>
                    <a:lstStyle/>
                    <a:p>
                      <a:pPr marL="0" marR="0" algn="l" defTabSz="914400" rtl="0" eaLnBrk="1" latinLnBrk="0" hangingPunct="1">
                        <a:lnSpc>
                          <a:spcPct val="115000"/>
                        </a:lnSpc>
                        <a:spcBef>
                          <a:spcPts val="0"/>
                        </a:spcBef>
                        <a:spcAft>
                          <a:spcPts val="0"/>
                        </a:spcAft>
                      </a:pPr>
                      <a:r>
                        <a:rPr lang="en-US" sz="1800" b="0" kern="1200" cap="all" spc="150" dirty="0">
                          <a:solidFill>
                            <a:schemeClr val="lt1"/>
                          </a:solidFill>
                          <a:effectLst/>
                          <a:latin typeface="+mn-lt"/>
                          <a:ea typeface="+mn-ea"/>
                          <a:cs typeface="+mn-cs"/>
                        </a:rPr>
                        <a:t>That</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05356"/>
                    </a:solidFill>
                  </a:tcPr>
                </a:tc>
                <a:tc>
                  <a:txBody>
                    <a:bodyPr/>
                    <a:lstStyle/>
                    <a:p>
                      <a:pPr marL="0" marR="0">
                        <a:lnSpc>
                          <a:spcPct val="115000"/>
                        </a:lnSpc>
                        <a:spcBef>
                          <a:spcPts val="0"/>
                        </a:spcBef>
                        <a:spcAft>
                          <a:spcPts val="0"/>
                        </a:spcAft>
                      </a:pPr>
                      <a:r>
                        <a:rPr lang="en-US" sz="1500" b="0" kern="1200" cap="none" spc="0" dirty="0">
                          <a:solidFill>
                            <a:schemeClr val="tx1"/>
                          </a:solidFill>
                          <a:effectLst/>
                          <a:latin typeface="+mn-lt"/>
                          <a:ea typeface="+mn-ea"/>
                          <a:cs typeface="+mn-cs"/>
                        </a:rPr>
                        <a:t>Is globally available and provides online rental car reservation. Since the system is globally available to customers, it will boost the business process.</a:t>
                      </a:r>
                    </a:p>
                  </a:txBody>
                  <a:tcPr marL="155448" marR="155448" marT="155448" marB="1554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66070335"/>
                  </a:ext>
                </a:extLst>
              </a:tr>
            </a:tbl>
          </a:graphicData>
        </a:graphic>
      </p:graphicFrame>
    </p:spTree>
    <p:extLst>
      <p:ext uri="{BB962C8B-B14F-4D97-AF65-F5344CB8AC3E}">
        <p14:creationId xmlns:p14="http://schemas.microsoft.com/office/powerpoint/2010/main" val="420592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3AC9-C9CD-4D99-AA4E-67E438250FC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800" b="1" kern="1200">
                <a:solidFill>
                  <a:schemeClr val="tx1"/>
                </a:solidFill>
                <a:latin typeface="+mj-lt"/>
                <a:ea typeface="+mj-ea"/>
                <a:cs typeface="+mj-cs"/>
              </a:rPr>
              <a:t>Stakeholders</a:t>
            </a:r>
            <a:endParaRPr lang="en-US" sz="4800" kern="1200">
              <a:solidFill>
                <a:schemeClr val="tx1"/>
              </a:solidFill>
              <a:latin typeface="+mj-lt"/>
              <a:ea typeface="+mj-ea"/>
              <a:cs typeface="+mj-cs"/>
            </a:endParaRPr>
          </a:p>
        </p:txBody>
      </p:sp>
      <p:graphicFrame>
        <p:nvGraphicFramePr>
          <p:cNvPr id="8" name="Content Placeholder 7">
            <a:extLst>
              <a:ext uri="{FF2B5EF4-FFF2-40B4-BE49-F238E27FC236}">
                <a16:creationId xmlns:a16="http://schemas.microsoft.com/office/drawing/2014/main" id="{D1D79514-253E-4969-AF83-68FFCDE6AC31}"/>
              </a:ext>
            </a:extLst>
          </p:cNvPr>
          <p:cNvGraphicFramePr>
            <a:graphicFrameLocks noGrp="1"/>
          </p:cNvGraphicFramePr>
          <p:nvPr>
            <p:ph idx="1"/>
            <p:extLst>
              <p:ext uri="{D42A27DB-BD31-4B8C-83A1-F6EECF244321}">
                <p14:modId xmlns:p14="http://schemas.microsoft.com/office/powerpoint/2010/main" val="1975996211"/>
              </p:ext>
            </p:extLst>
          </p:nvPr>
        </p:nvGraphicFramePr>
        <p:xfrm>
          <a:off x="1980753" y="1863801"/>
          <a:ext cx="8230494" cy="4440751"/>
        </p:xfrm>
        <a:graphic>
          <a:graphicData uri="http://schemas.openxmlformats.org/drawingml/2006/table">
            <a:tbl>
              <a:tblPr firstRow="1" firstCol="1" bandRow="1">
                <a:noFill/>
                <a:tableStyleId>{5C22544A-7EE6-4342-B048-85BDC9FD1C3A}</a:tableStyleId>
              </a:tblPr>
              <a:tblGrid>
                <a:gridCol w="2659029">
                  <a:extLst>
                    <a:ext uri="{9D8B030D-6E8A-4147-A177-3AD203B41FA5}">
                      <a16:colId xmlns:a16="http://schemas.microsoft.com/office/drawing/2014/main" val="379429639"/>
                    </a:ext>
                  </a:extLst>
                </a:gridCol>
                <a:gridCol w="2790201">
                  <a:extLst>
                    <a:ext uri="{9D8B030D-6E8A-4147-A177-3AD203B41FA5}">
                      <a16:colId xmlns:a16="http://schemas.microsoft.com/office/drawing/2014/main" val="1088952536"/>
                    </a:ext>
                  </a:extLst>
                </a:gridCol>
                <a:gridCol w="2781264">
                  <a:extLst>
                    <a:ext uri="{9D8B030D-6E8A-4147-A177-3AD203B41FA5}">
                      <a16:colId xmlns:a16="http://schemas.microsoft.com/office/drawing/2014/main" val="1947307489"/>
                    </a:ext>
                  </a:extLst>
                </a:gridCol>
              </a:tblGrid>
              <a:tr h="390184">
                <a:tc>
                  <a:txBody>
                    <a:bodyPr/>
                    <a:lstStyle/>
                    <a:p>
                      <a:pPr marL="0" marR="0">
                        <a:lnSpc>
                          <a:spcPct val="115000"/>
                        </a:lnSpc>
                        <a:spcBef>
                          <a:spcPts val="0"/>
                        </a:spcBef>
                        <a:spcAft>
                          <a:spcPts val="0"/>
                        </a:spcAft>
                      </a:pPr>
                      <a:r>
                        <a:rPr lang="en-US" sz="1100" b="1">
                          <a:solidFill>
                            <a:srgbClr val="FFFFFF"/>
                          </a:solidFill>
                          <a:effectLst/>
                        </a:rPr>
                        <a:t>Name</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1100" b="1">
                          <a:solidFill>
                            <a:srgbClr val="FFFFFF"/>
                          </a:solidFill>
                          <a:effectLst/>
                        </a:rPr>
                        <a:t>Description</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1100" b="1">
                          <a:solidFill>
                            <a:srgbClr val="FFFFFF"/>
                          </a:solidFill>
                          <a:effectLst/>
                        </a:rPr>
                        <a:t>Responsibilities</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179783776"/>
                  </a:ext>
                </a:extLst>
              </a:tr>
              <a:tr h="962815">
                <a:tc>
                  <a:txBody>
                    <a:bodyPr/>
                    <a:lstStyle/>
                    <a:p>
                      <a:pPr marL="0" marR="0">
                        <a:lnSpc>
                          <a:spcPct val="115000"/>
                        </a:lnSpc>
                        <a:spcBef>
                          <a:spcPts val="0"/>
                        </a:spcBef>
                        <a:spcAft>
                          <a:spcPts val="0"/>
                        </a:spcAft>
                      </a:pPr>
                      <a:r>
                        <a:rPr lang="en-US" sz="1100" b="1">
                          <a:solidFill>
                            <a:srgbClr val="FFFFFF"/>
                          </a:solidFill>
                          <a:effectLst/>
                        </a:rPr>
                        <a:t>Administrators</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Administrators is the super user of the system.</a:t>
                      </a:r>
                    </a:p>
                    <a:p>
                      <a:pPr marL="0" marR="0">
                        <a:lnSpc>
                          <a:spcPct val="115000"/>
                        </a:lnSpc>
                        <a:spcBef>
                          <a:spcPts val="0"/>
                        </a:spcBef>
                        <a:spcAft>
                          <a:spcPts val="0"/>
                        </a:spcAft>
                      </a:pPr>
                      <a:r>
                        <a:rPr lang="en-US" sz="1100">
                          <a:solidFill>
                            <a:schemeClr val="tx1">
                              <a:lumMod val="85000"/>
                              <a:lumOff val="15000"/>
                            </a:schemeClr>
                          </a:solidFill>
                          <a:effectLst/>
                        </a:rPr>
                        <a:t>It has the highest privileges.</a:t>
                      </a:r>
                    </a:p>
                    <a:p>
                      <a:pPr marL="0" marR="0">
                        <a:lnSpc>
                          <a:spcPct val="115000"/>
                        </a:lnSpc>
                        <a:spcBef>
                          <a:spcPts val="0"/>
                        </a:spcBef>
                        <a:spcAft>
                          <a:spcPts val="0"/>
                        </a:spcAft>
                      </a:pPr>
                      <a:r>
                        <a:rPr lang="en-US" sz="1100">
                          <a:solidFill>
                            <a:schemeClr val="tx1">
                              <a:lumMod val="85000"/>
                              <a:lumOff val="15000"/>
                            </a:schemeClr>
                          </a:solidFill>
                          <a:effectLst/>
                        </a:rPr>
                        <a:t> </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Admin is responsible to add, edit or delete cars and employees.</a:t>
                      </a:r>
                    </a:p>
                    <a:p>
                      <a:pPr marL="0" marR="0">
                        <a:lnSpc>
                          <a:spcPct val="115000"/>
                        </a:lnSpc>
                        <a:spcBef>
                          <a:spcPts val="0"/>
                        </a:spcBef>
                        <a:spcAft>
                          <a:spcPts val="0"/>
                        </a:spcAft>
                      </a:pPr>
                      <a:r>
                        <a:rPr lang="en-US" sz="1100">
                          <a:solidFill>
                            <a:schemeClr val="tx1">
                              <a:lumMod val="85000"/>
                              <a:lumOff val="15000"/>
                            </a:schemeClr>
                          </a:solidFill>
                          <a:effectLst/>
                        </a:rPr>
                        <a:t> </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559842844"/>
                  </a:ext>
                </a:extLst>
              </a:tr>
              <a:tr h="962815">
                <a:tc>
                  <a:txBody>
                    <a:bodyPr/>
                    <a:lstStyle/>
                    <a:p>
                      <a:pPr marL="0" marR="0">
                        <a:lnSpc>
                          <a:spcPct val="115000"/>
                        </a:lnSpc>
                        <a:spcBef>
                          <a:spcPts val="0"/>
                        </a:spcBef>
                        <a:spcAft>
                          <a:spcPts val="0"/>
                        </a:spcAft>
                      </a:pPr>
                      <a:r>
                        <a:rPr lang="en-US" sz="1100" b="1">
                          <a:solidFill>
                            <a:srgbClr val="FFFFFF"/>
                          </a:solidFill>
                          <a:effectLst/>
                        </a:rPr>
                        <a:t>Customer</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Customer can browse the system, to check the available cars in specific date to rent them if they find the deals convenient to their requests.</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Rent a car</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45119130"/>
                  </a:ext>
                </a:extLst>
              </a:tr>
              <a:tr h="581061">
                <a:tc>
                  <a:txBody>
                    <a:bodyPr/>
                    <a:lstStyle/>
                    <a:p>
                      <a:pPr marL="0" marR="0">
                        <a:lnSpc>
                          <a:spcPct val="115000"/>
                        </a:lnSpc>
                        <a:spcBef>
                          <a:spcPts val="0"/>
                        </a:spcBef>
                        <a:spcAft>
                          <a:spcPts val="0"/>
                        </a:spcAft>
                      </a:pPr>
                      <a:r>
                        <a:rPr lang="en-US" sz="1100" b="1">
                          <a:solidFill>
                            <a:srgbClr val="FFFFFF"/>
                          </a:solidFill>
                          <a:effectLst/>
                        </a:rPr>
                        <a:t>Employee</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The employee manages the rental process. </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Employee manages booking of rental cars, review customer information.</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48049413"/>
                  </a:ext>
                </a:extLst>
              </a:tr>
              <a:tr h="771938">
                <a:tc>
                  <a:txBody>
                    <a:bodyPr/>
                    <a:lstStyle/>
                    <a:p>
                      <a:pPr marL="0" marR="0">
                        <a:lnSpc>
                          <a:spcPct val="115000"/>
                        </a:lnSpc>
                        <a:spcBef>
                          <a:spcPts val="0"/>
                        </a:spcBef>
                        <a:spcAft>
                          <a:spcPts val="0"/>
                        </a:spcAft>
                      </a:pPr>
                      <a:r>
                        <a:rPr lang="en-US" sz="1100" b="1">
                          <a:solidFill>
                            <a:srgbClr val="FFFFFF"/>
                          </a:solidFill>
                          <a:effectLst/>
                        </a:rPr>
                        <a:t>Developers</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Developers develop system on the basis of given document</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Developers are responsible for developing system features, fixing bug, and maintaining the system’s availability</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002774532"/>
                  </a:ext>
                </a:extLst>
              </a:tr>
              <a:tr h="771938">
                <a:tc>
                  <a:txBody>
                    <a:bodyPr/>
                    <a:lstStyle/>
                    <a:p>
                      <a:pPr marL="0" marR="0">
                        <a:lnSpc>
                          <a:spcPct val="115000"/>
                        </a:lnSpc>
                        <a:spcBef>
                          <a:spcPts val="0"/>
                        </a:spcBef>
                        <a:spcAft>
                          <a:spcPts val="0"/>
                        </a:spcAft>
                      </a:pPr>
                      <a:r>
                        <a:rPr lang="en-US" sz="1100" b="1">
                          <a:solidFill>
                            <a:srgbClr val="FFFFFF"/>
                          </a:solidFill>
                          <a:effectLst/>
                        </a:rPr>
                        <a:t>Testers</a:t>
                      </a:r>
                      <a:endParaRPr lang="en-US" sz="11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Testers should test all the scenarios could possible happened to check if there’s errors</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marL="0" marR="0">
                        <a:lnSpc>
                          <a:spcPct val="115000"/>
                        </a:lnSpc>
                        <a:spcBef>
                          <a:spcPts val="0"/>
                        </a:spcBef>
                        <a:spcAft>
                          <a:spcPts val="0"/>
                        </a:spcAft>
                      </a:pPr>
                      <a:r>
                        <a:rPr lang="en-US" sz="1100">
                          <a:solidFill>
                            <a:schemeClr val="tx1">
                              <a:lumMod val="85000"/>
                              <a:lumOff val="15000"/>
                            </a:schemeClr>
                          </a:solidFill>
                          <a:effectLst/>
                        </a:rPr>
                        <a:t>Testers are responsible for integration testing.</a:t>
                      </a:r>
                      <a:endParaRPr lang="en-US" sz="1100">
                        <a:solidFill>
                          <a:schemeClr val="tx1">
                            <a:lumMod val="85000"/>
                            <a:lumOff val="1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155606" marR="93364" marT="93364" marB="93364">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297139220"/>
                  </a:ext>
                </a:extLst>
              </a:tr>
            </a:tbl>
          </a:graphicData>
        </a:graphic>
      </p:graphicFrame>
    </p:spTree>
    <p:extLst>
      <p:ext uri="{BB962C8B-B14F-4D97-AF65-F5344CB8AC3E}">
        <p14:creationId xmlns:p14="http://schemas.microsoft.com/office/powerpoint/2010/main" val="295241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C7A3-D320-48DB-9594-3D4D90E3CB43}"/>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kern="1200" dirty="0">
                <a:solidFill>
                  <a:schemeClr val="tx1"/>
                </a:solidFill>
                <a:latin typeface="+mj-lt"/>
                <a:ea typeface="+mj-ea"/>
                <a:cs typeface="+mj-cs"/>
              </a:rPr>
              <a:t>Needs and Features</a:t>
            </a:r>
            <a:endParaRPr lang="en-US" kern="1200" dirty="0">
              <a:solidFill>
                <a:schemeClr val="tx1"/>
              </a:solidFill>
              <a:latin typeface="+mj-lt"/>
              <a:ea typeface="+mj-ea"/>
              <a:cs typeface="+mj-cs"/>
            </a:endParaRPr>
          </a:p>
        </p:txBody>
      </p:sp>
      <p:graphicFrame>
        <p:nvGraphicFramePr>
          <p:cNvPr id="16" name="Content Placeholder 3">
            <a:extLst>
              <a:ext uri="{FF2B5EF4-FFF2-40B4-BE49-F238E27FC236}">
                <a16:creationId xmlns:a16="http://schemas.microsoft.com/office/drawing/2014/main" id="{7D0A971B-A664-4481-B14C-006FFD449BDF}"/>
              </a:ext>
            </a:extLst>
          </p:cNvPr>
          <p:cNvGraphicFramePr>
            <a:graphicFrameLocks noGrp="1"/>
          </p:cNvGraphicFramePr>
          <p:nvPr>
            <p:ph idx="1"/>
            <p:extLst>
              <p:ext uri="{D42A27DB-BD31-4B8C-83A1-F6EECF244321}">
                <p14:modId xmlns:p14="http://schemas.microsoft.com/office/powerpoint/2010/main" val="1151210423"/>
              </p:ext>
            </p:extLst>
          </p:nvPr>
        </p:nvGraphicFramePr>
        <p:xfrm>
          <a:off x="838199" y="1690688"/>
          <a:ext cx="10379696" cy="4380174"/>
        </p:xfrm>
        <a:graphic>
          <a:graphicData uri="http://schemas.openxmlformats.org/drawingml/2006/table">
            <a:tbl>
              <a:tblPr firstRow="1" firstCol="1" bandRow="1">
                <a:tableStyleId>{5C22544A-7EE6-4342-B048-85BDC9FD1C3A}</a:tableStyleId>
              </a:tblPr>
              <a:tblGrid>
                <a:gridCol w="538114">
                  <a:extLst>
                    <a:ext uri="{9D8B030D-6E8A-4147-A177-3AD203B41FA5}">
                      <a16:colId xmlns:a16="http://schemas.microsoft.com/office/drawing/2014/main" val="1698235018"/>
                    </a:ext>
                  </a:extLst>
                </a:gridCol>
                <a:gridCol w="3520609">
                  <a:extLst>
                    <a:ext uri="{9D8B030D-6E8A-4147-A177-3AD203B41FA5}">
                      <a16:colId xmlns:a16="http://schemas.microsoft.com/office/drawing/2014/main" val="941763039"/>
                    </a:ext>
                  </a:extLst>
                </a:gridCol>
                <a:gridCol w="2509389">
                  <a:extLst>
                    <a:ext uri="{9D8B030D-6E8A-4147-A177-3AD203B41FA5}">
                      <a16:colId xmlns:a16="http://schemas.microsoft.com/office/drawing/2014/main" val="1137197858"/>
                    </a:ext>
                  </a:extLst>
                </a:gridCol>
                <a:gridCol w="587700">
                  <a:extLst>
                    <a:ext uri="{9D8B030D-6E8A-4147-A177-3AD203B41FA5}">
                      <a16:colId xmlns:a16="http://schemas.microsoft.com/office/drawing/2014/main" val="3285439247"/>
                    </a:ext>
                  </a:extLst>
                </a:gridCol>
                <a:gridCol w="3223884">
                  <a:extLst>
                    <a:ext uri="{9D8B030D-6E8A-4147-A177-3AD203B41FA5}">
                      <a16:colId xmlns:a16="http://schemas.microsoft.com/office/drawing/2014/main" val="2704692078"/>
                    </a:ext>
                  </a:extLst>
                </a:gridCol>
              </a:tblGrid>
              <a:tr h="337179">
                <a:tc>
                  <a:txBody>
                    <a:bodyPr/>
                    <a:lstStyle/>
                    <a:p>
                      <a:pPr marL="0" marR="0">
                        <a:lnSpc>
                          <a:spcPct val="115000"/>
                        </a:lnSpc>
                        <a:spcBef>
                          <a:spcPts val="0"/>
                        </a:spcBef>
                        <a:spcAft>
                          <a:spcPts val="0"/>
                        </a:spcAft>
                      </a:pPr>
                      <a:r>
                        <a:rPr lang="en-US" sz="1100" dirty="0">
                          <a:effectLst/>
                        </a:rPr>
                        <a:t>No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Problem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Need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Priority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Features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3050524416"/>
                  </a:ext>
                </a:extLst>
              </a:tr>
              <a:tr h="238762">
                <a:tc gridSpan="5">
                  <a:txBody>
                    <a:bodyPr/>
                    <a:lstStyle/>
                    <a:p>
                      <a:pPr marL="0" marR="0">
                        <a:lnSpc>
                          <a:spcPct val="115000"/>
                        </a:lnSpc>
                        <a:spcBef>
                          <a:spcPts val="0"/>
                        </a:spcBef>
                        <a:spcAft>
                          <a:spcPts val="0"/>
                        </a:spcAft>
                      </a:pPr>
                      <a:r>
                        <a:rPr lang="en-US" sz="1100" dirty="0">
                          <a:effectLst/>
                        </a:rPr>
                        <a:t>Admin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solidFill>
                      <a:schemeClr val="accent1">
                        <a:lumMod val="75000"/>
                      </a:schemeClr>
                    </a:solidFill>
                  </a:tcPr>
                </a:tc>
                <a:tc hMerge="1">
                  <a:txBody>
                    <a:bodyPr/>
                    <a:lstStyle/>
                    <a:p>
                      <a:endParaRPr lang="en-US"/>
                    </a:p>
                  </a:txBody>
                  <a:tcPr/>
                </a:tc>
                <a:tc hMerge="1">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hMerge="1">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hMerge="1">
                  <a:txBody>
                    <a:bodyPr/>
                    <a:lstStyle/>
                    <a:p>
                      <a:pPr marL="0" marR="0">
                        <a:lnSpc>
                          <a:spcPct val="115000"/>
                        </a:lnSpc>
                        <a:spcBef>
                          <a:spcPts val="0"/>
                        </a:spcBef>
                        <a:spcAft>
                          <a:spcPts val="0"/>
                        </a:spcAf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910012649"/>
                  </a:ext>
                </a:extLst>
              </a:tr>
              <a:tr h="447430">
                <a:tc>
                  <a:txBody>
                    <a:bodyPr/>
                    <a:lstStyle/>
                    <a:p>
                      <a:pPr marL="0" marR="0">
                        <a:lnSpc>
                          <a:spcPct val="115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Admins need to make business to rent cars online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Cars available to rent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Hight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Admin will insert the important information that will be interesting for the users, so the admin can add cars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3633985281"/>
                  </a:ext>
                </a:extLst>
              </a:tr>
              <a:tr h="238762">
                <a:tc>
                  <a:txBody>
                    <a:bodyPr/>
                    <a:lstStyle/>
                    <a:p>
                      <a:pPr marL="0" marR="0">
                        <a:lnSpc>
                          <a:spcPct val="115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If the car wasn’t available anymore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Car should be deleted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Admin will delete the unavailable car,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2597551720"/>
                  </a:ext>
                </a:extLst>
              </a:tr>
              <a:tr h="656101">
                <a:tc>
                  <a:txBody>
                    <a:bodyPr/>
                    <a:lstStyle/>
                    <a:p>
                      <a:pPr marL="0" marR="0">
                        <a:lnSpc>
                          <a:spcPct val="115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The admin has to change the rent price of the car  depend on the season or he may to edit the miles operated of the car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Car should be edited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Admin will edit the specific car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673674714"/>
                  </a:ext>
                </a:extLst>
              </a:tr>
              <a:tr h="656101">
                <a:tc>
                  <a:txBody>
                    <a:bodyPr/>
                    <a:lstStyle/>
                    <a:p>
                      <a:pPr marL="0" marR="0">
                        <a:lnSpc>
                          <a:spcPct val="115000"/>
                        </a:lnSpc>
                        <a:spcBef>
                          <a:spcPts val="0"/>
                        </a:spcBef>
                        <a:spcAft>
                          <a:spcPts val="0"/>
                        </a:spcAft>
                      </a:pPr>
                      <a:r>
                        <a:rPr lang="en-US" sz="11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The admin should let the Customer who already rent a car to pay a fee because he didn’t return back the car in the exact time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Admin should specify the fee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Admin will give the Customer a fee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3455647443"/>
                  </a:ext>
                </a:extLst>
              </a:tr>
              <a:tr h="447430">
                <a:tc>
                  <a:txBody>
                    <a:bodyPr/>
                    <a:lstStyle/>
                    <a:p>
                      <a:pPr marL="0" marR="0">
                        <a:lnSpc>
                          <a:spcPct val="115000"/>
                        </a:lnSpc>
                        <a:spcBef>
                          <a:spcPts val="0"/>
                        </a:spcBef>
                        <a:spcAft>
                          <a:spcPts val="0"/>
                        </a:spcAft>
                      </a:pPr>
                      <a:r>
                        <a:rPr lang="en-US" sz="11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Managing Employees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Admin should add new employee, edit, or delete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High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Admin has the privilege to manage the employees.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1685881253"/>
                  </a:ext>
                </a:extLst>
              </a:tr>
              <a:tr h="246426">
                <a:tc gridSpan="5">
                  <a:txBody>
                    <a:bodyPr/>
                    <a:lstStyle/>
                    <a:p>
                      <a:pPr marL="0" marR="0">
                        <a:lnSpc>
                          <a:spcPct val="115000"/>
                        </a:lnSpc>
                        <a:spcBef>
                          <a:spcPts val="0"/>
                        </a:spcBef>
                        <a:spcAft>
                          <a:spcPts val="0"/>
                        </a:spcAft>
                      </a:pPr>
                      <a:r>
                        <a:rPr lang="en-US" sz="1100" dirty="0">
                          <a:effectLst/>
                        </a:rPr>
                        <a:t>Employee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solidFill>
                      <a:srgbClr val="2F5597"/>
                    </a:solidFill>
                  </a:tcPr>
                </a:tc>
                <a:tc hMerge="1">
                  <a:txBody>
                    <a:bodyPr/>
                    <a:lstStyle/>
                    <a:p>
                      <a:endParaRPr lang="en-US"/>
                    </a:p>
                  </a:txBody>
                  <a:tcPr/>
                </a:tc>
                <a:tc hMerge="1">
                  <a:txBody>
                    <a:bodyPr/>
                    <a:lstStyle/>
                    <a:p>
                      <a:endParaRPr lang="en-US" dirty="0"/>
                    </a:p>
                  </a:txBody>
                  <a:tcPr marL="45887" marR="45887" marT="0" marB="0"/>
                </a:tc>
                <a:tc hMerge="1">
                  <a:txBody>
                    <a:bodyPr/>
                    <a:lstStyle/>
                    <a:p>
                      <a:endParaRPr lang="en-US" dirty="0"/>
                    </a:p>
                  </a:txBody>
                  <a:tcPr marL="45887" marR="45887" marT="0" marB="0"/>
                </a:tc>
                <a:tc hMerge="1">
                  <a:txBody>
                    <a:bodyPr/>
                    <a:lstStyle/>
                    <a:p>
                      <a:endParaRPr lang="en-US" dirty="0"/>
                    </a:p>
                  </a:txBody>
                  <a:tcPr marL="45887" marR="45887" marT="0" marB="0"/>
                </a:tc>
                <a:extLst>
                  <a:ext uri="{0D108BD9-81ED-4DB2-BD59-A6C34878D82A}">
                    <a16:rowId xmlns:a16="http://schemas.microsoft.com/office/drawing/2014/main" val="1645724429"/>
                  </a:ext>
                </a:extLst>
              </a:tr>
              <a:tr h="425791">
                <a:tc>
                  <a:txBody>
                    <a:bodyPr/>
                    <a:lstStyle/>
                    <a:p>
                      <a:pPr marL="0" marR="0">
                        <a:lnSpc>
                          <a:spcPct val="115000"/>
                        </a:lnSpc>
                        <a:spcBef>
                          <a:spcPts val="0"/>
                        </a:spcBef>
                        <a:spcAft>
                          <a:spcPts val="0"/>
                        </a:spcAft>
                      </a:pPr>
                      <a:r>
                        <a:rPr lang="en-US" sz="11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manages the rental process.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Employee should check the customer when he arrives to take the car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Employee has the privilege to check the information of the customer.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210055501"/>
                  </a:ext>
                </a:extLst>
              </a:tr>
              <a:tr h="238762">
                <a:tc gridSpan="5">
                  <a:txBody>
                    <a:bodyPr/>
                    <a:lstStyle/>
                    <a:p>
                      <a:pPr marL="0" marR="0">
                        <a:lnSpc>
                          <a:spcPct val="115000"/>
                        </a:lnSpc>
                        <a:spcBef>
                          <a:spcPts val="0"/>
                        </a:spcBef>
                        <a:spcAft>
                          <a:spcPts val="0"/>
                        </a:spcAft>
                      </a:pPr>
                      <a:r>
                        <a:rPr lang="en-US" sz="1100" dirty="0">
                          <a:effectLst/>
                        </a:rPr>
                        <a:t>Customer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solidFill>
                      <a:srgbClr val="2F5597"/>
                    </a:solidFill>
                  </a:tcPr>
                </a:tc>
                <a:tc hMerge="1">
                  <a:txBody>
                    <a:bodyPr/>
                    <a:lstStyle/>
                    <a:p>
                      <a:endParaRPr lang="en-US"/>
                    </a:p>
                  </a:txBody>
                  <a:tcPr/>
                </a:tc>
                <a:tc hMerge="1">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hMerge="1">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hMerge="1">
                  <a:txBody>
                    <a:bodyPr/>
                    <a:lstStyle/>
                    <a:p>
                      <a:pPr marL="0" marR="0">
                        <a:lnSpc>
                          <a:spcPct val="115000"/>
                        </a:lnSpc>
                        <a:spcBef>
                          <a:spcPts val="0"/>
                        </a:spcBef>
                        <a:spcAft>
                          <a:spcPts val="0"/>
                        </a:spcAft>
                      </a:pP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439607139"/>
                  </a:ext>
                </a:extLst>
              </a:tr>
              <a:tr h="447430">
                <a:tc>
                  <a:txBody>
                    <a:bodyPr/>
                    <a:lstStyle/>
                    <a:p>
                      <a:pPr marL="0" marR="0">
                        <a:lnSpc>
                          <a:spcPct val="115000"/>
                        </a:lnSpc>
                        <a:spcBef>
                          <a:spcPts val="0"/>
                        </a:spcBef>
                        <a:spcAft>
                          <a:spcPts val="0"/>
                        </a:spcAft>
                      </a:pPr>
                      <a:r>
                        <a:rPr lang="en-US" sz="1100" dirty="0">
                          <a:effectLst/>
                        </a:rPr>
                        <a:t>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Customers need to rent cars online, to stop wasting time, and make it easy for them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Online system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tc>
                  <a:txBody>
                    <a:bodyPr/>
                    <a:lstStyle/>
                    <a:p>
                      <a:pPr marL="0" marR="0">
                        <a:lnSpc>
                          <a:spcPct val="115000"/>
                        </a:lnSpc>
                        <a:spcBef>
                          <a:spcPts val="0"/>
                        </a:spcBef>
                        <a:spcAft>
                          <a:spcPts val="0"/>
                        </a:spcAft>
                      </a:pPr>
                      <a:r>
                        <a:rPr lang="en-US" sz="1100" dirty="0">
                          <a:effectLst/>
                        </a:rPr>
                        <a:t>Customer will browse the system and select the dates when he needs the car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5887" marR="45887" marT="0" marB="0"/>
                </a:tc>
                <a:extLst>
                  <a:ext uri="{0D108BD9-81ED-4DB2-BD59-A6C34878D82A}">
                    <a16:rowId xmlns:a16="http://schemas.microsoft.com/office/drawing/2014/main" val="3446707502"/>
                  </a:ext>
                </a:extLst>
              </a:tr>
            </a:tbl>
          </a:graphicData>
        </a:graphic>
      </p:graphicFrame>
    </p:spTree>
    <p:extLst>
      <p:ext uri="{BB962C8B-B14F-4D97-AF65-F5344CB8AC3E}">
        <p14:creationId xmlns:p14="http://schemas.microsoft.com/office/powerpoint/2010/main" val="2736145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E347-395C-4AE2-8CE4-9734397CF6BA}"/>
              </a:ext>
            </a:extLst>
          </p:cNvPr>
          <p:cNvSpPr>
            <a:spLocks noGrp="1"/>
          </p:cNvSpPr>
          <p:nvPr>
            <p:ph type="title"/>
          </p:nvPr>
        </p:nvSpPr>
        <p:spPr/>
        <p:txBody>
          <a:bodyPr/>
          <a:lstStyle/>
          <a:p>
            <a:r>
              <a:rPr lang="en-US" b="1" dirty="0"/>
              <a:t>Use Case Model</a:t>
            </a:r>
          </a:p>
        </p:txBody>
      </p:sp>
      <p:pic>
        <p:nvPicPr>
          <p:cNvPr id="4" name="Content Placeholder 3">
            <a:extLst>
              <a:ext uri="{FF2B5EF4-FFF2-40B4-BE49-F238E27FC236}">
                <a16:creationId xmlns:a16="http://schemas.microsoft.com/office/drawing/2014/main" id="{A34342C2-ECDD-4F86-B5FD-5E0B39CFA9D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8689" y="1507787"/>
            <a:ext cx="4689186" cy="4669176"/>
          </a:xfrm>
          <a:prstGeom prst="rect">
            <a:avLst/>
          </a:prstGeom>
          <a:noFill/>
          <a:ln>
            <a:noFill/>
          </a:ln>
        </p:spPr>
      </p:pic>
    </p:spTree>
    <p:extLst>
      <p:ext uri="{BB962C8B-B14F-4D97-AF65-F5344CB8AC3E}">
        <p14:creationId xmlns:p14="http://schemas.microsoft.com/office/powerpoint/2010/main" val="25603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A716-0D6A-4C30-A082-71946B8A1496}"/>
              </a:ext>
            </a:extLst>
          </p:cNvPr>
          <p:cNvSpPr>
            <a:spLocks noGrp="1"/>
          </p:cNvSpPr>
          <p:nvPr>
            <p:ph type="title"/>
          </p:nvPr>
        </p:nvSpPr>
        <p:spPr/>
        <p:txBody>
          <a:bodyPr/>
          <a:lstStyle/>
          <a:p>
            <a:r>
              <a:rPr lang="en-US" b="1" dirty="0"/>
              <a:t>Sequence Diagram – Book a Car</a:t>
            </a:r>
          </a:p>
        </p:txBody>
      </p:sp>
      <p:pic>
        <p:nvPicPr>
          <p:cNvPr id="4" name="Content Placeholder 3">
            <a:extLst>
              <a:ext uri="{FF2B5EF4-FFF2-40B4-BE49-F238E27FC236}">
                <a16:creationId xmlns:a16="http://schemas.microsoft.com/office/drawing/2014/main" id="{62F7720F-4CFF-4F12-B43B-A044B196B03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98497" y="1825625"/>
            <a:ext cx="6195005" cy="4351338"/>
          </a:xfrm>
          <a:prstGeom prst="rect">
            <a:avLst/>
          </a:prstGeom>
          <a:noFill/>
          <a:ln>
            <a:noFill/>
          </a:ln>
        </p:spPr>
      </p:pic>
    </p:spTree>
    <p:extLst>
      <p:ext uri="{BB962C8B-B14F-4D97-AF65-F5344CB8AC3E}">
        <p14:creationId xmlns:p14="http://schemas.microsoft.com/office/powerpoint/2010/main" val="211626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A716-0D6A-4C30-A082-71946B8A1496}"/>
              </a:ext>
            </a:extLst>
          </p:cNvPr>
          <p:cNvSpPr>
            <a:spLocks noGrp="1"/>
          </p:cNvSpPr>
          <p:nvPr>
            <p:ph type="title"/>
          </p:nvPr>
        </p:nvSpPr>
        <p:spPr/>
        <p:txBody>
          <a:bodyPr/>
          <a:lstStyle/>
          <a:p>
            <a:r>
              <a:rPr lang="en-US" b="1" dirty="0"/>
              <a:t>Sequence Diagram – Cancel Booking</a:t>
            </a:r>
          </a:p>
        </p:txBody>
      </p:sp>
      <p:pic>
        <p:nvPicPr>
          <p:cNvPr id="6" name="Content Placeholder 5">
            <a:extLst>
              <a:ext uri="{FF2B5EF4-FFF2-40B4-BE49-F238E27FC236}">
                <a16:creationId xmlns:a16="http://schemas.microsoft.com/office/drawing/2014/main" id="{6D4AA94B-E82A-445F-BA2F-7D0B9482BED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989" y="1825625"/>
            <a:ext cx="9744022" cy="4351338"/>
          </a:xfrm>
          <a:prstGeom prst="rect">
            <a:avLst/>
          </a:prstGeom>
          <a:noFill/>
          <a:ln>
            <a:noFill/>
          </a:ln>
        </p:spPr>
      </p:pic>
    </p:spTree>
    <p:extLst>
      <p:ext uri="{BB962C8B-B14F-4D97-AF65-F5344CB8AC3E}">
        <p14:creationId xmlns:p14="http://schemas.microsoft.com/office/powerpoint/2010/main" val="385488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761</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Car Rental Management System</vt:lpstr>
      <vt:lpstr>Introduction</vt:lpstr>
      <vt:lpstr>Positioning</vt:lpstr>
      <vt:lpstr>Positioning</vt:lpstr>
      <vt:lpstr>Stakeholders</vt:lpstr>
      <vt:lpstr>Needs and Features</vt:lpstr>
      <vt:lpstr>Use Case Model</vt:lpstr>
      <vt:lpstr>Sequence Diagram – Book a Car</vt:lpstr>
      <vt:lpstr>Sequence Diagram – Cancel Booking</vt:lpstr>
      <vt:lpstr>Collaboration diagram – Book a car</vt:lpstr>
      <vt:lpstr>Collaboration diagram – Cancel booking</vt:lpstr>
      <vt:lpstr>VOPC diagram – Book a car</vt:lpstr>
      <vt:lpstr>VOPC diagram – Cancel booking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Rental Management System</dc:title>
  <dc:creator>Namuun Sainbayar</dc:creator>
  <cp:lastModifiedBy>Namuun Sainbayar</cp:lastModifiedBy>
  <cp:revision>19</cp:revision>
  <dcterms:created xsi:type="dcterms:W3CDTF">2020-03-05T21:02:55Z</dcterms:created>
  <dcterms:modified xsi:type="dcterms:W3CDTF">2020-03-05T21:10:01Z</dcterms:modified>
</cp:coreProperties>
</file>