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Slab"/>
      <p:regular r:id="rId9"/>
      <p:bold r:id="rId10"/>
    </p:embeddedFont>
    <p:embeddedFont>
      <p:font typeface="Roboto"/>
      <p:regular r:id="rId11"/>
      <p:bold r:id="rId12"/>
      <p:italic r:id="rId13"/>
      <p:boldItalic r:id="rId14"/>
    </p:embeddedFont>
    <p:embeddedFont>
      <p:font typeface="Permanent Marker"/>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Slab-bold.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Slab-regular.fntdata"/><Relationship Id="rId15" Type="http://schemas.openxmlformats.org/officeDocument/2006/relationships/font" Target="fonts/PermanentMarker-regular.fntdata"/><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eebc2b9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ebc2b9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eebc2b9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ebc2b9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eebc2b90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ebc2b90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656075" y="2188775"/>
            <a:ext cx="4117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ermanent Marker"/>
                <a:ea typeface="Permanent Marker"/>
                <a:cs typeface="Permanent Marker"/>
                <a:sym typeface="Permanent Marker"/>
              </a:rPr>
              <a:t>TWO DAYS TO ___</a:t>
            </a:r>
            <a:endParaRPr sz="2400">
              <a:latin typeface="Permanent Marker"/>
              <a:ea typeface="Permanent Marker"/>
              <a:cs typeface="Permanent Marker"/>
              <a:sym typeface="Permanent Marker"/>
            </a:endParaRPr>
          </a:p>
        </p:txBody>
      </p:sp>
      <p:cxnSp>
        <p:nvCxnSpPr>
          <p:cNvPr id="55" name="Google Shape;55;p13"/>
          <p:cNvCxnSpPr/>
          <p:nvPr/>
        </p:nvCxnSpPr>
        <p:spPr>
          <a:xfrm>
            <a:off x="361625" y="4556875"/>
            <a:ext cx="8395200" cy="0"/>
          </a:xfrm>
          <a:prstGeom prst="straightConnector1">
            <a:avLst/>
          </a:prstGeom>
          <a:noFill/>
          <a:ln cap="flat" cmpd="sng" w="76200">
            <a:solidFill>
              <a:srgbClr val="FFB524"/>
            </a:solidFill>
            <a:prstDash val="solid"/>
            <a:round/>
            <a:headEnd len="med" w="med" type="none"/>
            <a:tailEnd len="med" w="med" type="none"/>
          </a:ln>
        </p:spPr>
      </p:cxnSp>
      <p:sp>
        <p:nvSpPr>
          <p:cNvPr id="56" name="Google Shape;56;p13"/>
          <p:cNvSpPr txBox="1"/>
          <p:nvPr/>
        </p:nvSpPr>
        <p:spPr>
          <a:xfrm>
            <a:off x="4915475" y="1898500"/>
            <a:ext cx="19257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B524"/>
                </a:solidFill>
                <a:latin typeface="Permanent Marker"/>
                <a:ea typeface="Permanent Marker"/>
                <a:cs typeface="Permanent Marker"/>
                <a:sym typeface="Permanent Marker"/>
              </a:rPr>
              <a:t>Impact</a:t>
            </a:r>
            <a:endParaRPr sz="3600">
              <a:solidFill>
                <a:srgbClr val="FFB524"/>
              </a:solidFill>
              <a:latin typeface="Permanent Marker"/>
              <a:ea typeface="Permanent Marker"/>
              <a:cs typeface="Permanent Marker"/>
              <a:sym typeface="Permanent Marker"/>
            </a:endParaRPr>
          </a:p>
        </p:txBody>
      </p:sp>
      <p:sp>
        <p:nvSpPr>
          <p:cNvPr id="57" name="Google Shape;57;p13"/>
          <p:cNvSpPr txBox="1"/>
          <p:nvPr/>
        </p:nvSpPr>
        <p:spPr>
          <a:xfrm>
            <a:off x="361625" y="4743275"/>
            <a:ext cx="1409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ermanent Marker"/>
                <a:ea typeface="Permanent Marker"/>
                <a:cs typeface="Permanent Marker"/>
                <a:sym typeface="Permanent Marker"/>
              </a:rPr>
              <a:t>TWO DAYS TO ___</a:t>
            </a:r>
            <a:endParaRPr sz="1000">
              <a:latin typeface="Permanent Marker"/>
              <a:ea typeface="Permanent Marker"/>
              <a:cs typeface="Permanent Marker"/>
              <a:sym typeface="Permanent Marker"/>
            </a:endParaRPr>
          </a:p>
        </p:txBody>
      </p:sp>
      <p:sp>
        <p:nvSpPr>
          <p:cNvPr id="58" name="Google Shape;58;p13"/>
          <p:cNvSpPr txBox="1"/>
          <p:nvPr/>
        </p:nvSpPr>
        <p:spPr>
          <a:xfrm>
            <a:off x="1770725" y="4589675"/>
            <a:ext cx="359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B524"/>
                </a:solidFill>
                <a:latin typeface="Roboto"/>
                <a:ea typeface="Roboto"/>
                <a:cs typeface="Roboto"/>
                <a:sym typeface="Roboto"/>
              </a:rPr>
              <a:t>+</a:t>
            </a:r>
            <a:endParaRPr b="1" sz="2400">
              <a:solidFill>
                <a:srgbClr val="FFB524"/>
              </a:solidFill>
              <a:latin typeface="Roboto"/>
              <a:ea typeface="Roboto"/>
              <a:cs typeface="Roboto"/>
              <a:sym typeface="Roboto"/>
            </a:endParaRPr>
          </a:p>
        </p:txBody>
      </p:sp>
      <p:sp>
        <p:nvSpPr>
          <p:cNvPr id="59" name="Google Shape;59;p13"/>
          <p:cNvSpPr/>
          <p:nvPr/>
        </p:nvSpPr>
        <p:spPr>
          <a:xfrm>
            <a:off x="2167550" y="4731650"/>
            <a:ext cx="1180500" cy="30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Your Logo</a:t>
            </a:r>
            <a:endParaRPr b="1" sz="1000">
              <a:latin typeface="Roboto"/>
              <a:ea typeface="Roboto"/>
              <a:cs typeface="Roboto"/>
              <a:sym typeface="Roboto"/>
            </a:endParaRPr>
          </a:p>
        </p:txBody>
      </p:sp>
      <p:sp>
        <p:nvSpPr>
          <p:cNvPr id="60" name="Google Shape;60;p13"/>
          <p:cNvSpPr txBox="1"/>
          <p:nvPr/>
        </p:nvSpPr>
        <p:spPr>
          <a:xfrm>
            <a:off x="7285925" y="4731650"/>
            <a:ext cx="1470900" cy="30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MM/DD/YYYY</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cxnSp>
        <p:nvCxnSpPr>
          <p:cNvPr id="65" name="Google Shape;65;p14"/>
          <p:cNvCxnSpPr/>
          <p:nvPr/>
        </p:nvCxnSpPr>
        <p:spPr>
          <a:xfrm>
            <a:off x="361625" y="4556875"/>
            <a:ext cx="8395200" cy="0"/>
          </a:xfrm>
          <a:prstGeom prst="straightConnector1">
            <a:avLst/>
          </a:prstGeom>
          <a:noFill/>
          <a:ln cap="flat" cmpd="sng" w="76200">
            <a:solidFill>
              <a:srgbClr val="FFB524"/>
            </a:solidFill>
            <a:prstDash val="solid"/>
            <a:round/>
            <a:headEnd len="med" w="med" type="none"/>
            <a:tailEnd len="med" w="med" type="none"/>
          </a:ln>
        </p:spPr>
      </p:cxnSp>
      <p:sp>
        <p:nvSpPr>
          <p:cNvPr id="66" name="Google Shape;66;p14"/>
          <p:cNvSpPr txBox="1"/>
          <p:nvPr/>
        </p:nvSpPr>
        <p:spPr>
          <a:xfrm>
            <a:off x="361625" y="4743275"/>
            <a:ext cx="1409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ermanent Marker"/>
                <a:ea typeface="Permanent Marker"/>
                <a:cs typeface="Permanent Marker"/>
                <a:sym typeface="Permanent Marker"/>
              </a:rPr>
              <a:t>TWO DAYS TO ___</a:t>
            </a:r>
            <a:endParaRPr sz="1000">
              <a:latin typeface="Permanent Marker"/>
              <a:ea typeface="Permanent Marker"/>
              <a:cs typeface="Permanent Marker"/>
              <a:sym typeface="Permanent Marker"/>
            </a:endParaRPr>
          </a:p>
        </p:txBody>
      </p:sp>
      <p:sp>
        <p:nvSpPr>
          <p:cNvPr id="67" name="Google Shape;67;p14"/>
          <p:cNvSpPr txBox="1"/>
          <p:nvPr/>
        </p:nvSpPr>
        <p:spPr>
          <a:xfrm>
            <a:off x="1770725" y="4589675"/>
            <a:ext cx="359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B524"/>
                </a:solidFill>
                <a:latin typeface="Roboto"/>
                <a:ea typeface="Roboto"/>
                <a:cs typeface="Roboto"/>
                <a:sym typeface="Roboto"/>
              </a:rPr>
              <a:t>+</a:t>
            </a:r>
            <a:endParaRPr b="1" sz="2400">
              <a:solidFill>
                <a:srgbClr val="FFB524"/>
              </a:solidFill>
              <a:latin typeface="Roboto"/>
              <a:ea typeface="Roboto"/>
              <a:cs typeface="Roboto"/>
              <a:sym typeface="Roboto"/>
            </a:endParaRPr>
          </a:p>
        </p:txBody>
      </p:sp>
      <p:sp>
        <p:nvSpPr>
          <p:cNvPr id="68" name="Google Shape;68;p14"/>
          <p:cNvSpPr/>
          <p:nvPr/>
        </p:nvSpPr>
        <p:spPr>
          <a:xfrm>
            <a:off x="2167550" y="4731650"/>
            <a:ext cx="1180500" cy="30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Your Logo</a:t>
            </a:r>
            <a:endParaRPr b="1" sz="1000">
              <a:latin typeface="Roboto"/>
              <a:ea typeface="Roboto"/>
              <a:cs typeface="Roboto"/>
              <a:sym typeface="Roboto"/>
            </a:endParaRPr>
          </a:p>
        </p:txBody>
      </p:sp>
      <p:sp>
        <p:nvSpPr>
          <p:cNvPr id="69" name="Google Shape;69;p14"/>
          <p:cNvSpPr txBox="1"/>
          <p:nvPr/>
        </p:nvSpPr>
        <p:spPr>
          <a:xfrm>
            <a:off x="7285925" y="4731650"/>
            <a:ext cx="1470900" cy="30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MM/DD/YYYY</a:t>
            </a:r>
            <a:endParaRPr sz="1000">
              <a:latin typeface="Roboto"/>
              <a:ea typeface="Roboto"/>
              <a:cs typeface="Roboto"/>
              <a:sym typeface="Roboto"/>
            </a:endParaRPr>
          </a:p>
        </p:txBody>
      </p:sp>
      <p:sp>
        <p:nvSpPr>
          <p:cNvPr id="70" name="Google Shape;70;p14"/>
          <p:cNvSpPr txBox="1"/>
          <p:nvPr/>
        </p:nvSpPr>
        <p:spPr>
          <a:xfrm>
            <a:off x="361625" y="256750"/>
            <a:ext cx="2576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Slab"/>
                <a:ea typeface="Roboto Slab"/>
                <a:cs typeface="Roboto Slab"/>
                <a:sym typeface="Roboto Slab"/>
              </a:rPr>
              <a:t>Why We’re Here</a:t>
            </a:r>
            <a:endParaRPr b="1" sz="2400">
              <a:latin typeface="Roboto Slab"/>
              <a:ea typeface="Roboto Slab"/>
              <a:cs typeface="Roboto Slab"/>
              <a:sym typeface="Roboto Slab"/>
            </a:endParaRPr>
          </a:p>
        </p:txBody>
      </p:sp>
      <p:sp>
        <p:nvSpPr>
          <p:cNvPr id="71" name="Google Shape;71;p14"/>
          <p:cNvSpPr txBox="1"/>
          <p:nvPr/>
        </p:nvSpPr>
        <p:spPr>
          <a:xfrm>
            <a:off x="361625" y="1300875"/>
            <a:ext cx="3686400" cy="29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The Situation</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highlight>
                  <a:srgbClr val="FFFFFF"/>
                </a:highlight>
                <a:latin typeface="Roboto"/>
                <a:ea typeface="Roboto"/>
                <a:cs typeface="Roboto"/>
                <a:sym typeface="Roboto"/>
              </a:rPr>
              <a:t>Lorem ipsum dolor sit amet, consectetur adipiscing elit. Ut finibus turpis erat, at sollicitudin elit faucibus ac. Etiam vel leo in sapien porta tincidunt. Cras vestibulum convallis arcu, ac mattis massa luctus a.</a:t>
            </a:r>
            <a:endParaRPr b="1" sz="1800">
              <a:latin typeface="Roboto"/>
              <a:ea typeface="Roboto"/>
              <a:cs typeface="Roboto"/>
              <a:sym typeface="Roboto"/>
            </a:endParaRPr>
          </a:p>
        </p:txBody>
      </p:sp>
      <p:sp>
        <p:nvSpPr>
          <p:cNvPr id="72" name="Google Shape;72;p14"/>
          <p:cNvSpPr txBox="1"/>
          <p:nvPr/>
        </p:nvSpPr>
        <p:spPr>
          <a:xfrm>
            <a:off x="4625225" y="1300875"/>
            <a:ext cx="4131600" cy="29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B524"/>
                </a:solidFill>
                <a:latin typeface="Roboto Slab"/>
                <a:ea typeface="Roboto Slab"/>
                <a:cs typeface="Roboto Slab"/>
                <a:sym typeface="Roboto Slab"/>
              </a:rPr>
              <a:t>Purpose</a:t>
            </a:r>
            <a:endParaRPr b="1" sz="1800">
              <a:solidFill>
                <a:srgbClr val="FFB524"/>
              </a:solidFill>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 sz="1800">
                <a:solidFill>
                  <a:schemeClr val="dk1"/>
                </a:solidFill>
                <a:highlight>
                  <a:srgbClr val="FFFFFF"/>
                </a:highlight>
                <a:latin typeface="Roboto"/>
                <a:ea typeface="Roboto"/>
                <a:cs typeface="Roboto"/>
                <a:sym typeface="Roboto"/>
              </a:rPr>
              <a:t>Lorem ipsum dolor sit amet, consectetur adipiscing elit. </a:t>
            </a:r>
            <a:endParaRPr b="1" sz="1800">
              <a:latin typeface="Roboto"/>
              <a:ea typeface="Roboto"/>
              <a:cs typeface="Roboto"/>
              <a:sym typeface="Roboto"/>
            </a:endParaRPr>
          </a:p>
        </p:txBody>
      </p:sp>
      <p:sp>
        <p:nvSpPr>
          <p:cNvPr id="73" name="Google Shape;73;p14"/>
          <p:cNvSpPr/>
          <p:nvPr/>
        </p:nvSpPr>
        <p:spPr>
          <a:xfrm>
            <a:off x="3714275" y="1283725"/>
            <a:ext cx="667500" cy="2807100"/>
          </a:xfrm>
          <a:prstGeom prst="chevron">
            <a:avLst>
              <a:gd fmla="val 84614" name="adj"/>
            </a:avLst>
          </a:prstGeom>
          <a:solidFill>
            <a:srgbClr val="FFB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cxnSp>
        <p:nvCxnSpPr>
          <p:cNvPr id="78" name="Google Shape;78;p15"/>
          <p:cNvCxnSpPr/>
          <p:nvPr/>
        </p:nvCxnSpPr>
        <p:spPr>
          <a:xfrm>
            <a:off x="361625" y="4556875"/>
            <a:ext cx="8395200" cy="0"/>
          </a:xfrm>
          <a:prstGeom prst="straightConnector1">
            <a:avLst/>
          </a:prstGeom>
          <a:noFill/>
          <a:ln cap="flat" cmpd="sng" w="76200">
            <a:solidFill>
              <a:srgbClr val="FFB524"/>
            </a:solidFill>
            <a:prstDash val="solid"/>
            <a:round/>
            <a:headEnd len="med" w="med" type="none"/>
            <a:tailEnd len="med" w="med" type="none"/>
          </a:ln>
        </p:spPr>
      </p:cxnSp>
      <p:sp>
        <p:nvSpPr>
          <p:cNvPr id="79" name="Google Shape;79;p15"/>
          <p:cNvSpPr txBox="1"/>
          <p:nvPr/>
        </p:nvSpPr>
        <p:spPr>
          <a:xfrm>
            <a:off x="361625" y="4743275"/>
            <a:ext cx="1409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ermanent Marker"/>
                <a:ea typeface="Permanent Marker"/>
                <a:cs typeface="Permanent Marker"/>
                <a:sym typeface="Permanent Marker"/>
              </a:rPr>
              <a:t>TWO DAYS TO ___</a:t>
            </a:r>
            <a:endParaRPr sz="1000">
              <a:latin typeface="Permanent Marker"/>
              <a:ea typeface="Permanent Marker"/>
              <a:cs typeface="Permanent Marker"/>
              <a:sym typeface="Permanent Marker"/>
            </a:endParaRPr>
          </a:p>
        </p:txBody>
      </p:sp>
      <p:sp>
        <p:nvSpPr>
          <p:cNvPr id="80" name="Google Shape;80;p15"/>
          <p:cNvSpPr txBox="1"/>
          <p:nvPr/>
        </p:nvSpPr>
        <p:spPr>
          <a:xfrm>
            <a:off x="1770725" y="4589675"/>
            <a:ext cx="359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B524"/>
                </a:solidFill>
                <a:latin typeface="Roboto"/>
                <a:ea typeface="Roboto"/>
                <a:cs typeface="Roboto"/>
                <a:sym typeface="Roboto"/>
              </a:rPr>
              <a:t>+</a:t>
            </a:r>
            <a:endParaRPr b="1" sz="2400">
              <a:solidFill>
                <a:srgbClr val="FFB524"/>
              </a:solidFill>
              <a:latin typeface="Roboto"/>
              <a:ea typeface="Roboto"/>
              <a:cs typeface="Roboto"/>
              <a:sym typeface="Roboto"/>
            </a:endParaRPr>
          </a:p>
        </p:txBody>
      </p:sp>
      <p:sp>
        <p:nvSpPr>
          <p:cNvPr id="81" name="Google Shape;81;p15"/>
          <p:cNvSpPr/>
          <p:nvPr/>
        </p:nvSpPr>
        <p:spPr>
          <a:xfrm>
            <a:off x="2167550" y="4731650"/>
            <a:ext cx="1180500" cy="30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Your Logo</a:t>
            </a:r>
            <a:endParaRPr b="1" sz="1000">
              <a:latin typeface="Roboto"/>
              <a:ea typeface="Roboto"/>
              <a:cs typeface="Roboto"/>
              <a:sym typeface="Roboto"/>
            </a:endParaRPr>
          </a:p>
        </p:txBody>
      </p:sp>
      <p:sp>
        <p:nvSpPr>
          <p:cNvPr id="82" name="Google Shape;82;p15"/>
          <p:cNvSpPr txBox="1"/>
          <p:nvPr/>
        </p:nvSpPr>
        <p:spPr>
          <a:xfrm>
            <a:off x="7285925" y="4731650"/>
            <a:ext cx="1470900" cy="30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MM/DD/YYYY</a:t>
            </a:r>
            <a:endParaRPr sz="1000">
              <a:latin typeface="Roboto"/>
              <a:ea typeface="Roboto"/>
              <a:cs typeface="Roboto"/>
              <a:sym typeface="Roboto"/>
            </a:endParaRPr>
          </a:p>
        </p:txBody>
      </p:sp>
      <p:sp>
        <p:nvSpPr>
          <p:cNvPr id="83" name="Google Shape;83;p15"/>
          <p:cNvSpPr txBox="1"/>
          <p:nvPr/>
        </p:nvSpPr>
        <p:spPr>
          <a:xfrm>
            <a:off x="361625" y="1189600"/>
            <a:ext cx="11805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Slab"/>
                <a:ea typeface="Roboto Slab"/>
                <a:cs typeface="Roboto Slab"/>
                <a:sym typeface="Roboto Slab"/>
              </a:rPr>
              <a:t>We are here</a:t>
            </a:r>
            <a:endParaRPr b="1">
              <a:latin typeface="Roboto Slab"/>
              <a:ea typeface="Roboto Slab"/>
              <a:cs typeface="Roboto Slab"/>
              <a:sym typeface="Roboto Slab"/>
            </a:endParaRPr>
          </a:p>
        </p:txBody>
      </p:sp>
      <p:sp>
        <p:nvSpPr>
          <p:cNvPr id="84" name="Google Shape;84;p15"/>
          <p:cNvSpPr/>
          <p:nvPr/>
        </p:nvSpPr>
        <p:spPr>
          <a:xfrm>
            <a:off x="1643700" y="1189600"/>
            <a:ext cx="2661000" cy="300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ermanent Marker"/>
                <a:ea typeface="Permanent Marker"/>
                <a:cs typeface="Permanent Marker"/>
                <a:sym typeface="Permanent Marker"/>
              </a:rPr>
              <a:t>DAY 1</a:t>
            </a:r>
            <a:endParaRPr sz="3000">
              <a:latin typeface="Permanent Marker"/>
              <a:ea typeface="Permanent Marker"/>
              <a:cs typeface="Permanent Marker"/>
              <a:sym typeface="Permanent Marker"/>
            </a:endParaRPr>
          </a:p>
          <a:p>
            <a:pPr indent="0" lvl="0" marL="0" rtl="0" algn="ctr">
              <a:spcBef>
                <a:spcPts val="0"/>
              </a:spcBef>
              <a:spcAft>
                <a:spcPts val="0"/>
              </a:spcAft>
              <a:buNone/>
            </a:pPr>
            <a:r>
              <a:rPr lang="en" sz="1800">
                <a:latin typeface="Roboto Slab"/>
                <a:ea typeface="Roboto Slab"/>
                <a:cs typeface="Roboto Slab"/>
                <a:sym typeface="Roboto Slab"/>
              </a:rPr>
              <a:t>Generate</a:t>
            </a:r>
            <a:endParaRPr sz="1800">
              <a:latin typeface="Roboto Slab"/>
              <a:ea typeface="Roboto Slab"/>
              <a:cs typeface="Roboto Slab"/>
              <a:sym typeface="Roboto Slab"/>
            </a:endParaRPr>
          </a:p>
        </p:txBody>
      </p:sp>
      <p:cxnSp>
        <p:nvCxnSpPr>
          <p:cNvPr id="85" name="Google Shape;85;p15"/>
          <p:cNvCxnSpPr/>
          <p:nvPr/>
        </p:nvCxnSpPr>
        <p:spPr>
          <a:xfrm>
            <a:off x="1528850" y="1412175"/>
            <a:ext cx="2767500" cy="0"/>
          </a:xfrm>
          <a:prstGeom prst="straightConnector1">
            <a:avLst/>
          </a:prstGeom>
          <a:noFill/>
          <a:ln cap="flat" cmpd="sng" w="9525">
            <a:solidFill>
              <a:srgbClr val="FFB524"/>
            </a:solidFill>
            <a:prstDash val="solid"/>
            <a:round/>
            <a:headEnd len="med" w="med" type="oval"/>
            <a:tailEnd len="med" w="med" type="none"/>
          </a:ln>
        </p:spPr>
      </p:cxnSp>
      <p:sp>
        <p:nvSpPr>
          <p:cNvPr id="86" name="Google Shape;86;p15"/>
          <p:cNvSpPr/>
          <p:nvPr/>
        </p:nvSpPr>
        <p:spPr>
          <a:xfrm>
            <a:off x="4406275" y="1189600"/>
            <a:ext cx="2661000" cy="300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ermanent Marker"/>
                <a:ea typeface="Permanent Marker"/>
                <a:cs typeface="Permanent Marker"/>
                <a:sym typeface="Permanent Marker"/>
              </a:rPr>
              <a:t>DAY 2</a:t>
            </a:r>
            <a:endParaRPr sz="3000">
              <a:latin typeface="Permanent Marker"/>
              <a:ea typeface="Permanent Marker"/>
              <a:cs typeface="Permanent Marker"/>
              <a:sym typeface="Permanent Marker"/>
            </a:endParaRPr>
          </a:p>
          <a:p>
            <a:pPr indent="0" lvl="0" marL="0" rtl="0" algn="ctr">
              <a:spcBef>
                <a:spcPts val="0"/>
              </a:spcBef>
              <a:spcAft>
                <a:spcPts val="0"/>
              </a:spcAft>
              <a:buNone/>
            </a:pPr>
            <a:r>
              <a:rPr lang="en" sz="1800">
                <a:latin typeface="Roboto Slab"/>
                <a:ea typeface="Roboto Slab"/>
                <a:cs typeface="Roboto Slab"/>
                <a:sym typeface="Roboto Slab"/>
              </a:rPr>
              <a:t>Prototype</a:t>
            </a:r>
            <a:endParaRPr sz="1800">
              <a:latin typeface="Roboto Slab"/>
              <a:ea typeface="Roboto Slab"/>
              <a:cs typeface="Roboto Slab"/>
              <a:sym typeface="Roboto Slab"/>
            </a:endParaRPr>
          </a:p>
        </p:txBody>
      </p:sp>
      <p:sp>
        <p:nvSpPr>
          <p:cNvPr id="87" name="Google Shape;87;p15"/>
          <p:cNvSpPr txBox="1"/>
          <p:nvPr/>
        </p:nvSpPr>
        <p:spPr>
          <a:xfrm>
            <a:off x="7548575" y="3617775"/>
            <a:ext cx="14709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Slab"/>
                <a:ea typeface="Roboto Slab"/>
                <a:cs typeface="Roboto Slab"/>
                <a:sym typeface="Roboto Slab"/>
              </a:rPr>
              <a:t>Test and validate with real users</a:t>
            </a:r>
            <a:endParaRPr b="1">
              <a:latin typeface="Roboto Slab"/>
              <a:ea typeface="Roboto Slab"/>
              <a:cs typeface="Roboto Slab"/>
              <a:sym typeface="Roboto Slab"/>
            </a:endParaRPr>
          </a:p>
        </p:txBody>
      </p:sp>
      <p:sp>
        <p:nvSpPr>
          <p:cNvPr id="88" name="Google Shape;88;p15"/>
          <p:cNvSpPr/>
          <p:nvPr/>
        </p:nvSpPr>
        <p:spPr>
          <a:xfrm>
            <a:off x="7067275" y="3678775"/>
            <a:ext cx="481200" cy="657900"/>
          </a:xfrm>
          <a:prstGeom prst="rightArrow">
            <a:avLst>
              <a:gd fmla="val 58474" name="adj1"/>
              <a:gd fmla="val 63551" name="adj2"/>
            </a:avLst>
          </a:prstGeom>
          <a:solidFill>
            <a:srgbClr val="FFB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361625" y="256750"/>
            <a:ext cx="32157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Slab"/>
                <a:ea typeface="Roboto Slab"/>
                <a:cs typeface="Roboto Slab"/>
                <a:sym typeface="Roboto Slab"/>
              </a:rPr>
              <a:t>Agenda Overview</a:t>
            </a:r>
            <a:endParaRPr b="1" sz="24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cxnSp>
        <p:nvCxnSpPr>
          <p:cNvPr id="94" name="Google Shape;94;p16"/>
          <p:cNvCxnSpPr/>
          <p:nvPr/>
        </p:nvCxnSpPr>
        <p:spPr>
          <a:xfrm>
            <a:off x="361625" y="4556875"/>
            <a:ext cx="8395200" cy="0"/>
          </a:xfrm>
          <a:prstGeom prst="straightConnector1">
            <a:avLst/>
          </a:prstGeom>
          <a:noFill/>
          <a:ln cap="flat" cmpd="sng" w="76200">
            <a:solidFill>
              <a:srgbClr val="FFB524"/>
            </a:solidFill>
            <a:prstDash val="solid"/>
            <a:round/>
            <a:headEnd len="med" w="med" type="none"/>
            <a:tailEnd len="med" w="med" type="none"/>
          </a:ln>
        </p:spPr>
      </p:cxnSp>
      <p:sp>
        <p:nvSpPr>
          <p:cNvPr id="95" name="Google Shape;95;p16"/>
          <p:cNvSpPr txBox="1"/>
          <p:nvPr/>
        </p:nvSpPr>
        <p:spPr>
          <a:xfrm>
            <a:off x="361625" y="4743275"/>
            <a:ext cx="1409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ermanent Marker"/>
                <a:ea typeface="Permanent Marker"/>
                <a:cs typeface="Permanent Marker"/>
                <a:sym typeface="Permanent Marker"/>
              </a:rPr>
              <a:t>TWO DAYS TO ___</a:t>
            </a:r>
            <a:endParaRPr sz="1000">
              <a:latin typeface="Permanent Marker"/>
              <a:ea typeface="Permanent Marker"/>
              <a:cs typeface="Permanent Marker"/>
              <a:sym typeface="Permanent Marker"/>
            </a:endParaRPr>
          </a:p>
        </p:txBody>
      </p:sp>
      <p:sp>
        <p:nvSpPr>
          <p:cNvPr id="96" name="Google Shape;96;p16"/>
          <p:cNvSpPr txBox="1"/>
          <p:nvPr/>
        </p:nvSpPr>
        <p:spPr>
          <a:xfrm>
            <a:off x="1770725" y="4589675"/>
            <a:ext cx="359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B524"/>
                </a:solidFill>
                <a:latin typeface="Roboto"/>
                <a:ea typeface="Roboto"/>
                <a:cs typeface="Roboto"/>
                <a:sym typeface="Roboto"/>
              </a:rPr>
              <a:t>+</a:t>
            </a:r>
            <a:endParaRPr b="1" sz="2400">
              <a:solidFill>
                <a:srgbClr val="FFB524"/>
              </a:solidFill>
              <a:latin typeface="Roboto"/>
              <a:ea typeface="Roboto"/>
              <a:cs typeface="Roboto"/>
              <a:sym typeface="Roboto"/>
            </a:endParaRPr>
          </a:p>
        </p:txBody>
      </p:sp>
      <p:sp>
        <p:nvSpPr>
          <p:cNvPr id="97" name="Google Shape;97;p16"/>
          <p:cNvSpPr/>
          <p:nvPr/>
        </p:nvSpPr>
        <p:spPr>
          <a:xfrm>
            <a:off x="2167550" y="4731650"/>
            <a:ext cx="1180500" cy="30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Your Logo</a:t>
            </a:r>
            <a:endParaRPr b="1" sz="1000">
              <a:latin typeface="Roboto"/>
              <a:ea typeface="Roboto"/>
              <a:cs typeface="Roboto"/>
              <a:sym typeface="Roboto"/>
            </a:endParaRPr>
          </a:p>
        </p:txBody>
      </p:sp>
      <p:sp>
        <p:nvSpPr>
          <p:cNvPr id="98" name="Google Shape;98;p16"/>
          <p:cNvSpPr txBox="1"/>
          <p:nvPr/>
        </p:nvSpPr>
        <p:spPr>
          <a:xfrm>
            <a:off x="7285925" y="4731650"/>
            <a:ext cx="1470900" cy="30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MM/DD/YYYY</a:t>
            </a:r>
            <a:endParaRPr sz="1000">
              <a:latin typeface="Roboto"/>
              <a:ea typeface="Roboto"/>
              <a:cs typeface="Roboto"/>
              <a:sym typeface="Roboto"/>
            </a:endParaRPr>
          </a:p>
        </p:txBody>
      </p:sp>
      <p:sp>
        <p:nvSpPr>
          <p:cNvPr id="99" name="Google Shape;99;p16"/>
          <p:cNvSpPr txBox="1"/>
          <p:nvPr/>
        </p:nvSpPr>
        <p:spPr>
          <a:xfrm>
            <a:off x="361625" y="256750"/>
            <a:ext cx="32157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Slab"/>
                <a:ea typeface="Roboto Slab"/>
                <a:cs typeface="Roboto Slab"/>
                <a:sym typeface="Roboto Slab"/>
              </a:rPr>
              <a:t>What to Expect</a:t>
            </a:r>
            <a:endParaRPr sz="2400">
              <a:latin typeface="Roboto Slab"/>
              <a:ea typeface="Roboto Slab"/>
              <a:cs typeface="Roboto Slab"/>
              <a:sym typeface="Roboto Slab"/>
            </a:endParaRPr>
          </a:p>
        </p:txBody>
      </p:sp>
      <p:cxnSp>
        <p:nvCxnSpPr>
          <p:cNvPr id="100" name="Google Shape;100;p16"/>
          <p:cNvCxnSpPr/>
          <p:nvPr/>
        </p:nvCxnSpPr>
        <p:spPr>
          <a:xfrm>
            <a:off x="2105325" y="1394975"/>
            <a:ext cx="4621500" cy="0"/>
          </a:xfrm>
          <a:prstGeom prst="straightConnector1">
            <a:avLst/>
          </a:prstGeom>
          <a:noFill/>
          <a:ln cap="flat" cmpd="sng" w="19050">
            <a:solidFill>
              <a:schemeClr val="dk2"/>
            </a:solidFill>
            <a:prstDash val="solid"/>
            <a:round/>
            <a:headEnd len="med" w="med" type="triangle"/>
            <a:tailEnd len="med" w="med" type="triangle"/>
          </a:ln>
        </p:spPr>
      </p:cxnSp>
      <p:sp>
        <p:nvSpPr>
          <p:cNvPr id="101" name="Google Shape;101;p16"/>
          <p:cNvSpPr txBox="1"/>
          <p:nvPr/>
        </p:nvSpPr>
        <p:spPr>
          <a:xfrm>
            <a:off x="361625" y="1183625"/>
            <a:ext cx="1743600" cy="44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Roboto Slab"/>
                <a:ea typeface="Roboto Slab"/>
                <a:cs typeface="Roboto Slab"/>
                <a:sym typeface="Roboto Slab"/>
              </a:rPr>
              <a:t>Methodical</a:t>
            </a:r>
            <a:endParaRPr sz="1800">
              <a:latin typeface="Roboto Slab"/>
              <a:ea typeface="Roboto Slab"/>
              <a:cs typeface="Roboto Slab"/>
              <a:sym typeface="Roboto Slab"/>
            </a:endParaRPr>
          </a:p>
        </p:txBody>
      </p:sp>
      <p:sp>
        <p:nvSpPr>
          <p:cNvPr id="102" name="Google Shape;102;p16"/>
          <p:cNvSpPr txBox="1"/>
          <p:nvPr/>
        </p:nvSpPr>
        <p:spPr>
          <a:xfrm>
            <a:off x="6726925" y="1183625"/>
            <a:ext cx="17436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Fast</a:t>
            </a:r>
            <a:endParaRPr sz="1800">
              <a:latin typeface="Roboto Slab"/>
              <a:ea typeface="Roboto Slab"/>
              <a:cs typeface="Roboto Slab"/>
              <a:sym typeface="Roboto Slab"/>
            </a:endParaRPr>
          </a:p>
        </p:txBody>
      </p:sp>
      <p:cxnSp>
        <p:nvCxnSpPr>
          <p:cNvPr id="103" name="Google Shape;103;p16"/>
          <p:cNvCxnSpPr/>
          <p:nvPr/>
        </p:nvCxnSpPr>
        <p:spPr>
          <a:xfrm>
            <a:off x="2105325" y="2139575"/>
            <a:ext cx="4621500" cy="0"/>
          </a:xfrm>
          <a:prstGeom prst="straightConnector1">
            <a:avLst/>
          </a:prstGeom>
          <a:noFill/>
          <a:ln cap="flat" cmpd="sng" w="19050">
            <a:solidFill>
              <a:schemeClr val="dk2"/>
            </a:solidFill>
            <a:prstDash val="solid"/>
            <a:round/>
            <a:headEnd len="med" w="med" type="triangle"/>
            <a:tailEnd len="med" w="med" type="triangle"/>
          </a:ln>
        </p:spPr>
      </p:cxnSp>
      <p:sp>
        <p:nvSpPr>
          <p:cNvPr id="104" name="Google Shape;104;p16"/>
          <p:cNvSpPr txBox="1"/>
          <p:nvPr/>
        </p:nvSpPr>
        <p:spPr>
          <a:xfrm>
            <a:off x="361625" y="1776125"/>
            <a:ext cx="1743600" cy="72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Roboto Slab"/>
                <a:ea typeface="Roboto Slab"/>
                <a:cs typeface="Roboto Slab"/>
                <a:sym typeface="Roboto Slab"/>
              </a:rPr>
              <a:t>Group</a:t>
            </a:r>
            <a:endParaRPr b="1" sz="1800">
              <a:latin typeface="Roboto Slab"/>
              <a:ea typeface="Roboto Slab"/>
              <a:cs typeface="Roboto Slab"/>
              <a:sym typeface="Roboto Slab"/>
            </a:endParaRPr>
          </a:p>
          <a:p>
            <a:pPr indent="0" lvl="0" marL="0" rtl="0" algn="r">
              <a:spcBef>
                <a:spcPts val="0"/>
              </a:spcBef>
              <a:spcAft>
                <a:spcPts val="0"/>
              </a:spcAft>
              <a:buNone/>
            </a:pPr>
            <a:r>
              <a:rPr b="1" lang="en" sz="1800">
                <a:latin typeface="Roboto Slab"/>
                <a:ea typeface="Roboto Slab"/>
                <a:cs typeface="Roboto Slab"/>
                <a:sym typeface="Roboto Slab"/>
              </a:rPr>
              <a:t>consensus</a:t>
            </a:r>
            <a:endParaRPr b="1" sz="1800">
              <a:latin typeface="Roboto Slab"/>
              <a:ea typeface="Roboto Slab"/>
              <a:cs typeface="Roboto Slab"/>
              <a:sym typeface="Roboto Slab"/>
            </a:endParaRPr>
          </a:p>
        </p:txBody>
      </p:sp>
      <p:sp>
        <p:nvSpPr>
          <p:cNvPr id="105" name="Google Shape;105;p16"/>
          <p:cNvSpPr txBox="1"/>
          <p:nvPr/>
        </p:nvSpPr>
        <p:spPr>
          <a:xfrm>
            <a:off x="6726925" y="1832150"/>
            <a:ext cx="17436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‘Good enough’ decisions</a:t>
            </a:r>
            <a:endParaRPr sz="1800">
              <a:latin typeface="Roboto Slab"/>
              <a:ea typeface="Roboto Slab"/>
              <a:cs typeface="Roboto Slab"/>
              <a:sym typeface="Roboto Slab"/>
            </a:endParaRPr>
          </a:p>
        </p:txBody>
      </p:sp>
      <p:cxnSp>
        <p:nvCxnSpPr>
          <p:cNvPr id="106" name="Google Shape;106;p16"/>
          <p:cNvCxnSpPr/>
          <p:nvPr/>
        </p:nvCxnSpPr>
        <p:spPr>
          <a:xfrm>
            <a:off x="2105325" y="2900400"/>
            <a:ext cx="4621500" cy="0"/>
          </a:xfrm>
          <a:prstGeom prst="straightConnector1">
            <a:avLst/>
          </a:prstGeom>
          <a:noFill/>
          <a:ln cap="flat" cmpd="sng" w="19050">
            <a:solidFill>
              <a:schemeClr val="dk2"/>
            </a:solidFill>
            <a:prstDash val="solid"/>
            <a:round/>
            <a:headEnd len="med" w="med" type="triangle"/>
            <a:tailEnd len="med" w="med" type="triangle"/>
          </a:ln>
        </p:spPr>
      </p:cxnSp>
      <p:sp>
        <p:nvSpPr>
          <p:cNvPr id="107" name="Google Shape;107;p16"/>
          <p:cNvSpPr txBox="1"/>
          <p:nvPr/>
        </p:nvSpPr>
        <p:spPr>
          <a:xfrm>
            <a:off x="361625" y="2689050"/>
            <a:ext cx="1743600" cy="44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Roboto Slab"/>
                <a:ea typeface="Roboto Slab"/>
                <a:cs typeface="Roboto Slab"/>
                <a:sym typeface="Roboto Slab"/>
              </a:rPr>
              <a:t>Strategic</a:t>
            </a:r>
            <a:endParaRPr sz="1800">
              <a:latin typeface="Roboto Slab"/>
              <a:ea typeface="Roboto Slab"/>
              <a:cs typeface="Roboto Slab"/>
              <a:sym typeface="Roboto Slab"/>
            </a:endParaRPr>
          </a:p>
        </p:txBody>
      </p:sp>
      <p:sp>
        <p:nvSpPr>
          <p:cNvPr id="108" name="Google Shape;108;p16"/>
          <p:cNvSpPr txBox="1"/>
          <p:nvPr/>
        </p:nvSpPr>
        <p:spPr>
          <a:xfrm>
            <a:off x="6726925" y="2689050"/>
            <a:ext cx="17436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Tactical</a:t>
            </a:r>
            <a:endParaRPr sz="1800">
              <a:latin typeface="Roboto Slab"/>
              <a:ea typeface="Roboto Slab"/>
              <a:cs typeface="Roboto Slab"/>
              <a:sym typeface="Roboto Slab"/>
            </a:endParaRPr>
          </a:p>
        </p:txBody>
      </p:sp>
      <p:cxnSp>
        <p:nvCxnSpPr>
          <p:cNvPr id="109" name="Google Shape;109;p16"/>
          <p:cNvCxnSpPr/>
          <p:nvPr/>
        </p:nvCxnSpPr>
        <p:spPr>
          <a:xfrm>
            <a:off x="2105325" y="3672113"/>
            <a:ext cx="4621500" cy="0"/>
          </a:xfrm>
          <a:prstGeom prst="straightConnector1">
            <a:avLst/>
          </a:prstGeom>
          <a:noFill/>
          <a:ln cap="flat" cmpd="sng" w="19050">
            <a:solidFill>
              <a:schemeClr val="dk2"/>
            </a:solidFill>
            <a:prstDash val="solid"/>
            <a:round/>
            <a:headEnd len="med" w="med" type="triangle"/>
            <a:tailEnd len="med" w="med" type="triangle"/>
          </a:ln>
        </p:spPr>
      </p:cxnSp>
      <p:sp>
        <p:nvSpPr>
          <p:cNvPr id="110" name="Google Shape;110;p16"/>
          <p:cNvSpPr txBox="1"/>
          <p:nvPr/>
        </p:nvSpPr>
        <p:spPr>
          <a:xfrm>
            <a:off x="361625" y="3460763"/>
            <a:ext cx="1743600" cy="44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Roboto Slab"/>
                <a:ea typeface="Roboto Slab"/>
                <a:cs typeface="Roboto Slab"/>
                <a:sym typeface="Roboto Slab"/>
              </a:rPr>
              <a:t>Planning</a:t>
            </a:r>
            <a:endParaRPr sz="1800">
              <a:latin typeface="Roboto Slab"/>
              <a:ea typeface="Roboto Slab"/>
              <a:cs typeface="Roboto Slab"/>
              <a:sym typeface="Roboto Slab"/>
            </a:endParaRPr>
          </a:p>
        </p:txBody>
      </p:sp>
      <p:sp>
        <p:nvSpPr>
          <p:cNvPr id="111" name="Google Shape;111;p16"/>
          <p:cNvSpPr txBox="1"/>
          <p:nvPr/>
        </p:nvSpPr>
        <p:spPr>
          <a:xfrm>
            <a:off x="6726925" y="3460763"/>
            <a:ext cx="17436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Making</a:t>
            </a:r>
            <a:endParaRPr sz="1800">
              <a:latin typeface="Roboto Slab"/>
              <a:ea typeface="Roboto Slab"/>
              <a:cs typeface="Roboto Slab"/>
              <a:sym typeface="Roboto Slab"/>
            </a:endParaRPr>
          </a:p>
        </p:txBody>
      </p:sp>
      <p:sp>
        <p:nvSpPr>
          <p:cNvPr id="112" name="Google Shape;112;p16"/>
          <p:cNvSpPr/>
          <p:nvPr/>
        </p:nvSpPr>
        <p:spPr>
          <a:xfrm>
            <a:off x="5768250" y="1163925"/>
            <a:ext cx="443100" cy="443100"/>
          </a:xfrm>
          <a:prstGeom prst="ellipse">
            <a:avLst/>
          </a:prstGeom>
          <a:solidFill>
            <a:srgbClr val="FFB52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5768250" y="1926138"/>
            <a:ext cx="443100" cy="443100"/>
          </a:xfrm>
          <a:prstGeom prst="ellipse">
            <a:avLst/>
          </a:prstGeom>
          <a:solidFill>
            <a:srgbClr val="FFB52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194525" y="2684288"/>
            <a:ext cx="443100" cy="443100"/>
          </a:xfrm>
          <a:prstGeom prst="ellipse">
            <a:avLst/>
          </a:prstGeom>
          <a:solidFill>
            <a:srgbClr val="FFB52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5230075" y="3450563"/>
            <a:ext cx="443100" cy="443100"/>
          </a:xfrm>
          <a:prstGeom prst="ellipse">
            <a:avLst/>
          </a:prstGeom>
          <a:solidFill>
            <a:srgbClr val="FFB52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