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1678774" y="8915400"/>
            <a:ext cx="2102645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Patient Reviews of Antidepressant Drugs Across Multiple Domains"/>
          <p:cNvSpPr txBox="1"/>
          <p:nvPr/>
        </p:nvSpPr>
        <p:spPr>
          <a:xfrm>
            <a:off x="1615275" y="5092700"/>
            <a:ext cx="2102645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99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Patient Reviews of Antidepressant Drugs Across Multiple Domains</a:t>
            </a:r>
          </a:p>
        </p:txBody>
      </p:sp>
      <p:sp>
        <p:nvSpPr>
          <p:cNvPr id="121" name="JOE STOICA, CONOR DEVINS, EUGENE KIM"/>
          <p:cNvSpPr txBox="1"/>
          <p:nvPr/>
        </p:nvSpPr>
        <p:spPr>
          <a:xfrm>
            <a:off x="1678775" y="9309100"/>
            <a:ext cx="2102645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45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JOE STOICA, CONOR DEVINS, EUGENE KIM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>
            <a:off x="2303005" y="2319337"/>
            <a:ext cx="19777990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SEARCH OBJECTIVE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RESEARCH OBJECTIVES</a:t>
            </a:r>
          </a:p>
        </p:txBody>
      </p:sp>
      <p:sp>
        <p:nvSpPr>
          <p:cNvPr id="125" name="According to the World Health Organization, depression is the leading cause of disability and disease burden worldwide."/>
          <p:cNvSpPr txBox="1"/>
          <p:nvPr/>
        </p:nvSpPr>
        <p:spPr>
          <a:xfrm>
            <a:off x="384423" y="3005137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According to the World Health Organization, depression is the leading cause of disability and disease burden worldwide.</a:t>
            </a:r>
          </a:p>
        </p:txBody>
      </p:sp>
      <p:sp>
        <p:nvSpPr>
          <p:cNvPr id="126" name="There is a considerable number of different pharmacological treatment options."/>
          <p:cNvSpPr txBox="1"/>
          <p:nvPr/>
        </p:nvSpPr>
        <p:spPr>
          <a:xfrm>
            <a:off x="384423" y="4906168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There is a considerable number of different pharmacological treatment options.</a:t>
            </a:r>
          </a:p>
        </p:txBody>
      </p:sp>
      <p:sp>
        <p:nvSpPr>
          <p:cNvPr id="127" name="Research objectives:"/>
          <p:cNvSpPr txBox="1"/>
          <p:nvPr/>
        </p:nvSpPr>
        <p:spPr>
          <a:xfrm>
            <a:off x="384423" y="6108699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Research objectives:</a:t>
            </a:r>
          </a:p>
        </p:txBody>
      </p:sp>
      <p:sp>
        <p:nvSpPr>
          <p:cNvPr id="128" name="1.  Identify predominant choice of antidepressant drug types and brands."/>
          <p:cNvSpPr txBox="1"/>
          <p:nvPr/>
        </p:nvSpPr>
        <p:spPr>
          <a:xfrm>
            <a:off x="2868860" y="7311231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1.  Identify predominant choice of antidepressant drug types and brands.</a:t>
            </a:r>
          </a:p>
        </p:txBody>
      </p:sp>
      <p:sp>
        <p:nvSpPr>
          <p:cNvPr id="129" name="2.  Examine patients’ risk/benefit evaluations across varying treatment options."/>
          <p:cNvSpPr txBox="1"/>
          <p:nvPr/>
        </p:nvSpPr>
        <p:spPr>
          <a:xfrm>
            <a:off x="2868860" y="8724106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2.  Examine patients’ risk/benefit evaluations across varying treatment options.</a:t>
            </a:r>
          </a:p>
        </p:txBody>
      </p:sp>
      <p:sp>
        <p:nvSpPr>
          <p:cNvPr id="130" name="3.  Examine relations between multiple aspects of patients’ treatment…"/>
          <p:cNvSpPr txBox="1"/>
          <p:nvPr/>
        </p:nvSpPr>
        <p:spPr>
          <a:xfrm>
            <a:off x="2868860" y="10136981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3.  Examine relations between multiple aspects of patients’ treatment </a:t>
            </a:r>
          </a:p>
          <a:p>
            <a:pPr lvl="3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experience/evaluation.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DATA OVERVIEW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DATA OVERVIEW</a:t>
            </a:r>
          </a:p>
        </p:txBody>
      </p:sp>
      <p:sp>
        <p:nvSpPr>
          <p:cNvPr id="134" name="Source: Drug Review Dataset from UCI Machine Learning Repository"/>
          <p:cNvSpPr txBox="1"/>
          <p:nvPr/>
        </p:nvSpPr>
        <p:spPr>
          <a:xfrm>
            <a:off x="408235" y="2955925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Source: Drug Review Dataset from UCI Machine Learning Repository</a:t>
            </a:r>
          </a:p>
        </p:txBody>
      </p:sp>
      <p:sp>
        <p:nvSpPr>
          <p:cNvPr id="135" name="Patient reviews on drugs for treatment of various conditions (pooled from multiple web-sites)."/>
          <p:cNvSpPr txBox="1"/>
          <p:nvPr/>
        </p:nvSpPr>
        <p:spPr>
          <a:xfrm>
            <a:off x="408235" y="3872706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Patient reviews on drugs for treatment of various conditions (pooled from multiple web-sites).</a:t>
            </a:r>
          </a:p>
        </p:txBody>
      </p:sp>
      <p:sp>
        <p:nvSpPr>
          <p:cNvPr id="136" name="—  Drug Brand Name…"/>
          <p:cNvSpPr txBox="1"/>
          <p:nvPr/>
        </p:nvSpPr>
        <p:spPr>
          <a:xfrm>
            <a:off x="2837110" y="6404768"/>
            <a:ext cx="21662597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Drug Brand Name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Drug Classification (e.g. SSRI, SNRI, Other)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Condition (filtered </a:t>
            </a:r>
            <a:r>
              <a:rPr b="1"/>
              <a:t>499</a:t>
            </a:r>
            <a:r>
              <a:t> cases where reason for treatment is depression)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Effectiveness</a:t>
            </a:r>
            <a:r>
              <a:t> (5-step ordinal response: 1 (Ineffective) to 5 (Highly Effective)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Side Effects</a:t>
            </a:r>
            <a:r>
              <a:t> (5-step ordinal response: 1 (Extremely Severe) to 5 (None)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</a:t>
            </a:r>
            <a:r>
              <a:rPr b="1"/>
              <a:t>Overall Satisfaction</a:t>
            </a:r>
            <a:r>
              <a:t> (10 star patient rating)</a:t>
            </a:r>
          </a:p>
          <a:p>
            <a:pPr lvl="3" indent="0" algn="l">
              <a:lnSpc>
                <a:spcPct val="120000"/>
              </a:lnSpc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—  Benefits Review (patient written response)</a:t>
            </a:r>
          </a:p>
        </p:txBody>
      </p:sp>
      <p:sp>
        <p:nvSpPr>
          <p:cNvPr id="137" name="Variables:"/>
          <p:cNvSpPr txBox="1"/>
          <p:nvPr/>
        </p:nvSpPr>
        <p:spPr>
          <a:xfrm>
            <a:off x="408235" y="5487987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Variables: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" name="drugChoiceRank.png" descr="drugChoiceRan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17217" y="3509962"/>
            <a:ext cx="12606826" cy="8263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rugClassDist.png" descr="DrugClassDi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3569" y="3509962"/>
            <a:ext cx="5847129" cy="826329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quare"/>
          <p:cNvSpPr/>
          <p:nvPr/>
        </p:nvSpPr>
        <p:spPr>
          <a:xfrm>
            <a:off x="1793875" y="67945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4445000" y="11302999"/>
            <a:ext cx="1324936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8796962" y="6081334"/>
            <a:ext cx="1270001" cy="31205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ount"/>
          <p:cNvSpPr txBox="1"/>
          <p:nvPr/>
        </p:nvSpPr>
        <p:spPr>
          <a:xfrm rot="16200000">
            <a:off x="1903524" y="6882556"/>
            <a:ext cx="122850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Count</a:t>
            </a:r>
          </a:p>
        </p:txBody>
      </p:sp>
      <p:sp>
        <p:nvSpPr>
          <p:cNvPr id="146" name="Drug Classification"/>
          <p:cNvSpPr txBox="1"/>
          <p:nvPr/>
        </p:nvSpPr>
        <p:spPr>
          <a:xfrm>
            <a:off x="4230174" y="11455399"/>
            <a:ext cx="352633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Drug Classification</a:t>
            </a:r>
          </a:p>
        </p:txBody>
      </p:sp>
      <p:sp>
        <p:nvSpPr>
          <p:cNvPr id="147" name="Count"/>
          <p:cNvSpPr txBox="1"/>
          <p:nvPr/>
        </p:nvSpPr>
        <p:spPr>
          <a:xfrm>
            <a:off x="16145515" y="11455399"/>
            <a:ext cx="12285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Count</a:t>
            </a:r>
          </a:p>
        </p:txBody>
      </p:sp>
      <p:sp>
        <p:nvSpPr>
          <p:cNvPr id="148" name="Drug Brand Name"/>
          <p:cNvSpPr txBox="1"/>
          <p:nvPr/>
        </p:nvSpPr>
        <p:spPr>
          <a:xfrm rot="16200000">
            <a:off x="7847923" y="6895256"/>
            <a:ext cx="34220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Drug Brand Name</a:t>
            </a:r>
          </a:p>
        </p:txBody>
      </p:sp>
      <p:sp>
        <p:nvSpPr>
          <p:cNvPr id="149" name="CHOICE IN DRUG TYPE AND BRAND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CHOICE IN DRUG TYPE AND BRAND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4" name="Group"/>
          <p:cNvGrpSpPr/>
          <p:nvPr/>
        </p:nvGrpSpPr>
        <p:grpSpPr>
          <a:xfrm>
            <a:off x="15070775" y="3462749"/>
            <a:ext cx="7293400" cy="6630008"/>
            <a:chOff x="0" y="0"/>
            <a:chExt cx="7293399" cy="6630007"/>
          </a:xfrm>
        </p:grpSpPr>
        <p:pic>
          <p:nvPicPr>
            <p:cNvPr id="152" name="MosaicSatisfactionDrugType.png" descr="MosaicSatisfactionDrugTyp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93400" cy="6114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Drug Classification"/>
            <p:cNvSpPr txBox="1"/>
            <p:nvPr/>
          </p:nvSpPr>
          <p:spPr>
            <a:xfrm>
              <a:off x="1872637" y="6109307"/>
              <a:ext cx="267332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Drug Classification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2019825" y="3144190"/>
            <a:ext cx="12886701" cy="6948567"/>
            <a:chOff x="0" y="0"/>
            <a:chExt cx="12886700" cy="6948566"/>
          </a:xfrm>
        </p:grpSpPr>
        <p:pic>
          <p:nvPicPr>
            <p:cNvPr id="155" name="SE&amp;EffByDrugType.png" descr="SE&amp;EffByDrugTyp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86701" cy="643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Drug Classification"/>
            <p:cNvSpPr txBox="1"/>
            <p:nvPr/>
          </p:nvSpPr>
          <p:spPr>
            <a:xfrm>
              <a:off x="4683682" y="6427866"/>
              <a:ext cx="267332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Drug Classification</a:t>
              </a:r>
            </a:p>
          </p:txBody>
        </p:sp>
        <p:sp>
          <p:nvSpPr>
            <p:cNvPr id="157" name="Rectangle"/>
            <p:cNvSpPr/>
            <p:nvPr/>
          </p:nvSpPr>
          <p:spPr>
            <a:xfrm>
              <a:off x="35159" y="449983"/>
              <a:ext cx="11915982" cy="4065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Effectiveness"/>
            <p:cNvSpPr txBox="1"/>
            <p:nvPr/>
          </p:nvSpPr>
          <p:spPr>
            <a:xfrm>
              <a:off x="2290729" y="589317"/>
              <a:ext cx="171078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Effectiveness</a:t>
              </a:r>
            </a:p>
          </p:txBody>
        </p:sp>
        <p:sp>
          <p:nvSpPr>
            <p:cNvPr id="159" name="Side Effects"/>
            <p:cNvSpPr txBox="1"/>
            <p:nvPr/>
          </p:nvSpPr>
          <p:spPr>
            <a:xfrm>
              <a:off x="8236096" y="589317"/>
              <a:ext cx="151641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Side Effects</a:t>
              </a:r>
            </a:p>
          </p:txBody>
        </p:sp>
      </p:grpSp>
      <p:sp>
        <p:nvSpPr>
          <p:cNvPr id="161" name="Effectiveness (1 = Ineffective … 5 = Highly Effective)"/>
          <p:cNvSpPr txBox="1"/>
          <p:nvPr/>
        </p:nvSpPr>
        <p:spPr>
          <a:xfrm>
            <a:off x="2412143" y="11380787"/>
            <a:ext cx="92289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Effectiveness</a:t>
            </a:r>
            <a:r>
              <a:t> (1 = Ineffective … 5 = Highly Effective)</a:t>
            </a:r>
          </a:p>
        </p:txBody>
      </p:sp>
      <p:sp>
        <p:nvSpPr>
          <p:cNvPr id="162" name="Side Effects (1 = Extremely Severe … 5 = None)"/>
          <p:cNvSpPr txBox="1"/>
          <p:nvPr/>
        </p:nvSpPr>
        <p:spPr>
          <a:xfrm>
            <a:off x="2428145" y="12031662"/>
            <a:ext cx="84357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Side Effects</a:t>
            </a:r>
            <a:r>
              <a:t> (1 = Extremely Severe … 5 = None)</a:t>
            </a:r>
          </a:p>
        </p:txBody>
      </p:sp>
      <p:sp>
        <p:nvSpPr>
          <p:cNvPr id="163" name="COMPARISON BY DRUG TYPE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COMPARISON BY DRUG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Effectiveness (1 = Ineffective … 5 = Highly Effective)"/>
          <p:cNvSpPr txBox="1"/>
          <p:nvPr/>
        </p:nvSpPr>
        <p:spPr>
          <a:xfrm>
            <a:off x="2412143" y="11380787"/>
            <a:ext cx="92289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Effectiveness</a:t>
            </a:r>
            <a:r>
              <a:t> (1 = Ineffective … 5 = Highly Effective)</a:t>
            </a:r>
          </a:p>
        </p:txBody>
      </p:sp>
      <p:sp>
        <p:nvSpPr>
          <p:cNvPr id="167" name="Side Effects (1 = Extremely Severe … 5 = None)"/>
          <p:cNvSpPr txBox="1"/>
          <p:nvPr/>
        </p:nvSpPr>
        <p:spPr>
          <a:xfrm>
            <a:off x="2428145" y="12031662"/>
            <a:ext cx="84357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Side Effects</a:t>
            </a:r>
            <a:r>
              <a:t> (1 = Extremely Severe … 5 = None)</a:t>
            </a:r>
          </a:p>
        </p:txBody>
      </p:sp>
      <p:sp>
        <p:nvSpPr>
          <p:cNvPr id="168" name="RELATIONS BETWEEN DRUG EVALUATION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RELATIONS BETWEEN DRUG EVALUATIONS</a:t>
            </a:r>
          </a:p>
        </p:txBody>
      </p:sp>
      <p:pic>
        <p:nvPicPr>
          <p:cNvPr id="169" name="side_effects_perc.png" descr="side_effects_per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4589" y="3016583"/>
            <a:ext cx="7682834" cy="76828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"/>
          <p:cNvGrpSpPr/>
          <p:nvPr/>
        </p:nvGrpSpPr>
        <p:grpSpPr>
          <a:xfrm>
            <a:off x="12179423" y="2975492"/>
            <a:ext cx="9464256" cy="9389468"/>
            <a:chOff x="0" y="0"/>
            <a:chExt cx="9464254" cy="9389466"/>
          </a:xfrm>
        </p:grpSpPr>
        <p:pic>
          <p:nvPicPr>
            <p:cNvPr id="170" name="SideEffect&amp;Satis.png" descr="SideEffect&amp;Satis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1960" y="4758842"/>
              <a:ext cx="9062295" cy="42952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Rectangle"/>
            <p:cNvSpPr/>
            <p:nvPr/>
          </p:nvSpPr>
          <p:spPr>
            <a:xfrm>
              <a:off x="284286" y="1658543"/>
              <a:ext cx="320428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Effectiveness Rating"/>
            <p:cNvSpPr txBox="1"/>
            <p:nvPr/>
          </p:nvSpPr>
          <p:spPr>
            <a:xfrm rot="16200000">
              <a:off x="-1128868" y="2308033"/>
              <a:ext cx="276573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Effectiveness Rating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93786" y="5907222"/>
              <a:ext cx="320428" cy="1852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" name="Side Effects Rating"/>
            <p:cNvSpPr txBox="1"/>
            <p:nvPr/>
          </p:nvSpPr>
          <p:spPr>
            <a:xfrm rot="16200000">
              <a:off x="-1023585" y="6652479"/>
              <a:ext cx="255517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Side Effects Rating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3573586" y="8964624"/>
              <a:ext cx="2025626" cy="341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Rectangle"/>
            <p:cNvSpPr/>
            <p:nvPr/>
          </p:nvSpPr>
          <p:spPr>
            <a:xfrm>
              <a:off x="3573586" y="4202202"/>
              <a:ext cx="2025626" cy="3416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Proportion"/>
            <p:cNvSpPr txBox="1"/>
            <p:nvPr/>
          </p:nvSpPr>
          <p:spPr>
            <a:xfrm>
              <a:off x="4151548" y="8881466"/>
              <a:ext cx="1563118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Proportion</a:t>
              </a:r>
            </a:p>
          </p:txBody>
        </p:sp>
        <p:pic>
          <p:nvPicPr>
            <p:cNvPr id="178" name="Effect&amp;Satis.png" descr="Effect&amp;Sati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1960" y="0"/>
              <a:ext cx="9062295" cy="4587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ScatterRatings.png" descr="ScatterRating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57310" y="3302000"/>
            <a:ext cx="9464255" cy="7934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8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PRELIMINARY MODELING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PRELIMINARY MODELING</a:t>
            </a:r>
          </a:p>
        </p:txBody>
      </p:sp>
      <p:sp>
        <p:nvSpPr>
          <p:cNvPr id="184" name="Proportional Odds Logistic Regression (Overall Satisfaction ~ Effectiveness + Side Effects)"/>
          <p:cNvSpPr txBox="1"/>
          <p:nvPr/>
        </p:nvSpPr>
        <p:spPr>
          <a:xfrm>
            <a:off x="2285270" y="2703512"/>
            <a:ext cx="1796333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5" indent="-396875" algn="l">
              <a:buSzPct val="125000"/>
              <a:buChar char="•"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Proportional Odds Logistic Regression</a:t>
            </a:r>
            <a:r>
              <a:rPr b="0"/>
              <a:t> (Overall Satisfaction</a:t>
            </a:r>
            <a:r>
              <a:t> </a:t>
            </a:r>
            <a:r>
              <a:rPr b="0"/>
              <a:t>~ Effectiveness + Side Effects)</a:t>
            </a:r>
          </a:p>
        </p:txBody>
      </p:sp>
      <p:pic>
        <p:nvPicPr>
          <p:cNvPr id="185" name="PolrModelFit.png" descr="PolrModelFit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821" y="3744912"/>
            <a:ext cx="14112825" cy="879378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sidual Deviance: 1331.743"/>
          <p:cNvSpPr txBox="1"/>
          <p:nvPr/>
        </p:nvSpPr>
        <p:spPr>
          <a:xfrm>
            <a:off x="16675957" y="6046787"/>
            <a:ext cx="51553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Residual Deviance: 1331.743</a:t>
            </a:r>
          </a:p>
        </p:txBody>
      </p:sp>
      <p:sp>
        <p:nvSpPr>
          <p:cNvPr id="187" name="AIC: 1365.743"/>
          <p:cNvSpPr txBox="1"/>
          <p:nvPr/>
        </p:nvSpPr>
        <p:spPr>
          <a:xfrm>
            <a:off x="19223894" y="6745287"/>
            <a:ext cx="26098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AIC: 1365.743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PRELIMINARY MODELING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PRELIMINARY MODELING</a:t>
            </a:r>
          </a:p>
        </p:txBody>
      </p:sp>
      <p:pic>
        <p:nvPicPr>
          <p:cNvPr id="191" name="MultiModelFits.png" descr="MultiModelFits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6578" y="3735387"/>
            <a:ext cx="14076475" cy="886714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Multinomial Logistic Regression (Overall Satisfaction ~ Effectiveness + Side Effects)"/>
          <p:cNvSpPr txBox="1"/>
          <p:nvPr/>
        </p:nvSpPr>
        <p:spPr>
          <a:xfrm>
            <a:off x="2285270" y="2703512"/>
            <a:ext cx="1667167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6875" indent="-396875" algn="l">
              <a:buSzPct val="125000"/>
              <a:buChar char="•"/>
              <a:defRPr sz="33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Multinomial Logistic Regression</a:t>
            </a:r>
            <a:r>
              <a:rPr b="0"/>
              <a:t> (Overall Satisfaction</a:t>
            </a:r>
            <a:r>
              <a:t> </a:t>
            </a:r>
            <a:r>
              <a:rPr b="0"/>
              <a:t>~ Effectiveness + Side Effects)</a:t>
            </a:r>
          </a:p>
        </p:txBody>
      </p:sp>
      <p:sp>
        <p:nvSpPr>
          <p:cNvPr id="193" name="Residual Deviance: 1218.239"/>
          <p:cNvSpPr txBox="1"/>
          <p:nvPr/>
        </p:nvSpPr>
        <p:spPr>
          <a:xfrm>
            <a:off x="16675957" y="6046787"/>
            <a:ext cx="51553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Residual Deviance: 1218.239</a:t>
            </a:r>
          </a:p>
        </p:txBody>
      </p:sp>
      <p:sp>
        <p:nvSpPr>
          <p:cNvPr id="194" name="AIC: 1380.239"/>
          <p:cNvSpPr txBox="1"/>
          <p:nvPr/>
        </p:nvSpPr>
        <p:spPr>
          <a:xfrm>
            <a:off x="19223895" y="6745287"/>
            <a:ext cx="26098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AIC: 1380.239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>
            <a:off x="2303005" y="2319337"/>
            <a:ext cx="19777991" cy="1"/>
          </a:xfrm>
          <a:prstGeom prst="line">
            <a:avLst/>
          </a:prstGeom>
          <a:ln w="50800">
            <a:solidFill>
              <a:srgbClr val="000000">
                <a:alpha val="2818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ONCLUSIONS"/>
          <p:cNvSpPr txBox="1"/>
          <p:nvPr/>
        </p:nvSpPr>
        <p:spPr>
          <a:xfrm>
            <a:off x="2274087" y="1014412"/>
            <a:ext cx="2102645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7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198" name="SSRIs and SNRIs accounted for the overwhelming majority (86%) of all cases."/>
          <p:cNvSpPr txBox="1"/>
          <p:nvPr/>
        </p:nvSpPr>
        <p:spPr>
          <a:xfrm>
            <a:off x="408235" y="2955925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SSRIs and SNRIs accounted for the overwhelming majority (86%) of all cases.</a:t>
            </a:r>
          </a:p>
        </p:txBody>
      </p:sp>
      <p:sp>
        <p:nvSpPr>
          <p:cNvPr id="199" name="Different classes of drugs are remarkably similar in their evaluation profiles."/>
          <p:cNvSpPr txBox="1"/>
          <p:nvPr/>
        </p:nvSpPr>
        <p:spPr>
          <a:xfrm>
            <a:off x="408235" y="4190206"/>
            <a:ext cx="2166259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 classes of drugs are remarkably similar in their evaluation profiles.</a:t>
            </a:r>
          </a:p>
        </p:txBody>
      </p:sp>
      <p:sp>
        <p:nvSpPr>
          <p:cNvPr id="200" name="Patient perceptions of drug effectiveness appear to be related to experienced severity of side effects."/>
          <p:cNvSpPr txBox="1"/>
          <p:nvPr/>
        </p:nvSpPr>
        <p:spPr>
          <a:xfrm>
            <a:off x="408235" y="5424487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Patient perceptions of drug effectiveness appear to be related to experienced severity of side effects.</a:t>
            </a:r>
          </a:p>
        </p:txBody>
      </p:sp>
      <p:sp>
        <p:nvSpPr>
          <p:cNvPr id="201" name="Perceived effectiveness and side effects severity are jointly predictive of patients’ overall satisfaction with drug treatments."/>
          <p:cNvSpPr txBox="1"/>
          <p:nvPr/>
        </p:nvSpPr>
        <p:spPr>
          <a:xfrm>
            <a:off x="408235" y="7357268"/>
            <a:ext cx="216625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marL="2434166" indent="-529166" algn="l">
              <a:buSzPct val="125000"/>
              <a:buChar char="•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Perceived effectiveness and side effects severity are jointly predictive of patients’ overall satisfaction with drug treatments.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