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ine"/>
          <p:cNvSpPr/>
          <p:nvPr/>
        </p:nvSpPr>
        <p:spPr>
          <a:xfrm>
            <a:off x="1678774" y="8915400"/>
            <a:ext cx="21026451" cy="1"/>
          </a:xfrm>
          <a:prstGeom prst="line">
            <a:avLst/>
          </a:prstGeom>
          <a:ln w="50800">
            <a:solidFill>
              <a:srgbClr val="000000">
                <a:alpha val="28186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Patient Reviews of Antidepressant Drugs Across Multiple Domains"/>
          <p:cNvSpPr txBox="1"/>
          <p:nvPr/>
        </p:nvSpPr>
        <p:spPr>
          <a:xfrm>
            <a:off x="1615275" y="5092700"/>
            <a:ext cx="21026451" cy="353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99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Patient Reviews of Antidepressant Drugs Across Multiple Domains</a:t>
            </a:r>
          </a:p>
        </p:txBody>
      </p:sp>
      <p:sp>
        <p:nvSpPr>
          <p:cNvPr id="121" name="JOE STOICA, CONOR DEVINS, EUGENE KIM"/>
          <p:cNvSpPr txBox="1"/>
          <p:nvPr/>
        </p:nvSpPr>
        <p:spPr>
          <a:xfrm>
            <a:off x="1678775" y="9309100"/>
            <a:ext cx="2102645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45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JOE STOICA, CONOR DEVINS, EUGENE KIM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ine"/>
          <p:cNvSpPr/>
          <p:nvPr/>
        </p:nvSpPr>
        <p:spPr>
          <a:xfrm>
            <a:off x="2303005" y="2319337"/>
            <a:ext cx="19777990" cy="1"/>
          </a:xfrm>
          <a:prstGeom prst="line">
            <a:avLst/>
          </a:prstGeom>
          <a:ln w="50800">
            <a:solidFill>
              <a:srgbClr val="000000">
                <a:alpha val="28186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4" name="RESEARCH OBJECTIVES"/>
          <p:cNvSpPr txBox="1"/>
          <p:nvPr/>
        </p:nvSpPr>
        <p:spPr>
          <a:xfrm>
            <a:off x="2274087" y="1014412"/>
            <a:ext cx="2102645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7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RESEARCH OBJECTIVES</a:t>
            </a:r>
          </a:p>
        </p:txBody>
      </p:sp>
      <p:sp>
        <p:nvSpPr>
          <p:cNvPr id="125" name="According to the World Health Organization, depression is the leading cause of disability and disease burden worldwide."/>
          <p:cNvSpPr txBox="1"/>
          <p:nvPr/>
        </p:nvSpPr>
        <p:spPr>
          <a:xfrm>
            <a:off x="384423" y="3005137"/>
            <a:ext cx="21662597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marL="2434166" indent="-529166" algn="l">
              <a:buSzPct val="125000"/>
              <a:buChar char="•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According to the World Health Organization, depression is the leading cause of disability and disease burden worldwide.</a:t>
            </a:r>
          </a:p>
        </p:txBody>
      </p:sp>
      <p:sp>
        <p:nvSpPr>
          <p:cNvPr id="126" name="There is a considerable number of different pharmacological treatment options."/>
          <p:cNvSpPr txBox="1"/>
          <p:nvPr/>
        </p:nvSpPr>
        <p:spPr>
          <a:xfrm>
            <a:off x="384423" y="4906168"/>
            <a:ext cx="2166259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marL="2434166" indent="-529166" algn="l">
              <a:buSzPct val="125000"/>
              <a:buChar char="•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There is a considerable number of different pharmacological treatment options.</a:t>
            </a:r>
          </a:p>
        </p:txBody>
      </p:sp>
      <p:sp>
        <p:nvSpPr>
          <p:cNvPr id="127" name="Research objectives:"/>
          <p:cNvSpPr txBox="1"/>
          <p:nvPr/>
        </p:nvSpPr>
        <p:spPr>
          <a:xfrm>
            <a:off x="384423" y="6108699"/>
            <a:ext cx="2166259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marL="2434166" indent="-529166" algn="l">
              <a:buSzPct val="125000"/>
              <a:buChar char="•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Research objectives:</a:t>
            </a:r>
          </a:p>
        </p:txBody>
      </p:sp>
      <p:sp>
        <p:nvSpPr>
          <p:cNvPr id="128" name="1.  Identify predominant choice of antidepressant drug types and brands."/>
          <p:cNvSpPr txBox="1"/>
          <p:nvPr/>
        </p:nvSpPr>
        <p:spPr>
          <a:xfrm>
            <a:off x="2868860" y="7311231"/>
            <a:ext cx="2166259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indent="0"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1.  Identify predominant choice of antidepressant drug types and brands.</a:t>
            </a:r>
          </a:p>
        </p:txBody>
      </p:sp>
      <p:sp>
        <p:nvSpPr>
          <p:cNvPr id="129" name="2.  Examine patients’ risk/benefit evaluations across varying treatment options."/>
          <p:cNvSpPr txBox="1"/>
          <p:nvPr/>
        </p:nvSpPr>
        <p:spPr>
          <a:xfrm>
            <a:off x="2868860" y="8724106"/>
            <a:ext cx="2166259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indent="0"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2.  Examine patients’ risk/benefit evaluations across varying treatment options.</a:t>
            </a:r>
          </a:p>
        </p:txBody>
      </p:sp>
      <p:sp>
        <p:nvSpPr>
          <p:cNvPr id="130" name="3.  Examine relations between multiple aspects of patients’ treatment…"/>
          <p:cNvSpPr txBox="1"/>
          <p:nvPr/>
        </p:nvSpPr>
        <p:spPr>
          <a:xfrm>
            <a:off x="2868860" y="10136981"/>
            <a:ext cx="21662597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indent="0"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3.  Examine relations between multiple aspects of patients’ treatment </a:t>
            </a:r>
          </a:p>
          <a:p>
            <a:pPr lvl="3" indent="0"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  experience/evaluation.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"/>
          <p:cNvSpPr/>
          <p:nvPr/>
        </p:nvSpPr>
        <p:spPr>
          <a:xfrm>
            <a:off x="2303005" y="2319337"/>
            <a:ext cx="19777991" cy="1"/>
          </a:xfrm>
          <a:prstGeom prst="line">
            <a:avLst/>
          </a:prstGeom>
          <a:ln w="50800">
            <a:solidFill>
              <a:srgbClr val="000000">
                <a:alpha val="28186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DATA OVERVIEW"/>
          <p:cNvSpPr txBox="1"/>
          <p:nvPr/>
        </p:nvSpPr>
        <p:spPr>
          <a:xfrm>
            <a:off x="2274087" y="1014412"/>
            <a:ext cx="2102645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7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DATA OVERVIEW</a:t>
            </a:r>
          </a:p>
        </p:txBody>
      </p:sp>
      <p:sp>
        <p:nvSpPr>
          <p:cNvPr id="134" name="Source: Drug Review Dataset from UCI Machine Learning Repository"/>
          <p:cNvSpPr txBox="1"/>
          <p:nvPr/>
        </p:nvSpPr>
        <p:spPr>
          <a:xfrm>
            <a:off x="408235" y="2955925"/>
            <a:ext cx="2166259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marL="2434166" indent="-529166" algn="l">
              <a:buSzPct val="125000"/>
              <a:buChar char="•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Source: Drug Review Dataset from UCI Machine Learning Repository</a:t>
            </a:r>
          </a:p>
        </p:txBody>
      </p:sp>
      <p:sp>
        <p:nvSpPr>
          <p:cNvPr id="135" name="Patient reviews on drugs for treatment of various conditions (pooled from multiple web-sites)."/>
          <p:cNvSpPr txBox="1"/>
          <p:nvPr/>
        </p:nvSpPr>
        <p:spPr>
          <a:xfrm>
            <a:off x="408235" y="3872706"/>
            <a:ext cx="21662597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marL="2434166" indent="-529166" algn="l">
              <a:buSzPct val="125000"/>
              <a:buChar char="•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Patient reviews on drugs for treatment of various conditions (pooled from multiple web-sites).</a:t>
            </a:r>
          </a:p>
        </p:txBody>
      </p:sp>
      <p:sp>
        <p:nvSpPr>
          <p:cNvPr id="136" name="—  Drug Brand Name…"/>
          <p:cNvSpPr txBox="1"/>
          <p:nvPr/>
        </p:nvSpPr>
        <p:spPr>
          <a:xfrm>
            <a:off x="2837110" y="6404768"/>
            <a:ext cx="21662597" cy="582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indent="0" algn="l">
              <a:lnSpc>
                <a:spcPct val="120000"/>
              </a:lnSpc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—  Drug Brand Name</a:t>
            </a:r>
          </a:p>
          <a:p>
            <a:pPr lvl="3" indent="0" algn="l">
              <a:lnSpc>
                <a:spcPct val="120000"/>
              </a:lnSpc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—  Drug Classification (e.g. SSRI, SNRI, Other)</a:t>
            </a:r>
          </a:p>
          <a:p>
            <a:pPr lvl="3" indent="0" algn="l">
              <a:lnSpc>
                <a:spcPct val="120000"/>
              </a:lnSpc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—  Condition (filtered </a:t>
            </a:r>
            <a:r>
              <a:rPr b="1"/>
              <a:t>499</a:t>
            </a:r>
            <a:r>
              <a:t> cases where reason for treatment is depression)</a:t>
            </a:r>
          </a:p>
          <a:p>
            <a:pPr lvl="3" indent="0" algn="l">
              <a:lnSpc>
                <a:spcPct val="120000"/>
              </a:lnSpc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—  </a:t>
            </a:r>
            <a:r>
              <a:rPr b="1"/>
              <a:t>Effectiveness</a:t>
            </a:r>
            <a:r>
              <a:t> (5-step ordinal response: 1 (Ineffective) to 5 (Highly Effective)</a:t>
            </a:r>
          </a:p>
          <a:p>
            <a:pPr lvl="3" indent="0" algn="l">
              <a:lnSpc>
                <a:spcPct val="120000"/>
              </a:lnSpc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—  </a:t>
            </a:r>
            <a:r>
              <a:rPr b="1"/>
              <a:t>Side Effects</a:t>
            </a:r>
            <a:r>
              <a:t> (5-step ordinal response: 1 (Extremely Severe) to 5 (None)</a:t>
            </a:r>
          </a:p>
          <a:p>
            <a:pPr lvl="3" indent="0" algn="l">
              <a:lnSpc>
                <a:spcPct val="120000"/>
              </a:lnSpc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—  </a:t>
            </a:r>
            <a:r>
              <a:rPr b="1"/>
              <a:t>Overall Satisfaction</a:t>
            </a:r>
            <a:r>
              <a:t> (10 star patient rating)</a:t>
            </a:r>
          </a:p>
          <a:p>
            <a:pPr lvl="3" indent="0" algn="l">
              <a:lnSpc>
                <a:spcPct val="120000"/>
              </a:lnSpc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—  Benefits Review (patient written response)</a:t>
            </a:r>
          </a:p>
        </p:txBody>
      </p:sp>
      <p:sp>
        <p:nvSpPr>
          <p:cNvPr id="137" name="Variables:"/>
          <p:cNvSpPr txBox="1"/>
          <p:nvPr/>
        </p:nvSpPr>
        <p:spPr>
          <a:xfrm>
            <a:off x="408235" y="5487987"/>
            <a:ext cx="2166259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marL="2434166" indent="-529166" algn="l">
              <a:buSzPct val="125000"/>
              <a:buChar char="•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Variables: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ine"/>
          <p:cNvSpPr/>
          <p:nvPr/>
        </p:nvSpPr>
        <p:spPr>
          <a:xfrm>
            <a:off x="2303005" y="2319337"/>
            <a:ext cx="19777991" cy="1"/>
          </a:xfrm>
          <a:prstGeom prst="line">
            <a:avLst/>
          </a:prstGeom>
          <a:ln w="50800">
            <a:solidFill>
              <a:srgbClr val="000000">
                <a:alpha val="28186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SSRIs and SNRIs accounted for the overwhelming majority (86%) of all cases."/>
          <p:cNvSpPr txBox="1"/>
          <p:nvPr/>
        </p:nvSpPr>
        <p:spPr>
          <a:xfrm>
            <a:off x="408235" y="2955925"/>
            <a:ext cx="2166259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marL="2434166" indent="-529166" algn="l">
              <a:buSzPct val="125000"/>
              <a:buChar char="•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SSRIs and SNRIs accounted for the overwhelming majority (86%) of all cases.</a:t>
            </a:r>
          </a:p>
        </p:txBody>
      </p:sp>
      <p:pic>
        <p:nvPicPr>
          <p:cNvPr id="141" name="drugChoiceRank.png" descr="drugChoiceRan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74342" y="4367212"/>
            <a:ext cx="12606826" cy="82632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DrugClassDist.png" descr="DrugClassDis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50694" y="4367212"/>
            <a:ext cx="5847129" cy="8263297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quare"/>
          <p:cNvSpPr/>
          <p:nvPr/>
        </p:nvSpPr>
        <p:spPr>
          <a:xfrm>
            <a:off x="1651000" y="7651750"/>
            <a:ext cx="1270000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Rectangle"/>
          <p:cNvSpPr/>
          <p:nvPr/>
        </p:nvSpPr>
        <p:spPr>
          <a:xfrm>
            <a:off x="4302125" y="12160249"/>
            <a:ext cx="13249362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Rectangle"/>
          <p:cNvSpPr/>
          <p:nvPr/>
        </p:nvSpPr>
        <p:spPr>
          <a:xfrm>
            <a:off x="8654087" y="6938584"/>
            <a:ext cx="1270001" cy="31205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Count"/>
          <p:cNvSpPr txBox="1"/>
          <p:nvPr/>
        </p:nvSpPr>
        <p:spPr>
          <a:xfrm rot="16200000">
            <a:off x="1760649" y="7739806"/>
            <a:ext cx="1228502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Count</a:t>
            </a:r>
          </a:p>
        </p:txBody>
      </p:sp>
      <p:sp>
        <p:nvSpPr>
          <p:cNvPr id="147" name="Drug Classification"/>
          <p:cNvSpPr txBox="1"/>
          <p:nvPr/>
        </p:nvSpPr>
        <p:spPr>
          <a:xfrm>
            <a:off x="4087299" y="12312649"/>
            <a:ext cx="352633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Drug Classification</a:t>
            </a:r>
          </a:p>
        </p:txBody>
      </p:sp>
      <p:sp>
        <p:nvSpPr>
          <p:cNvPr id="148" name="Count"/>
          <p:cNvSpPr txBox="1"/>
          <p:nvPr/>
        </p:nvSpPr>
        <p:spPr>
          <a:xfrm>
            <a:off x="16002640" y="12312649"/>
            <a:ext cx="122850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Count</a:t>
            </a:r>
          </a:p>
        </p:txBody>
      </p:sp>
      <p:sp>
        <p:nvSpPr>
          <p:cNvPr id="149" name="Drug Brand Name"/>
          <p:cNvSpPr txBox="1"/>
          <p:nvPr/>
        </p:nvSpPr>
        <p:spPr>
          <a:xfrm rot="16200000">
            <a:off x="7705048" y="7752506"/>
            <a:ext cx="342208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Drug Brand Name</a:t>
            </a:r>
          </a:p>
        </p:txBody>
      </p:sp>
      <p:sp>
        <p:nvSpPr>
          <p:cNvPr id="150" name="CHOICE IN DRUG TYPE AND BRAND"/>
          <p:cNvSpPr txBox="1"/>
          <p:nvPr/>
        </p:nvSpPr>
        <p:spPr>
          <a:xfrm>
            <a:off x="2274087" y="1014412"/>
            <a:ext cx="2102645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7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CHOICE IN DRUG TYPE AND BRAND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ine"/>
          <p:cNvSpPr/>
          <p:nvPr/>
        </p:nvSpPr>
        <p:spPr>
          <a:xfrm>
            <a:off x="2303005" y="2319337"/>
            <a:ext cx="19777991" cy="1"/>
          </a:xfrm>
          <a:prstGeom prst="line">
            <a:avLst/>
          </a:prstGeom>
          <a:ln w="50800">
            <a:solidFill>
              <a:srgbClr val="000000">
                <a:alpha val="28186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55" name="Group"/>
          <p:cNvGrpSpPr/>
          <p:nvPr/>
        </p:nvGrpSpPr>
        <p:grpSpPr>
          <a:xfrm>
            <a:off x="15070775" y="3462749"/>
            <a:ext cx="7293400" cy="6630008"/>
            <a:chOff x="0" y="0"/>
            <a:chExt cx="7293399" cy="6630007"/>
          </a:xfrm>
        </p:grpSpPr>
        <p:pic>
          <p:nvPicPr>
            <p:cNvPr id="153" name="MosaicSatisfactionDrugType.png" descr="MosaicSatisfactionDrugTyp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293400" cy="61142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4" name="Drug Classification"/>
            <p:cNvSpPr txBox="1"/>
            <p:nvPr/>
          </p:nvSpPr>
          <p:spPr>
            <a:xfrm>
              <a:off x="1872637" y="6109307"/>
              <a:ext cx="2673326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7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Drug Classification</a:t>
              </a:r>
            </a:p>
          </p:txBody>
        </p:sp>
      </p:grpSp>
      <p:grpSp>
        <p:nvGrpSpPr>
          <p:cNvPr id="161" name="Group"/>
          <p:cNvGrpSpPr/>
          <p:nvPr/>
        </p:nvGrpSpPr>
        <p:grpSpPr>
          <a:xfrm>
            <a:off x="2019825" y="3144190"/>
            <a:ext cx="12886701" cy="6948567"/>
            <a:chOff x="0" y="0"/>
            <a:chExt cx="12886700" cy="6948566"/>
          </a:xfrm>
        </p:grpSpPr>
        <p:pic>
          <p:nvPicPr>
            <p:cNvPr id="156" name="SE&amp;EffByDrugType.png" descr="SE&amp;EffByDrugTyp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886701" cy="64326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7" name="Drug Classification"/>
            <p:cNvSpPr txBox="1"/>
            <p:nvPr/>
          </p:nvSpPr>
          <p:spPr>
            <a:xfrm>
              <a:off x="4683682" y="6427866"/>
              <a:ext cx="2673326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7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Drug Classification</a:t>
              </a:r>
            </a:p>
          </p:txBody>
        </p:sp>
        <p:sp>
          <p:nvSpPr>
            <p:cNvPr id="158" name="Rectangle"/>
            <p:cNvSpPr/>
            <p:nvPr/>
          </p:nvSpPr>
          <p:spPr>
            <a:xfrm>
              <a:off x="35159" y="449983"/>
              <a:ext cx="11915982" cy="40650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9" name="Effectiveness"/>
            <p:cNvSpPr txBox="1"/>
            <p:nvPr/>
          </p:nvSpPr>
          <p:spPr>
            <a:xfrm>
              <a:off x="2290729" y="589317"/>
              <a:ext cx="1710781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Effectiveness</a:t>
              </a:r>
            </a:p>
          </p:txBody>
        </p:sp>
        <p:sp>
          <p:nvSpPr>
            <p:cNvPr id="160" name="Side Effects"/>
            <p:cNvSpPr txBox="1"/>
            <p:nvPr/>
          </p:nvSpPr>
          <p:spPr>
            <a:xfrm>
              <a:off x="8236096" y="589317"/>
              <a:ext cx="1516411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Side Effects</a:t>
              </a:r>
            </a:p>
          </p:txBody>
        </p:sp>
      </p:grpSp>
      <p:sp>
        <p:nvSpPr>
          <p:cNvPr id="162" name="Effectiveness (1 = Ineffective … 5 = Highly Effective)"/>
          <p:cNvSpPr txBox="1"/>
          <p:nvPr/>
        </p:nvSpPr>
        <p:spPr>
          <a:xfrm>
            <a:off x="2412143" y="11380787"/>
            <a:ext cx="922896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Effectiveness</a:t>
            </a:r>
            <a:r>
              <a:t> (1 = Ineffective … 5 = Highly Effective)</a:t>
            </a:r>
          </a:p>
        </p:txBody>
      </p:sp>
      <p:sp>
        <p:nvSpPr>
          <p:cNvPr id="163" name="Side Effects (1 = Extremely Severe … 5 = None)"/>
          <p:cNvSpPr txBox="1"/>
          <p:nvPr/>
        </p:nvSpPr>
        <p:spPr>
          <a:xfrm>
            <a:off x="2428145" y="12031662"/>
            <a:ext cx="843572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Side Effects</a:t>
            </a:r>
            <a:r>
              <a:t> (1 = Extremely Severe … 5 = None)</a:t>
            </a:r>
          </a:p>
        </p:txBody>
      </p:sp>
      <p:sp>
        <p:nvSpPr>
          <p:cNvPr id="164" name="COMPARISON BY DRUG TYPE"/>
          <p:cNvSpPr txBox="1"/>
          <p:nvPr/>
        </p:nvSpPr>
        <p:spPr>
          <a:xfrm>
            <a:off x="2274087" y="1014412"/>
            <a:ext cx="2102645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7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COMPARISON BY DRUG TYPE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Line"/>
          <p:cNvSpPr/>
          <p:nvPr/>
        </p:nvSpPr>
        <p:spPr>
          <a:xfrm>
            <a:off x="2303005" y="2319337"/>
            <a:ext cx="19777991" cy="1"/>
          </a:xfrm>
          <a:prstGeom prst="line">
            <a:avLst/>
          </a:prstGeom>
          <a:ln w="50800">
            <a:solidFill>
              <a:srgbClr val="000000">
                <a:alpha val="28186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76" name="Group"/>
          <p:cNvGrpSpPr/>
          <p:nvPr/>
        </p:nvGrpSpPr>
        <p:grpSpPr>
          <a:xfrm>
            <a:off x="12187237" y="3132925"/>
            <a:ext cx="9998321" cy="9424122"/>
            <a:chOff x="0" y="0"/>
            <a:chExt cx="9998319" cy="9424121"/>
          </a:xfrm>
        </p:grpSpPr>
        <p:pic>
          <p:nvPicPr>
            <p:cNvPr id="167" name="DrugEff&amp;Satisfaction.png" descr="DrugEff&amp;Satisfaction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8800" y="0"/>
              <a:ext cx="9809520" cy="45770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8" name="DrugSE&amp;Satisfaction.png" descr="DrugSE&amp;Satisfaction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88800" y="4575197"/>
              <a:ext cx="9809520" cy="47409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9" name="Rectangle"/>
            <p:cNvSpPr/>
            <p:nvPr/>
          </p:nvSpPr>
          <p:spPr>
            <a:xfrm>
              <a:off x="276473" y="1653511"/>
              <a:ext cx="320428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0" name="Effectiveness Rating"/>
            <p:cNvSpPr txBox="1"/>
            <p:nvPr/>
          </p:nvSpPr>
          <p:spPr>
            <a:xfrm rot="16200000">
              <a:off x="-1128868" y="2034511"/>
              <a:ext cx="2765736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Effectiveness Rating</a:t>
              </a:r>
            </a:p>
          </p:txBody>
        </p:sp>
        <p:sp>
          <p:nvSpPr>
            <p:cNvPr id="171" name="Rectangle"/>
            <p:cNvSpPr/>
            <p:nvPr/>
          </p:nvSpPr>
          <p:spPr>
            <a:xfrm>
              <a:off x="276473" y="5878377"/>
              <a:ext cx="320428" cy="185266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2" name="Side Effects Rating"/>
            <p:cNvSpPr txBox="1"/>
            <p:nvPr/>
          </p:nvSpPr>
          <p:spPr>
            <a:xfrm rot="16200000">
              <a:off x="-1023585" y="6550708"/>
              <a:ext cx="2555170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Side Effects Rating</a:t>
              </a:r>
            </a:p>
          </p:txBody>
        </p:sp>
        <p:sp>
          <p:nvSpPr>
            <p:cNvPr id="173" name="Rectangle"/>
            <p:cNvSpPr/>
            <p:nvPr/>
          </p:nvSpPr>
          <p:spPr>
            <a:xfrm>
              <a:off x="3756273" y="8935779"/>
              <a:ext cx="2025626" cy="34168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4" name="Rectangle"/>
            <p:cNvSpPr/>
            <p:nvPr/>
          </p:nvSpPr>
          <p:spPr>
            <a:xfrm>
              <a:off x="3756273" y="4173357"/>
              <a:ext cx="2025626" cy="34168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5" name="Proportion"/>
            <p:cNvSpPr txBox="1"/>
            <p:nvPr/>
          </p:nvSpPr>
          <p:spPr>
            <a:xfrm>
              <a:off x="3962127" y="8916121"/>
              <a:ext cx="1563118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Proportion</a:t>
              </a:r>
            </a:p>
          </p:txBody>
        </p:sp>
      </p:grpSp>
      <p:grpSp>
        <p:nvGrpSpPr>
          <p:cNvPr id="182" name="Group"/>
          <p:cNvGrpSpPr/>
          <p:nvPr/>
        </p:nvGrpSpPr>
        <p:grpSpPr>
          <a:xfrm>
            <a:off x="2368549" y="3086139"/>
            <a:ext cx="8737031" cy="7340522"/>
            <a:chOff x="0" y="0"/>
            <a:chExt cx="8737029" cy="7340521"/>
          </a:xfrm>
        </p:grpSpPr>
        <p:pic>
          <p:nvPicPr>
            <p:cNvPr id="177" name="DrugEff&amp;SE.png" descr="DrugEff&amp;S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53429" y="0"/>
              <a:ext cx="8483601" cy="711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8" name="Rectangle"/>
            <p:cNvSpPr/>
            <p:nvPr/>
          </p:nvSpPr>
          <p:spPr>
            <a:xfrm>
              <a:off x="371723" y="2789237"/>
              <a:ext cx="320427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9" name="Effectiveness Rating"/>
            <p:cNvSpPr txBox="1"/>
            <p:nvPr/>
          </p:nvSpPr>
          <p:spPr>
            <a:xfrm rot="16200000">
              <a:off x="-1173507" y="3295650"/>
              <a:ext cx="2867714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7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Effectiveness Rating</a:t>
              </a:r>
            </a:p>
          </p:txBody>
        </p:sp>
        <p:sp>
          <p:nvSpPr>
            <p:cNvPr id="180" name="Rectangle"/>
            <p:cNvSpPr/>
            <p:nvPr/>
          </p:nvSpPr>
          <p:spPr>
            <a:xfrm>
              <a:off x="2665660" y="6654800"/>
              <a:ext cx="2025626" cy="34168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1" name="Proportion"/>
            <p:cNvSpPr txBox="1"/>
            <p:nvPr/>
          </p:nvSpPr>
          <p:spPr>
            <a:xfrm>
              <a:off x="2869052" y="6819821"/>
              <a:ext cx="1618842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7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Proportion</a:t>
              </a:r>
            </a:p>
          </p:txBody>
        </p:sp>
      </p:grpSp>
      <p:sp>
        <p:nvSpPr>
          <p:cNvPr id="183" name="Effectiveness (1 = Ineffective … 5 = Highly Effective)"/>
          <p:cNvSpPr txBox="1"/>
          <p:nvPr/>
        </p:nvSpPr>
        <p:spPr>
          <a:xfrm>
            <a:off x="2412143" y="11380787"/>
            <a:ext cx="922896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Effectiveness</a:t>
            </a:r>
            <a:r>
              <a:t> (1 = Ineffective … 5 = Highly Effective)</a:t>
            </a:r>
          </a:p>
        </p:txBody>
      </p:sp>
      <p:sp>
        <p:nvSpPr>
          <p:cNvPr id="184" name="Side Effects (1 = Extremely Severe … 5 = None)"/>
          <p:cNvSpPr txBox="1"/>
          <p:nvPr/>
        </p:nvSpPr>
        <p:spPr>
          <a:xfrm>
            <a:off x="2428145" y="12031662"/>
            <a:ext cx="843572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Side Effects</a:t>
            </a:r>
            <a:r>
              <a:t> (1 = Extremely Severe … 5 = None)</a:t>
            </a:r>
          </a:p>
        </p:txBody>
      </p:sp>
      <p:sp>
        <p:nvSpPr>
          <p:cNvPr id="185" name="RELATIONS BETWEEN DRUG EVALUATIONS"/>
          <p:cNvSpPr txBox="1"/>
          <p:nvPr/>
        </p:nvSpPr>
        <p:spPr>
          <a:xfrm>
            <a:off x="2274087" y="1014412"/>
            <a:ext cx="2102645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7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RELATIONS BETWEEN DRUG EVALUATIONS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Line"/>
          <p:cNvSpPr/>
          <p:nvPr/>
        </p:nvSpPr>
        <p:spPr>
          <a:xfrm>
            <a:off x="2303005" y="2319337"/>
            <a:ext cx="19777991" cy="1"/>
          </a:xfrm>
          <a:prstGeom prst="line">
            <a:avLst/>
          </a:prstGeom>
          <a:ln w="50800">
            <a:solidFill>
              <a:srgbClr val="000000">
                <a:alpha val="28186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MODELING STUFF GOES HERE."/>
          <p:cNvSpPr txBox="1"/>
          <p:nvPr/>
        </p:nvSpPr>
        <p:spPr>
          <a:xfrm>
            <a:off x="4998148" y="5315713"/>
            <a:ext cx="1305476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MODELING STUFF GOES HERE.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Line"/>
          <p:cNvSpPr/>
          <p:nvPr/>
        </p:nvSpPr>
        <p:spPr>
          <a:xfrm>
            <a:off x="2303005" y="2319337"/>
            <a:ext cx="19777991" cy="1"/>
          </a:xfrm>
          <a:prstGeom prst="line">
            <a:avLst/>
          </a:prstGeom>
          <a:ln w="50800">
            <a:solidFill>
              <a:srgbClr val="000000">
                <a:alpha val="28186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MORE MODELING STUFF IF WE HAVE IT"/>
          <p:cNvSpPr txBox="1"/>
          <p:nvPr/>
        </p:nvSpPr>
        <p:spPr>
          <a:xfrm>
            <a:off x="4998148" y="5315713"/>
            <a:ext cx="1305476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MORE MODELING STUFF IF WE HAVE 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Line"/>
          <p:cNvSpPr/>
          <p:nvPr/>
        </p:nvSpPr>
        <p:spPr>
          <a:xfrm>
            <a:off x="2303005" y="2319337"/>
            <a:ext cx="19777991" cy="1"/>
          </a:xfrm>
          <a:prstGeom prst="line">
            <a:avLst/>
          </a:prstGeom>
          <a:ln w="50800">
            <a:solidFill>
              <a:srgbClr val="000000">
                <a:alpha val="28186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" name="CONCLUSIONS"/>
          <p:cNvSpPr txBox="1"/>
          <p:nvPr/>
        </p:nvSpPr>
        <p:spPr>
          <a:xfrm>
            <a:off x="2274087" y="1014412"/>
            <a:ext cx="2102645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7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CONCLUSIONS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