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C18D-D5FD-4D38-95BA-FEE3E0EAF67E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B287-502A-4764-AD95-CF6C773B88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16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C18D-D5FD-4D38-95BA-FEE3E0EAF67E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B287-502A-4764-AD95-CF6C773B88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52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C18D-D5FD-4D38-95BA-FEE3E0EAF67E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B287-502A-4764-AD95-CF6C773B88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81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C18D-D5FD-4D38-95BA-FEE3E0EAF67E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B287-502A-4764-AD95-CF6C773B88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7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C18D-D5FD-4D38-95BA-FEE3E0EAF67E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B287-502A-4764-AD95-CF6C773B88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581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C18D-D5FD-4D38-95BA-FEE3E0EAF67E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B287-502A-4764-AD95-CF6C773B88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4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C18D-D5FD-4D38-95BA-FEE3E0EAF67E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B287-502A-4764-AD95-CF6C773B88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99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C18D-D5FD-4D38-95BA-FEE3E0EAF67E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B287-502A-4764-AD95-CF6C773B88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26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C18D-D5FD-4D38-95BA-FEE3E0EAF67E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B287-502A-4764-AD95-CF6C773B88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30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C18D-D5FD-4D38-95BA-FEE3E0EAF67E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B287-502A-4764-AD95-CF6C773B88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843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C18D-D5FD-4D38-95BA-FEE3E0EAF67E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B287-502A-4764-AD95-CF6C773B88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8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2C18D-D5FD-4D38-95BA-FEE3E0EAF67E}" type="datetimeFigureOut">
              <a:rPr lang="en-CA" smtClean="0"/>
              <a:t>2016-02-02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EB287-502A-4764-AD95-CF6C773B88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23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916" y="3020109"/>
            <a:ext cx="754431" cy="42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You and her/him in the car</a:t>
            </a:r>
            <a:endParaRPr lang="en-CA" sz="900" dirty="0"/>
          </a:p>
        </p:txBody>
      </p:sp>
      <p:sp>
        <p:nvSpPr>
          <p:cNvPr id="19" name="Rectangle 18"/>
          <p:cNvSpPr/>
          <p:nvPr/>
        </p:nvSpPr>
        <p:spPr>
          <a:xfrm>
            <a:off x="1837772" y="3020109"/>
            <a:ext cx="754431" cy="42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Movie</a:t>
            </a:r>
            <a:endParaRPr lang="en-CA" sz="900" dirty="0"/>
          </a:p>
        </p:txBody>
      </p:sp>
      <p:cxnSp>
        <p:nvCxnSpPr>
          <p:cNvPr id="20" name="Straight Arrow Connector 19"/>
          <p:cNvCxnSpPr>
            <a:stCxn id="2" idx="3"/>
            <a:endCxn id="19" idx="1"/>
          </p:cNvCxnSpPr>
          <p:nvPr/>
        </p:nvCxnSpPr>
        <p:spPr>
          <a:xfrm>
            <a:off x="983347" y="3232123"/>
            <a:ext cx="85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410614" y="2511899"/>
            <a:ext cx="905425" cy="546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>
                <a:solidFill>
                  <a:schemeClr val="dk1"/>
                </a:solidFill>
              </a:rPr>
              <a:t>“Do you </a:t>
            </a:r>
            <a:r>
              <a:rPr lang="en-CA" sz="700" dirty="0" err="1" smtClean="0">
                <a:solidFill>
                  <a:schemeClr val="dk1"/>
                </a:solidFill>
              </a:rPr>
              <a:t>wanna</a:t>
            </a:r>
            <a:r>
              <a:rPr lang="en-CA" sz="700" dirty="0" smtClean="0">
                <a:solidFill>
                  <a:schemeClr val="dk1"/>
                </a:solidFill>
              </a:rPr>
              <a:t> make out?”</a:t>
            </a:r>
            <a:endParaRPr lang="en-CA" sz="700" dirty="0">
              <a:solidFill>
                <a:schemeClr val="dk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01961" y="2966669"/>
            <a:ext cx="905425" cy="546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>
                <a:solidFill>
                  <a:schemeClr val="dk1"/>
                </a:solidFill>
              </a:rPr>
              <a:t>Keep watching the movie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420400" y="3541321"/>
            <a:ext cx="905425" cy="546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>
                <a:solidFill>
                  <a:schemeClr val="dk1"/>
                </a:solidFill>
              </a:rPr>
              <a:t>Move a hand up her leg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01733" y="3769354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>
                <a:solidFill>
                  <a:srgbClr val="FF0000"/>
                </a:solidFill>
              </a:rPr>
              <a:t>TTC = 0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8008" y="3454167"/>
            <a:ext cx="13011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>
                <a:solidFill>
                  <a:schemeClr val="bg1">
                    <a:lumMod val="65000"/>
                  </a:schemeClr>
                </a:solidFill>
              </a:rPr>
              <a:t>Initial tendency to consent (TTC): zero</a:t>
            </a:r>
            <a:endParaRPr lang="en-CA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64882" y="3020109"/>
            <a:ext cx="754431" cy="42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Exiting the theater</a:t>
            </a:r>
            <a:endParaRPr lang="en-CA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4530112" y="2591663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>
                <a:solidFill>
                  <a:srgbClr val="00B050"/>
                </a:solidFill>
              </a:rPr>
              <a:t>TTC = 1</a:t>
            </a:r>
            <a:endParaRPr lang="en-CA" sz="1100" dirty="0">
              <a:solidFill>
                <a:srgbClr val="00B050"/>
              </a:solidFill>
            </a:endParaRPr>
          </a:p>
        </p:txBody>
      </p:sp>
      <p:cxnSp>
        <p:nvCxnSpPr>
          <p:cNvPr id="65" name="Straight Arrow Connector 64"/>
          <p:cNvCxnSpPr>
            <a:stCxn id="19" idx="3"/>
            <a:endCxn id="53" idx="1"/>
          </p:cNvCxnSpPr>
          <p:nvPr/>
        </p:nvCxnSpPr>
        <p:spPr>
          <a:xfrm>
            <a:off x="2592203" y="3232123"/>
            <a:ext cx="2372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829940" y="5416263"/>
            <a:ext cx="754431" cy="42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Nightclub</a:t>
            </a:r>
            <a:endParaRPr lang="en-CA" sz="900" dirty="0"/>
          </a:p>
        </p:txBody>
      </p:sp>
      <p:sp>
        <p:nvSpPr>
          <p:cNvPr id="80" name="Rectangle 79"/>
          <p:cNvSpPr/>
          <p:nvPr/>
        </p:nvSpPr>
        <p:spPr>
          <a:xfrm>
            <a:off x="4058653" y="4355527"/>
            <a:ext cx="905425" cy="546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>
                <a:solidFill>
                  <a:schemeClr val="dk1"/>
                </a:solidFill>
              </a:rPr>
              <a:t>“Is it OK if we dance really close?”</a:t>
            </a:r>
            <a:endParaRPr lang="en-CA" sz="700" dirty="0">
              <a:solidFill>
                <a:schemeClr val="dk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036913" y="4825830"/>
            <a:ext cx="905425" cy="192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>
                <a:solidFill>
                  <a:schemeClr val="dk1"/>
                </a:solidFill>
              </a:rPr>
              <a:t>Just dance </a:t>
            </a:r>
            <a:r>
              <a:rPr lang="en-CA" sz="700" dirty="0">
                <a:solidFill>
                  <a:schemeClr val="dk1"/>
                </a:solidFill>
              </a:rPr>
              <a:t>together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727799" y="6054153"/>
            <a:ext cx="905425" cy="546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>
                <a:solidFill>
                  <a:schemeClr val="dk1"/>
                </a:solidFill>
              </a:rPr>
              <a:t>Get her drunk</a:t>
            </a:r>
          </a:p>
        </p:txBody>
      </p:sp>
      <p:cxnSp>
        <p:nvCxnSpPr>
          <p:cNvPr id="84" name="Straight Arrow Connector 83"/>
          <p:cNvCxnSpPr>
            <a:stCxn id="79" idx="0"/>
            <a:endCxn id="187" idx="1"/>
          </p:cNvCxnSpPr>
          <p:nvPr/>
        </p:nvCxnSpPr>
        <p:spPr>
          <a:xfrm flipV="1">
            <a:off x="2207156" y="5072562"/>
            <a:ext cx="640282" cy="34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9" idx="2"/>
            <a:endCxn id="188" idx="1"/>
          </p:cNvCxnSpPr>
          <p:nvPr/>
        </p:nvCxnSpPr>
        <p:spPr>
          <a:xfrm>
            <a:off x="2207156" y="5840290"/>
            <a:ext cx="640282" cy="38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473357" y="4859941"/>
            <a:ext cx="754431" cy="42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Exiting the nightclub</a:t>
            </a:r>
            <a:endParaRPr lang="en-CA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4990481" y="4492066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>
                <a:solidFill>
                  <a:srgbClr val="00B050"/>
                </a:solidFill>
              </a:rPr>
              <a:t>TTC = 1</a:t>
            </a:r>
            <a:endParaRPr lang="en-CA" sz="1100" dirty="0">
              <a:solidFill>
                <a:srgbClr val="00B05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3601869" y="5011573"/>
            <a:ext cx="1871488" cy="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88" idx="3"/>
            <a:endCxn id="119" idx="1"/>
          </p:cNvCxnSpPr>
          <p:nvPr/>
        </p:nvCxnSpPr>
        <p:spPr>
          <a:xfrm>
            <a:off x="3601869" y="6230115"/>
            <a:ext cx="3666380" cy="1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837772" y="753986"/>
            <a:ext cx="754431" cy="42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Restaurant</a:t>
            </a:r>
            <a:endParaRPr lang="en-CA" sz="900" dirty="0"/>
          </a:p>
        </p:txBody>
      </p:sp>
      <p:sp>
        <p:nvSpPr>
          <p:cNvPr id="93" name="Rectangle 92"/>
          <p:cNvSpPr/>
          <p:nvPr/>
        </p:nvSpPr>
        <p:spPr>
          <a:xfrm>
            <a:off x="3383742" y="91600"/>
            <a:ext cx="905425" cy="546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/>
              <a:t>“Can I touch your hand?”</a:t>
            </a:r>
            <a:endParaRPr lang="en-CA" sz="700" dirty="0"/>
          </a:p>
        </p:txBody>
      </p:sp>
      <p:sp>
        <p:nvSpPr>
          <p:cNvPr id="94" name="Rectangle 93"/>
          <p:cNvSpPr/>
          <p:nvPr/>
        </p:nvSpPr>
        <p:spPr>
          <a:xfrm>
            <a:off x="3401962" y="753986"/>
            <a:ext cx="905425" cy="546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/>
              <a:t>Eat the food and don’t say anything.</a:t>
            </a:r>
            <a:endParaRPr lang="en-CA" sz="700" dirty="0"/>
          </a:p>
        </p:txBody>
      </p:sp>
      <p:sp>
        <p:nvSpPr>
          <p:cNvPr id="95" name="Rectangle 94"/>
          <p:cNvSpPr/>
          <p:nvPr/>
        </p:nvSpPr>
        <p:spPr>
          <a:xfrm>
            <a:off x="3420400" y="1300363"/>
            <a:ext cx="905425" cy="546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/>
              <a:t>Try to steal a kiss</a:t>
            </a:r>
            <a:endParaRPr lang="en-CA" sz="700" dirty="0"/>
          </a:p>
        </p:txBody>
      </p:sp>
      <p:sp>
        <p:nvSpPr>
          <p:cNvPr id="96" name="TextBox 95"/>
          <p:cNvSpPr txBox="1"/>
          <p:nvPr/>
        </p:nvSpPr>
        <p:spPr>
          <a:xfrm>
            <a:off x="4486525" y="1512172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rgbClr val="FF0000"/>
                </a:solidFill>
              </a:rPr>
              <a:t>TTC = 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964882" y="753986"/>
            <a:ext cx="754431" cy="42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Exiting the restaurant</a:t>
            </a:r>
            <a:endParaRPr lang="en-CA" sz="9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472900" y="330253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>
                <a:solidFill>
                  <a:srgbClr val="00B050"/>
                </a:solidFill>
              </a:rPr>
              <a:t>TTC = 1</a:t>
            </a:r>
            <a:endParaRPr lang="en-CA" sz="1100" dirty="0">
              <a:solidFill>
                <a:srgbClr val="00B050"/>
              </a:solidFill>
            </a:endParaRPr>
          </a:p>
        </p:txBody>
      </p:sp>
      <p:cxnSp>
        <p:nvCxnSpPr>
          <p:cNvPr id="103" name="Straight Arrow Connector 102"/>
          <p:cNvCxnSpPr>
            <a:stCxn id="92" idx="3"/>
            <a:endCxn id="100" idx="1"/>
          </p:cNvCxnSpPr>
          <p:nvPr/>
        </p:nvCxnSpPr>
        <p:spPr>
          <a:xfrm>
            <a:off x="2592203" y="966000"/>
            <a:ext cx="2372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" idx="0"/>
            <a:endCxn id="92" idx="1"/>
          </p:cNvCxnSpPr>
          <p:nvPr/>
        </p:nvCxnSpPr>
        <p:spPr>
          <a:xfrm flipV="1">
            <a:off x="606132" y="966000"/>
            <a:ext cx="1231640" cy="205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" idx="2"/>
            <a:endCxn id="79" idx="1"/>
          </p:cNvCxnSpPr>
          <p:nvPr/>
        </p:nvCxnSpPr>
        <p:spPr>
          <a:xfrm>
            <a:off x="606132" y="3444136"/>
            <a:ext cx="1223808" cy="218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268249" y="6035204"/>
            <a:ext cx="754431" cy="42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Carry her into her apartment</a:t>
            </a:r>
            <a:endParaRPr lang="en-CA" sz="900" dirty="0"/>
          </a:p>
        </p:txBody>
      </p:sp>
      <p:sp>
        <p:nvSpPr>
          <p:cNvPr id="127" name="Rectangle 126"/>
          <p:cNvSpPr/>
          <p:nvPr/>
        </p:nvSpPr>
        <p:spPr>
          <a:xfrm>
            <a:off x="6771664" y="4441723"/>
            <a:ext cx="754431" cy="42402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/>
              <a:t>Movie (see </a:t>
            </a:r>
            <a:r>
              <a:rPr lang="en-CA" sz="900" dirty="0" smtClean="0"/>
              <a:t>above)</a:t>
            </a:r>
            <a:endParaRPr lang="en-CA" sz="900" dirty="0"/>
          </a:p>
        </p:txBody>
      </p:sp>
      <p:sp>
        <p:nvSpPr>
          <p:cNvPr id="128" name="Rectangle 127"/>
          <p:cNvSpPr/>
          <p:nvPr/>
        </p:nvSpPr>
        <p:spPr>
          <a:xfrm>
            <a:off x="6787198" y="5333014"/>
            <a:ext cx="754431" cy="42402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Restaurant (see above)</a:t>
            </a:r>
            <a:endParaRPr lang="en-CA" sz="900" dirty="0"/>
          </a:p>
        </p:txBody>
      </p:sp>
      <p:cxnSp>
        <p:nvCxnSpPr>
          <p:cNvPr id="130" name="Straight Arrow Connector 129"/>
          <p:cNvCxnSpPr>
            <a:stCxn id="87" idx="3"/>
            <a:endCxn id="127" idx="1"/>
          </p:cNvCxnSpPr>
          <p:nvPr/>
        </p:nvCxnSpPr>
        <p:spPr>
          <a:xfrm flipV="1">
            <a:off x="6227788" y="4653737"/>
            <a:ext cx="543876" cy="41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7" idx="3"/>
            <a:endCxn id="128" idx="1"/>
          </p:cNvCxnSpPr>
          <p:nvPr/>
        </p:nvCxnSpPr>
        <p:spPr>
          <a:xfrm>
            <a:off x="6227788" y="5071955"/>
            <a:ext cx="559410" cy="47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6410699" y="252316"/>
            <a:ext cx="754431" cy="42402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Movie (see below)</a:t>
            </a:r>
            <a:endParaRPr lang="en-CA" sz="900" dirty="0"/>
          </a:p>
        </p:txBody>
      </p:sp>
      <p:cxnSp>
        <p:nvCxnSpPr>
          <p:cNvPr id="137" name="Straight Arrow Connector 136"/>
          <p:cNvCxnSpPr>
            <a:stCxn id="100" idx="3"/>
            <a:endCxn id="136" idx="1"/>
          </p:cNvCxnSpPr>
          <p:nvPr/>
        </p:nvCxnSpPr>
        <p:spPr>
          <a:xfrm flipV="1">
            <a:off x="5719313" y="464330"/>
            <a:ext cx="691386" cy="50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6449150" y="1361430"/>
            <a:ext cx="754431" cy="42402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Nightclub (see below)</a:t>
            </a:r>
            <a:endParaRPr lang="en-CA" sz="900" dirty="0"/>
          </a:p>
        </p:txBody>
      </p:sp>
      <p:cxnSp>
        <p:nvCxnSpPr>
          <p:cNvPr id="141" name="Straight Arrow Connector 140"/>
          <p:cNvCxnSpPr>
            <a:stCxn id="100" idx="3"/>
            <a:endCxn id="140" idx="1"/>
          </p:cNvCxnSpPr>
          <p:nvPr/>
        </p:nvCxnSpPr>
        <p:spPr>
          <a:xfrm>
            <a:off x="5719313" y="966000"/>
            <a:ext cx="729837" cy="60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7324090" y="3021011"/>
            <a:ext cx="754431" cy="42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Apartment. She starts kissing you.</a:t>
            </a:r>
            <a:endParaRPr lang="en-CA" sz="900" dirty="0"/>
          </a:p>
        </p:txBody>
      </p:sp>
      <p:cxnSp>
        <p:nvCxnSpPr>
          <p:cNvPr id="159" name="Straight Arrow Connector 158"/>
          <p:cNvCxnSpPr>
            <a:stCxn id="53" idx="3"/>
            <a:endCxn id="145" idx="1"/>
          </p:cNvCxnSpPr>
          <p:nvPr/>
        </p:nvCxnSpPr>
        <p:spPr>
          <a:xfrm>
            <a:off x="5719313" y="3232123"/>
            <a:ext cx="1604777" cy="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100" idx="3"/>
            <a:endCxn id="145" idx="0"/>
          </p:cNvCxnSpPr>
          <p:nvPr/>
        </p:nvCxnSpPr>
        <p:spPr>
          <a:xfrm>
            <a:off x="5719313" y="966000"/>
            <a:ext cx="1981993" cy="20550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87" idx="3"/>
            <a:endCxn id="145" idx="2"/>
          </p:cNvCxnSpPr>
          <p:nvPr/>
        </p:nvCxnSpPr>
        <p:spPr>
          <a:xfrm flipV="1">
            <a:off x="6227788" y="3445038"/>
            <a:ext cx="1473518" cy="1626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8254237" y="5965479"/>
            <a:ext cx="905425" cy="546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>
                <a:solidFill>
                  <a:schemeClr val="dk1"/>
                </a:solidFill>
              </a:rPr>
              <a:t>Ask her if she wants to have sex</a:t>
            </a:r>
            <a:endParaRPr lang="en-CA" sz="700" dirty="0">
              <a:solidFill>
                <a:schemeClr val="dk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9005037" y="6268485"/>
            <a:ext cx="905425" cy="546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>
                <a:solidFill>
                  <a:schemeClr val="dk1"/>
                </a:solidFill>
              </a:rPr>
              <a:t>Just start undressing her</a:t>
            </a:r>
            <a:endParaRPr lang="en-CA" sz="700" dirty="0">
              <a:solidFill>
                <a:schemeClr val="dk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10762169" y="6018104"/>
            <a:ext cx="754431" cy="4240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FAIL (can’t consent)</a:t>
            </a:r>
            <a:endParaRPr lang="en-CA" sz="900" dirty="0"/>
          </a:p>
        </p:txBody>
      </p:sp>
      <p:sp>
        <p:nvSpPr>
          <p:cNvPr id="196" name="Rectangle 195"/>
          <p:cNvSpPr/>
          <p:nvPr/>
        </p:nvSpPr>
        <p:spPr>
          <a:xfrm>
            <a:off x="8850132" y="1272980"/>
            <a:ext cx="905425" cy="546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>
                <a:solidFill>
                  <a:schemeClr val="dk1"/>
                </a:solidFill>
              </a:rPr>
              <a:t>“Do you </a:t>
            </a:r>
            <a:r>
              <a:rPr lang="en-CA" sz="700" dirty="0" err="1" smtClean="0">
                <a:solidFill>
                  <a:schemeClr val="dk1"/>
                </a:solidFill>
              </a:rPr>
              <a:t>wanna</a:t>
            </a:r>
            <a:r>
              <a:rPr lang="en-CA" sz="700" dirty="0" smtClean="0">
                <a:solidFill>
                  <a:schemeClr val="dk1"/>
                </a:solidFill>
              </a:rPr>
              <a:t> have sex?”</a:t>
            </a:r>
            <a:endParaRPr lang="en-CA" sz="700" dirty="0">
              <a:solidFill>
                <a:schemeClr val="dk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1007711" y="507539"/>
            <a:ext cx="754431" cy="4240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WIN (consensual sex)</a:t>
            </a:r>
            <a:endParaRPr lang="en-CA" sz="900" dirty="0"/>
          </a:p>
        </p:txBody>
      </p:sp>
      <p:sp>
        <p:nvSpPr>
          <p:cNvPr id="212" name="TextBox 211"/>
          <p:cNvSpPr txBox="1"/>
          <p:nvPr/>
        </p:nvSpPr>
        <p:spPr>
          <a:xfrm>
            <a:off x="8924618" y="848606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>
                <a:solidFill>
                  <a:srgbClr val="00B050"/>
                </a:solidFill>
              </a:rPr>
              <a:t>If TTC = 1</a:t>
            </a:r>
            <a:endParaRPr lang="en-CA" sz="1100" dirty="0">
              <a:solidFill>
                <a:srgbClr val="00B05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8927770" y="2376048"/>
            <a:ext cx="754431" cy="42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She said no!</a:t>
            </a:r>
            <a:endParaRPr lang="en-CA" sz="900" dirty="0"/>
          </a:p>
        </p:txBody>
      </p:sp>
      <p:cxnSp>
        <p:nvCxnSpPr>
          <p:cNvPr id="216" name="Straight Arrow Connector 215"/>
          <p:cNvCxnSpPr>
            <a:stCxn id="196" idx="2"/>
            <a:endCxn id="215" idx="0"/>
          </p:cNvCxnSpPr>
          <p:nvPr/>
        </p:nvCxnSpPr>
        <p:spPr>
          <a:xfrm>
            <a:off x="9302845" y="1819357"/>
            <a:ext cx="2141" cy="55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8945214" y="1886484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>
                <a:solidFill>
                  <a:srgbClr val="FF0000"/>
                </a:solidFill>
              </a:rPr>
              <a:t>If TTC = 0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1035548" y="3686135"/>
            <a:ext cx="754431" cy="42402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Bummer… (no sex)</a:t>
            </a:r>
            <a:endParaRPr lang="en-CA" sz="900" dirty="0"/>
          </a:p>
        </p:txBody>
      </p:sp>
      <p:sp>
        <p:nvSpPr>
          <p:cNvPr id="223" name="Rectangle 222"/>
          <p:cNvSpPr/>
          <p:nvPr/>
        </p:nvSpPr>
        <p:spPr>
          <a:xfrm>
            <a:off x="11025935" y="2372570"/>
            <a:ext cx="754431" cy="4240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FAIL (coercion)</a:t>
            </a:r>
            <a:endParaRPr lang="en-CA" sz="900" dirty="0"/>
          </a:p>
        </p:txBody>
      </p:sp>
      <p:cxnSp>
        <p:nvCxnSpPr>
          <p:cNvPr id="224" name="Straight Arrow Connector 223"/>
          <p:cNvCxnSpPr>
            <a:stCxn id="215" idx="3"/>
            <a:endCxn id="222" idx="1"/>
          </p:cNvCxnSpPr>
          <p:nvPr/>
        </p:nvCxnSpPr>
        <p:spPr>
          <a:xfrm>
            <a:off x="9682201" y="2588062"/>
            <a:ext cx="1353347" cy="131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215" idx="3"/>
            <a:endCxn id="223" idx="1"/>
          </p:cNvCxnSpPr>
          <p:nvPr/>
        </p:nvCxnSpPr>
        <p:spPr>
          <a:xfrm flipV="1">
            <a:off x="9682201" y="2584584"/>
            <a:ext cx="1343734" cy="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9980446" y="2333728"/>
            <a:ext cx="905425" cy="546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>
                <a:solidFill>
                  <a:schemeClr val="dk1"/>
                </a:solidFill>
              </a:rPr>
              <a:t>“You </a:t>
            </a:r>
            <a:r>
              <a:rPr lang="en-CA" sz="700" dirty="0" err="1" smtClean="0">
                <a:solidFill>
                  <a:schemeClr val="dk1"/>
                </a:solidFill>
              </a:rPr>
              <a:t>kinda</a:t>
            </a:r>
            <a:r>
              <a:rPr lang="en-CA" sz="700" dirty="0" smtClean="0">
                <a:solidFill>
                  <a:schemeClr val="dk1"/>
                </a:solidFill>
              </a:rPr>
              <a:t> owe me after all I did…”</a:t>
            </a:r>
            <a:endParaRPr lang="en-CA" sz="700" dirty="0">
              <a:solidFill>
                <a:schemeClr val="dk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0075767" y="3192136"/>
            <a:ext cx="905425" cy="546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/>
              <a:t>Just go home</a:t>
            </a:r>
            <a:endParaRPr lang="en-CA" sz="700" dirty="0">
              <a:solidFill>
                <a:schemeClr val="dk1"/>
              </a:solidFill>
            </a:endParaRPr>
          </a:p>
        </p:txBody>
      </p:sp>
      <p:cxnSp>
        <p:nvCxnSpPr>
          <p:cNvPr id="237" name="Elbow Connector 236"/>
          <p:cNvCxnSpPr>
            <a:stCxn id="196" idx="0"/>
            <a:endCxn id="200" idx="1"/>
          </p:cNvCxnSpPr>
          <p:nvPr/>
        </p:nvCxnSpPr>
        <p:spPr>
          <a:xfrm rot="5400000" flipH="1" flipV="1">
            <a:off x="9878565" y="143834"/>
            <a:ext cx="553427" cy="1704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8520567" y="3487280"/>
            <a:ext cx="905425" cy="546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/>
              <a:t>Just go home</a:t>
            </a:r>
            <a:endParaRPr lang="en-CA" sz="700" dirty="0">
              <a:solidFill>
                <a:schemeClr val="dk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8496649" y="3029320"/>
            <a:ext cx="905425" cy="546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>
                <a:solidFill>
                  <a:schemeClr val="dk1"/>
                </a:solidFill>
              </a:rPr>
              <a:t>Try to unbutton her blouse</a:t>
            </a:r>
            <a:endParaRPr lang="en-CA" sz="700" dirty="0">
              <a:solidFill>
                <a:schemeClr val="dk1"/>
              </a:solidFill>
            </a:endParaRPr>
          </a:p>
        </p:txBody>
      </p:sp>
      <p:cxnSp>
        <p:nvCxnSpPr>
          <p:cNvPr id="175" name="Straight Arrow Connector 174"/>
          <p:cNvCxnSpPr>
            <a:stCxn id="119" idx="0"/>
            <a:endCxn id="222" idx="2"/>
          </p:cNvCxnSpPr>
          <p:nvPr/>
        </p:nvCxnSpPr>
        <p:spPr>
          <a:xfrm flipV="1">
            <a:off x="7645465" y="4110162"/>
            <a:ext cx="3767299" cy="192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847438" y="4860548"/>
            <a:ext cx="754431" cy="42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Dance floor</a:t>
            </a:r>
            <a:endParaRPr lang="en-CA" sz="900" dirty="0"/>
          </a:p>
        </p:txBody>
      </p:sp>
      <p:sp>
        <p:nvSpPr>
          <p:cNvPr id="188" name="Rectangle 187"/>
          <p:cNvSpPr/>
          <p:nvPr/>
        </p:nvSpPr>
        <p:spPr>
          <a:xfrm>
            <a:off x="2847438" y="6018101"/>
            <a:ext cx="754431" cy="42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Bar</a:t>
            </a:r>
            <a:endParaRPr lang="en-CA" sz="900" dirty="0"/>
          </a:p>
        </p:txBody>
      </p:sp>
      <p:cxnSp>
        <p:nvCxnSpPr>
          <p:cNvPr id="197" name="Straight Arrow Connector 196"/>
          <p:cNvCxnSpPr/>
          <p:nvPr/>
        </p:nvCxnSpPr>
        <p:spPr>
          <a:xfrm flipH="1" flipV="1">
            <a:off x="2983120" y="5284575"/>
            <a:ext cx="477" cy="74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2655999" y="5371275"/>
            <a:ext cx="655196" cy="546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/>
              <a:t>Take her to dance</a:t>
            </a:r>
            <a:endParaRPr lang="en-CA" sz="700" dirty="0">
              <a:solidFill>
                <a:schemeClr val="dk1"/>
              </a:solidFill>
            </a:endParaRPr>
          </a:p>
        </p:txBody>
      </p:sp>
      <p:cxnSp>
        <p:nvCxnSpPr>
          <p:cNvPr id="202" name="Elbow Connector 201"/>
          <p:cNvCxnSpPr>
            <a:stCxn id="188" idx="2"/>
            <a:endCxn id="188" idx="1"/>
          </p:cNvCxnSpPr>
          <p:nvPr/>
        </p:nvCxnSpPr>
        <p:spPr>
          <a:xfrm rot="5400000" flipH="1">
            <a:off x="2930039" y="6147514"/>
            <a:ext cx="212013" cy="377216"/>
          </a:xfrm>
          <a:prstGeom prst="bentConnector4">
            <a:avLst>
              <a:gd name="adj1" fmla="val -107824"/>
              <a:gd name="adj2" fmla="val 160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2642341" y="6497387"/>
            <a:ext cx="905425" cy="211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>
                <a:solidFill>
                  <a:schemeClr val="dk1"/>
                </a:solidFill>
              </a:rPr>
              <a:t>Have one drink</a:t>
            </a:r>
            <a:endParaRPr lang="en-CA" sz="700" dirty="0">
              <a:solidFill>
                <a:schemeClr val="dk1"/>
              </a:solidFill>
            </a:endParaRPr>
          </a:p>
        </p:txBody>
      </p:sp>
      <p:cxnSp>
        <p:nvCxnSpPr>
          <p:cNvPr id="206" name="Straight Arrow Connector 205"/>
          <p:cNvCxnSpPr/>
          <p:nvPr/>
        </p:nvCxnSpPr>
        <p:spPr>
          <a:xfrm flipH="1">
            <a:off x="3446877" y="5310818"/>
            <a:ext cx="1" cy="71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3145719" y="5371275"/>
            <a:ext cx="655196" cy="546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/>
              <a:t>Offer a drink</a:t>
            </a:r>
            <a:endParaRPr lang="en-CA" sz="700" dirty="0">
              <a:solidFill>
                <a:schemeClr val="dk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5125772" y="5320575"/>
            <a:ext cx="856863" cy="546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/>
              <a:t>Offer a drink</a:t>
            </a:r>
            <a:endParaRPr lang="en-CA" sz="700" dirty="0">
              <a:solidFill>
                <a:schemeClr val="dk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9922327" y="1799263"/>
            <a:ext cx="905425" cy="546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>
                <a:solidFill>
                  <a:schemeClr val="dk1"/>
                </a:solidFill>
              </a:rPr>
              <a:t>“I’m not leaving until we do it”</a:t>
            </a:r>
            <a:endParaRPr lang="en-CA" sz="700" dirty="0">
              <a:solidFill>
                <a:schemeClr val="dk1"/>
              </a:solidFill>
            </a:endParaRPr>
          </a:p>
        </p:txBody>
      </p:sp>
      <p:cxnSp>
        <p:nvCxnSpPr>
          <p:cNvPr id="291" name="Curved Connector 290"/>
          <p:cNvCxnSpPr>
            <a:stCxn id="119" idx="2"/>
            <a:endCxn id="179" idx="2"/>
          </p:cNvCxnSpPr>
          <p:nvPr/>
        </p:nvCxnSpPr>
        <p:spPr>
          <a:xfrm rot="5400000" flipH="1" flipV="1">
            <a:off x="9383875" y="4703721"/>
            <a:ext cx="17100" cy="3493920"/>
          </a:xfrm>
          <a:prstGeom prst="curvedConnector3">
            <a:avLst>
              <a:gd name="adj1" fmla="val -1336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urved Connector 291"/>
          <p:cNvCxnSpPr>
            <a:stCxn id="187" idx="0"/>
            <a:endCxn id="87" idx="0"/>
          </p:cNvCxnSpPr>
          <p:nvPr/>
        </p:nvCxnSpPr>
        <p:spPr>
          <a:xfrm rot="5400000" flipH="1" flipV="1">
            <a:off x="4537310" y="3547286"/>
            <a:ext cx="607" cy="2625919"/>
          </a:xfrm>
          <a:prstGeom prst="curvedConnector3">
            <a:avLst>
              <a:gd name="adj1" fmla="val 377606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urved Connector 292"/>
          <p:cNvCxnSpPr>
            <a:stCxn id="19" idx="2"/>
            <a:endCxn id="53" idx="2"/>
          </p:cNvCxnSpPr>
          <p:nvPr/>
        </p:nvCxnSpPr>
        <p:spPr>
          <a:xfrm rot="16200000" flipH="1">
            <a:off x="3778543" y="1880581"/>
            <a:ext cx="12700" cy="312711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urved Connector 296"/>
          <p:cNvCxnSpPr>
            <a:stCxn id="19" idx="0"/>
            <a:endCxn id="53" idx="0"/>
          </p:cNvCxnSpPr>
          <p:nvPr/>
        </p:nvCxnSpPr>
        <p:spPr>
          <a:xfrm rot="5400000" flipH="1" flipV="1">
            <a:off x="3778543" y="1456554"/>
            <a:ext cx="12700" cy="312711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urved Connector 302"/>
          <p:cNvCxnSpPr>
            <a:stCxn id="215" idx="0"/>
            <a:endCxn id="223" idx="0"/>
          </p:cNvCxnSpPr>
          <p:nvPr/>
        </p:nvCxnSpPr>
        <p:spPr>
          <a:xfrm rot="5400000" flipH="1" flipV="1">
            <a:off x="10352329" y="1325227"/>
            <a:ext cx="3478" cy="2098165"/>
          </a:xfrm>
          <a:prstGeom prst="curvedConnector3">
            <a:avLst>
              <a:gd name="adj1" fmla="val 66727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9058088" y="2941652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>
                <a:solidFill>
                  <a:srgbClr val="FF0000"/>
                </a:solidFill>
              </a:rPr>
              <a:t>TTC = 0</a:t>
            </a:r>
            <a:endParaRPr lang="en-CA" sz="1100" dirty="0">
              <a:solidFill>
                <a:srgbClr val="FF0000"/>
              </a:solidFill>
            </a:endParaRPr>
          </a:p>
        </p:txBody>
      </p:sp>
      <p:cxnSp>
        <p:nvCxnSpPr>
          <p:cNvPr id="307" name="Curved Connector 306"/>
          <p:cNvCxnSpPr>
            <a:stCxn id="92" idx="2"/>
            <a:endCxn id="100" idx="2"/>
          </p:cNvCxnSpPr>
          <p:nvPr/>
        </p:nvCxnSpPr>
        <p:spPr>
          <a:xfrm rot="16200000" flipH="1">
            <a:off x="3778543" y="-385542"/>
            <a:ext cx="12700" cy="312711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/>
          <p:cNvCxnSpPr>
            <a:stCxn id="92" idx="0"/>
            <a:endCxn id="100" idx="0"/>
          </p:cNvCxnSpPr>
          <p:nvPr/>
        </p:nvCxnSpPr>
        <p:spPr>
          <a:xfrm rot="5400000" flipH="1" flipV="1">
            <a:off x="3778543" y="-809569"/>
            <a:ext cx="12700" cy="312711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urved Connector 313"/>
          <p:cNvCxnSpPr>
            <a:stCxn id="87" idx="2"/>
          </p:cNvCxnSpPr>
          <p:nvPr/>
        </p:nvCxnSpPr>
        <p:spPr>
          <a:xfrm rot="5400000">
            <a:off x="4302077" y="4564452"/>
            <a:ext cx="828980" cy="22680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urved Connector 319"/>
          <p:cNvCxnSpPr/>
          <p:nvPr/>
        </p:nvCxnSpPr>
        <p:spPr>
          <a:xfrm>
            <a:off x="8078521" y="3376908"/>
            <a:ext cx="2947414" cy="679128"/>
          </a:xfrm>
          <a:prstGeom prst="curvedConnector3">
            <a:avLst>
              <a:gd name="adj1" fmla="val 15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320"/>
          <p:cNvSpPr/>
          <p:nvPr/>
        </p:nvSpPr>
        <p:spPr>
          <a:xfrm>
            <a:off x="8023776" y="5293913"/>
            <a:ext cx="905425" cy="546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/>
              <a:t>Just go home</a:t>
            </a:r>
            <a:endParaRPr lang="en-CA" sz="700" dirty="0">
              <a:solidFill>
                <a:schemeClr val="dk1"/>
              </a:solidFill>
            </a:endParaRPr>
          </a:p>
        </p:txBody>
      </p:sp>
      <p:cxnSp>
        <p:nvCxnSpPr>
          <p:cNvPr id="322" name="Straight Arrow Connector 321"/>
          <p:cNvCxnSpPr>
            <a:stCxn id="119" idx="3"/>
            <a:endCxn id="179" idx="1"/>
          </p:cNvCxnSpPr>
          <p:nvPr/>
        </p:nvCxnSpPr>
        <p:spPr>
          <a:xfrm flipV="1">
            <a:off x="8022680" y="6230118"/>
            <a:ext cx="2739489" cy="1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urved Connector 322"/>
          <p:cNvCxnSpPr>
            <a:stCxn id="145" idx="3"/>
            <a:endCxn id="215" idx="2"/>
          </p:cNvCxnSpPr>
          <p:nvPr/>
        </p:nvCxnSpPr>
        <p:spPr>
          <a:xfrm flipV="1">
            <a:off x="8078521" y="2800075"/>
            <a:ext cx="1226465" cy="4329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urved Connector 323"/>
          <p:cNvCxnSpPr>
            <a:stCxn id="145" idx="3"/>
            <a:endCxn id="196" idx="1"/>
          </p:cNvCxnSpPr>
          <p:nvPr/>
        </p:nvCxnSpPr>
        <p:spPr>
          <a:xfrm flipV="1">
            <a:off x="8078521" y="1546169"/>
            <a:ext cx="771611" cy="168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812847" y="4212553"/>
            <a:ext cx="778934" cy="279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>
                <a:solidFill>
                  <a:schemeClr val="dk1"/>
                </a:solidFill>
              </a:rPr>
              <a:t>“Let’s go to the club”</a:t>
            </a:r>
            <a:endParaRPr lang="en-CA" sz="700" dirty="0">
              <a:solidFill>
                <a:schemeClr val="dk1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908851" y="1846740"/>
            <a:ext cx="921089" cy="279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>
                <a:solidFill>
                  <a:schemeClr val="dk1"/>
                </a:solidFill>
              </a:rPr>
              <a:t>“I made dinner reservations”</a:t>
            </a:r>
            <a:endParaRPr lang="en-CA" sz="700" dirty="0">
              <a:solidFill>
                <a:schemeClr val="dk1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940930" y="2960344"/>
            <a:ext cx="921089" cy="279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>
                <a:solidFill>
                  <a:schemeClr val="dk1"/>
                </a:solidFill>
              </a:rPr>
              <a:t>“</a:t>
            </a:r>
            <a:r>
              <a:rPr lang="en-CA" sz="700" dirty="0" err="1" smtClean="0">
                <a:solidFill>
                  <a:schemeClr val="dk1"/>
                </a:solidFill>
              </a:rPr>
              <a:t>Wanna</a:t>
            </a:r>
            <a:r>
              <a:rPr lang="en-CA" sz="700" dirty="0" smtClean="0">
                <a:solidFill>
                  <a:schemeClr val="dk1"/>
                </a:solidFill>
              </a:rPr>
              <a:t> watch a movie?”</a:t>
            </a:r>
            <a:endParaRPr lang="en-CA" sz="700" dirty="0">
              <a:solidFill>
                <a:schemeClr val="dk1"/>
              </a:solidFill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6029198" y="3100100"/>
            <a:ext cx="1197804" cy="279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>
                <a:solidFill>
                  <a:schemeClr val="dk1"/>
                </a:solidFill>
              </a:rPr>
              <a:t>“Why don’t we go back to your place?</a:t>
            </a:r>
            <a:endParaRPr lang="en-CA" sz="700" dirty="0">
              <a:solidFill>
                <a:schemeClr val="dk1"/>
              </a:solidFill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6848838" y="839773"/>
            <a:ext cx="1197804" cy="279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>
                <a:solidFill>
                  <a:schemeClr val="dk1"/>
                </a:solidFill>
              </a:rPr>
              <a:t>“Why don’t we go back to your place?</a:t>
            </a:r>
            <a:endParaRPr lang="en-CA" sz="700" dirty="0">
              <a:solidFill>
                <a:schemeClr val="dk1"/>
              </a:solidFill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6982219" y="4931523"/>
            <a:ext cx="1197804" cy="279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>
                <a:solidFill>
                  <a:schemeClr val="dk1"/>
                </a:solidFill>
              </a:rPr>
              <a:t>“Why don’t we go back to your place?</a:t>
            </a:r>
            <a:endParaRPr lang="en-CA" sz="700" dirty="0">
              <a:solidFill>
                <a:schemeClr val="dk1"/>
              </a:solidFill>
            </a:endParaRPr>
          </a:p>
        </p:txBody>
      </p:sp>
      <p:cxnSp>
        <p:nvCxnSpPr>
          <p:cNvPr id="338" name="Curved Connector 337"/>
          <p:cNvCxnSpPr>
            <a:stCxn id="53" idx="3"/>
            <a:endCxn id="79" idx="0"/>
          </p:cNvCxnSpPr>
          <p:nvPr/>
        </p:nvCxnSpPr>
        <p:spPr>
          <a:xfrm flipH="1">
            <a:off x="2207156" y="3232123"/>
            <a:ext cx="3512157" cy="2184140"/>
          </a:xfrm>
          <a:prstGeom prst="curvedConnector4">
            <a:avLst>
              <a:gd name="adj1" fmla="val -6509"/>
              <a:gd name="adj2" fmla="val 54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5584084" y="3710936"/>
            <a:ext cx="778934" cy="279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>
                <a:solidFill>
                  <a:schemeClr val="dk1"/>
                </a:solidFill>
              </a:rPr>
              <a:t>“Let’s go to the club”</a:t>
            </a:r>
            <a:endParaRPr lang="en-CA" sz="700" dirty="0">
              <a:solidFill>
                <a:schemeClr val="dk1"/>
              </a:solidFill>
            </a:endParaRPr>
          </a:p>
        </p:txBody>
      </p:sp>
      <p:cxnSp>
        <p:nvCxnSpPr>
          <p:cNvPr id="342" name="Curved Connector 341"/>
          <p:cNvCxnSpPr>
            <a:stCxn id="53" idx="3"/>
            <a:endCxn id="92" idx="2"/>
          </p:cNvCxnSpPr>
          <p:nvPr/>
        </p:nvCxnSpPr>
        <p:spPr>
          <a:xfrm flipH="1" flipV="1">
            <a:off x="2214988" y="1178013"/>
            <a:ext cx="3504325" cy="2054110"/>
          </a:xfrm>
          <a:prstGeom prst="curvedConnector4">
            <a:avLst>
              <a:gd name="adj1" fmla="val -6523"/>
              <a:gd name="adj2" fmla="val 55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/>
          <p:cNvSpPr/>
          <p:nvPr/>
        </p:nvSpPr>
        <p:spPr>
          <a:xfrm>
            <a:off x="5489610" y="2372961"/>
            <a:ext cx="921089" cy="279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>
                <a:solidFill>
                  <a:schemeClr val="dk1"/>
                </a:solidFill>
              </a:rPr>
              <a:t>“</a:t>
            </a:r>
            <a:r>
              <a:rPr lang="en-CA" sz="700" dirty="0" err="1" smtClean="0">
                <a:solidFill>
                  <a:schemeClr val="dk1"/>
                </a:solidFill>
              </a:rPr>
              <a:t>Wanna</a:t>
            </a:r>
            <a:r>
              <a:rPr lang="en-CA" sz="700" dirty="0" smtClean="0">
                <a:solidFill>
                  <a:schemeClr val="dk1"/>
                </a:solidFill>
              </a:rPr>
              <a:t> eat something?”</a:t>
            </a:r>
            <a:endParaRPr lang="en-CA" sz="700" dirty="0">
              <a:solidFill>
                <a:schemeClr val="dk1"/>
              </a:solidFill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6045962" y="4440176"/>
            <a:ext cx="734546" cy="353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>
                <a:solidFill>
                  <a:schemeClr val="dk1"/>
                </a:solidFill>
              </a:rPr>
              <a:t>“</a:t>
            </a:r>
            <a:r>
              <a:rPr lang="en-CA" sz="700" dirty="0" err="1" smtClean="0">
                <a:solidFill>
                  <a:schemeClr val="dk1"/>
                </a:solidFill>
              </a:rPr>
              <a:t>Wanna</a:t>
            </a:r>
            <a:r>
              <a:rPr lang="en-CA" sz="700" dirty="0" smtClean="0">
                <a:solidFill>
                  <a:schemeClr val="dk1"/>
                </a:solidFill>
              </a:rPr>
              <a:t> watch a movie?”</a:t>
            </a:r>
            <a:endParaRPr lang="en-CA" sz="700" dirty="0">
              <a:solidFill>
                <a:schemeClr val="dk1"/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6000484" y="5303133"/>
            <a:ext cx="789029" cy="434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>
                <a:solidFill>
                  <a:schemeClr val="dk1"/>
                </a:solidFill>
              </a:rPr>
              <a:t>“</a:t>
            </a:r>
            <a:r>
              <a:rPr lang="en-CA" sz="700" dirty="0" err="1" smtClean="0">
                <a:solidFill>
                  <a:schemeClr val="dk1"/>
                </a:solidFill>
              </a:rPr>
              <a:t>Wanna</a:t>
            </a:r>
            <a:r>
              <a:rPr lang="en-CA" sz="700" dirty="0" smtClean="0">
                <a:solidFill>
                  <a:schemeClr val="dk1"/>
                </a:solidFill>
              </a:rPr>
              <a:t> eat something?”</a:t>
            </a:r>
            <a:endParaRPr lang="en-CA" sz="700" dirty="0">
              <a:solidFill>
                <a:schemeClr val="dk1"/>
              </a:solidFill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2216612" y="4964075"/>
            <a:ext cx="655196" cy="546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/>
              <a:t>“Let’s hit the floor!”</a:t>
            </a:r>
            <a:endParaRPr lang="en-CA" sz="700" dirty="0">
              <a:solidFill>
                <a:schemeClr val="dk1"/>
              </a:solidFill>
            </a:endParaRPr>
          </a:p>
        </p:txBody>
      </p:sp>
      <p:sp>
        <p:nvSpPr>
          <p:cNvPr id="349" name="Rectangle 348"/>
          <p:cNvSpPr/>
          <p:nvPr/>
        </p:nvSpPr>
        <p:spPr>
          <a:xfrm>
            <a:off x="2113308" y="5757041"/>
            <a:ext cx="655196" cy="546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/>
              <a:t>“Let’s have a drink first”</a:t>
            </a:r>
            <a:endParaRPr lang="en-CA" sz="700" dirty="0">
              <a:solidFill>
                <a:schemeClr val="dk1"/>
              </a:solidFill>
            </a:endParaRPr>
          </a:p>
        </p:txBody>
      </p:sp>
      <p:cxnSp>
        <p:nvCxnSpPr>
          <p:cNvPr id="352" name="Straight Arrow Connector 351"/>
          <p:cNvCxnSpPr/>
          <p:nvPr/>
        </p:nvCxnSpPr>
        <p:spPr>
          <a:xfrm flipV="1">
            <a:off x="3612353" y="5309702"/>
            <a:ext cx="1861004" cy="71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>
            <a:off x="3978621" y="5556955"/>
            <a:ext cx="905425" cy="211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>
                <a:solidFill>
                  <a:schemeClr val="dk1"/>
                </a:solidFill>
              </a:rPr>
              <a:t>Leave the club</a:t>
            </a:r>
            <a:endParaRPr lang="en-CA" sz="700" dirty="0">
              <a:solidFill>
                <a:schemeClr val="dk1"/>
              </a:solidFill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4036913" y="5145380"/>
            <a:ext cx="905425" cy="192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>
                <a:solidFill>
                  <a:schemeClr val="dk1"/>
                </a:solidFill>
              </a:rPr>
              <a:t>Slide a hand down her waist</a:t>
            </a:r>
            <a:endParaRPr lang="en-CA" sz="700" dirty="0">
              <a:solidFill>
                <a:schemeClr val="dk1"/>
              </a:solidFill>
            </a:endParaRPr>
          </a:p>
        </p:txBody>
      </p:sp>
      <p:cxnSp>
        <p:nvCxnSpPr>
          <p:cNvPr id="356" name="Straight Arrow Connector 355"/>
          <p:cNvCxnSpPr/>
          <p:nvPr/>
        </p:nvCxnSpPr>
        <p:spPr>
          <a:xfrm flipV="1">
            <a:off x="3601869" y="5132166"/>
            <a:ext cx="1871488" cy="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/>
          <p:cNvSpPr txBox="1"/>
          <p:nvPr/>
        </p:nvSpPr>
        <p:spPr>
          <a:xfrm>
            <a:off x="4820101" y="5021112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>
                <a:solidFill>
                  <a:srgbClr val="FF0000"/>
                </a:solidFill>
              </a:rPr>
              <a:t>TTC = 0</a:t>
            </a:r>
            <a:endParaRPr lang="en-CA" sz="1100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96112" y="2946257"/>
            <a:ext cx="146649" cy="1466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600" dirty="0" smtClean="0">
                <a:solidFill>
                  <a:schemeClr val="tx1"/>
                </a:solidFill>
              </a:rPr>
              <a:t>2</a:t>
            </a:r>
            <a:endParaRPr lang="en-CA" sz="600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1777148" y="680661"/>
            <a:ext cx="146649" cy="1466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600" dirty="0" smtClean="0">
                <a:solidFill>
                  <a:schemeClr val="tx1"/>
                </a:solidFill>
              </a:rPr>
              <a:t>3</a:t>
            </a:r>
            <a:endParaRPr lang="en-CA" sz="600" dirty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4944562" y="738284"/>
            <a:ext cx="146649" cy="1466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600" dirty="0" smtClean="0">
                <a:solidFill>
                  <a:schemeClr val="tx1"/>
                </a:solidFill>
              </a:rPr>
              <a:t>4</a:t>
            </a:r>
            <a:endParaRPr lang="en-CA" sz="600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827478" y="2941652"/>
            <a:ext cx="146649" cy="1466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600" dirty="0" smtClean="0">
                <a:solidFill>
                  <a:schemeClr val="tx1"/>
                </a:solidFill>
              </a:rPr>
              <a:t>5</a:t>
            </a:r>
            <a:endParaRPr lang="en-CA" sz="600" dirty="0">
              <a:solidFill>
                <a:schemeClr val="tx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4951189" y="2947686"/>
            <a:ext cx="146649" cy="1466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600" dirty="0" smtClean="0">
                <a:solidFill>
                  <a:schemeClr val="tx1"/>
                </a:solidFill>
              </a:rPr>
              <a:t>6</a:t>
            </a:r>
            <a:endParaRPr lang="en-CA" sz="600" dirty="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775727" y="5342938"/>
            <a:ext cx="146649" cy="1466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600" dirty="0" smtClean="0">
                <a:solidFill>
                  <a:schemeClr val="tx1"/>
                </a:solidFill>
              </a:rPr>
              <a:t>7</a:t>
            </a:r>
            <a:endParaRPr lang="en-CA" sz="600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2812495" y="4791183"/>
            <a:ext cx="146649" cy="1466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600" dirty="0" smtClean="0">
                <a:solidFill>
                  <a:schemeClr val="tx1"/>
                </a:solidFill>
              </a:rPr>
              <a:t>8</a:t>
            </a:r>
            <a:endParaRPr lang="en-CA" sz="600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818157" y="5972910"/>
            <a:ext cx="146649" cy="1466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600" dirty="0" smtClean="0">
                <a:solidFill>
                  <a:schemeClr val="tx1"/>
                </a:solidFill>
              </a:rPr>
              <a:t>9</a:t>
            </a:r>
            <a:endParaRPr lang="en-CA" sz="600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5464513" y="4817426"/>
            <a:ext cx="146649" cy="1466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600" dirty="0" smtClean="0">
                <a:solidFill>
                  <a:schemeClr val="tx1"/>
                </a:solidFill>
              </a:rPr>
              <a:t>10</a:t>
            </a:r>
            <a:endParaRPr lang="en-CA" sz="600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301091" y="2932746"/>
            <a:ext cx="146649" cy="1466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600" dirty="0" smtClean="0">
                <a:solidFill>
                  <a:schemeClr val="tx1"/>
                </a:solidFill>
              </a:rPr>
              <a:t>11</a:t>
            </a:r>
            <a:endParaRPr lang="en-CA" sz="600" dirty="0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8921745" y="2332328"/>
            <a:ext cx="146649" cy="1466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600" dirty="0" smtClean="0">
                <a:solidFill>
                  <a:schemeClr val="tx1"/>
                </a:solidFill>
              </a:rPr>
              <a:t>12</a:t>
            </a:r>
            <a:endParaRPr lang="en-CA" sz="600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7250765" y="5986224"/>
            <a:ext cx="146649" cy="1466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600" dirty="0" smtClean="0">
                <a:solidFill>
                  <a:schemeClr val="tx1"/>
                </a:solidFill>
              </a:rPr>
              <a:t>13</a:t>
            </a:r>
            <a:endParaRPr lang="en-CA" sz="600" dirty="0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10962879" y="442765"/>
            <a:ext cx="146649" cy="1466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600" dirty="0" smtClean="0">
                <a:solidFill>
                  <a:schemeClr val="tx1"/>
                </a:solidFill>
              </a:rPr>
              <a:t>14</a:t>
            </a:r>
            <a:endParaRPr lang="en-CA" sz="600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10981192" y="2316272"/>
            <a:ext cx="146649" cy="1466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600" dirty="0" smtClean="0">
                <a:solidFill>
                  <a:schemeClr val="tx1"/>
                </a:solidFill>
              </a:rPr>
              <a:t>15</a:t>
            </a:r>
            <a:endParaRPr lang="en-CA" sz="60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11007390" y="3637611"/>
            <a:ext cx="146649" cy="1466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600" dirty="0" smtClean="0">
                <a:solidFill>
                  <a:schemeClr val="tx1"/>
                </a:solidFill>
              </a:rPr>
              <a:t>16</a:t>
            </a:r>
            <a:endParaRPr lang="en-CA" sz="600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10739222" y="5987409"/>
            <a:ext cx="146649" cy="1466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600" dirty="0" smtClean="0">
                <a:solidFill>
                  <a:schemeClr val="tx1"/>
                </a:solidFill>
              </a:rPr>
              <a:t>17</a:t>
            </a:r>
            <a:endParaRPr lang="en-CA" sz="6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36233" y="1012649"/>
            <a:ext cx="754431" cy="42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Main menu</a:t>
            </a:r>
            <a:endParaRPr lang="en-CA" sz="900" dirty="0"/>
          </a:p>
        </p:txBody>
      </p:sp>
      <p:sp>
        <p:nvSpPr>
          <p:cNvPr id="131" name="Oval 130"/>
          <p:cNvSpPr/>
          <p:nvPr/>
        </p:nvSpPr>
        <p:spPr>
          <a:xfrm>
            <a:off x="187471" y="949789"/>
            <a:ext cx="146649" cy="1466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CA" sz="600" dirty="0" smtClean="0">
                <a:solidFill>
                  <a:schemeClr val="tx1"/>
                </a:solidFill>
              </a:rPr>
              <a:t>1</a:t>
            </a:r>
            <a:endParaRPr lang="en-CA" sz="600" dirty="0">
              <a:solidFill>
                <a:schemeClr val="tx1"/>
              </a:solidFill>
            </a:endParaRPr>
          </a:p>
        </p:txBody>
      </p:sp>
      <p:cxnSp>
        <p:nvCxnSpPr>
          <p:cNvPr id="132" name="Straight Arrow Connector 131"/>
          <p:cNvCxnSpPr>
            <a:stCxn id="129" idx="2"/>
            <a:endCxn id="2" idx="0"/>
          </p:cNvCxnSpPr>
          <p:nvPr/>
        </p:nvCxnSpPr>
        <p:spPr>
          <a:xfrm flipH="1">
            <a:off x="606132" y="1436676"/>
            <a:ext cx="7317" cy="158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22940" y="338818"/>
            <a:ext cx="180254" cy="180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Rectangle 133"/>
          <p:cNvSpPr/>
          <p:nvPr/>
        </p:nvSpPr>
        <p:spPr>
          <a:xfrm>
            <a:off x="174883" y="115091"/>
            <a:ext cx="905425" cy="223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700" dirty="0" smtClean="0"/>
              <a:t>Start</a:t>
            </a:r>
            <a:endParaRPr lang="en-CA" sz="700" dirty="0"/>
          </a:p>
        </p:txBody>
      </p:sp>
      <p:cxnSp>
        <p:nvCxnSpPr>
          <p:cNvPr id="135" name="Straight Arrow Connector 134"/>
          <p:cNvCxnSpPr>
            <a:stCxn id="10" idx="4"/>
            <a:endCxn id="129" idx="0"/>
          </p:cNvCxnSpPr>
          <p:nvPr/>
        </p:nvCxnSpPr>
        <p:spPr>
          <a:xfrm>
            <a:off x="613067" y="519072"/>
            <a:ext cx="382" cy="49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04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allpaperscraft.com/image/kiss_people_couple_black-and-white_80602_3840x240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" b="7428"/>
          <a:stretch/>
        </p:blipFill>
        <p:spPr bwMode="auto">
          <a:xfrm>
            <a:off x="0" y="-14515"/>
            <a:ext cx="12192000" cy="68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rapezoid 1"/>
          <p:cNvSpPr/>
          <p:nvPr/>
        </p:nvSpPr>
        <p:spPr>
          <a:xfrm rot="15530686">
            <a:off x="1874965" y="243943"/>
            <a:ext cx="5026308" cy="480855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2520671" y="2171689"/>
            <a:ext cx="345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Buxton Sketch" panose="03080500000500000004" pitchFamily="66" charset="0"/>
              </a:rPr>
              <a:t>Will you get lucky tonight?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2611900" y="3418113"/>
            <a:ext cx="3726023" cy="610528"/>
          </a:xfrm>
          <a:prstGeom prst="snip2Diag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Play the game</a:t>
            </a:r>
            <a:endParaRPr lang="en-CA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84091" y="1349842"/>
            <a:ext cx="4781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latin typeface="Buxton Sketch" panose="03080500000500000004" pitchFamily="66" charset="0"/>
              </a:rPr>
              <a:t>The Dating Adventure</a:t>
            </a:r>
          </a:p>
        </p:txBody>
      </p:sp>
    </p:spTree>
    <p:extLst>
      <p:ext uri="{BB962C8B-B14F-4D97-AF65-F5344CB8AC3E}">
        <p14:creationId xmlns:p14="http://schemas.microsoft.com/office/powerpoint/2010/main" val="307495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-media-1.lifehack.org/wp-content/files/2013/12/cute-couple-in-car-512x384-242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" t="17488" r="119" b="7631"/>
          <a:stretch/>
        </p:blipFill>
        <p:spPr bwMode="auto">
          <a:xfrm>
            <a:off x="0" y="0"/>
            <a:ext cx="12172648" cy="683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992249" y="1840142"/>
            <a:ext cx="3891519" cy="3940397"/>
            <a:chOff x="2986088" y="2798539"/>
            <a:chExt cx="3891519" cy="3940397"/>
          </a:xfrm>
        </p:grpSpPr>
        <p:sp>
          <p:nvSpPr>
            <p:cNvPr id="2" name="Trapezoid 1"/>
            <p:cNvSpPr/>
            <p:nvPr/>
          </p:nvSpPr>
          <p:spPr>
            <a:xfrm rot="14940239">
              <a:off x="3019425" y="3152774"/>
              <a:ext cx="3552825" cy="361950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Trapezoid 3"/>
            <p:cNvSpPr/>
            <p:nvPr/>
          </p:nvSpPr>
          <p:spPr>
            <a:xfrm rot="5523073">
              <a:off x="3291444" y="2765202"/>
              <a:ext cx="3552825" cy="3619500"/>
            </a:xfrm>
            <a:prstGeom prst="trapezoid">
              <a:avLst>
                <a:gd name="adj" fmla="val 1191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48626" y="2358253"/>
            <a:ext cx="3450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latin typeface="Buxton Sketch" panose="03080500000500000004" pitchFamily="66" charset="0"/>
              </a:rPr>
              <a:t>Tonight is the night, you can feel it. You stop at her driveway right when she is leaving the house. She looks stunning, in a short, black dress.</a:t>
            </a:r>
          </a:p>
          <a:p>
            <a:endParaRPr lang="en-CA" sz="1400" dirty="0">
              <a:latin typeface="Buxton Sketch" panose="03080500000500000004" pitchFamily="66" charset="0"/>
            </a:endParaRPr>
          </a:p>
          <a:p>
            <a:r>
              <a:rPr lang="en-CA" sz="1400" dirty="0" smtClean="0">
                <a:latin typeface="Buxton Sketch" panose="03080500000500000004" pitchFamily="66" charset="0"/>
              </a:rPr>
              <a:t>She enters the car, smiles and says “Hey, you! Where are we going tonight?”.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4021408" y="3918382"/>
            <a:ext cx="1908586" cy="610528"/>
          </a:xfrm>
          <a:prstGeom prst="snip2Diag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Buxton Sketch" panose="03080500000500000004" pitchFamily="66" charset="0"/>
              </a:rPr>
              <a:t>“I made dinner reservations”</a:t>
            </a:r>
            <a:endParaRPr lang="en-CA" dirty="0">
              <a:solidFill>
                <a:schemeClr val="tx1"/>
              </a:solidFill>
              <a:latin typeface="Buxton Sketch" panose="03080500000500000004" pitchFamily="66" charset="0"/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6082845" y="3918382"/>
            <a:ext cx="1908586" cy="610528"/>
          </a:xfrm>
          <a:prstGeom prst="snip2Diag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Buxton Sketch" panose="03080500000500000004" pitchFamily="66" charset="0"/>
              </a:rPr>
              <a:t>“How about we watch a movie?”</a:t>
            </a:r>
            <a:endParaRPr lang="en-CA" dirty="0">
              <a:solidFill>
                <a:schemeClr val="tx1"/>
              </a:solidFill>
              <a:latin typeface="Buxton Sketch" panose="03080500000500000004" pitchFamily="66" charset="0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5128552" y="4670944"/>
            <a:ext cx="1908586" cy="610528"/>
          </a:xfrm>
          <a:prstGeom prst="snip2Diag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Buxton Sketch" panose="03080500000500000004" pitchFamily="66" charset="0"/>
              </a:rPr>
              <a:t>“Let’s go to a nightclub”</a:t>
            </a:r>
            <a:endParaRPr lang="en-CA" dirty="0">
              <a:solidFill>
                <a:schemeClr val="tx1"/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07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.huffpost.com/gen/1889299/images/o-RAPE-WOMAN-facebo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1"/>
          <a:stretch/>
        </p:blipFill>
        <p:spPr bwMode="auto">
          <a:xfrm>
            <a:off x="-19050" y="-4194"/>
            <a:ext cx="12257535" cy="687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rapezoid 1"/>
          <p:cNvSpPr/>
          <p:nvPr/>
        </p:nvSpPr>
        <p:spPr>
          <a:xfrm rot="16771424">
            <a:off x="-688691" y="1266340"/>
            <a:ext cx="6033087" cy="4094760"/>
          </a:xfrm>
          <a:prstGeom prst="trapezoid">
            <a:avLst>
              <a:gd name="adj" fmla="val 10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740083" y="1506154"/>
            <a:ext cx="34507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Buxton Sketch" panose="03080500000500000004" pitchFamily="66" charset="0"/>
              </a:rPr>
              <a:t>A relationship without consent is a bad relationship. You can’t assume or imply the other person wants to do something: it is fundamental to </a:t>
            </a:r>
            <a:r>
              <a:rPr lang="en-CA" u="sng" dirty="0" smtClean="0">
                <a:latin typeface="Buxton Sketch" panose="03080500000500000004" pitchFamily="66" charset="0"/>
              </a:rPr>
              <a:t>ask first</a:t>
            </a:r>
            <a:r>
              <a:rPr lang="en-CA" dirty="0" smtClean="0">
                <a:latin typeface="Buxton Sketch" panose="03080500000500000004" pitchFamily="66" charset="0"/>
              </a:rPr>
              <a:t>.</a:t>
            </a:r>
          </a:p>
          <a:p>
            <a:endParaRPr lang="en-CA" dirty="0">
              <a:latin typeface="Buxton Sketch" panose="03080500000500000004" pitchFamily="66" charset="0"/>
            </a:endParaRPr>
          </a:p>
          <a:p>
            <a:r>
              <a:rPr lang="en-CA" dirty="0" smtClean="0">
                <a:latin typeface="Buxton Sketch" panose="03080500000500000004" pitchFamily="66" charset="0"/>
              </a:rPr>
              <a:t>Also, you cannot force someone into saying yes by using coercion, threats, intimidation – physical or verbal – or emotional abuse, like name-calling or humiliation. </a:t>
            </a:r>
            <a:r>
              <a:rPr lang="en-CA" dirty="0">
                <a:latin typeface="Buxton Sketch" panose="03080500000500000004" pitchFamily="66" charset="0"/>
              </a:rPr>
              <a:t>This is serious </a:t>
            </a:r>
            <a:r>
              <a:rPr lang="en-CA" dirty="0" smtClean="0">
                <a:latin typeface="Buxton Sketch" panose="03080500000500000004" pitchFamily="66" charset="0"/>
              </a:rPr>
              <a:t>business: in Canada, and many other countries, you can be charged with sexual assault or even rape. 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255292" y="5630191"/>
            <a:ext cx="3726023" cy="610528"/>
          </a:xfrm>
          <a:prstGeom prst="snip2Diag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Try again</a:t>
            </a:r>
            <a:endParaRPr lang="en-CA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42" y="553023"/>
            <a:ext cx="4552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latin typeface="Buxton Sketch" panose="03080500000500000004" pitchFamily="66" charset="0"/>
              </a:rPr>
              <a:t>This was </a:t>
            </a:r>
            <a:r>
              <a:rPr lang="en-CA" sz="4400" b="1" u="sng" dirty="0" smtClean="0">
                <a:latin typeface="Buxton Sketch" panose="03080500000500000004" pitchFamily="66" charset="0"/>
              </a:rPr>
              <a:t>so not cool</a:t>
            </a:r>
            <a:r>
              <a:rPr lang="en-CA" sz="4400" b="1" dirty="0" smtClean="0">
                <a:latin typeface="Buxton Sketch" panose="030805000005000000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7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kerryly.com/wp-content/uploads/2013/07/Same-Sex-Couples-Boudoir-Portraits-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" t="16667"/>
          <a:stretch/>
        </p:blipFill>
        <p:spPr bwMode="auto">
          <a:xfrm>
            <a:off x="-19050" y="1"/>
            <a:ext cx="122066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rapezoid 1"/>
          <p:cNvSpPr/>
          <p:nvPr/>
        </p:nvSpPr>
        <p:spPr>
          <a:xfrm rot="16771424">
            <a:off x="6702709" y="1262145"/>
            <a:ext cx="6033087" cy="4094760"/>
          </a:xfrm>
          <a:prstGeom prst="trapezoid">
            <a:avLst>
              <a:gd name="adj" fmla="val 10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8131483" y="1501959"/>
            <a:ext cx="34507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Buxton Sketch" panose="03080500000500000004" pitchFamily="66" charset="0"/>
              </a:rPr>
              <a:t>Boy, did we get lucky tonight!</a:t>
            </a:r>
          </a:p>
          <a:p>
            <a:endParaRPr lang="en-CA" dirty="0">
              <a:latin typeface="Buxton Sketch" panose="03080500000500000004" pitchFamily="66" charset="0"/>
            </a:endParaRPr>
          </a:p>
          <a:p>
            <a:r>
              <a:rPr lang="en-CA" dirty="0" smtClean="0">
                <a:latin typeface="Buxton Sketch" panose="03080500000500000004" pitchFamily="66" charset="0"/>
              </a:rPr>
              <a:t>And the best part? You made sure you got consent from your date. This is how you build a healthy relationship: making sure the other party is comfortable and doing only what she wants to do.</a:t>
            </a:r>
          </a:p>
          <a:p>
            <a:endParaRPr lang="en-CA" dirty="0">
              <a:latin typeface="Buxton Sketch" panose="03080500000500000004" pitchFamily="66" charset="0"/>
            </a:endParaRPr>
          </a:p>
          <a:p>
            <a:r>
              <a:rPr lang="en-CA" dirty="0" smtClean="0">
                <a:latin typeface="Buxton Sketch" panose="03080500000500000004" pitchFamily="66" charset="0"/>
              </a:rPr>
              <a:t>But remember: silence isn’t consent. And the other person cannot consent if he/she is drunk or high. So, get that yes before you smash!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7646692" y="5625996"/>
            <a:ext cx="3726023" cy="610528"/>
          </a:xfrm>
          <a:prstGeom prst="snip2Diag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Buxton Sketch" panose="03080500000500000004" pitchFamily="66" charset="0"/>
              </a:rPr>
              <a:t>Restart game</a:t>
            </a:r>
            <a:endParaRPr lang="en-CA" dirty="0">
              <a:solidFill>
                <a:schemeClr val="bg1"/>
              </a:solidFill>
              <a:latin typeface="Buxton Sketch" panose="030805000005000000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41992" y="548828"/>
            <a:ext cx="4552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latin typeface="Buxton Sketch" panose="03080500000500000004" pitchFamily="66" charset="0"/>
              </a:rPr>
              <a:t>Awesome sauce!</a:t>
            </a:r>
          </a:p>
        </p:txBody>
      </p:sp>
    </p:spTree>
    <p:extLst>
      <p:ext uri="{BB962C8B-B14F-4D97-AF65-F5344CB8AC3E}">
        <p14:creationId xmlns:p14="http://schemas.microsoft.com/office/powerpoint/2010/main" val="100831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605</Words>
  <Application>Microsoft Office PowerPoint</Application>
  <PresentationFormat>Widescreen</PresentationFormat>
  <Paragraphs>106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Buxton Sketch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Carlos Tinoco</dc:creator>
  <cp:lastModifiedBy>José Carlos Tinoco</cp:lastModifiedBy>
  <cp:revision>74</cp:revision>
  <dcterms:created xsi:type="dcterms:W3CDTF">2016-01-24T16:59:46Z</dcterms:created>
  <dcterms:modified xsi:type="dcterms:W3CDTF">2016-02-02T21:33:39Z</dcterms:modified>
</cp:coreProperties>
</file>