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8"/>
  </p:notesMasterIdLst>
  <p:sldIdLst>
    <p:sldId id="256" r:id="rId2"/>
    <p:sldId id="257" r:id="rId3"/>
    <p:sldId id="258" r:id="rId4"/>
    <p:sldId id="262" r:id="rId5"/>
    <p:sldId id="263"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7" d="100"/>
          <a:sy n="117" d="100"/>
        </p:scale>
        <p:origin x="-354"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A2E670-09C5-42BA-A650-0B6A563991B3}" type="datetimeFigureOut">
              <a:rPr lang="en-US" smtClean="0"/>
              <a:t>12/11/2017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88446B-36AD-4CFF-9F6E-E41E690D8215}" type="slidenum">
              <a:rPr lang="en-US" smtClean="0"/>
              <a:t>‹#›</a:t>
            </a:fld>
            <a:endParaRPr lang="en-US"/>
          </a:p>
        </p:txBody>
      </p:sp>
    </p:spTree>
    <p:extLst>
      <p:ext uri="{BB962C8B-B14F-4D97-AF65-F5344CB8AC3E}">
        <p14:creationId xmlns:p14="http://schemas.microsoft.com/office/powerpoint/2010/main" val="2227826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BB591A7-B60E-475F-A1FF-286956FAAACC}" type="datetime1">
              <a:rPr lang="en-US" smtClean="0"/>
              <a:t>12/11/2017</a:t>
            </a:fld>
            <a:endParaRPr lang="en-US"/>
          </a:p>
        </p:txBody>
      </p:sp>
      <p:sp>
        <p:nvSpPr>
          <p:cNvPr id="5" name="Footer Placeholder 4"/>
          <p:cNvSpPr>
            <a:spLocks noGrp="1"/>
          </p:cNvSpPr>
          <p:nvPr>
            <p:ph type="ftr" sz="quarter" idx="11"/>
          </p:nvPr>
        </p:nvSpPr>
        <p:spPr/>
        <p:txBody>
          <a:bodyPr/>
          <a:lstStyle/>
          <a:p>
            <a:r>
              <a:rPr lang="en-US"/>
              <a:t>Erica Liz IS 362 Fall 2017</a:t>
            </a:r>
          </a:p>
        </p:txBody>
      </p:sp>
      <p:sp>
        <p:nvSpPr>
          <p:cNvPr id="6" name="Slide Number Placeholder 5"/>
          <p:cNvSpPr>
            <a:spLocks noGrp="1"/>
          </p:cNvSpPr>
          <p:nvPr>
            <p:ph type="sldNum" sz="quarter" idx="12"/>
          </p:nvPr>
        </p:nvSpPr>
        <p:spPr/>
        <p:txBody>
          <a:bodyPr/>
          <a:lstStyle/>
          <a:p>
            <a:fld id="{195C99C2-27E0-4CF6-B650-09E633507D00}" type="slidenum">
              <a:rPr lang="en-US" smtClean="0"/>
              <a:t>‹#›</a:t>
            </a:fld>
            <a:endParaRPr lang="en-US"/>
          </a:p>
        </p:txBody>
      </p:sp>
    </p:spTree>
    <p:extLst>
      <p:ext uri="{BB962C8B-B14F-4D97-AF65-F5344CB8AC3E}">
        <p14:creationId xmlns:p14="http://schemas.microsoft.com/office/powerpoint/2010/main" val="3271433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C79A2C-E53D-4134-8BB4-3A50167EBD39}" type="datetime1">
              <a:rPr lang="en-US" smtClean="0"/>
              <a:t>12/11/2017</a:t>
            </a:fld>
            <a:endParaRPr lang="en-US"/>
          </a:p>
        </p:txBody>
      </p:sp>
      <p:sp>
        <p:nvSpPr>
          <p:cNvPr id="5" name="Footer Placeholder 4"/>
          <p:cNvSpPr>
            <a:spLocks noGrp="1"/>
          </p:cNvSpPr>
          <p:nvPr>
            <p:ph type="ftr" sz="quarter" idx="11"/>
          </p:nvPr>
        </p:nvSpPr>
        <p:spPr/>
        <p:txBody>
          <a:bodyPr/>
          <a:lstStyle/>
          <a:p>
            <a:r>
              <a:rPr lang="en-US"/>
              <a:t>Erica Liz IS 362 Fall 2017</a:t>
            </a:r>
          </a:p>
        </p:txBody>
      </p:sp>
      <p:sp>
        <p:nvSpPr>
          <p:cNvPr id="6" name="Slide Number Placeholder 5"/>
          <p:cNvSpPr>
            <a:spLocks noGrp="1"/>
          </p:cNvSpPr>
          <p:nvPr>
            <p:ph type="sldNum" sz="quarter" idx="12"/>
          </p:nvPr>
        </p:nvSpPr>
        <p:spPr/>
        <p:txBody>
          <a:bodyPr/>
          <a:lstStyle/>
          <a:p>
            <a:fld id="{195C99C2-27E0-4CF6-B650-09E633507D00}" type="slidenum">
              <a:rPr lang="en-US" smtClean="0"/>
              <a:t>‹#›</a:t>
            </a:fld>
            <a:endParaRPr lang="en-US"/>
          </a:p>
        </p:txBody>
      </p:sp>
    </p:spTree>
    <p:extLst>
      <p:ext uri="{BB962C8B-B14F-4D97-AF65-F5344CB8AC3E}">
        <p14:creationId xmlns:p14="http://schemas.microsoft.com/office/powerpoint/2010/main" val="101545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1A9B074-5D51-446E-B268-5859E5EE5282}" type="datetime1">
              <a:rPr lang="en-US" smtClean="0"/>
              <a:t>12/11/2017</a:t>
            </a:fld>
            <a:endParaRPr lang="en-US"/>
          </a:p>
        </p:txBody>
      </p:sp>
      <p:sp>
        <p:nvSpPr>
          <p:cNvPr id="5" name="Footer Placeholder 4"/>
          <p:cNvSpPr>
            <a:spLocks noGrp="1"/>
          </p:cNvSpPr>
          <p:nvPr>
            <p:ph type="ftr" sz="quarter" idx="11"/>
          </p:nvPr>
        </p:nvSpPr>
        <p:spPr/>
        <p:txBody>
          <a:bodyPr/>
          <a:lstStyle/>
          <a:p>
            <a:r>
              <a:rPr lang="en-US"/>
              <a:t>Erica Liz IS 362 Fall 2017</a:t>
            </a:r>
          </a:p>
        </p:txBody>
      </p:sp>
      <p:sp>
        <p:nvSpPr>
          <p:cNvPr id="6" name="Slide Number Placeholder 5"/>
          <p:cNvSpPr>
            <a:spLocks noGrp="1"/>
          </p:cNvSpPr>
          <p:nvPr>
            <p:ph type="sldNum" sz="quarter" idx="12"/>
          </p:nvPr>
        </p:nvSpPr>
        <p:spPr/>
        <p:txBody>
          <a:bodyPr/>
          <a:lstStyle/>
          <a:p>
            <a:fld id="{195C99C2-27E0-4CF6-B650-09E633507D00}" type="slidenum">
              <a:rPr lang="en-US" smtClean="0"/>
              <a:t>‹#›</a:t>
            </a:fld>
            <a:endParaRPr lang="en-US"/>
          </a:p>
        </p:txBody>
      </p:sp>
    </p:spTree>
    <p:extLst>
      <p:ext uri="{BB962C8B-B14F-4D97-AF65-F5344CB8AC3E}">
        <p14:creationId xmlns:p14="http://schemas.microsoft.com/office/powerpoint/2010/main" val="3470722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BDE599-62DD-4F5E-B7EB-9DB1C1FB676A}" type="datetime1">
              <a:rPr lang="en-US" smtClean="0"/>
              <a:t>12/11/2017</a:t>
            </a:fld>
            <a:endParaRPr lang="en-US"/>
          </a:p>
        </p:txBody>
      </p:sp>
      <p:sp>
        <p:nvSpPr>
          <p:cNvPr id="5" name="Footer Placeholder 4"/>
          <p:cNvSpPr>
            <a:spLocks noGrp="1"/>
          </p:cNvSpPr>
          <p:nvPr>
            <p:ph type="ftr" sz="quarter" idx="11"/>
          </p:nvPr>
        </p:nvSpPr>
        <p:spPr/>
        <p:txBody>
          <a:bodyPr/>
          <a:lstStyle/>
          <a:p>
            <a:r>
              <a:rPr lang="en-US"/>
              <a:t>Erica Liz IS 362 Fall 2017</a:t>
            </a:r>
          </a:p>
        </p:txBody>
      </p:sp>
      <p:sp>
        <p:nvSpPr>
          <p:cNvPr id="6" name="Slide Number Placeholder 5"/>
          <p:cNvSpPr>
            <a:spLocks noGrp="1"/>
          </p:cNvSpPr>
          <p:nvPr>
            <p:ph type="sldNum" sz="quarter" idx="12"/>
          </p:nvPr>
        </p:nvSpPr>
        <p:spPr/>
        <p:txBody>
          <a:bodyPr/>
          <a:lstStyle/>
          <a:p>
            <a:fld id="{195C99C2-27E0-4CF6-B650-09E633507D00}" type="slidenum">
              <a:rPr lang="en-US" smtClean="0"/>
              <a:t>‹#›</a:t>
            </a:fld>
            <a:endParaRPr lang="en-US"/>
          </a:p>
        </p:txBody>
      </p:sp>
    </p:spTree>
    <p:extLst>
      <p:ext uri="{BB962C8B-B14F-4D97-AF65-F5344CB8AC3E}">
        <p14:creationId xmlns:p14="http://schemas.microsoft.com/office/powerpoint/2010/main" val="343333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5CE165B-81AA-434F-9E2A-22CC7EA735ED}" type="datetime1">
              <a:rPr lang="en-US" smtClean="0"/>
              <a:t>12/11/2017</a:t>
            </a:fld>
            <a:endParaRPr lang="en-US"/>
          </a:p>
        </p:txBody>
      </p:sp>
      <p:sp>
        <p:nvSpPr>
          <p:cNvPr id="5" name="Footer Placeholder 4"/>
          <p:cNvSpPr>
            <a:spLocks noGrp="1"/>
          </p:cNvSpPr>
          <p:nvPr>
            <p:ph type="ftr" sz="quarter" idx="11"/>
          </p:nvPr>
        </p:nvSpPr>
        <p:spPr/>
        <p:txBody>
          <a:bodyPr/>
          <a:lstStyle/>
          <a:p>
            <a:r>
              <a:rPr lang="en-US"/>
              <a:t>Erica Liz IS 362 Fall 2017</a:t>
            </a:r>
          </a:p>
        </p:txBody>
      </p:sp>
      <p:sp>
        <p:nvSpPr>
          <p:cNvPr id="6" name="Slide Number Placeholder 5"/>
          <p:cNvSpPr>
            <a:spLocks noGrp="1"/>
          </p:cNvSpPr>
          <p:nvPr>
            <p:ph type="sldNum" sz="quarter" idx="12"/>
          </p:nvPr>
        </p:nvSpPr>
        <p:spPr/>
        <p:txBody>
          <a:bodyPr/>
          <a:lstStyle/>
          <a:p>
            <a:fld id="{195C99C2-27E0-4CF6-B650-09E633507D00}" type="slidenum">
              <a:rPr lang="en-US" smtClean="0"/>
              <a:t>‹#›</a:t>
            </a:fld>
            <a:endParaRPr lang="en-US"/>
          </a:p>
        </p:txBody>
      </p:sp>
    </p:spTree>
    <p:extLst>
      <p:ext uri="{BB962C8B-B14F-4D97-AF65-F5344CB8AC3E}">
        <p14:creationId xmlns:p14="http://schemas.microsoft.com/office/powerpoint/2010/main" val="1467901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D520470-3721-469C-BF9A-F1453D4FB2AF}" type="datetime1">
              <a:rPr lang="en-US" smtClean="0"/>
              <a:t>12/11/2017</a:t>
            </a:fld>
            <a:endParaRPr lang="en-US"/>
          </a:p>
        </p:txBody>
      </p:sp>
      <p:sp>
        <p:nvSpPr>
          <p:cNvPr id="6" name="Footer Placeholder 5"/>
          <p:cNvSpPr>
            <a:spLocks noGrp="1"/>
          </p:cNvSpPr>
          <p:nvPr>
            <p:ph type="ftr" sz="quarter" idx="11"/>
          </p:nvPr>
        </p:nvSpPr>
        <p:spPr/>
        <p:txBody>
          <a:bodyPr/>
          <a:lstStyle/>
          <a:p>
            <a:r>
              <a:rPr lang="en-US"/>
              <a:t>Erica Liz IS 362 Fall 2017</a:t>
            </a:r>
          </a:p>
        </p:txBody>
      </p:sp>
      <p:sp>
        <p:nvSpPr>
          <p:cNvPr id="7" name="Slide Number Placeholder 6"/>
          <p:cNvSpPr>
            <a:spLocks noGrp="1"/>
          </p:cNvSpPr>
          <p:nvPr>
            <p:ph type="sldNum" sz="quarter" idx="12"/>
          </p:nvPr>
        </p:nvSpPr>
        <p:spPr/>
        <p:txBody>
          <a:bodyPr/>
          <a:lstStyle/>
          <a:p>
            <a:fld id="{195C99C2-27E0-4CF6-B650-09E633507D00}" type="slidenum">
              <a:rPr lang="en-US" smtClean="0"/>
              <a:t>‹#›</a:t>
            </a:fld>
            <a:endParaRPr lang="en-US"/>
          </a:p>
        </p:txBody>
      </p:sp>
    </p:spTree>
    <p:extLst>
      <p:ext uri="{BB962C8B-B14F-4D97-AF65-F5344CB8AC3E}">
        <p14:creationId xmlns:p14="http://schemas.microsoft.com/office/powerpoint/2010/main" val="2999747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270DB3B-A55A-4AF7-894E-2756C8445BE4}" type="datetime1">
              <a:rPr lang="en-US" smtClean="0"/>
              <a:t>12/11/2017</a:t>
            </a:fld>
            <a:endParaRPr lang="en-US"/>
          </a:p>
        </p:txBody>
      </p:sp>
      <p:sp>
        <p:nvSpPr>
          <p:cNvPr id="8" name="Footer Placeholder 7"/>
          <p:cNvSpPr>
            <a:spLocks noGrp="1"/>
          </p:cNvSpPr>
          <p:nvPr>
            <p:ph type="ftr" sz="quarter" idx="11"/>
          </p:nvPr>
        </p:nvSpPr>
        <p:spPr/>
        <p:txBody>
          <a:bodyPr/>
          <a:lstStyle/>
          <a:p>
            <a:r>
              <a:rPr lang="en-US"/>
              <a:t>Erica Liz IS 362 Fall 2017</a:t>
            </a:r>
          </a:p>
        </p:txBody>
      </p:sp>
      <p:sp>
        <p:nvSpPr>
          <p:cNvPr id="9" name="Slide Number Placeholder 8"/>
          <p:cNvSpPr>
            <a:spLocks noGrp="1"/>
          </p:cNvSpPr>
          <p:nvPr>
            <p:ph type="sldNum" sz="quarter" idx="12"/>
          </p:nvPr>
        </p:nvSpPr>
        <p:spPr/>
        <p:txBody>
          <a:bodyPr/>
          <a:lstStyle/>
          <a:p>
            <a:fld id="{195C99C2-27E0-4CF6-B650-09E633507D00}" type="slidenum">
              <a:rPr lang="en-US" smtClean="0"/>
              <a:t>‹#›</a:t>
            </a:fld>
            <a:endParaRPr lang="en-US"/>
          </a:p>
        </p:txBody>
      </p:sp>
    </p:spTree>
    <p:extLst>
      <p:ext uri="{BB962C8B-B14F-4D97-AF65-F5344CB8AC3E}">
        <p14:creationId xmlns:p14="http://schemas.microsoft.com/office/powerpoint/2010/main" val="573735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120A398-A3B3-4B95-9BB0-636BDAD70D45}" type="datetime1">
              <a:rPr lang="en-US" smtClean="0"/>
              <a:t>12/11/2017</a:t>
            </a:fld>
            <a:endParaRPr lang="en-US"/>
          </a:p>
        </p:txBody>
      </p:sp>
      <p:sp>
        <p:nvSpPr>
          <p:cNvPr id="4" name="Footer Placeholder 3"/>
          <p:cNvSpPr>
            <a:spLocks noGrp="1"/>
          </p:cNvSpPr>
          <p:nvPr>
            <p:ph type="ftr" sz="quarter" idx="11"/>
          </p:nvPr>
        </p:nvSpPr>
        <p:spPr/>
        <p:txBody>
          <a:bodyPr/>
          <a:lstStyle/>
          <a:p>
            <a:r>
              <a:rPr lang="en-US"/>
              <a:t>Erica Liz IS 362 Fall 2017</a:t>
            </a:r>
          </a:p>
        </p:txBody>
      </p:sp>
      <p:sp>
        <p:nvSpPr>
          <p:cNvPr id="5" name="Slide Number Placeholder 4"/>
          <p:cNvSpPr>
            <a:spLocks noGrp="1"/>
          </p:cNvSpPr>
          <p:nvPr>
            <p:ph type="sldNum" sz="quarter" idx="12"/>
          </p:nvPr>
        </p:nvSpPr>
        <p:spPr/>
        <p:txBody>
          <a:bodyPr/>
          <a:lstStyle/>
          <a:p>
            <a:fld id="{195C99C2-27E0-4CF6-B650-09E633507D00}" type="slidenum">
              <a:rPr lang="en-US" smtClean="0"/>
              <a:t>‹#›</a:t>
            </a:fld>
            <a:endParaRPr lang="en-US"/>
          </a:p>
        </p:txBody>
      </p:sp>
    </p:spTree>
    <p:extLst>
      <p:ext uri="{BB962C8B-B14F-4D97-AF65-F5344CB8AC3E}">
        <p14:creationId xmlns:p14="http://schemas.microsoft.com/office/powerpoint/2010/main" val="1484679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52F2DA-0BC4-482C-8002-828624310ECC}" type="datetime1">
              <a:rPr lang="en-US" smtClean="0"/>
              <a:t>12/11/2017</a:t>
            </a:fld>
            <a:endParaRPr lang="en-US"/>
          </a:p>
        </p:txBody>
      </p:sp>
      <p:sp>
        <p:nvSpPr>
          <p:cNvPr id="3" name="Footer Placeholder 2"/>
          <p:cNvSpPr>
            <a:spLocks noGrp="1"/>
          </p:cNvSpPr>
          <p:nvPr>
            <p:ph type="ftr" sz="quarter" idx="11"/>
          </p:nvPr>
        </p:nvSpPr>
        <p:spPr/>
        <p:txBody>
          <a:bodyPr/>
          <a:lstStyle/>
          <a:p>
            <a:r>
              <a:rPr lang="en-US"/>
              <a:t>Erica Liz IS 362 Fall 2017</a:t>
            </a:r>
          </a:p>
        </p:txBody>
      </p:sp>
      <p:sp>
        <p:nvSpPr>
          <p:cNvPr id="4" name="Slide Number Placeholder 3"/>
          <p:cNvSpPr>
            <a:spLocks noGrp="1"/>
          </p:cNvSpPr>
          <p:nvPr>
            <p:ph type="sldNum" sz="quarter" idx="12"/>
          </p:nvPr>
        </p:nvSpPr>
        <p:spPr/>
        <p:txBody>
          <a:bodyPr/>
          <a:lstStyle/>
          <a:p>
            <a:fld id="{195C99C2-27E0-4CF6-B650-09E633507D00}" type="slidenum">
              <a:rPr lang="en-US" smtClean="0"/>
              <a:t>‹#›</a:t>
            </a:fld>
            <a:endParaRPr lang="en-US"/>
          </a:p>
        </p:txBody>
      </p:sp>
    </p:spTree>
    <p:extLst>
      <p:ext uri="{BB962C8B-B14F-4D97-AF65-F5344CB8AC3E}">
        <p14:creationId xmlns:p14="http://schemas.microsoft.com/office/powerpoint/2010/main" val="4237245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9C57359-E37D-4A7D-A342-5ED85ABEDCFA}" type="datetime1">
              <a:rPr lang="en-US" smtClean="0"/>
              <a:t>12/11/2017</a:t>
            </a:fld>
            <a:endParaRPr lang="en-US"/>
          </a:p>
        </p:txBody>
      </p:sp>
      <p:sp>
        <p:nvSpPr>
          <p:cNvPr id="6" name="Footer Placeholder 5"/>
          <p:cNvSpPr>
            <a:spLocks noGrp="1"/>
          </p:cNvSpPr>
          <p:nvPr>
            <p:ph type="ftr" sz="quarter" idx="11"/>
          </p:nvPr>
        </p:nvSpPr>
        <p:spPr/>
        <p:txBody>
          <a:bodyPr/>
          <a:lstStyle/>
          <a:p>
            <a:r>
              <a:rPr lang="en-US"/>
              <a:t>Erica Liz IS 362 Fall 2017</a:t>
            </a:r>
          </a:p>
        </p:txBody>
      </p:sp>
      <p:sp>
        <p:nvSpPr>
          <p:cNvPr id="7" name="Slide Number Placeholder 6"/>
          <p:cNvSpPr>
            <a:spLocks noGrp="1"/>
          </p:cNvSpPr>
          <p:nvPr>
            <p:ph type="sldNum" sz="quarter" idx="12"/>
          </p:nvPr>
        </p:nvSpPr>
        <p:spPr/>
        <p:txBody>
          <a:bodyPr/>
          <a:lstStyle/>
          <a:p>
            <a:fld id="{195C99C2-27E0-4CF6-B650-09E633507D00}" type="slidenum">
              <a:rPr lang="en-US" smtClean="0"/>
              <a:t>‹#›</a:t>
            </a:fld>
            <a:endParaRPr lang="en-US"/>
          </a:p>
        </p:txBody>
      </p:sp>
    </p:spTree>
    <p:extLst>
      <p:ext uri="{BB962C8B-B14F-4D97-AF65-F5344CB8AC3E}">
        <p14:creationId xmlns:p14="http://schemas.microsoft.com/office/powerpoint/2010/main" val="142775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E683481-EA66-4668-BCFE-39E3D3DC0615}" type="datetime1">
              <a:rPr lang="en-US" smtClean="0"/>
              <a:t>12/11/2017</a:t>
            </a:fld>
            <a:endParaRPr lang="en-US"/>
          </a:p>
        </p:txBody>
      </p:sp>
      <p:sp>
        <p:nvSpPr>
          <p:cNvPr id="6" name="Footer Placeholder 5"/>
          <p:cNvSpPr>
            <a:spLocks noGrp="1"/>
          </p:cNvSpPr>
          <p:nvPr>
            <p:ph type="ftr" sz="quarter" idx="11"/>
          </p:nvPr>
        </p:nvSpPr>
        <p:spPr/>
        <p:txBody>
          <a:bodyPr/>
          <a:lstStyle/>
          <a:p>
            <a:r>
              <a:rPr lang="en-US"/>
              <a:t>Erica Liz IS 362 Fall 2017</a:t>
            </a:r>
          </a:p>
        </p:txBody>
      </p:sp>
      <p:sp>
        <p:nvSpPr>
          <p:cNvPr id="7" name="Slide Number Placeholder 6"/>
          <p:cNvSpPr>
            <a:spLocks noGrp="1"/>
          </p:cNvSpPr>
          <p:nvPr>
            <p:ph type="sldNum" sz="quarter" idx="12"/>
          </p:nvPr>
        </p:nvSpPr>
        <p:spPr/>
        <p:txBody>
          <a:bodyPr/>
          <a:lstStyle/>
          <a:p>
            <a:fld id="{195C99C2-27E0-4CF6-B650-09E633507D00}" type="slidenum">
              <a:rPr lang="en-US" smtClean="0"/>
              <a:t>‹#›</a:t>
            </a:fld>
            <a:endParaRPr lang="en-US"/>
          </a:p>
        </p:txBody>
      </p:sp>
    </p:spTree>
    <p:extLst>
      <p:ext uri="{BB962C8B-B14F-4D97-AF65-F5344CB8AC3E}">
        <p14:creationId xmlns:p14="http://schemas.microsoft.com/office/powerpoint/2010/main" val="307009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BC8560-4A9D-41FC-9E93-116B44D9C760}" type="datetime1">
              <a:rPr lang="en-US" smtClean="0"/>
              <a:t>12/11/2017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Erica Liz IS 362 Fall 2017</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5C99C2-27E0-4CF6-B650-09E633507D00}" type="slidenum">
              <a:rPr lang="en-US" smtClean="0"/>
              <a:t>‹#›</a:t>
            </a:fld>
            <a:endParaRPr lang="en-US"/>
          </a:p>
        </p:txBody>
      </p:sp>
    </p:spTree>
    <p:extLst>
      <p:ext uri="{BB962C8B-B14F-4D97-AF65-F5344CB8AC3E}">
        <p14:creationId xmlns:p14="http://schemas.microsoft.com/office/powerpoint/2010/main" val="6122290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2144939" y="453549"/>
            <a:ext cx="8218261" cy="3600986"/>
          </a:xfrm>
          <a:prstGeom prst="rect">
            <a:avLst/>
          </a:prstGeom>
          <a:noFill/>
        </p:spPr>
        <p:txBody>
          <a:bodyPr wrap="square" rtlCol="0">
            <a:spAutoFit/>
          </a:bodyPr>
          <a:lstStyle/>
          <a:p>
            <a:pPr algn="ctr"/>
            <a:r>
              <a:rPr lang="en-US" sz="5800" b="1" dirty="0" smtClean="0">
                <a:latin typeface="Times New Roman" pitchFamily="18" charset="0"/>
                <a:ea typeface="Averta Semibold" charset="0"/>
                <a:cs typeface="Times New Roman" pitchFamily="18" charset="0"/>
              </a:rPr>
              <a:t>Video Game Scores and Sales</a:t>
            </a:r>
            <a:endParaRPr lang="en-US" sz="5800" b="1" dirty="0">
              <a:latin typeface="Times New Roman" pitchFamily="18" charset="0"/>
              <a:ea typeface="Averta Semibold" charset="0"/>
              <a:cs typeface="Times New Roman" pitchFamily="18" charset="0"/>
            </a:endParaRPr>
          </a:p>
          <a:p>
            <a:pPr algn="ctr"/>
            <a:r>
              <a:rPr lang="en-US" sz="5800" b="1" dirty="0">
                <a:latin typeface="Times New Roman" pitchFamily="18" charset="0"/>
                <a:ea typeface="Averta Semibold" charset="0"/>
                <a:cs typeface="Times New Roman" pitchFamily="18" charset="0"/>
              </a:rPr>
              <a:t>2015</a:t>
            </a:r>
          </a:p>
          <a:p>
            <a:pPr algn="ctr"/>
            <a:endParaRPr lang="en-US" sz="5400" b="1" dirty="0">
              <a:latin typeface="Averta Semibold" charset="0"/>
              <a:ea typeface="Averta Semibold" charset="0"/>
              <a:cs typeface="Averta Semibold" charset="0"/>
            </a:endParaRPr>
          </a:p>
        </p:txBody>
      </p:sp>
      <p:sp>
        <p:nvSpPr>
          <p:cNvPr id="12" name="TextBox 11"/>
          <p:cNvSpPr txBox="1"/>
          <p:nvPr/>
        </p:nvSpPr>
        <p:spPr>
          <a:xfrm>
            <a:off x="8153320" y="5573336"/>
            <a:ext cx="3571232" cy="1015663"/>
          </a:xfrm>
          <a:prstGeom prst="rect">
            <a:avLst/>
          </a:prstGeom>
          <a:noFill/>
        </p:spPr>
        <p:txBody>
          <a:bodyPr wrap="square" rtlCol="0">
            <a:spAutoFit/>
          </a:bodyPr>
          <a:lstStyle/>
          <a:p>
            <a:r>
              <a:rPr lang="en-US" sz="2000" b="1" dirty="0" smtClean="0">
                <a:latin typeface="Times New Roman" pitchFamily="18" charset="0"/>
                <a:cs typeface="Times New Roman" pitchFamily="18" charset="0"/>
              </a:rPr>
              <a:t>Joseph</a:t>
            </a:r>
            <a:r>
              <a:rPr lang="en-US" sz="2000" b="1" dirty="0" smtClean="0">
                <a:latin typeface="Times New Roman" pitchFamily="18" charset="0"/>
                <a:cs typeface="Times New Roman" pitchFamily="18" charset="0"/>
              </a:rPr>
              <a:t> Torre</a:t>
            </a:r>
            <a:endParaRPr lang="en-US" sz="2000" b="1" dirty="0">
              <a:latin typeface="Times New Roman" pitchFamily="18" charset="0"/>
              <a:cs typeface="Times New Roman" pitchFamily="18" charset="0"/>
            </a:endParaRPr>
          </a:p>
          <a:p>
            <a:r>
              <a:rPr lang="en-US" sz="2000" b="1" dirty="0">
                <a:latin typeface="Times New Roman" pitchFamily="18" charset="0"/>
                <a:cs typeface="Times New Roman" pitchFamily="18" charset="0"/>
              </a:rPr>
              <a:t>IS 362 </a:t>
            </a:r>
            <a:endParaRPr lang="en-US" sz="2000" b="1" dirty="0" smtClean="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12/11/17</a:t>
            </a:r>
            <a:endParaRPr lang="en-US" sz="2000" b="1" dirty="0" smtClean="0">
              <a:latin typeface="Times New Roman" pitchFamily="18" charset="0"/>
              <a:cs typeface="Times New Roman" pitchFamily="18" charset="0"/>
            </a:endParaRPr>
          </a:p>
        </p:txBody>
      </p:sp>
      <p:sp>
        <p:nvSpPr>
          <p:cNvPr id="4" name="AutoShape 2" descr="Image result for ps3"/>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ps3"/>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6" descr="Image result for ps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263" y="3649802"/>
            <a:ext cx="2085975" cy="138112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Image result for xbox"/>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54345" y="3649802"/>
            <a:ext cx="3749791" cy="207738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0" descr="Image result for ipa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53320" y="2592463"/>
            <a:ext cx="3564018" cy="2894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6340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6329" y="458787"/>
            <a:ext cx="9099342" cy="1060450"/>
          </a:xfrm>
        </p:spPr>
        <p:txBody>
          <a:bodyPr>
            <a:noAutofit/>
          </a:bodyPr>
          <a:lstStyle/>
          <a:p>
            <a:pPr algn="ctr"/>
            <a:r>
              <a:rPr lang="en-US" sz="6000" b="1" dirty="0" smtClean="0">
                <a:latin typeface="Times New Roman" pitchFamily="18" charset="0"/>
                <a:cs typeface="Times New Roman" pitchFamily="18" charset="0"/>
              </a:rPr>
              <a:t>Game Rating Data</a:t>
            </a:r>
            <a:endParaRPr lang="en-US" sz="6000" b="1" dirty="0">
              <a:latin typeface="Times New Roman" pitchFamily="18" charset="0"/>
              <a:cs typeface="Times New Roman" pitchFamily="18" charset="0"/>
            </a:endParaRPr>
          </a:p>
        </p:txBody>
      </p:sp>
      <p:sp>
        <p:nvSpPr>
          <p:cNvPr id="4" name="Text Placeholder 3">
            <a:extLst>
              <a:ext uri="{FF2B5EF4-FFF2-40B4-BE49-F238E27FC236}">
                <a16:creationId xmlns:a16="http://schemas.microsoft.com/office/drawing/2014/main" xmlns="" id="{BB01D127-DF13-49A2-AA54-F06DB295E55D}"/>
              </a:ext>
            </a:extLst>
          </p:cNvPr>
          <p:cNvSpPr>
            <a:spLocks noGrp="1"/>
          </p:cNvSpPr>
          <p:nvPr>
            <p:ph type="body" sz="half" idx="2"/>
          </p:nvPr>
        </p:nvSpPr>
        <p:spPr>
          <a:xfrm>
            <a:off x="1051823" y="1519237"/>
            <a:ext cx="5044177" cy="5014085"/>
          </a:xfrm>
        </p:spPr>
        <p:txBody>
          <a:bodyPr>
            <a:noAutofit/>
          </a:bodyPr>
          <a:lstStyle/>
          <a:p>
            <a:pPr>
              <a:lnSpc>
                <a:spcPct val="150000"/>
              </a:lnSpc>
              <a:spcBef>
                <a:spcPts val="0"/>
              </a:spcBef>
            </a:pPr>
            <a:r>
              <a:rPr lang="en-US" sz="2400" dirty="0">
                <a:latin typeface="Times New Roman" pitchFamily="18" charset="0"/>
                <a:cs typeface="Times New Roman" pitchFamily="18" charset="0"/>
              </a:rPr>
              <a:t>Getting games sales data from MSSQL, I also change platform name from original data source name to the one that we have in ratings dataset, so we could later map it. We're selecting top 10 gaming platforms by global sales. Sales are in millions.</a:t>
            </a:r>
            <a:endParaRPr lang="en-US" sz="2400" dirty="0">
              <a:latin typeface="Times New Roman" pitchFamily="18" charset="0"/>
              <a:ea typeface="BatangChe" panose="02030609000101010101" pitchFamily="49" charset="-127"/>
              <a:cs typeface="Times New Roman" pitchFamily="18" charset="0"/>
            </a:endParaRPr>
          </a:p>
        </p:txBody>
      </p:sp>
      <p:sp>
        <p:nvSpPr>
          <p:cNvPr id="6" name="Rectangle: Rounded Corners 5">
            <a:extLst>
              <a:ext uri="{FF2B5EF4-FFF2-40B4-BE49-F238E27FC236}">
                <a16:creationId xmlns:a16="http://schemas.microsoft.com/office/drawing/2014/main" xmlns="" id="{6CE91200-77E1-403A-8B55-4AE41760BFAE}"/>
              </a:ext>
            </a:extLst>
          </p:cNvPr>
          <p:cNvSpPr/>
          <p:nvPr/>
        </p:nvSpPr>
        <p:spPr>
          <a:xfrm>
            <a:off x="280484" y="265043"/>
            <a:ext cx="11631032" cy="6493566"/>
          </a:xfrm>
          <a:prstGeom prst="roundRect">
            <a:avLst/>
          </a:prstGeom>
          <a:noFill/>
          <a:ln w="76200">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ooter Placeholder 6">
            <a:extLst>
              <a:ext uri="{FF2B5EF4-FFF2-40B4-BE49-F238E27FC236}">
                <a16:creationId xmlns:a16="http://schemas.microsoft.com/office/drawing/2014/main" xmlns="" id="{0680972A-34C1-47DC-827E-324E304752B1}"/>
              </a:ext>
            </a:extLst>
          </p:cNvPr>
          <p:cNvSpPr>
            <a:spLocks noGrp="1"/>
          </p:cNvSpPr>
          <p:nvPr>
            <p:ph type="ftr" sz="quarter" idx="11"/>
          </p:nvPr>
        </p:nvSpPr>
        <p:spPr/>
        <p:txBody>
          <a:bodyPr/>
          <a:lstStyle/>
          <a:p>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126589827"/>
              </p:ext>
            </p:extLst>
          </p:nvPr>
        </p:nvGraphicFramePr>
        <p:xfrm>
          <a:off x="6695266" y="2347993"/>
          <a:ext cx="4378275" cy="2882685"/>
        </p:xfrm>
        <a:graphic>
          <a:graphicData uri="http://schemas.openxmlformats.org/drawingml/2006/table">
            <a:tbl>
              <a:tblPr/>
              <a:tblGrid>
                <a:gridCol w="875655"/>
                <a:gridCol w="875655"/>
                <a:gridCol w="804956"/>
                <a:gridCol w="946354"/>
                <a:gridCol w="875655"/>
              </a:tblGrid>
              <a:tr h="642381">
                <a:tc>
                  <a:txBody>
                    <a:bodyPr/>
                    <a:lstStyle/>
                    <a:p>
                      <a:pPr algn="r" fontAlgn="ctr"/>
                      <a:endParaRPr lang="en-US" sz="1100" b="1">
                        <a:effectLst/>
                      </a:endParaRPr>
                    </a:p>
                  </a:txBody>
                  <a:tcPr marL="22363" marR="22363" marT="22363" marB="2236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1100" b="1">
                          <a:effectLst/>
                        </a:rPr>
                        <a:t>Game</a:t>
                      </a:r>
                    </a:p>
                  </a:txBody>
                  <a:tcPr marL="22363" marR="22363" marT="22363" marB="2236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1100" b="1">
                          <a:effectLst/>
                        </a:rPr>
                        <a:t>Platform</a:t>
                      </a:r>
                    </a:p>
                  </a:txBody>
                  <a:tcPr marL="22363" marR="22363" marT="22363" marB="2236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1100" b="1">
                          <a:effectLst/>
                        </a:rPr>
                        <a:t>Score</a:t>
                      </a:r>
                    </a:p>
                  </a:txBody>
                  <a:tcPr marL="22363" marR="22363" marT="22363" marB="2236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1100" b="1">
                          <a:effectLst/>
                        </a:rPr>
                        <a:t>Genre</a:t>
                      </a:r>
                    </a:p>
                  </a:txBody>
                  <a:tcPr marL="22363" marR="22363" marT="22363" marB="2236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645723">
                <a:tc>
                  <a:txBody>
                    <a:bodyPr/>
                    <a:lstStyle/>
                    <a:p>
                      <a:pPr algn="l" fontAlgn="t"/>
                      <a:r>
                        <a:rPr lang="en-US" sz="1100" b="1">
                          <a:effectLst/>
                        </a:rPr>
                        <a:t>0</a:t>
                      </a:r>
                    </a:p>
                  </a:txBody>
                  <a:tcPr marL="22363" marR="22363" marT="22363" marB="2236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100">
                          <a:effectLst/>
                        </a:rPr>
                        <a:t>Wolfenstein: The New Order</a:t>
                      </a:r>
                    </a:p>
                  </a:txBody>
                  <a:tcPr marL="22363" marR="22363" marT="22363" marB="2236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100">
                          <a:effectLst/>
                        </a:rPr>
                        <a:t>Xbox One</a:t>
                      </a:r>
                    </a:p>
                  </a:txBody>
                  <a:tcPr marL="22363" marR="22363" marT="22363" marB="2236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100">
                          <a:effectLst/>
                        </a:rPr>
                        <a:t>7.8</a:t>
                      </a:r>
                    </a:p>
                  </a:txBody>
                  <a:tcPr marL="22363" marR="22363" marT="22363" marB="2236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100">
                          <a:effectLst/>
                        </a:rPr>
                        <a:t>Shooter</a:t>
                      </a:r>
                    </a:p>
                  </a:txBody>
                  <a:tcPr marL="22363" marR="22363" marT="22363" marB="2236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250398">
                <a:tc>
                  <a:txBody>
                    <a:bodyPr/>
                    <a:lstStyle/>
                    <a:p>
                      <a:pPr algn="l" fontAlgn="t"/>
                      <a:r>
                        <a:rPr lang="en-US" sz="1100" b="1">
                          <a:effectLst/>
                        </a:rPr>
                        <a:t>1</a:t>
                      </a:r>
                    </a:p>
                  </a:txBody>
                  <a:tcPr marL="22363" marR="22363" marT="22363" marB="2236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100">
                          <a:effectLst/>
                        </a:rPr>
                        <a:t>Mario Kart 8</a:t>
                      </a:r>
                    </a:p>
                  </a:txBody>
                  <a:tcPr marL="22363" marR="22363" marT="22363" marB="2236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100">
                          <a:effectLst/>
                        </a:rPr>
                        <a:t>Wii U</a:t>
                      </a:r>
                    </a:p>
                  </a:txBody>
                  <a:tcPr marL="22363" marR="22363" marT="22363" marB="2236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100">
                          <a:effectLst/>
                        </a:rPr>
                        <a:t>9.0</a:t>
                      </a:r>
                    </a:p>
                  </a:txBody>
                  <a:tcPr marL="22363" marR="22363" marT="22363" marB="2236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100">
                          <a:effectLst/>
                        </a:rPr>
                        <a:t>Racing, Action</a:t>
                      </a:r>
                    </a:p>
                  </a:txBody>
                  <a:tcPr marL="22363" marR="22363" marT="22363" marB="2236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448061">
                <a:tc>
                  <a:txBody>
                    <a:bodyPr/>
                    <a:lstStyle/>
                    <a:p>
                      <a:pPr algn="l" fontAlgn="t"/>
                      <a:r>
                        <a:rPr lang="en-US" sz="1100" b="1">
                          <a:effectLst/>
                        </a:rPr>
                        <a:t>2</a:t>
                      </a:r>
                    </a:p>
                  </a:txBody>
                  <a:tcPr marL="22363" marR="22363" marT="22363" marB="2236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100">
                          <a:effectLst/>
                        </a:rPr>
                        <a:t>Sportsfriends</a:t>
                      </a:r>
                    </a:p>
                  </a:txBody>
                  <a:tcPr marL="22363" marR="22363" marT="22363" marB="2236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100">
                          <a:effectLst/>
                        </a:rPr>
                        <a:t>PlayStation 3</a:t>
                      </a:r>
                    </a:p>
                  </a:txBody>
                  <a:tcPr marL="22363" marR="22363" marT="22363" marB="2236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100">
                          <a:effectLst/>
                        </a:rPr>
                        <a:t>8.7</a:t>
                      </a:r>
                    </a:p>
                  </a:txBody>
                  <a:tcPr marL="22363" marR="22363" marT="22363" marB="2236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100">
                          <a:effectLst/>
                        </a:rPr>
                        <a:t>Action, Compilation</a:t>
                      </a:r>
                    </a:p>
                  </a:txBody>
                  <a:tcPr marL="22363" marR="22363" marT="22363" marB="2236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448061">
                <a:tc>
                  <a:txBody>
                    <a:bodyPr/>
                    <a:lstStyle/>
                    <a:p>
                      <a:pPr algn="l" fontAlgn="t"/>
                      <a:r>
                        <a:rPr lang="en-US" sz="1100" b="1">
                          <a:effectLst/>
                        </a:rPr>
                        <a:t>3</a:t>
                      </a:r>
                    </a:p>
                  </a:txBody>
                  <a:tcPr marL="22363" marR="22363" marT="22363" marB="2236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100">
                          <a:effectLst/>
                        </a:rPr>
                        <a:t>Sportsfriends</a:t>
                      </a:r>
                    </a:p>
                  </a:txBody>
                  <a:tcPr marL="22363" marR="22363" marT="22363" marB="2236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100">
                          <a:effectLst/>
                        </a:rPr>
                        <a:t>PlayStation 4</a:t>
                      </a:r>
                    </a:p>
                  </a:txBody>
                  <a:tcPr marL="22363" marR="22363" marT="22363" marB="2236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100">
                          <a:effectLst/>
                        </a:rPr>
                        <a:t>8.7</a:t>
                      </a:r>
                    </a:p>
                  </a:txBody>
                  <a:tcPr marL="22363" marR="22363" marT="22363" marB="2236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100">
                          <a:effectLst/>
                        </a:rPr>
                        <a:t>Action, Compilation</a:t>
                      </a:r>
                    </a:p>
                  </a:txBody>
                  <a:tcPr marL="22363" marR="22363" marT="22363" marB="2236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448061">
                <a:tc>
                  <a:txBody>
                    <a:bodyPr/>
                    <a:lstStyle/>
                    <a:p>
                      <a:pPr algn="l" fontAlgn="t"/>
                      <a:r>
                        <a:rPr lang="en-US" sz="1100" b="1">
                          <a:effectLst/>
                        </a:rPr>
                        <a:t>4</a:t>
                      </a:r>
                    </a:p>
                  </a:txBody>
                  <a:tcPr marL="22363" marR="22363" marT="22363" marB="2236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100">
                          <a:effectLst/>
                        </a:rPr>
                        <a:t>Sportsfriends</a:t>
                      </a:r>
                    </a:p>
                  </a:txBody>
                  <a:tcPr marL="22363" marR="22363" marT="22363" marB="2236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100">
                          <a:effectLst/>
                        </a:rPr>
                        <a:t>PC</a:t>
                      </a:r>
                    </a:p>
                  </a:txBody>
                  <a:tcPr marL="22363" marR="22363" marT="22363" marB="2236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100">
                          <a:effectLst/>
                        </a:rPr>
                        <a:t>8.7</a:t>
                      </a:r>
                    </a:p>
                  </a:txBody>
                  <a:tcPr marL="22363" marR="22363" marT="22363" marB="2236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100" dirty="0">
                          <a:effectLst/>
                        </a:rPr>
                        <a:t>Action, Compilation</a:t>
                      </a:r>
                    </a:p>
                  </a:txBody>
                  <a:tcPr marL="22363" marR="22363" marT="22363" marB="2236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699636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1979" y="267287"/>
            <a:ext cx="7628963" cy="1227406"/>
          </a:xfrm>
        </p:spPr>
        <p:txBody>
          <a:bodyPr>
            <a:normAutofit/>
          </a:bodyPr>
          <a:lstStyle/>
          <a:p>
            <a:pPr algn="ctr"/>
            <a:r>
              <a:rPr lang="en-US" sz="5400" b="1" dirty="0" smtClean="0">
                <a:latin typeface="Times New Roman" pitchFamily="18" charset="0"/>
                <a:cs typeface="Times New Roman" pitchFamily="18" charset="0"/>
              </a:rPr>
              <a:t>Game Score Distributed</a:t>
            </a:r>
            <a:endParaRPr lang="en-US" sz="5400" b="1" dirty="0">
              <a:latin typeface="Times New Roman" pitchFamily="18" charset="0"/>
              <a:cs typeface="Times New Roman" pitchFamily="18" charset="0"/>
            </a:endParaRPr>
          </a:p>
        </p:txBody>
      </p:sp>
      <p:sp>
        <p:nvSpPr>
          <p:cNvPr id="3" name="Content Placeholder 2"/>
          <p:cNvSpPr>
            <a:spLocks noGrp="1"/>
          </p:cNvSpPr>
          <p:nvPr>
            <p:ph idx="1"/>
          </p:nvPr>
        </p:nvSpPr>
        <p:spPr>
          <a:xfrm>
            <a:off x="5092353" y="1747911"/>
            <a:ext cx="6172200" cy="4441874"/>
          </a:xfrm>
        </p:spPr>
        <p:txBody>
          <a:bodyPr>
            <a:noAutofit/>
          </a:bodyPr>
          <a:lstStyle/>
          <a:p>
            <a:r>
              <a:rPr lang="en-US" sz="1800" dirty="0"/>
              <a:t>Round up values for easier </a:t>
            </a:r>
            <a:r>
              <a:rPr lang="en-US" sz="1800" dirty="0" smtClean="0"/>
              <a:t>analysis</a:t>
            </a:r>
            <a:br>
              <a:rPr lang="en-US" sz="1800" dirty="0" smtClean="0"/>
            </a:br>
            <a:endParaRPr lang="en-US" sz="1800" dirty="0" smtClean="0"/>
          </a:p>
          <a:p>
            <a:endParaRPr lang="en-US" sz="1800" dirty="0"/>
          </a:p>
          <a:p>
            <a:endParaRPr lang="en-US" sz="1800" dirty="0" smtClean="0"/>
          </a:p>
          <a:p>
            <a:endParaRPr lang="en-US" sz="1800" dirty="0"/>
          </a:p>
          <a:p>
            <a:endParaRPr lang="en-US" sz="1800" dirty="0" smtClean="0"/>
          </a:p>
          <a:p>
            <a:endParaRPr lang="en-US" sz="1800" dirty="0"/>
          </a:p>
          <a:p>
            <a:r>
              <a:rPr lang="en-US" sz="1800" dirty="0"/>
              <a:t>From the graph we can see that most games have a score of 8 that is pretty high for average score. This could say us that average game is rated higher than average score.</a:t>
            </a:r>
            <a:endParaRPr lang="en-US" sz="1700" dirty="0"/>
          </a:p>
        </p:txBody>
      </p:sp>
      <p:sp>
        <p:nvSpPr>
          <p:cNvPr id="11" name="Rectangle: Rounded Corners 10">
            <a:extLst>
              <a:ext uri="{FF2B5EF4-FFF2-40B4-BE49-F238E27FC236}">
                <a16:creationId xmlns:a16="http://schemas.microsoft.com/office/drawing/2014/main" xmlns="" id="{347A80DB-C346-4D9E-BB92-A1900611D117}"/>
              </a:ext>
            </a:extLst>
          </p:cNvPr>
          <p:cNvSpPr/>
          <p:nvPr/>
        </p:nvSpPr>
        <p:spPr>
          <a:xfrm>
            <a:off x="280484" y="265043"/>
            <a:ext cx="11631032" cy="6493566"/>
          </a:xfrm>
          <a:prstGeom prst="roundRect">
            <a:avLst/>
          </a:prstGeom>
          <a:noFill/>
          <a:ln w="76200">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ooter Placeholder 13">
            <a:extLst>
              <a:ext uri="{FF2B5EF4-FFF2-40B4-BE49-F238E27FC236}">
                <a16:creationId xmlns:a16="http://schemas.microsoft.com/office/drawing/2014/main" xmlns="" id="{73C692FD-B206-4610-9A30-11178620B73A}"/>
              </a:ext>
            </a:extLst>
          </p:cNvPr>
          <p:cNvSpPr>
            <a:spLocks noGrp="1"/>
          </p:cNvSpPr>
          <p:nvPr>
            <p:ph type="ftr" sz="quarter" idx="11"/>
          </p:nvPr>
        </p:nvSpPr>
        <p:spPr/>
        <p:txBody>
          <a:bodyPr/>
          <a:lstStyle/>
          <a:p>
            <a:endParaRPr lang="en-US" dirty="0"/>
          </a:p>
        </p:txBody>
      </p:sp>
      <p:sp>
        <p:nvSpPr>
          <p:cNvPr id="4" name="AutoShape 2" descr="data:image/png;base64,iVBORw0KGgoAAAANSUhEUgAAAYEAAAEWCAYAAACAOivfAAAABHNCSVQICAgIfAhkiAAAAAlwSFlz%0AAAALEgAACxIB0t1+/AAAIABJREFUeJzt3XucHWWd5/HP17RGwk0wbSYk0WTdIAbUEWKM4riwMBIG%0Al7Crg2FUIsMSZ0Bhd12dRHeH1XllZHZcV1kH1qhg8ELIKEoEQZgosOsIsYFAbsS0JJCEhHSIGiDQ%0AIclv/nieNuWxu8+t06e76/t+vc7r1HOpp55Tp0796naqFBGYmVk5vaTVHTAzs9ZxEDAzKzEHATOz%0AEnMQMDMrMQcBM7MScxAwMysxBwEzsxJzEDAzKzEHATOzEmtrdQeqGTt2bEyePLnV3TAzG1YeeOCB%0AnRHRXq3ekA8CkydPpqOjo9XdMDMbViQ9Xks9Hw4yMysxBwEzsxJzEDAzKzEHATOzEnMQMDMrMQcB%0AM7MScxAwMysxBwEzsxJzEDCzYWPy/NuYPP+2VndjRHEQMDMrMQcBM7MSqxoEJF0naYek1RX5H5X0%0AqKQ1kv5nIX+BpE5J6yWdVcg/RdKqXHa1JA3sRzEzs3rVsifwdWBWMUPS6cBs4E0RcSLwuZw/DZgD%0AnJjHuUbSqDzatcAlwNT8+p02zcxs8FUNAhFxL7CrIvsvgasiojvX2ZHzZwNLIqI7IjYCncAMSeOB%0AoyLivogI4AbgvIH6EGZm1phGzwkcD/yRpPsl3SPpLTl/ArC5UG9LzpuQhyvzeyVpnqQOSR1dXV0N%0AdtHMzKppNAi0AccCM4GPA0sH8hh/RCyKiOkRMb29veozEczMrEGNBoEtwM2RrAAOAGOBrcCkQr2J%0AOW9rHq7MNzOzFmo0CHwfOB1A0vHAy4CdwDJgjqTRkqaQTgCviIhtwG5JM/Mew4XALU333szMmlL1%0A8ZKSbgROA8ZK2gJcCVwHXJcvG90LzM0nfNdIWgqsBfYBl0XE/tzUpaQrjQ4Dbs8vMzNroapBICIu%0A6KPoA33UXwgs7CW/Aziprt6Zmdkh5X8Mm5mVmIOAmVmJOQiYmZWYg4CZWYk5CJiZlZiDgJlZiTkI%0AmFmf/CSvkc9BwMysxBwEzMxKzEHAzKzEHATMzErMQcDMrMQcBMzMSsxBwMysxBwEzMxKzEHAzKzE%0AqgYBSddJ2pGfIlZZ9jFJIWlsIW+BpE5J6yWdVcg/RdKqXHb1QD6Y3szMGlPLnsDXgVmVmZImAe8C%0AnijkTQPmACfmca6RNCoXXwtcQnru8NTe2jQzs8FVNQhExL3Arl6K/jfwCSAKebOBJRHRHREbgU5g%0AhqTxwFERcV9+FvENwHlN997MzJrS0DkBSbOBrRHxcEXRBGBzIb0l503Iw5X5fbU/T1KHpI6urq5G%0AumhmZjWoOwhIGgN8Evjrge9OEhGLImJ6RExvb28/VJMxMyu9tgbGeS0wBXg4n9udCDwoaQawFZhU%0AqDsx523Nw5X5ZmbWQnXvCUTEqoh4VURMjojJpEM7J0fEdmAZMEfSaElTSCeAV0TENmC3pJn5qqAL%0AgVsG7mOYmVkjarlE9EbgZ8DrJG2RdHFfdSNiDbAUWAvcAVwWEftz8aXAV0kni38J3N5k383MrElV%0ADwdFxAVVyidXpBcCC3up1wGcVGf/zMzsEPI/hs3MSsxBwMysxBwEzMxKzEHAzKzEHATMzErMQcDM%0ArMQcBMzMSsxBwMysxBwEzMxKzEHAzKzEHATMzErMQcDMrMQcBMzMSsxBwMysxBwEzMxKzEHAzKzE%0Aanmy2HWSdkhaXcj7e0mPSnpE0vckvaJQtkBSp6T1ks4q5J8iaVUuuzo/ZtLMzFqolj2BrwOzKvLu%0AAk6KiDcCvwAWAEiaBswBTszjXCNpVB7nWuAS0nOHp/bSppmZDbKqQSAi7gV2VeTdGRH7cvI+YGIe%0Ang0siYjuiNhIep7wDEnjgaMi4r6ICOAG4LyB+hBmZtaYgTgn8OccfGj8BGBzoWxLzpuQhyvzeyVp%0AnqQOSR1dXV0D0EUzM+tNU0FA0qeAfcC3BqY7SUQsiojpETG9vb19IJs2M7OCtkZHlPQh4N3AGfkQ%0AD8BWYFKh2sSct5WDh4yK+WZm1kIN7QlImgV8Ajg3IvYUipYBcySNljSFdAJ4RURsA3ZLmpmvCroQ%0AuKXJvpuZWZOq7glIuhE4DRgraQtwJelqoNHAXflKz/si4i8iYo2kpcBa0mGiyyJif27qUtKVRoeR%0AziHcjpmZtVTVIBARF/SS/bV+6i8EFvaS3wGcVFfvzMzskPI/hs3MSsxBwMysxBwEzMxKzEHAzKzE%0AHATMzErMQcDMrMQcBMzMSsxBwMysxBwEzMxKzEHAzKzEHATMzErMQcDMrMQcBMzMSsxBwMysxBwE%0AzMxKzEHAzA65yfNvY/L821rdDetF1SAg6TpJOyStLuQdK+kuSRvy+zGFsgWSOiWtl3RWIf8USaty%0A2dX5MZNmZtZCtewJfB2YVZE3H1geEVOB5TmNpGnAHODEPM41kkblca4FLiE9d3hqL22amdkgqxoE%0AIuJeYFdF9mxgcR5eDJxXyF8SEd0RsRHoBGZIGg8cFRH3RUQANxTGMTOzFmn0nMC4iNiWh7cD4/Lw%0ABGBzod6WnDchD1fmm5lZCzV9Yjhv2ccA9OW3JM2T1CGpo6urayCbNjOzgkaDwFP5EA/5fUfO3wpM%0AKtSbmPO25uHK/F5FxKKImB4R09vb2xvsopmZVdNoEFgGzM3Dc4FbCvlzJI2WNIV0AnhFPnS0W9LM%0AfFXQhYVxzMysRdqqVZB0I3AaMFbSFuBK4CpgqaSLgceB8wEiYo2kpcBaYB9wWUTsz01dSrrS6DDg%0A9vwyM7MWqhoEIuKCPorO6KP+QmBhL/kdwEl19c7M7BDo+ePapqvOaXFPWs//GDYzKzEHAbMhxLdX%0AsMHmIGBmVmIOAmZmJeYgYGZWYg4CZmYl5iBgZlZiDgJmZiXmIGBmVmIOAmZmJeYgYGZWYg4CZmYl%0A5iBgZlZiDgJmZiXmIGBm1qCRcMM/BwEzsxJrKghI+s+S1khaLelGSS+XdKykuyRtyO/HFOovkNQp%0Aab2ks5rvvpmZNaPhICBpAnA5MD0iTgJGAXOA+cDyiJgKLM9pJE3L5ScCs4BrJI1qrvtmZtaMZg8H%0AtQGHSWoDxgBPArOBxbl8MXBeHp4NLImI7ojYCHQCM5qcvpmZNaHhIBARW4HPAU8A24DfRMSdwLiI%0A2JarbQfG5eEJwOZCE1tynpmZtUgzh4OOIW3dTwGOAw6X9IFinYgIIBpoe56kDkkdXV1djXbRzMyq%0AaOZw0JnAxojoiogXgZuBtwNPSRoPkN935PpbgUmF8SfmvN8TEYsiYnpETG9vb2+ii2Zm1p9mgsAT%0AwExJYyQJOANYBywD5uY6c4Fb8vAyYI6k0ZKmAFOBFU1M38zMmtTW6IgRcb+k7wAPAvuAh4BFwBHA%0AUkkXA48D5+f6ayQtBdbm+pdFxP4m+29mZk1oOAgARMSVwJUV2d2kvYLe6i8EFjYzTTMzGzj+x7CV%0A2kj4279ZMxwEzMxKzEHAzKzEHATMzErMQcBsBPK5DquVg4CZWYk5CJiZlZiDgJlZiTkImJmVmIOA%0AmVmJOQiYmZWYg4CZWYk5CJiZlZiDgJlZiTkImJmVmIOAmVmJOQiYmZVYU0FA0iskfUfSo5LWSXqb%0ApGMl3SVpQ34/plB/gaROSeslndV8983MrBnN7gl8EbgjIk4A3kR60Px8YHlETAWW5zSSpgFzgBOB%0AWcA1kkY1OX0zM2tCw0FA0tHAO4GvAUTE3oj4NTAbWJyrLQbOy8OzgSUR0R0RG4FOYEaj0zczs+Y1%0AsycwBegCrpf0kKSvSjocGBcR23Kd7cC4PDwB2FwYf0vO+z2S5knqkNTR1dXVRBfNzKw/zQSBNuBk%0A4NqIeDPwHPnQT4+ICCDqbTgiFkXE9IiY3t7e3kQXzcysP80EgS3Aloi4P6e/QwoKT0kaD5Dfd+Ty%0ArcCkwvgTc56ZmbVIw0EgIrYDmyW9LmedAawFlgFzc95c4JY8vAyYI2m0pCnAVGBFo9M3M7PmtTU5%0A/keBb0l6GfAYcBEpsCyVdDHwOHA+QESskbSUFCj2AZdFxP4mp29mZk1oKghExEpgei9FZ/RRfyGw%0AsJlpmpnZwPE/hs3MSsxBwMysxBwEzMxKzEHAzKzEHATMzErMQcBsAEyefxuT59/W6m6Y1c1BwAaV%0AV5ZmQ4uDgJlZiTkImJmVmIOAmVmJOQiYmZWYg4CZWYk5CJiZlZiDgJlZiTkImJmVmIOAmVmJNR0E%0AJI2S9JCkW3P6WEl3SdqQ348p1F0gqVPSeklnNTttMxt5/I/ywTUQewJXAOsK6fnA8oiYCizPaSRN%0AA+YAJwKzgGskjRqA6ZuZWYOaCgKSJgLnAF8tZM8GFufhxcB5hfwlEdEdERuBTmBGM9M3M7PmNLsn%0A8AXgE8CBQt64iNiWh7cD4/LwBGBzod6WnPd7JM2T1CGpo6urq8kumplZXxoOApLeDeyIiAf6qhMR%0AAUS9bUfEooiYHhHT29vbG+2imZlV0dbEuKcC50r6E+DlwFGSvgk8JWl8RGyTNB7YketvBSYVxp+Y%0A88zMrEUa3hOIiAURMTEiJpNO+P44Ij4ALAPm5mpzgVvy8DJgjqTRkqYAU4EVDffczMya1syeQF+u%0AApZKuhh4HDgfICLWSFoKrAX2AZdFxP5DMH0zM6vRgASBiLgbuDsPPw2c0Ue9hcDCgZimlVvPteSb%0ArjqnxT0xG978j2EzsxJzEDCzIcvPpD70HATMzErMQcDMrMQcBMzMSsxBwMysxBwEzMxKzEHAzKzE%0AHARGOF9iZ9bc72Ck/34cBMxKbqSs5LzB0xgHATOzEnMQMLMRyXsFtXEQMDMrMQcBM7MScxAwMysx%0ABwEzsxJr5kHzkyT9RNJaSWskXZHzj5V0l6QN+f2YwjgLJHVKWi/prIH4AGY2vPnSztZqZk9gH/Cx%0AiJgGzAQukzQNmA8sj4ipwPKcJpfNAU4EZgHXSBrVTOfNrHW88h4ZmnnQ/LaIeDAPPwOsAyYAs4HF%0Audpi4Lw8PBtYEhHdEbER6ARmNDp9G1z+wVs1xeVjOC8vreh7K+fXgJwTkDQZeDNwPzAuIrblou3A%0AuDw8AdhcGG1LzuutvXmSOiR1dHV1DUQXzcysF00HAUlHAN8F/lNE7C6WRUQAUW+bEbEoIqZHxPT2%0A9vZmu2hmNiCG8x5OX5oKApJeSgoA34qIm3P2U5LG5/LxwI6cvxWYVBh9Ys4zM7MWaebqIAFfA9ZF%0AxOcLRcuAuXl4LnBLIX+OpNGSpgBTgRWNTt/MzJrX1sS4pwIfBFZJWpnzPglcBSyVdDHwOHA+QESs%0AkbQUWEu6suiyiNjfxPTNbID1HOrYdNU5w3oa9Rhq/RlsDQeBiPj/gPooPqOPcRYCCxudppmZDSz/%0AY9jMrMQcBAbYSLx6wGwo8m9tYDgImA0TA7XS88rTihwEzMwOgcpgO1QDr4OA2SAbqiuDarwH0b/h%0AOn8cBMzMSsxBwMxskA2lvQYHgSFqKC0kdug08z2PlLt2Wms5CNiI18xKdiSsWEfK57BDw0HASmWg%0AtrzNRgoHAbMhylvwNhgcBMyyQ7XS9crchjIHATOzEnMQMGtAf1v33vK3Zgz28uMgYAPOK0Cz1mgk%0AgIyoIOAtsOGt0Xut9DaelwOz2gx6EJA0S9J6SZ2S5g/29G3o8MrarLpD/TsZ1CAgaRTwD8DZwDTg%0AAknTBrMPtSjLymkwtrx9+2OzgTXQv4PB3hOYAXRGxGMRsRdYAswe5D4Mmmory4H6J+uhWCF7pWtW%0ADoqIwZuY9F5gVkT8x5z+IPDWiPhIRb15wLycfB2wHhgL7Mx5xeHKdH9l9dR1O27H7bid4dzOayKi%0AnWoiYtBewHuBrxbSHwS+VOO4Hb0N11PmdtyO23E7ZWqnltdgHw7aCkwqpCfmPDMza4HBDgI/B6ZK%0AmiLpZcAcYNkg98HMzLK2wZxYROyT9BHgR8Ao4LqIWFPj6Iv6GK6nzO24HbfjdsrUTlWDemLYzMyG%0AlhH1j2EzM6uPg4CZWYk5CJiZlZiDgJlZiQ3q1UGNkPQK4CURsSun2yJiXx4+AjgBeKynvEV9HAdM%0AyMmtEfFUL3WOiIhnK/KOLfZb0rkRsayyTNKbgX8FrIuItX3Mg98ARwD7gWeAY8rQn7x8jAXeVEd/%0AHgMOp5/vrN7+VPRpyMyfPFxvfzx/hld/HqucVl3q+WfZYLyA/1YYngYE8Dzpb9B/BzwN/IJ0E7rH%0AgOWkP5wtAE4GxvXR7hG95B1bkT43v7+il7K2YlvAmcDFwCPAo8A/5dejwH25L2/Iw5uBPaTbX6wB%0A3go8B2zPn+tHwHty+nKgG3gc2AT8jzwPtgJbgJsq5sFmYBfwIrCPtIDuBZ4EfjKE+3N+oS+LgKeA%0Adbk/a4CHa+zPgdz3e/N436zSn1XAC8Cvc3+K31mxT/3Nn/nAt3P6P+RpdQIbga5h/n15/gyv/tyf%0A5+vXgaMbWue2eqXfy4r5wcLwbfkDvhu4I8+c24GPArtz/n15Bj3DwK2Ei4HnDOBDhS/iw7mtPbne%0A5sKX8EngvwBfzF/iY8CXgU+RInYn6dYZO/O4twK35C/0+vwZNgPP5M8/I+etzZ91SS/z4CHS/ZXG%0A5YXptjzuJaQV6VDtT3fuyydJfxgM0kL+NtLCva/G/uwHLgC+lb+j/XlaJ/TSnw2kH9BbK/pT2adq%0A8+epPK1ncr9eBM7OfVpLWjaG4/fl+TO8+rMBWExa1r+b01cDfwW8vtZ17lA/JzAB+FVE3BoRs0hb%0AKNcDp5O2xr8BXBERx5NWxD8kbVXeD/yANMMfBv4vMJr0B7UrScFlDNAB/BT4t6SZfjjwceBZ4E9z%0A+R2kGTsfOJd0K+xzI2IMaWvg8IiYktv5G9Ju4i7g5XkaT5IOuwVpwfks6YteDxyW238xIi4iLSxP%0AA52SJkTEijwfuiPiVuD9pAWxOA8mR8T6OLhLOh4gIr5CCoJDtT+jcl9eCjxA2qK/OvfrRVIwqLU/%0A34uI9wOvJv34zs7fRxvpUGJPf54HxkTE/RX9ObKiT9Xmz1bSltvO3K8XSXuEkFaADNPvy/NnePXn%0AedIRiSWkuzGMAVYAAm6s+Xktrd7y72VP4NekLcMf5Jm0slC2O8/ULwH3kLbmTyWt2H9EChJ/k9NP%0Ak7bsr8yvfXlGbiAFjEdJh5L+EtiT298IrOR390ZWknbTbs5tHiiUXU1a6bwPeHue/nxSkPkSKQAd%0Anevuze9vzAvK06QT81fkBebe/Hl2AmeR9lg+k+s9mz/DXTm/OA+2A18Bvprnz+bcnz8a4v3ZSWH3%0AlbSL/cb8/ezOebX0Zx/wz730ZxFpi2pDoT+bcvltwJ/l/lyU+/c7faoyf54l/bCfIy2nv8nT+kye%0ADweG6ffl+TO8+rMpz9uX5tf6wu/pZcCG4bonMBv4X8DnSIdolsJvT75+mvRFbAHOAe4mrZzfTppJ%0AG0gzdgZwI2mr4wsR8WnSyvsnuc3RQDvwx6SZdZike4FXkW5qV5wvbaStmPWkXa5nJf1U0l8A00lb%0AAaeTDmvsJ+2a/UOk22P/HfD63M7FksZExCPATODmiDhA2kX8Rh73N7l/P82f6VnSgrWStMB9lLSF%0AXJwHH8/TP5O0xXBFoT+rh2p/SIfdevoC6fxKJ+nw200ANfZnI2lPorI/j5GWg88U+nNL/qxfyunV%0ApPtXnd5Ln/qbP18g7SX+hrScnpvb20b6MW4cpt+X58/w6k/PobfjSHsBczloPCnYVjXsbxsh6WxS%0A4JhAOpzzBLA0In4o6c9IZ87vy88u+G5E7JH0auC/R8Qlkl5LirqTSMfaLgBOjYi/zYHnvaQv7TJS%0ABP8G6QfxNtJWwZyI6JR0NOk43H2D+PHNrMQkzeLgBvDmnP1q4F8DH4mIO6o20urDP3UeKprXV7qy%0ArNWv/vpare+1lo3UdlrR16HWv6HW16HW9+HU10PdDunIxUzgWtKexUxgVHG8/l5D8XBQf9RP+nfK%0A8tPJako3Wlalbn997bfvdZSN1HZa0deh1r+h1tdWTLPV0xgW7UTEgUhHIFZGxHcj4r6I2E+NhuTh%0AIEkncPAQD6SThpCO3x8DvJJ0AuVXpCsRlkXEuoo2PhwRX64l3WhZTv816Zje/aSz+ffkfh8ZEd/P%0An2UC6QqLR/Pw/cA7SCd2qpbV2c6TQETEz3NQej2wKSK+KGka6YqFnvT7SFsNd+U2ai2rp51pwCzg%0A0UiH6G6IiAsL8++36f7K6qlbZzvvIJ07WE26dHEGsDoi7qy1rJ66xTLSMeGjgZNIlx+fl7/HR4DP%0AAwsL6buBdxbqjiWdw6pWVk87nydd6twGPEj6jd0YEZvzvLqcdCXW5uJwZVk9dauU9Txz5MmI+Kd8%0ASPdC0v9JPpbLetLzSecfjiMth8+Rfo/Vyupp52Okw8LvJV3x9DAHL/98Fek4/65C+oj8/XaRruSp%0Atayedvbn7/HbEbGbAkm3RsS7qabWXYbBepGucV2Zv4wPkC5/ejK/VpIuPbs9vy/J9VYC8yvauajW%0AdBNll5NOdn2ftPK7h3QC+fukS7u+UkjvIwWsnro7ayyrt531pJNyn83jbiZdqXEP6WRpT3oTaSW0%0AlXQeZVeNZfW0s5O04D7KwevG95GucHghvxfTPcPbeynrq2497WwnbTg8S7oC7TnSsnMl6aT03jz8%0A0/w5+ir7bh63lrr9le0ulG3Pbf6bnN6Y51lPei/pevR35O+3u8ayetrZmNM7Sb+v/blf/w+4NPf3%0AyZx+vp+yeur2V7aCtFz/gHQubjMH//fzy4r0M6STpw/msmdrLKunnZ2kE7H/COzI/X4sD68mXfHT%0Ak36S9Hu4mxT4H66xrJ52VpPOTy4kXX11WsW6anxN69xWr/R7CQK/AF5amSbtBeztKaNwCRS9XA4F%0APFFruomyVcDmPDyZdDb+4zm9Jn9pPekX8oJ1RS91+yurt50O4L+SfkzPk67tPpb0g15TSAfpn9Fj%0Act0Xaiyrt52bgNNIV2J15z5dQfpR3UVaQV2e0z1ll+fvvZa69bRzOekE2jbSiu8FoD3PuweA5/Pw%0A4Xm+9lW2B1hVY91ay1YCLxSWrT2k2wb0pIuXJj9YUbe/snra2UP6M9JLgHeRgmcX6Rr0e3L6DuDv%0AScGtr7IbSFvKtdTtr+xXuexHpA2N1bmfbbn9RwrpIC13baQV9fM1ltXbTs/6ZwzptzCKdCJ2JSlg%0A9KSfB+7OdY+vqNtfWT3trCyUvRp4qJF17lA8J3CAtCtWmR5P+hJ6ysYDkyQ9QoqOkyQ93/MCJlak%0AK8sn1VjWZzvAicCE3Icf5H6dIenzpIXr8UI6SLvhZ5NWRntrLKunnQOkFe6ZpBVcRMT+SPck6SZd%0Au9yTjoj4dUTsIW3xHKixrJ52nidtRX2K9GNex8F/i55L+nPfYaQtn9cUyu4lXXpXS9162rk3D3eT%0AtqIOAPskvZJ8fFXSMaQ//lCl7EAddfsqO5D7BWnlu1fSRZKOJ+0VbC2kX5T06Vx3I9BdY1k97TwH%0AHBbpUsZNeT4dR/rvzZOkZe8a0mXUR/ZTdjZpA6mWutXKXkM6RDUGOCEfIhpLClQvLaTJ70fmui+p%0Asazedl6Z34/K32dbRDxB2hB9SSGt3AakZV81ltXTzsuAoyVdBdwJvEHS05LWSbpK6b5a1TWz1X4o%0AXqTjx52kQz6LSD/w5/JrBWmLoCu/d5N2qzeRjul1kRbAU0lRvJju+Sfp2yvS1cr6a+cB0hboa0hb%0A5d3AKaQtof3AjwvpAP6QtEXRk66lrN52xlSUjSEdT3yQdA6hJ/0c6d+hkLbkn6uxrJ52Hsz5E4Hv%0AkXZhn8jpfyRd2ra1MFxZVk/dWtvZTdra3MjBALsxv/aSdrU35XnXV1nPYbZa6lZr5yZS8Px5rvsM%0AKXiuyv3rSa8hBY0X82eotayedlblPjxG2ipfV/HbXNnbcC9lYyhslVap21/ZJ3JfHufgXtzuPA9/%0ASNrL60mvzZ/hGQ7+OauWsnrbeYZ0ePMF0nmUR0iHqvaQbl3Sk96bl5Gv5H4/VWNZPe3syd/ZX5E2%0ASO/N8+0Pct6dNa1zW73S7yMQ9Fzy9J78ehtppfse0kmZi0m3dVgOzCNfDgV8DXhHHv52RfqXPcOV%0A6SplfbZDWrHcXBjve8Af5OFTc3lP+rye4cp0lbJ62jmtYj6elt/Hkv7iPrqQPrlQ77fpGsrqaecN%0AFWWXAn9byDunJ10crpZutKy3dMWKa0rlcD1ljbZD2qp8K/DvSPeEOYp0V9RTekm/tsGyWuv+e/JN%0AGIHjK+bR8b0NN1O3hnaOA47Lw68gXXTwJ32kT8jpGXWW1VN3JunE8Z/m9ImkddIJlelGy+psZ31x%0AflXMuz7Liq8heXWQmZlVJ+lO0o0zF0e+v1H+k+uHgD+OiDOrtTEUzwmYmVlt3kc6T3GPpF2SdpGu%0AJDqWdLSkKu8JmJmNQJIuiojrq9ZzEDAzG3kkPRERr65Wb8g/XtLMzHqXL0/vtYh0wr8qBwEzs+Fr%0AHOl5BL+qyBfpORtVOQiYmQ1ft5Ken76yskDS3bU04HMCZmYl5ktEzcxKzEHAzKzEHATMMkmfkrRG%0A0iOSVkp6a6v7ZHao+cSwGSDpbaQ7ep4cEd2SxpLu0thoe20RsW/AOmh2iHhPwCwZD+yMiG6AiNgZ%0AEU9Keoukf5b0sKQVko6U9HJJ10taJekhSacDSPqQpGWSfky6uSGSPi7p53nv4tN9T96sNbwnYJbc%0ACfy1pF+Qbsh1E/Cz/P6+SI/rPIqDD6iJiHiD0mM/78z34wc4GXhjROyS9C5gKululAKWSXpnRNw7%0AuB/NrG/eEzADIuJZ0m2V55GeH3ET8GFgW0T8PNfZnQ/xvAP4Zs57lHS/+54gcFekB+pAejrXu0gP%0AjHmQdOvfqYPygcxq5D0Bsywi9pPuwHi3pFWkh4rX67nCsIDPRsSXB6B7ZoeE9wTMAEmvk1TcSv9D%0A0uMwx0t6S65zpKQ20kPQ35/zjic933V9L83+CPhzSUfkuhMkveoQfgyzunlPwCw5Avg/+bms+0iP%0AOJ0HXJ/3dkDbAAAAXElEQVTzDyOdDziT9Azca/Pewj7gQ/mKot9pMCLulPR64Ge57FngA6THbJoN%0ACb5thJlZiflwkJlZiTkImJmVmIOAmVmJOQiYmZWYg4CZWYk5CJiZlZiDgJlZif0L1LOy9tames4A%0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data:image/png;base64,iVBORw0KGgoAAAANSUhEUgAAAYEAAAEWCAYAAACAOivfAAAABHNCSVQICAgIfAhkiAAAAAlwSFlz%0AAAALEgAACxIB0t1+/AAAIABJREFUeJzt3XucHWWd5/HP17RGwk0wbSYk0WTdIAbUEWKM4riwMBIG%0Al7Crg2FUIsMSZ0Bhd12dRHeH1XllZHZcV1kH1qhg8ELIKEoEQZgosOsIsYFAbsS0JJCEhHSIGiDQ%0AIclv/nieNuWxu8+t06e76/t+vc7r1HOpp55Tp0796naqFBGYmVk5vaTVHTAzs9ZxEDAzKzEHATOz%0AEnMQMDMrMQcBM7MScxAwMysxBwEzsxJzEDAzKzEHATOzEmtrdQeqGTt2bEyePLnV3TAzG1YeeOCB%0AnRHRXq3ekA8CkydPpqOjo9XdMDMbViQ9Xks9Hw4yMysxBwEzsxJzEDAzKzEHATOzEnMQMDMrMQcB%0AM7MScxAwMysxBwEzsxJzEDCzYWPy/NuYPP+2VndjRHEQMDMrMQcBM7MSqxoEJF0naYek1RX5H5X0%0AqKQ1kv5nIX+BpE5J6yWdVcg/RdKqXHa1JA3sRzEzs3rVsifwdWBWMUPS6cBs4E0RcSLwuZw/DZgD%0AnJjHuUbSqDzatcAlwNT8+p02zcxs8FUNAhFxL7CrIvsvgasiojvX2ZHzZwNLIqI7IjYCncAMSeOB%0AoyLivogI4AbgvIH6EGZm1phGzwkcD/yRpPsl3SPpLTl/ArC5UG9LzpuQhyvzeyVpnqQOSR1dXV0N%0AdtHMzKppNAi0AccCM4GPA0sH8hh/RCyKiOkRMb29veozEczMrEGNBoEtwM2RrAAOAGOBrcCkQr2J%0AOW9rHq7MNzOzFmo0CHwfOB1A0vHAy4CdwDJgjqTRkqaQTgCviIhtwG5JM/Mew4XALU333szMmlL1%0A8ZKSbgROA8ZK2gJcCVwHXJcvG90LzM0nfNdIWgqsBfYBl0XE/tzUpaQrjQ4Dbs8vMzNroapBICIu%0A6KPoA33UXwgs7CW/Aziprt6Zmdkh5X8Mm5mVmIOAmVmJOQiYmZWYg4CZWYk5CJiZlZiDgJlZiTkI%0AmFmf/CSvkc9BwMysxBwEzMxKzEHAzKzEHATMzErMQcDMrMQcBMzMSsxBwMysxBwEzMxKzEHAzKzE%0AqgYBSddJ2pGfIlZZ9jFJIWlsIW+BpE5J6yWdVcg/RdKqXHb1QD6Y3szMGlPLnsDXgVmVmZImAe8C%0AnijkTQPmACfmca6RNCoXXwtcQnru8NTe2jQzs8FVNQhExL3Arl6K/jfwCSAKebOBJRHRHREbgU5g%0AhqTxwFERcV9+FvENwHlN997MzJrS0DkBSbOBrRHxcEXRBGBzIb0l503Iw5X5fbU/T1KHpI6urq5G%0AumhmZjWoOwhIGgN8Evjrge9OEhGLImJ6RExvb28/VJMxMyu9tgbGeS0wBXg4n9udCDwoaQawFZhU%0AqDsx523Nw5X5ZmbWQnXvCUTEqoh4VURMjojJpEM7J0fEdmAZMEfSaElTSCeAV0TENmC3pJn5qqAL%0AgVsG7mOYmVkjarlE9EbgZ8DrJG2RdHFfdSNiDbAUWAvcAVwWEftz8aXAV0kni38J3N5k383MrElV%0ADwdFxAVVyidXpBcCC3up1wGcVGf/zMzsEPI/hs3MSsxBwMysxBwEzMxKzEHAzKzEHATMzErMQcDM%0ArMQcBMzMSsxBwMysxBwEzMxKzEHAzKzEHATMzErMQcDMrMQcBMzMSsxBwMysxBwEzMxKzEHAzKzE%0Aanmy2HWSdkhaXcj7e0mPSnpE0vckvaJQtkBSp6T1ks4q5J8iaVUuuzo/ZtLMzFqolj2BrwOzKvLu%0AAk6KiDcCvwAWAEiaBswBTszjXCNpVB7nWuAS0nOHp/bSppmZDbKqQSAi7gV2VeTdGRH7cvI+YGIe%0Ang0siYjuiNhIep7wDEnjgaMi4r6ICOAG4LyB+hBmZtaYgTgn8OccfGj8BGBzoWxLzpuQhyvzeyVp%0AnqQOSR1dXV0D0EUzM+tNU0FA0qeAfcC3BqY7SUQsiojpETG9vb19IJs2M7OCtkZHlPQh4N3AGfkQ%0AD8BWYFKh2sSct5WDh4yK+WZm1kIN7QlImgV8Ajg3IvYUipYBcySNljSFdAJ4RURsA3ZLmpmvCroQ%0AuKXJvpuZWZOq7glIuhE4DRgraQtwJelqoNHAXflKz/si4i8iYo2kpcBa0mGiyyJif27qUtKVRoeR%0AziHcjpmZtVTVIBARF/SS/bV+6i8EFvaS3wGcVFfvzMzskPI/hs3MSsxBwMysxBwEzMxKzEHAzKzE%0AHATMzErMQcDMrMQcBMzMSsxBwMysxBwEzMxKzEHAzKzEHATMzErMQcDMrMQcBMzMSsxBwMysxBwE%0AzMxKzEHAzA65yfNvY/L821rdDetF1SAg6TpJOyStLuQdK+kuSRvy+zGFsgWSOiWtl3RWIf8USaty%0A2dX5MZNmZtZCtewJfB2YVZE3H1geEVOB5TmNpGnAHODEPM41kkblca4FLiE9d3hqL22amdkgqxoE%0AIuJeYFdF9mxgcR5eDJxXyF8SEd0RsRHoBGZIGg8cFRH3RUQANxTGMTOzFmn0nMC4iNiWh7cD4/Lw%0ABGBzod6WnDchD1fmm5lZCzV9Yjhv2ccA9OW3JM2T1CGpo6urayCbNjOzgkaDwFP5EA/5fUfO3wpM%0AKtSbmPO25uHK/F5FxKKImB4R09vb2xvsopmZVdNoEFgGzM3Dc4FbCvlzJI2WNIV0AnhFPnS0W9LM%0AfFXQhYVxzMysRdqqVZB0I3AaMFbSFuBK4CpgqaSLgceB8wEiYo2kpcBaYB9wWUTsz01dSrrS6DDg%0A9vwyM7MWqhoEIuKCPorO6KP+QmBhL/kdwEl19c7M7BDo+ePapqvOaXFPWs//GDYzKzEHAbMhxLdX%0AsMHmIGBmVmIOAmZmJeYgYGZWYg4CZmYl5iBgZlZiDgJmZiXmIGBmVmIOAmZmJeYgYGZWYg4CZmYl%0A5iBgZlZiDgJmZiXmIGBm1qCRcMM/BwEzsxJrKghI+s+S1khaLelGSS+XdKykuyRtyO/HFOovkNQp%0Aab2ks5rvvpmZNaPhICBpAnA5MD0iTgJGAXOA+cDyiJgKLM9pJE3L5ScCs4BrJI1qrvtmZtaMZg8H%0AtQGHSWoDxgBPArOBxbl8MXBeHp4NLImI7ojYCHQCM5qcvpmZNaHhIBARW4HPAU8A24DfRMSdwLiI%0A2JarbQfG5eEJwOZCE1tynpmZtUgzh4OOIW3dTwGOAw6X9IFinYgIIBpoe56kDkkdXV1djXbRzMyq%0AaOZw0JnAxojoiogXgZuBtwNPSRoPkN935PpbgUmF8SfmvN8TEYsiYnpETG9vb2+ii2Zm1p9mgsAT%0AwExJYyQJOANYBywD5uY6c4Fb8vAyYI6k0ZKmAFOBFU1M38zMmtTW6IgRcb+k7wAPAvuAh4BFwBHA%0AUkkXA48D5+f6ayQtBdbm+pdFxP4m+29mZk1oOAgARMSVwJUV2d2kvYLe6i8EFjYzTTMzGzj+x7CV%0A2kj4279ZMxwEzMxKzEHAzKzEHATMzErMQcBsBPK5DquVg4CZWYk5CJiZlZiDgJlZiTkImJmVmIOA%0AmVmJOQiYmZWYg4CZWYk5CJiZlZiDgJlZiTkImJmVmIOAmVmJOQiYmZVYU0FA0iskfUfSo5LWSXqb%0ApGMl3SVpQ34/plB/gaROSeslndV8983MrBnN7gl8EbgjIk4A3kR60Px8YHlETAWW5zSSpgFzgBOB%0AWcA1kkY1OX0zM2tCw0FA0tHAO4GvAUTE3oj4NTAbWJyrLQbOy8OzgSUR0R0RG4FOYEaj0zczs+Y1%0AsycwBegCrpf0kKSvSjocGBcR23Kd7cC4PDwB2FwYf0vO+z2S5knqkNTR1dXVRBfNzKw/zQSBNuBk%0A4NqIeDPwHPnQT4+ICCDqbTgiFkXE9IiY3t7e3kQXzcysP80EgS3Aloi4P6e/QwoKT0kaD5Dfd+Ty%0ArcCkwvgTc56ZmbVIw0EgIrYDmyW9LmedAawFlgFzc95c4JY8vAyYI2m0pCnAVGBFo9M3M7PmtTU5%0A/keBb0l6GfAYcBEpsCyVdDHwOHA+QESskbSUFCj2AZdFxP4mp29mZk1oKghExEpgei9FZ/RRfyGw%0AsJlpmpnZwPE/hs3MSsxBwMysxBwEzMxKzEHAzKzEHATMzErMQcBsAEyefxuT59/W6m6Y1c1BwAaV%0AV5ZmQ4uDgJlZiTkImJmVmIOAmVmJOQiYmZWYg4CZWYk5CJiZlZiDgJlZiTkImJmVmIOAmVmJNR0E%0AJI2S9JCkW3P6WEl3SdqQ348p1F0gqVPSeklnNTttMxt5/I/ywTUQewJXAOsK6fnA8oiYCizPaSRN%0AA+YAJwKzgGskjRqA6ZuZWYOaCgKSJgLnAF8tZM8GFufhxcB5hfwlEdEdERuBTmBGM9M3M7PmNLsn%0A8AXgE8CBQt64iNiWh7cD4/LwBGBzod6WnPd7JM2T1CGpo6urq8kumplZXxoOApLeDeyIiAf6qhMR%0AAUS9bUfEooiYHhHT29vbG+2imZlV0dbEuKcC50r6E+DlwFGSvgk8JWl8RGyTNB7YketvBSYVxp+Y%0A88zMrEUa3hOIiAURMTEiJpNO+P44Ij4ALAPm5mpzgVvy8DJgjqTRkqYAU4EVDffczMya1syeQF+u%0AApZKuhh4HDgfICLWSFoKrAX2AZdFxP5DMH0zM6vRgASBiLgbuDsPPw2c0Ue9hcDCgZimlVvPteSb%0ArjqnxT0xG978j2EzsxJzEDCzIcvPpD70HATMzErMQcDMrMQcBMzMSsxBwMysxBwEzMxKzEHAzKzE%0AHARGOF9iZ9bc72Ck/34cBMxKbqSs5LzB0xgHATOzEnMQMLMRyXsFtXEQMDMrMQcBM7MScxAwMysx%0ABwEzsxJr5kHzkyT9RNJaSWskXZHzj5V0l6QN+f2YwjgLJHVKWi/prIH4AGY2vPnSztZqZk9gH/Cx%0AiJgGzAQukzQNmA8sj4ipwPKcJpfNAU4EZgHXSBrVTOfNrHW88h4ZmnnQ/LaIeDAPPwOsAyYAs4HF%0Audpi4Lw8PBtYEhHdEbER6ARmNDp9G1z+wVs1xeVjOC8vreh7K+fXgJwTkDQZeDNwPzAuIrblou3A%0AuDw8AdhcGG1LzuutvXmSOiR1dHV1DUQXzcysF00HAUlHAN8F/lNE7C6WRUQAUW+bEbEoIqZHxPT2%0A9vZmu2hmNiCG8x5OX5oKApJeSgoA34qIm3P2U5LG5/LxwI6cvxWYVBh9Ys4zM7MWaebqIAFfA9ZF%0AxOcLRcuAuXl4LnBLIX+OpNGSpgBTgRWNTt/MzJrX1sS4pwIfBFZJWpnzPglcBSyVdDHwOHA+QESs%0AkbQUWEu6suiyiNjfxPTNbID1HOrYdNU5w3oa9Rhq/RlsDQeBiPj/gPooPqOPcRYCCxudppmZDSz/%0AY9jMrMQcBAbYSLx6wGwo8m9tYDgImA0TA7XS88rTihwEzMwOgcpgO1QDr4OA2SAbqiuDarwH0b/h%0AOn8cBMzMSsxBwMxskA2lvQYHgSFqKC0kdug08z2PlLt2Wms5CNiI18xKdiSsWEfK57BDw0HASmWg%0AtrzNRgoHAbMhylvwNhgcBMyyQ7XS9crchjIHATOzEnMQMGtAf1v33vK3Zgz28uMgYAPOK0Cz1mgk%0AgIyoIOAtsOGt0Xut9DaelwOz2gx6EJA0S9J6SZ2S5g/29G3o8MrarLpD/TsZ1CAgaRTwD8DZwDTg%0AAknTBrMPtSjLymkwtrx9+2OzgTXQv4PB3hOYAXRGxGMRsRdYAswe5D4Mmmory4H6J+uhWCF7pWtW%0ADoqIwZuY9F5gVkT8x5z+IPDWiPhIRb15wLycfB2wHhgL7Mx5xeHKdH9l9dR1O27H7bid4dzOayKi%0AnWoiYtBewHuBrxbSHwS+VOO4Hb0N11PmdtyO23E7ZWqnltdgHw7aCkwqpCfmPDMza4HBDgI/B6ZK%0AmiLpZcAcYNkg98HMzLK2wZxYROyT9BHgR8Ao4LqIWFPj6Iv6GK6nzO24HbfjdsrUTlWDemLYzMyG%0AlhH1j2EzM6uPg4CZWYk5CJiZlZiDgJlZiQ3q1UGNkPQK4CURsSun2yJiXx4+AjgBeKynvEV9HAdM%0AyMmtEfFUL3WOiIhnK/KOLfZb0rkRsayyTNKbgX8FrIuItX3Mg98ARwD7gWeAY8rQn7x8jAXeVEd/%0AHgMOp5/vrN7+VPRpyMyfPFxvfzx/hld/HqucVl3q+WfZYLyA/1YYngYE8Dzpb9B/BzwN/IJ0E7rH%0AgOWkP5wtAE4GxvXR7hG95B1bkT43v7+il7K2YlvAmcDFwCPAo8A/5dejwH25L2/Iw5uBPaTbX6wB%0A3go8B2zPn+tHwHty+nKgG3gc2AT8jzwPtgJbgJsq5sFmYBfwIrCPtIDuBZ4EfjKE+3N+oS+LgKeA%0Adbk/a4CHa+zPgdz3e/N436zSn1XAC8Cvc3+K31mxT/3Nn/nAt3P6P+RpdQIbga5h/n15/gyv/tyf%0A5+vXgaMbWue2eqXfy4r5wcLwbfkDvhu4I8+c24GPArtz/n15Bj3DwK2Ei4HnDOBDhS/iw7mtPbne%0A5sKX8EngvwBfzF/iY8CXgU+RInYn6dYZO/O4twK35C/0+vwZNgPP5M8/I+etzZ91SS/z4CHS/ZXG%0A5YXptjzuJaQV6VDtT3fuyydJfxgM0kL+NtLCva/G/uwHLgC+lb+j/XlaJ/TSnw2kH9BbK/pT2adq%0A8+epPK1ncr9eBM7OfVpLWjaG4/fl+TO8+rMBWExa1r+b01cDfwW8vtZ17lA/JzAB+FVE3BoRs0hb%0AKNcDp5O2xr8BXBERx5NWxD8kbVXeD/yANMMfBv4vMJr0B7UrScFlDNAB/BT4t6SZfjjwceBZ4E9z%0A+R2kGTsfOJd0K+xzI2IMaWvg8IiYktv5G9Ju4i7g5XkaT5IOuwVpwfks6YteDxyW238xIi4iLSxP%0AA52SJkTEijwfuiPiVuD9pAWxOA8mR8T6OLhLOh4gIr5CCoJDtT+jcl9eCjxA2qK/OvfrRVIwqLU/%0A34uI9wOvJv34zs7fRxvpUGJPf54HxkTE/RX9ObKiT9Xmz1bSltvO3K8XSXuEkFaADNPvy/NnePXn%0AedIRiSWkuzGMAVYAAm6s+Xktrd7y72VP4NekLcMf5Jm0slC2O8/ULwH3kLbmTyWt2H9EChJ/k9NP%0Ak7bsr8yvfXlGbiAFjEdJh5L+EtiT298IrOR390ZWknbTbs5tHiiUXU1a6bwPeHue/nxSkPkSKQAd%0Anevuze9vzAvK06QT81fkBebe/Hl2AmeR9lg+k+s9mz/DXTm/OA+2A18Bvprnz+bcnz8a4v3ZSWH3%0AlbSL/cb8/ezOebX0Zx/wz730ZxFpi2pDoT+bcvltwJ/l/lyU+/c7faoyf54l/bCfIy2nv8nT+kye%0ADweG6ffl+TO8+rMpz9uX5tf6wu/pZcCG4bonMBv4X8DnSIdolsJvT75+mvRFbAHOAe4mrZzfTppJ%0AG0gzdgZwI2mr4wsR8WnSyvsnuc3RQDvwx6SZdZike4FXkW5qV5wvbaStmPWkXa5nJf1U0l8A00lb%0AAaeTDmvsJ+2a/UOk22P/HfD63M7FksZExCPATODmiDhA2kX8Rh73N7l/P82f6VnSgrWStMB9lLSF%0AXJwHH8/TP5O0xXBFoT+rh2p/SIfdevoC6fxKJ+nw200ANfZnI2lPorI/j5GWg88U+nNL/qxfyunV%0ApPtXnd5Ln/qbP18g7SX+hrScnpvb20b6MW4cpt+X58/w6k/PobfjSHsBczloPCnYVjXsbxsh6WxS%0A4JhAOpzzBLA0In4o6c9IZ87vy88u+G5E7JH0auC/R8Qlkl5LirqTSMfaLgBOjYi/zYHnvaQv7TJS%0ABP8G6QfxNtJWwZyI6JR0NOk43H2D+PHNrMQkzeLgBvDmnP1q4F8DH4mIO6o20urDP3UeKprXV7qy%0ArNWv/vpare+1lo3UdlrR16HWv6HW16HW9+HU10PdDunIxUzgWtKexUxgVHG8/l5D8XBQf9RP+nfK%0A8tPJako3Wlalbn997bfvdZSN1HZa0deh1r+h1tdWTLPV0xgW7UTEgUhHIFZGxHcj4r6I2E+NhuTh%0AIEkncPAQD6SThpCO3x8DvJJ0AuVXpCsRlkXEuoo2PhwRX64l3WhZTv816Zje/aSz+ffkfh8ZEd/P%0An2UC6QqLR/Pw/cA7SCd2qpbV2c6TQETEz3NQej2wKSK+KGka6YqFnvT7SFsNd+U2ai2rp51pwCzg%0A0UiH6G6IiAsL8++36f7K6qlbZzvvIJ07WE26dHEGsDoi7qy1rJ66xTLSMeGjgZNIlx+fl7/HR4DP%0AAwsL6buBdxbqjiWdw6pWVk87nydd6twGPEj6jd0YEZvzvLqcdCXW5uJwZVk9dauU9Txz5MmI+Kd8%0ASPdC0v9JPpbLetLzSecfjiMth8+Rfo/Vyupp52Okw8LvJV3x9DAHL/98Fek4/65C+oj8/XaRruSp%0Atayedvbn7/HbEbGbAkm3RsS7qabWXYbBepGucV2Zv4wPkC5/ejK/VpIuPbs9vy/J9VYC8yvauajW%0AdBNll5NOdn2ftPK7h3QC+fukS7u+UkjvIwWsnro7ayyrt531pJNyn83jbiZdqXEP6WRpT3oTaSW0%0AlXQeZVeNZfW0s5O04D7KwevG95GucHghvxfTPcPbeynrq2497WwnbTg8S7oC7TnSsnMl6aT03jz8%0A0/w5+ir7bh63lrr9le0ulG3Pbf6bnN6Y51lPei/pevR35O+3u8ayetrZmNM7Sb+v/blf/w+4NPf3%0AyZx+vp+yeur2V7aCtFz/gHQubjMH//fzy4r0M6STpw/msmdrLKunnZ2kE7H/COzI/X4sD68mXfHT%0Ak36S9Hu4mxT4H66xrJ52VpPOTy4kXX11WsW6anxN69xWr/R7CQK/AF5amSbtBeztKaNwCRS9XA4F%0APFFruomyVcDmPDyZdDb+4zm9Jn9pPekX8oJ1RS91+yurt50O4L+SfkzPk67tPpb0g15TSAfpn9Fj%0Act0Xaiyrt52bgNNIV2J15z5dQfpR3UVaQV2e0z1ll+fvvZa69bRzOekE2jbSiu8FoD3PuweA5/Pw%0A4Xm+9lW2B1hVY91ay1YCLxSWrT2k2wb0pIuXJj9YUbe/snra2UP6M9JLgHeRgmcX6Rr0e3L6DuDv%0AScGtr7IbSFvKtdTtr+xXuexHpA2N1bmfbbn9RwrpIC13baQV9fM1ltXbTs/6ZwzptzCKdCJ2JSlg%0A9KSfB+7OdY+vqNtfWT3trCyUvRp4qJF17lA8J3CAtCtWmR5P+hJ6ysYDkyQ9QoqOkyQ93/MCJlak%0AK8sn1VjWZzvAicCE3Icf5H6dIenzpIXr8UI6SLvhZ5NWRntrLKunnQOkFe6ZpBVcRMT+SPck6SZd%0Au9yTjoj4dUTsIW3xHKixrJ52nidtRX2K9GNex8F/i55L+nPfYaQtn9cUyu4lXXpXS9162rk3D3eT%0AtqIOAPskvZJ8fFXSMaQ//lCl7EAddfsqO5D7BWnlu1fSRZKOJ+0VbC2kX5T06Vx3I9BdY1k97TwH%0AHBbpUsZNeT4dR/rvzZOkZe8a0mXUR/ZTdjZpA6mWutXKXkM6RDUGOCEfIhpLClQvLaTJ70fmui+p%0Asazedl6Z34/K32dbRDxB2hB9SSGt3AakZV81ltXTzsuAoyVdBdwJvEHS05LWSbpK6b5a1TWz1X4o%0AXqTjx52kQz6LSD/w5/JrBWmLoCu/d5N2qzeRjul1kRbAU0lRvJju+Sfp2yvS1cr6a+cB0hboa0hb%0A5d3AKaQtof3AjwvpAP6QtEXRk66lrN52xlSUjSEdT3yQdA6hJ/0c6d+hkLbkn6uxrJ52Hsz5E4Hv%0AkXZhn8jpfyRd2ra1MFxZVk/dWtvZTdra3MjBALsxv/aSdrU35XnXV1nPYbZa6lZr5yZS8Px5rvsM%0AKXiuyv3rSa8hBY0X82eotayedlblPjxG2ipfV/HbXNnbcC9lYyhslVap21/ZJ3JfHufgXtzuPA9/%0ASNrL60mvzZ/hGQ7+OauWsnrbeYZ0ePMF0nmUR0iHqvaQbl3Sk96bl5Gv5H4/VWNZPe3syd/ZX5E2%0ASO/N8+0Pct6dNa1zW73S7yMQ9Fzy9J78ehtppfse0kmZi0m3dVgOzCNfDgV8DXhHHv52RfqXPcOV%0A6SplfbZDWrHcXBjve8Af5OFTc3lP+rye4cp0lbJ62jmtYj6elt/Hkv7iPrqQPrlQ77fpGsrqaecN%0AFWWXAn9byDunJ10crpZutKy3dMWKa0rlcD1ljbZD2qp8K/DvSPeEOYp0V9RTekm/tsGyWuv+e/JN%0AGIHjK+bR8b0NN1O3hnaOA47Lw68gXXTwJ32kT8jpGXWW1VN3JunE8Z/m9ImkddIJlelGy+psZ31x%0AflXMuz7Liq8heXWQmZlVJ+lO0o0zF0e+v1H+k+uHgD+OiDOrtTEUzwmYmVlt3kc6T3GPpF2SdpGu%0AJDqWdLSkKu8JmJmNQJIuiojrq9ZzEDAzG3kkPRERr65Wb8g/XtLMzHqXL0/vtYh0wr8qBwEzs+Fr%0AHOl5BL+qyBfpORtVOQiYmQ1ft5Ken76yskDS3bU04HMCZmYl5ktEzcxKzEHAzKzEHATMMkmfkrRG%0A0iOSVkp6a6v7ZHao+cSwGSDpbaQ7ep4cEd2SxpLu0thoe20RsW/AOmh2iHhPwCwZD+yMiG6AiNgZ%0AEU9Keoukf5b0sKQVko6U9HJJ10taJekhSacDSPqQpGWSfky6uSGSPi7p53nv4tN9T96sNbwnYJbc%0ACfy1pF+Qbsh1E/Cz/P6+SI/rPIqDD6iJiHiD0mM/78z34wc4GXhjROyS9C5gKululAKWSXpnRNw7%0AuB/NrG/eEzADIuJZ0m2V55GeH3ET8GFgW0T8PNfZnQ/xvAP4Zs57lHS/+54gcFekB+pAejrXu0gP%0AjHmQdOvfqYPygcxq5D0Bsywi9pPuwHi3pFWkh4rX67nCsIDPRsSXB6B7ZoeE9wTMAEmvk1TcSv9D%0A0uMwx0t6S65zpKQ20kPQ35/zjic933V9L83+CPhzSUfkuhMkveoQfgyzunlPwCw5Avg/+bms+0iP%0AOJ0HXJ/3dkDbAAAAXElEQVTzDyOdDziT9Azca/Pewj7gQ/mKot9pMCLulPR64Ge57FngA6THbJoN%0ACb5thJlZiflwkJlZiTkImJmVmIOAmVmJOQiYmZWYg4CZWYk5CJiZlZiDgJlZif0L1LOy9tames4A%0AAAAASUVORK5CYI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data:image/png;base64,iVBORw0KGgoAAAANSUhEUgAAAYEAAAEWCAYAAACAOivfAAAABHNCSVQICAgIfAhkiAAAAAlwSFlz%0AAAALEgAACxIB0t1+/AAAIABJREFUeJzt3XucHWWd5/HP17RGwk0wbSYk0WTdIAbUEWKM4riwMBIG%0Al7Crg2FUIsMSZ0Bhd12dRHeH1XllZHZcV1kH1qhg8ELIKEoEQZgosOsIsYFAbsS0JJCEhHSIGiDQ%0AIclv/nieNuWxu8+t06e76/t+vc7r1HOpp55Tp0796naqFBGYmVk5vaTVHTAzs9ZxEDAzKzEHATOz%0AEnMQMDMrMQcBM7MScxAwMysxBwEzsxJzEDAzKzEHATOzEmtrdQeqGTt2bEyePLnV3TAzG1YeeOCB%0AnRHRXq3ekA8CkydPpqOjo9XdMDMbViQ9Xks9Hw4yMysxBwEzsxJzEDAzKzEHATOzEnMQMDMrMQcB%0AM7MScxAwMysxBwEzsxJzEDCzYWPy/NuYPP+2VndjRHEQMDMrMQcBM7MSqxoEJF0naYek1RX5H5X0%0AqKQ1kv5nIX+BpE5J6yWdVcg/RdKqXHa1JA3sRzEzs3rVsifwdWBWMUPS6cBs4E0RcSLwuZw/DZgD%0AnJjHuUbSqDzatcAlwNT8+p02zcxs8FUNAhFxL7CrIvsvgasiojvX2ZHzZwNLIqI7IjYCncAMSeOB%0AoyLivogI4AbgvIH6EGZm1phGzwkcD/yRpPsl3SPpLTl/ArC5UG9LzpuQhyvzeyVpnqQOSR1dXV0N%0AdtHMzKppNAi0AccCM4GPA0sH8hh/RCyKiOkRMb29veozEczMrEGNBoEtwM2RrAAOAGOBrcCkQr2J%0AOW9rHq7MNzOzFmo0CHwfOB1A0vHAy4CdwDJgjqTRkqaQTgCviIhtwG5JM/Mew4XALU333szMmlL1%0A8ZKSbgROA8ZK2gJcCVwHXJcvG90LzM0nfNdIWgqsBfYBl0XE/tzUpaQrjQ4Dbs8vMzNroapBICIu%0A6KPoA33UXwgs7CW/Aziprt6Zmdkh5X8Mm5mVmIOAmVmJOQiYmZWYg4CZWYk5CJiZlZiDgJlZiTkI%0AmFmf/CSvkc9BwMysxBwEzMxKzEHAzKzEHATMzErMQcDMrMQcBMzMSsxBwMysxBwEzMxKzEHAzKzE%0AqgYBSddJ2pGfIlZZ9jFJIWlsIW+BpE5J6yWdVcg/RdKqXHb1QD6Y3szMGlPLnsDXgVmVmZImAe8C%0AnijkTQPmACfmca6RNCoXXwtcQnru8NTe2jQzs8FVNQhExL3Arl6K/jfwCSAKebOBJRHRHREbgU5g%0AhqTxwFERcV9+FvENwHlN997MzJrS0DkBSbOBrRHxcEXRBGBzIb0l503Iw5X5fbU/T1KHpI6urq5G%0AumhmZjWoOwhIGgN8Evjrge9OEhGLImJ6RExvb28/VJMxMyu9tgbGeS0wBXg4n9udCDwoaQawFZhU%0AqDsx523Nw5X5ZmbWQnXvCUTEqoh4VURMjojJpEM7J0fEdmAZMEfSaElTSCeAV0TENmC3pJn5qqAL%0AgVsG7mOYmVkjarlE9EbgZ8DrJG2RdHFfdSNiDbAUWAvcAVwWEftz8aXAV0kni38J3N5k383MrElV%0ADwdFxAVVyidXpBcCC3up1wGcVGf/zMzsEPI/hs3MSsxBwMysxBwEzMxKzEHAzKzEHATMzErMQcDM%0ArMQcBMzMSsxBwMysxBwEzMxKzEHAzKzEHATMzErMQcDMrMQcBMzMSsxBwMysxBwEzMxKzEHAzKzE%0Aanmy2HWSdkhaXcj7e0mPSnpE0vckvaJQtkBSp6T1ks4q5J8iaVUuuzo/ZtLMzFqolj2BrwOzKvLu%0AAk6KiDcCvwAWAEiaBswBTszjXCNpVB7nWuAS0nOHp/bSppmZDbKqQSAi7gV2VeTdGRH7cvI+YGIe%0Ang0siYjuiNhIep7wDEnjgaMi4r6ICOAG4LyB+hBmZtaYgTgn8OccfGj8BGBzoWxLzpuQhyvzeyVp%0AnqQOSR1dXV0D0EUzM+tNU0FA0qeAfcC3BqY7SUQsiojpETG9vb19IJs2M7OCtkZHlPQh4N3AGfkQ%0AD8BWYFKh2sSct5WDh4yK+WZm1kIN7QlImgV8Ajg3IvYUipYBcySNljSFdAJ4RURsA3ZLmpmvCroQ%0AuKXJvpuZWZOq7glIuhE4DRgraQtwJelqoNHAXflKz/si4i8iYo2kpcBa0mGiyyJif27qUtKVRoeR%0AziHcjpmZtVTVIBARF/SS/bV+6i8EFvaS3wGcVFfvzMzskPI/hs3MSsxBwMysxBwEzMxKzEHAzKzE%0AHATMzErMQcDMrMQcBMzMSsxBwMysxBwEzMxKzEHAzKzEHATMzErMQcDMrMQcBMzMSsxBwMysxBwE%0AzMxKzEHAzA65yfNvY/L821rdDetF1SAg6TpJOyStLuQdK+kuSRvy+zGFsgWSOiWtl3RWIf8USaty%0A2dX5MZNmZtZCtewJfB2YVZE3H1geEVOB5TmNpGnAHODEPM41kkblca4FLiE9d3hqL22amdkgqxoE%0AIuJeYFdF9mxgcR5eDJxXyF8SEd0RsRHoBGZIGg8cFRH3RUQANxTGMTOzFmn0nMC4iNiWh7cD4/Lw%0ABGBzod6WnDchD1fmm5lZCzV9Yjhv2ccA9OW3JM2T1CGpo6urayCbNjOzgkaDwFP5EA/5fUfO3wpM%0AKtSbmPO25uHK/F5FxKKImB4R09vb2xvsopmZVdNoEFgGzM3Dc4FbCvlzJI2WNIV0AnhFPnS0W9LM%0AfFXQhYVxzMysRdqqVZB0I3AaMFbSFuBK4CpgqaSLgceB8wEiYo2kpcBaYB9wWUTsz01dSrrS6DDg%0A9vwyM7MWqhoEIuKCPorO6KP+QmBhL/kdwEl19c7M7BDo+ePapqvOaXFPWs//GDYzKzEHAbMhxLdX%0AsMHmIGBmVmIOAmZmJeYgYGZWYg4CZmYl5iBgZlZiDgJmZiXmIGBmVmIOAmZmJeYgYGZWYg4CZmYl%0A5iBgZlZiDgJmZiXmIGBm1qCRcMM/BwEzsxJrKghI+s+S1khaLelGSS+XdKykuyRtyO/HFOovkNQp%0Aab2ks5rvvpmZNaPhICBpAnA5MD0iTgJGAXOA+cDyiJgKLM9pJE3L5ScCs4BrJI1qrvtmZtaMZg8H%0AtQGHSWoDxgBPArOBxbl8MXBeHp4NLImI7ojYCHQCM5qcvpmZNaHhIBARW4HPAU8A24DfRMSdwLiI%0A2JarbQfG5eEJwOZCE1tynpmZtUgzh4OOIW3dTwGOAw6X9IFinYgIIBpoe56kDkkdXV1djXbRzMyq%0AaOZw0JnAxojoiogXgZuBtwNPSRoPkN935PpbgUmF8SfmvN8TEYsiYnpETG9vb2+ii2Zm1p9mgsAT%0AwExJYyQJOANYBywD5uY6c4Fb8vAyYI6k0ZKmAFOBFU1M38zMmtTW6IgRcb+k7wAPAvuAh4BFwBHA%0AUkkXA48D5+f6ayQtBdbm+pdFxP4m+29mZk1oOAgARMSVwJUV2d2kvYLe6i8EFjYzTTMzGzj+x7CV%0A2kj4279ZMxwEzMxKzEHAzKzEHATMzErMQcBsBPK5DquVg4CZWYk5CJiZlZiDgJlZiTkImJmVmIOA%0AmVmJOQiYmZWYg4CZWYk5CJiZlZiDgJlZiTkImJmVmIOAmVmJOQiYmZVYU0FA0iskfUfSo5LWSXqb%0ApGMl3SVpQ34/plB/gaROSeslndV8983MrBnN7gl8EbgjIk4A3kR60Px8YHlETAWW5zSSpgFzgBOB%0AWcA1kkY1OX0zM2tCw0FA0tHAO4GvAUTE3oj4NTAbWJyrLQbOy8OzgSUR0R0RG4FOYEaj0zczs+Y1%0AsycwBegCrpf0kKSvSjocGBcR23Kd7cC4PDwB2FwYf0vO+z2S5knqkNTR1dXVRBfNzKw/zQSBNuBk%0A4NqIeDPwHPnQT4+ICCDqbTgiFkXE9IiY3t7e3kQXzcysP80EgS3Aloi4P6e/QwoKT0kaD5Dfd+Ty%0ArcCkwvgTc56ZmbVIw0EgIrYDmyW9LmedAawFlgFzc95c4JY8vAyYI2m0pCnAVGBFo9M3M7PmtTU5%0A/keBb0l6GfAYcBEpsCyVdDHwOHA+QESskbSUFCj2AZdFxP4mp29mZk1oKghExEpgei9FZ/RRfyGw%0AsJlpmpnZwPE/hs3MSsxBwMysxBwEzMxKzEHAzKzEHATMzErMQcBsAEyefxuT59/W6m6Y1c1BwAaV%0AV5ZmQ4uDgJlZiTkImJmVmIOAmVmJOQiYmZWYg4CZWYk5CJiZlZiDgJlZiTkImJmVmIOAmVmJNR0E%0AJI2S9JCkW3P6WEl3SdqQ348p1F0gqVPSeklnNTttMxt5/I/ywTUQewJXAOsK6fnA8oiYCizPaSRN%0AA+YAJwKzgGskjRqA6ZuZWYOaCgKSJgLnAF8tZM8GFufhxcB5hfwlEdEdERuBTmBGM9M3M7PmNLsn%0A8AXgE8CBQt64iNiWh7cD4/LwBGBzod6WnPd7JM2T1CGpo6urq8kumplZXxoOApLeDeyIiAf6qhMR%0AAUS9bUfEooiYHhHT29vbG+2imZlV0dbEuKcC50r6E+DlwFGSvgk8JWl8RGyTNB7YketvBSYVxp+Y%0A88zMrEUa3hOIiAURMTEiJpNO+P44Ij4ALAPm5mpzgVvy8DJgjqTRkqYAU4EVDffczMya1syeQF+u%0AApZKuhh4HDgfICLWSFoKrAX2AZdFxP5DMH0zM6vRgASBiLgbuDsPPw2c0Ue9hcDCgZimlVvPteSb%0ArjqnxT0xG978j2EzsxJzEDCzIcvPpD70HATMzErMQcDMrMQcBMzMSsxBwMysxBwEzMxKzEHAzKzE%0AHARGOF9iZ9bc72Ck/34cBMxKbqSs5LzB0xgHATOzEnMQMLMRyXsFtXEQMDMrMQcBM7MScxAwMysx%0ABwEzsxJr5kHzkyT9RNJaSWskXZHzj5V0l6QN+f2YwjgLJHVKWi/prIH4AGY2vPnSztZqZk9gH/Cx%0AiJgGzAQukzQNmA8sj4ipwPKcJpfNAU4EZgHXSBrVTOfNrHW88h4ZmnnQ/LaIeDAPPwOsAyYAs4HF%0Audpi4Lw8PBtYEhHdEbER6ARmNDp9G1z+wVs1xeVjOC8vreh7K+fXgJwTkDQZeDNwPzAuIrblou3A%0AuDw8AdhcGG1LzuutvXmSOiR1dHV1DUQXzcysF00HAUlHAN8F/lNE7C6WRUQAUW+bEbEoIqZHxPT2%0A9vZmu2hmNiCG8x5OX5oKApJeSgoA34qIm3P2U5LG5/LxwI6cvxWYVBh9Ys4zM7MWaebqIAFfA9ZF%0AxOcLRcuAuXl4LnBLIX+OpNGSpgBTgRWNTt/MzJrX1sS4pwIfBFZJWpnzPglcBSyVdDHwOHA+QESs%0AkbQUWEu6suiyiNjfxPTNbID1HOrYdNU5w3oa9Rhq/RlsDQeBiPj/gPooPqOPcRYCCxudppmZDSz/%0AY9jMrMQcBAbYSLx6wGwo8m9tYDgImA0TA7XS88rTihwEzMwOgcpgO1QDr4OA2SAbqiuDarwH0b/h%0AOn8cBMzMSsxBwMxskA2lvQYHgSFqKC0kdug08z2PlLt2Wms5CNiI18xKdiSsWEfK57BDw0HASmWg%0AtrzNRgoHAbMhylvwNhgcBMyyQ7XS9crchjIHATOzEnMQMGtAf1v33vK3Zgz28uMgYAPOK0Cz1mgk%0AgIyoIOAtsOGt0Xut9DaelwOz2gx6EJA0S9J6SZ2S5g/29G3o8MrarLpD/TsZ1CAgaRTwD8DZwDTg%0AAknTBrMPtSjLymkwtrx9+2OzgTXQv4PB3hOYAXRGxGMRsRdYAswe5D4Mmmory4H6J+uhWCF7pWtW%0ADoqIwZuY9F5gVkT8x5z+IPDWiPhIRb15wLycfB2wHhgL7Mx5xeHKdH9l9dR1O27H7bid4dzOayKi%0AnWoiYtBewHuBrxbSHwS+VOO4Hb0N11PmdtyO23E7ZWqnltdgHw7aCkwqpCfmPDMza4HBDgI/B6ZK%0AmiLpZcAcYNkg98HMzLK2wZxYROyT9BHgR8Ao4LqIWFPj6Iv6GK6nzO24HbfjdsrUTlWDemLYzMyG%0AlhH1j2EzM6uPg4CZWYk5CJiZlZiDgJlZiQ3q1UGNkPQK4CURsSun2yJiXx4+AjgBeKynvEV9HAdM%0AyMmtEfFUL3WOiIhnK/KOLfZb0rkRsayyTNKbgX8FrIuItX3Mg98ARwD7gWeAY8rQn7x8jAXeVEd/%0AHgMOp5/vrN7+VPRpyMyfPFxvfzx/hld/HqucVl3q+WfZYLyA/1YYngYE8Dzpb9B/BzwN/IJ0E7rH%0AgOWkP5wtAE4GxvXR7hG95B1bkT43v7+il7K2YlvAmcDFwCPAo8A/5dejwH25L2/Iw5uBPaTbX6wB%0A3go8B2zPn+tHwHty+nKgG3gc2AT8jzwPtgJbgJsq5sFmYBfwIrCPtIDuBZ4EfjKE+3N+oS+LgKeA%0Adbk/a4CHa+zPgdz3e/N436zSn1XAC8Cvc3+K31mxT/3Nn/nAt3P6P+RpdQIbga5h/n15/gyv/tyf%0A5+vXgaMbWue2eqXfy4r5wcLwbfkDvhu4I8+c24GPArtz/n15Bj3DwK2Ei4HnDOBDhS/iw7mtPbne%0A5sKX8EngvwBfzF/iY8CXgU+RInYn6dYZO/O4twK35C/0+vwZNgPP5M8/I+etzZ91SS/z4CHS/ZXG%0A5YXptjzuJaQV6VDtT3fuyydJfxgM0kL+NtLCva/G/uwHLgC+lb+j/XlaJ/TSnw2kH9BbK/pT2adq%0A8+epPK1ncr9eBM7OfVpLWjaG4/fl+TO8+rMBWExa1r+b01cDfwW8vtZ17lA/JzAB+FVE3BoRs0hb%0AKNcDp5O2xr8BXBERx5NWxD8kbVXeD/yANMMfBv4vMJr0B7UrScFlDNAB/BT4t6SZfjjwceBZ4E9z%0A+R2kGTsfOJd0K+xzI2IMaWvg8IiYktv5G9Ju4i7g5XkaT5IOuwVpwfks6YteDxyW238xIi4iLSxP%0AA52SJkTEijwfuiPiVuD9pAWxOA8mR8T6OLhLOh4gIr5CCoJDtT+jcl9eCjxA2qK/OvfrRVIwqLU/%0A34uI9wOvJv34zs7fRxvpUGJPf54HxkTE/RX9ObKiT9Xmz1bSltvO3K8XSXuEkFaADNPvy/NnePXn%0AedIRiSWkuzGMAVYAAm6s+Xktrd7y72VP4NekLcMf5Jm0slC2O8/ULwH3kLbmTyWt2H9EChJ/k9NP%0Ak7bsr8yvfXlGbiAFjEdJh5L+EtiT298IrOR390ZWknbTbs5tHiiUXU1a6bwPeHue/nxSkPkSKQAd%0Anevuze9vzAvK06QT81fkBebe/Hl2AmeR9lg+k+s9mz/DXTm/OA+2A18Bvprnz+bcnz8a4v3ZSWH3%0AlbSL/cb8/ezOebX0Zx/wz730ZxFpi2pDoT+bcvltwJ/l/lyU+/c7faoyf54l/bCfIy2nv8nT+kye%0ADweG6ffl+TO8+rMpz9uX5tf6wu/pZcCG4bonMBv4X8DnSIdolsJvT75+mvRFbAHOAe4mrZzfTppJ%0AG0gzdgZwI2mr4wsR8WnSyvsnuc3RQDvwx6SZdZike4FXkW5qV5wvbaStmPWkXa5nJf1U0l8A00lb%0AAaeTDmvsJ+2a/UOk22P/HfD63M7FksZExCPATODmiDhA2kX8Rh73N7l/P82f6VnSgrWStMB9lLSF%0AXJwHH8/TP5O0xXBFoT+rh2p/SIfdevoC6fxKJ+nw200ANfZnI2lPorI/j5GWg88U+nNL/qxfyunV%0ApPtXnd5Ln/qbP18g7SX+hrScnpvb20b6MW4cpt+X58/w6k/PobfjSHsBczloPCnYVjXsbxsh6WxS%0A4JhAOpzzBLA0In4o6c9IZ87vy88u+G5E7JH0auC/R8Qlkl5LirqTSMfaLgBOjYi/zYHnvaQv7TJS%0ABP8G6QfxNtJWwZyI6JR0NOk43H2D+PHNrMQkzeLgBvDmnP1q4F8DH4mIO6o20urDP3UeKprXV7qy%0ArNWv/vpare+1lo3UdlrR16HWv6HW16HW9+HU10PdDunIxUzgWtKexUxgVHG8/l5D8XBQf9RP+nfK%0A8tPJako3Wlalbn997bfvdZSN1HZa0deh1r+h1tdWTLPV0xgW7UTEgUhHIFZGxHcj4r6I2E+NhuTh%0AIEkncPAQD6SThpCO3x8DvJJ0AuVXpCsRlkXEuoo2PhwRX64l3WhZTv816Zje/aSz+ffkfh8ZEd/P%0An2UC6QqLR/Pw/cA7SCd2qpbV2c6TQETEz3NQej2wKSK+KGka6YqFnvT7SFsNd+U2ai2rp51pwCzg%0A0UiH6G6IiAsL8++36f7K6qlbZzvvIJ07WE26dHEGsDoi7qy1rJ66xTLSMeGjgZNIlx+fl7/HR4DP%0AAwsL6buBdxbqjiWdw6pWVk87nydd6twGPEj6jd0YEZvzvLqcdCXW5uJwZVk9dauU9Txz5MmI+Kd8%0ASPdC0v9JPpbLetLzSecfjiMth8+Rfo/Vyupp52Okw8LvJV3x9DAHL/98Fek4/65C+oj8/XaRruSp%0Atayedvbn7/HbEbGbAkm3RsS7qabWXYbBepGucV2Zv4wPkC5/ejK/VpIuPbs9vy/J9VYC8yvauajW%0AdBNll5NOdn2ftPK7h3QC+fukS7u+UkjvIwWsnro7ayyrt531pJNyn83jbiZdqXEP6WRpT3oTaSW0%0AlXQeZVeNZfW0s5O04D7KwevG95GucHghvxfTPcPbeynrq2497WwnbTg8S7oC7TnSsnMl6aT03jz8%0A0/w5+ir7bh63lrr9le0ulG3Pbf6bnN6Y51lPei/pevR35O+3u8ayetrZmNM7Sb+v/blf/w+4NPf3%0AyZx+vp+yeur2V7aCtFz/gHQubjMH//fzy4r0M6STpw/msmdrLKunnZ2kE7H/COzI/X4sD68mXfHT%0Ak36S9Hu4mxT4H66xrJ52VpPOTy4kXX11WsW6anxN69xWr/R7CQK/AF5amSbtBeztKaNwCRS9XA4F%0APFFruomyVcDmPDyZdDb+4zm9Jn9pPekX8oJ1RS91+yurt50O4L+SfkzPk67tPpb0g15TSAfpn9Fj%0Act0Xaiyrt52bgNNIV2J15z5dQfpR3UVaQV2e0z1ll+fvvZa69bRzOekE2jbSiu8FoD3PuweA5/Pw%0A4Xm+9lW2B1hVY91ay1YCLxSWrT2k2wb0pIuXJj9YUbe/snra2UP6M9JLgHeRgmcX6Rr0e3L6DuDv%0AScGtr7IbSFvKtdTtr+xXuexHpA2N1bmfbbn9RwrpIC13baQV9fM1ltXbTs/6ZwzptzCKdCJ2JSlg%0A9KSfB+7OdY+vqNtfWT3trCyUvRp4qJF17lA8J3CAtCtWmR5P+hJ6ysYDkyQ9QoqOkyQ93/MCJlak%0AK8sn1VjWZzvAicCE3Icf5H6dIenzpIXr8UI6SLvhZ5NWRntrLKunnQOkFe6ZpBVcRMT+SPck6SZd%0Au9yTjoj4dUTsIW3xHKixrJ52nidtRX2K9GNex8F/i55L+nPfYaQtn9cUyu4lXXpXS9162rk3D3eT%0AtqIOAPskvZJ8fFXSMaQ//lCl7EAddfsqO5D7BWnlu1fSRZKOJ+0VbC2kX5T06Vx3I9BdY1k97TwH%0AHBbpUsZNeT4dR/rvzZOkZe8a0mXUR/ZTdjZpA6mWutXKXkM6RDUGOCEfIhpLClQvLaTJ70fmui+p%0Asazedl6Z34/K32dbRDxB2hB9SSGt3AakZV81ltXTzsuAoyVdBdwJvEHS05LWSbpK6b5a1TWz1X4o%0AXqTjx52kQz6LSD/w5/JrBWmLoCu/d5N2qzeRjul1kRbAU0lRvJju+Sfp2yvS1cr6a+cB0hboa0hb%0A5d3AKaQtof3AjwvpAP6QtEXRk66lrN52xlSUjSEdT3yQdA6hJ/0c6d+hkLbkn6uxrJ52Hsz5E4Hv%0AkXZhn8jpfyRd2ra1MFxZVk/dWtvZTdra3MjBALsxv/aSdrU35XnXV1nPYbZa6lZr5yZS8Px5rvsM%0AKXiuyv3rSa8hBY0X82eotayedlblPjxG2ipfV/HbXNnbcC9lYyhslVap21/ZJ3JfHufgXtzuPA9/%0ASNrL60mvzZ/hGQ7+OauWsnrbeYZ0ePMF0nmUR0iHqvaQbl3Sk96bl5Gv5H4/VWNZPe3syd/ZX5E2%0ASO/N8+0Pct6dNa1zW73S7yMQ9Fzy9J78ehtppfse0kmZi0m3dVgOzCNfDgV8DXhHHv52RfqXPcOV%0A6SplfbZDWrHcXBjve8Af5OFTc3lP+rye4cp0lbJ62jmtYj6elt/Hkv7iPrqQPrlQ77fpGsrqaecN%0AFWWXAn9byDunJ10crpZutKy3dMWKa0rlcD1ljbZD2qp8K/DvSPeEOYp0V9RTekm/tsGyWuv+e/JN%0AGIHjK+bR8b0NN1O3hnaOA47Lw68gXXTwJ32kT8jpGXWW1VN3JunE8Z/m9ImkddIJlelGy+psZ31x%0AflXMuz7Liq8heXWQmZlVJ+lO0o0zF0e+v1H+k+uHgD+OiDOrtTEUzwmYmVlt3kc6T3GPpF2SdpGu%0AJDqWdLSkKu8JmJmNQJIuiojrq9ZzEDAzG3kkPRERr65Wb8g/XtLMzHqXL0/vtYh0wr8qBwEzs+Fr%0AHOl5BL+qyBfpORtVOQiYmQ1ft5Ken76yskDS3bU04HMCZmYl5ktEzcxKzEHAzKzEHATMMkmfkrRG%0A0iOSVkp6a6v7ZHao+cSwGSDpbaQ7ep4cEd2SxpLu0thoe20RsW/AOmh2iHhPwCwZD+yMiG6AiNgZ%0AEU9Keoukf5b0sKQVko6U9HJJ10taJekhSacDSPqQpGWSfky6uSGSPi7p53nv4tN9T96sNbwnYJbc%0ACfy1pF+Qbsh1E/Cz/P6+SI/rPIqDD6iJiHiD0mM/78z34wc4GXhjROyS9C5gKululAKWSXpnRNw7%0AuB/NrG/eEzADIuJZ0m2V55GeH3ET8GFgW0T8PNfZnQ/xvAP4Zs57lHS/+54gcFekB+pAejrXu0gP%0AjHmQdOvfqYPygcxq5D0Bsywi9pPuwHi3pFWkh4rX67nCsIDPRsSXB6B7ZoeE9wTMAEmvk1TcSv9D%0A0uMwx0t6S65zpKQ20kPQ35/zjic933V9L83+CPhzSUfkuhMkveoQfgyzunlPwCw5Avg/+bms+0iP%0AOJ0HXJ/3dkDbAAAAXElEQVTzDyOdDziT9Azca/Pewj7gQ/mKot9pMCLulPR64Ge57FngA6THbJoN%0ACb5thJlZiflwkJlZiTkImJmVmIOAmVmJOQiYmZWYg4CZWYk5CJiZlZiDgJlZif0L1LOy9tames4A%0AAAAASUVORK5CYII="/>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8" descr="data:image/png;base64,iVBORw0KGgoAAAANSUhEUgAAAYEAAAEWCAYAAACAOivfAAAABHNCSVQICAgIfAhkiAAAAAlwSFlz%0AAAALEgAACxIB0t1+/AAAIABJREFUeJzt3XucHWWd5/HP17RGwk0wbSYk0WTdIAbUEWKM4riwMBIG%0Al7Crg2FUIsMSZ0Bhd12dRHeH1XllZHZcV1kH1qhg8ELIKEoEQZgosOsIsYFAbsS0JJCEhHSIGiDQ%0AIclv/nieNuWxu8+t06e76/t+vc7r1HOpp55Tp0796naqFBGYmVk5vaTVHTAzs9ZxEDAzKzEHATOz%0AEnMQMDMrMQcBM7MScxAwMysxBwEzsxJzEDAzKzEHATOzEmtrdQeqGTt2bEyePLnV3TAzG1YeeOCB%0AnRHRXq3ekA8CkydPpqOjo9XdMDMbViQ9Xks9Hw4yMysxBwEzsxJzEDAzKzEHATOzEnMQMDMrMQcB%0AM7MScxAwMysxBwEzsxJzEDCzYWPy/NuYPP+2VndjRHEQMDMrMQcBM7MSqxoEJF0naYek1RX5H5X0%0AqKQ1kv5nIX+BpE5J6yWdVcg/RdKqXHa1JA3sRzEzs3rVsifwdWBWMUPS6cBs4E0RcSLwuZw/DZgD%0AnJjHuUbSqDzatcAlwNT8+p02zcxs8FUNAhFxL7CrIvsvgasiojvX2ZHzZwNLIqI7IjYCncAMSeOB%0AoyLivogI4AbgvIH6EGZm1phGzwkcD/yRpPsl3SPpLTl/ArC5UG9LzpuQhyvzeyVpnqQOSR1dXV0N%0AdtHMzKppNAi0AccCM4GPA0sH8hh/RCyKiOkRMb29veozEczMrEGNBoEtwM2RrAAOAGOBrcCkQr2J%0AOW9rHq7MNzOzFmo0CHwfOB1A0vHAy4CdwDJgjqTRkqaQTgCviIhtwG5JM/Mew4XALU333szMmlL1%0A8ZKSbgROA8ZK2gJcCVwHXJcvG90LzM0nfNdIWgqsBfYBl0XE/tzUpaQrjQ4Dbs8vMzNroapBICIu%0A6KPoA33UXwgs7CW/Aziprt6Zmdkh5X8Mm5mVmIOAmVmJOQiYmZWYg4CZWYk5CJiZlZiDgJlZiTkI%0AmFmf/CSvkc9BwMysxBwEzMxKzEHAzKzEHATMzErMQcDMrMQcBMzMSsxBwMysxBwEzMxKzEHAzKzE%0AqgYBSddJ2pGfIlZZ9jFJIWlsIW+BpE5J6yWdVcg/RdKqXHb1QD6Y3szMGlPLnsDXgVmVmZImAe8C%0AnijkTQPmACfmca6RNCoXXwtcQnru8NTe2jQzs8FVNQhExL3Arl6K/jfwCSAKebOBJRHRHREbgU5g%0AhqTxwFERcV9+FvENwHlN997MzJrS0DkBSbOBrRHxcEXRBGBzIb0l503Iw5X5fbU/T1KHpI6urq5G%0AumhmZjWoOwhIGgN8Evjrge9OEhGLImJ6RExvb28/VJMxMyu9tgbGeS0wBXg4n9udCDwoaQawFZhU%0AqDsx523Nw5X5ZmbWQnXvCUTEqoh4VURMjojJpEM7J0fEdmAZMEfSaElTSCeAV0TENmC3pJn5qqAL%0AgVsG7mOYmVkjarlE9EbgZ8DrJG2RdHFfdSNiDbAUWAvcAVwWEftz8aXAV0kni38J3N5k383MrElV%0ADwdFxAVVyidXpBcCC3up1wGcVGf/zMzsEPI/hs3MSsxBwMysxBwEzMxKzEHAzKzEHATMzErMQcDM%0ArMQcBMzMSsxBwMysxBwEzMxKzEHAzKzEHATMzErMQcDMrMQcBMzMSsxBwMysxBwEzMxKzEHAzKzE%0Aanmy2HWSdkhaXcj7e0mPSnpE0vckvaJQtkBSp6T1ks4q5J8iaVUuuzo/ZtLMzFqolj2BrwOzKvLu%0AAk6KiDcCvwAWAEiaBswBTszjXCNpVB7nWuAS0nOHp/bSppmZDbKqQSAi7gV2VeTdGRH7cvI+YGIe%0Ang0siYjuiNhIep7wDEnjgaMi4r6ICOAG4LyB+hBmZtaYgTgn8OccfGj8BGBzoWxLzpuQhyvzeyVp%0AnqQOSR1dXV0D0EUzM+tNU0FA0qeAfcC3BqY7SUQsiojpETG9vb19IJs2M7OCtkZHlPQh4N3AGfkQ%0AD8BWYFKh2sSct5WDh4yK+WZm1kIN7QlImgV8Ajg3IvYUipYBcySNljSFdAJ4RURsA3ZLmpmvCroQ%0AuKXJvpuZWZOq7glIuhE4DRgraQtwJelqoNHAXflKz/si4i8iYo2kpcBa0mGiyyJif27qUtKVRoeR%0AziHcjpmZtVTVIBARF/SS/bV+6i8EFvaS3wGcVFfvzMzskPI/hs3MSsxBwMysxBwEzMxKzEHAzKzE%0AHATMzErMQcDMrMQcBMzMSsxBwMysxBwEzMxKzEHAzKzEHATMzErMQcDMrMQcBMzMSsxBwMysxBwE%0AzMxKzEHAzA65yfNvY/L821rdDetF1SAg6TpJOyStLuQdK+kuSRvy+zGFsgWSOiWtl3RWIf8USaty%0A2dX5MZNmZtZCtewJfB2YVZE3H1geEVOB5TmNpGnAHODEPM41kkblca4FLiE9d3hqL22amdkgqxoE%0AIuJeYFdF9mxgcR5eDJxXyF8SEd0RsRHoBGZIGg8cFRH3RUQANxTGMTOzFmn0nMC4iNiWh7cD4/Lw%0ABGBzod6WnDchD1fmm5lZCzV9Yjhv2ccA9OW3JM2T1CGpo6urayCbNjOzgkaDwFP5EA/5fUfO3wpM%0AKtSbmPO25uHK/F5FxKKImB4R09vb2xvsopmZVdNoEFgGzM3Dc4FbCvlzJI2WNIV0AnhFPnS0W9LM%0AfFXQhYVxzMysRdqqVZB0I3AaMFbSFuBK4CpgqaSLgceB8wEiYo2kpcBaYB9wWUTsz01dSrrS6DDg%0A9vwyM7MWqhoEIuKCPorO6KP+QmBhL/kdwEl19c7M7BDo+ePapqvOaXFPWs//GDYzKzEHAbMhxLdX%0AsMHmIGBmVmIOAmZmJeYgYGZWYg4CZmYl5iBgZlZiDgJmZiXmIGBmVmIOAmZmJeYgYGZWYg4CZmYl%0A5iBgZlZiDgJmZiXmIGBm1qCRcMM/BwEzsxJrKghI+s+S1khaLelGSS+XdKykuyRtyO/HFOovkNQp%0Aab2ks5rvvpmZNaPhICBpAnA5MD0iTgJGAXOA+cDyiJgKLM9pJE3L5ScCs4BrJI1qrvtmZtaMZg8H%0AtQGHSWoDxgBPArOBxbl8MXBeHp4NLImI7ojYCHQCM5qcvpmZNaHhIBARW4HPAU8A24DfRMSdwLiI%0A2JarbQfG5eEJwOZCE1tynpmZtUgzh4OOIW3dTwGOAw6X9IFinYgIIBpoe56kDkkdXV1djXbRzMyq%0AaOZw0JnAxojoiogXgZuBtwNPSRoPkN935PpbgUmF8SfmvN8TEYsiYnpETG9vb2+ii2Zm1p9mgsAT%0AwExJYyQJOANYBywD5uY6c4Fb8vAyYI6k0ZKmAFOBFU1M38zMmtTW6IgRcb+k7wAPAvuAh4BFwBHA%0AUkkXA48D5+f6ayQtBdbm+pdFxP4m+29mZk1oOAgARMSVwJUV2d2kvYLe6i8EFjYzTTMzGzj+x7CV%0A2kj4279ZMxwEzMxKzEHAzKzEHATMzErMQcBsBPK5DquVg4CZWYk5CJiZlZiDgJlZiTkImJmVmIOA%0AmVmJOQiYmZWYg4CZWYk5CJiZlZiDgJlZiTkImJmVmIOAmVmJOQiYmZVYU0FA0iskfUfSo5LWSXqb%0ApGMl3SVpQ34/plB/gaROSeslndV8983MrBnN7gl8EbgjIk4A3kR60Px8YHlETAWW5zSSpgFzgBOB%0AWcA1kkY1OX0zM2tCw0FA0tHAO4GvAUTE3oj4NTAbWJyrLQbOy8OzgSUR0R0RG4FOYEaj0zczs+Y1%0AsycwBegCrpf0kKSvSjocGBcR23Kd7cC4PDwB2FwYf0vO+z2S5knqkNTR1dXVRBfNzKw/zQSBNuBk%0A4NqIeDPwHPnQT4+ICCDqbTgiFkXE9IiY3t7e3kQXzcysP80EgS3Aloi4P6e/QwoKT0kaD5Dfd+Ty%0ArcCkwvgTc56ZmbVIw0EgIrYDmyW9LmedAawFlgFzc95c4JY8vAyYI2m0pCnAVGBFo9M3M7PmtTU5%0A/keBb0l6GfAYcBEpsCyVdDHwOHA+QESskbSUFCj2AZdFxP4mp29mZk1oKghExEpgei9FZ/RRfyGw%0AsJlpmpnZwPE/hs3MSsxBwMysxBwEzMxKzEHAzKzEHATMzErMQcBsAEyefxuT59/W6m6Y1c1BwAaV%0AV5ZmQ4uDgJlZiTkImJmVmIOAmVmJOQiYmZWYg4CZWYk5CJiZlZiDgJlZiTkImJmVmIOAmVmJNR0E%0AJI2S9JCkW3P6WEl3SdqQ348p1F0gqVPSeklnNTttMxt5/I/ywTUQewJXAOsK6fnA8oiYCizPaSRN%0AA+YAJwKzgGskjRqA6ZuZWYOaCgKSJgLnAF8tZM8GFufhxcB5hfwlEdEdERuBTmBGM9M3M7PmNLsn%0A8AXgE8CBQt64iNiWh7cD4/LwBGBzod6WnPd7JM2T1CGpo6urq8kumplZXxoOApLeDeyIiAf6qhMR%0AAUS9bUfEooiYHhHT29vbG+2imZlV0dbEuKcC50r6E+DlwFGSvgk8JWl8RGyTNB7YketvBSYVxp+Y%0A88zMrEUa3hOIiAURMTEiJpNO+P44Ij4ALAPm5mpzgVvy8DJgjqTRkqYAU4EVDffczMya1syeQF+u%0AApZKuhh4HDgfICLWSFoKrAX2AZdFxP5DMH0zM6vRgASBiLgbuDsPPw2c0Ue9hcDCgZimlVvPteSb%0ArjqnxT0xG978j2EzsxJzEDCzIcvPpD70HATMzErMQcDMrMQcBMzMSsxBwMysxBwEzMxKzEHAzKzE%0AHARGOF9iZ9bc72Ck/34cBMxKbqSs5LzB0xgHATOzEnMQMLMRyXsFtXEQMDMrMQcBM7MScxAwMysx%0ABwEzsxJr5kHzkyT9RNJaSWskXZHzj5V0l6QN+f2YwjgLJHVKWi/prIH4AGY2vPnSztZqZk9gH/Cx%0AiJgGzAQukzQNmA8sj4ipwPKcJpfNAU4EZgHXSBrVTOfNrHW88h4ZmnnQ/LaIeDAPPwOsAyYAs4HF%0Audpi4Lw8PBtYEhHdEbER6ARmNDp9G1z+wVs1xeVjOC8vreh7K+fXgJwTkDQZeDNwPzAuIrblou3A%0AuDw8AdhcGG1LzuutvXmSOiR1dHV1DUQXzcysF00HAUlHAN8F/lNE7C6WRUQAUW+bEbEoIqZHxPT2%0A9vZmu2hmNiCG8x5OX5oKApJeSgoA34qIm3P2U5LG5/LxwI6cvxWYVBh9Ys4zM7MWaebqIAFfA9ZF%0AxOcLRcuAuXl4LnBLIX+OpNGSpgBTgRWNTt/MzJrX1sS4pwIfBFZJWpnzPglcBSyVdDHwOHA+QESs%0AkbQUWEu6suiyiNjfxPTNbID1HOrYdNU5w3oa9Rhq/RlsDQeBiPj/gPooPqOPcRYCCxudppmZDSz/%0AY9jMrMQcBAbYSLx6wGwo8m9tYDgImA0TA7XS88rTihwEzMwOgcpgO1QDr4OA2SAbqiuDarwH0b/h%0AOn8cBMzMSsxBwMxskA2lvQYHgSFqKC0kdug08z2PlLt2Wms5CNiI18xKdiSsWEfK57BDw0HASmWg%0AtrzNRgoHAbMhylvwNhgcBMyyQ7XS9crchjIHATOzEnMQMGtAf1v33vK3Zgz28uMgYAPOK0Cz1mgk%0AgIyoIOAtsOGt0Xut9DaelwOz2gx6EJA0S9J6SZ2S5g/29G3o8MrarLpD/TsZ1CAgaRTwD8DZwDTg%0AAknTBrMPtSjLymkwtrx9+2OzgTXQv4PB3hOYAXRGxGMRsRdYAswe5D4Mmmory4H6J+uhWCF7pWtW%0ADoqIwZuY9F5gVkT8x5z+IPDWiPhIRb15wLycfB2wHhgL7Mx5xeHKdH9l9dR1O27H7bid4dzOayKi%0AnWoiYtBewHuBrxbSHwS+VOO4Hb0N11PmdtyO23E7ZWqnltdgHw7aCkwqpCfmPDMza4HBDgI/B6ZK%0AmiLpZcAcYNkg98HMzLK2wZxYROyT9BHgR8Ao4LqIWFPj6Iv6GK6nzO24HbfjdsrUTlWDemLYzMyG%0AlhH1j2EzM6uPg4CZWYk5CJiZlZiDgJlZiQ3q1UGNkPQK4CURsSun2yJiXx4+AjgBeKynvEV9HAdM%0AyMmtEfFUL3WOiIhnK/KOLfZb0rkRsayyTNKbgX8FrIuItX3Mg98ARwD7gWeAY8rQn7x8jAXeVEd/%0AHgMOp5/vrN7+VPRpyMyfPFxvfzx/hld/HqucVl3q+WfZYLyA/1YYngYE8Dzpb9B/BzwN/IJ0E7rH%0AgOWkP5wtAE4GxvXR7hG95B1bkT43v7+il7K2YlvAmcDFwCPAo8A/5dejwH25L2/Iw5uBPaTbX6wB%0A3go8B2zPn+tHwHty+nKgG3gc2AT8jzwPtgJbgJsq5sFmYBfwIrCPtIDuBZ4EfjKE+3N+oS+LgKeA%0Adbk/a4CHa+zPgdz3e/N436zSn1XAC8Cvc3+K31mxT/3Nn/nAt3P6P+RpdQIbga5h/n15/gyv/tyf%0A5+vXgaMbWue2eqXfy4r5wcLwbfkDvhu4I8+c24GPArtz/n15Bj3DwK2Ei4HnDOBDhS/iw7mtPbne%0A5sKX8EngvwBfzF/iY8CXgU+RInYn6dYZO/O4twK35C/0+vwZNgPP5M8/I+etzZ91SS/z4CHS/ZXG%0A5YXptjzuJaQV6VDtT3fuyydJfxgM0kL+NtLCva/G/uwHLgC+lb+j/XlaJ/TSnw2kH9BbK/pT2adq%0A8+epPK1ncr9eBM7OfVpLWjaG4/fl+TO8+rMBWExa1r+b01cDfwW8vtZ17lA/JzAB+FVE3BoRs0hb%0AKNcDp5O2xr8BXBERx5NWxD8kbVXeD/yANMMfBv4vMJr0B7UrScFlDNAB/BT4t6SZfjjwceBZ4E9z%0A+R2kGTsfOJd0K+xzI2IMaWvg8IiYktv5G9Ju4i7g5XkaT5IOuwVpwfks6YteDxyW238xIi4iLSxP%0AA52SJkTEijwfuiPiVuD9pAWxOA8mR8T6OLhLOh4gIr5CCoJDtT+jcl9eCjxA2qK/OvfrRVIwqLU/%0A34uI9wOvJv34zs7fRxvpUGJPf54HxkTE/RX9ObKiT9Xmz1bSltvO3K8XSXuEkFaADNPvy/NnePXn%0AedIRiSWkuzGMAVYAAm6s+Xktrd7y72VP4NekLcMf5Jm0slC2O8/ULwH3kLbmTyWt2H9EChJ/k9NP%0Ak7bsr8yvfXlGbiAFjEdJh5L+EtiT298IrOR390ZWknbTbs5tHiiUXU1a6bwPeHue/nxSkPkSKQAd%0Anevuze9vzAvK06QT81fkBebe/Hl2AmeR9lg+k+s9mz/DXTm/OA+2A18Bvprnz+bcnz8a4v3ZSWH3%0AlbSL/cb8/ezOebX0Zx/wz730ZxFpi2pDoT+bcvltwJ/l/lyU+/c7faoyf54l/bCfIy2nv8nT+kye%0ADweG6ffl+TO8+rMpz9uX5tf6wu/pZcCG4bonMBv4X8DnSIdolsJvT75+mvRFbAHOAe4mrZzfTppJ%0AG0gzdgZwI2mr4wsR8WnSyvsnuc3RQDvwx6SZdZike4FXkW5qV5wvbaStmPWkXa5nJf1U0l8A00lb%0AAaeTDmvsJ+2a/UOk22P/HfD63M7FksZExCPATODmiDhA2kX8Rh73N7l/P82f6VnSgrWStMB9lLSF%0AXJwHH8/TP5O0xXBFoT+rh2p/SIfdevoC6fxKJ+nw200ANfZnI2lPorI/j5GWg88U+nNL/qxfyunV%0ApPtXnd5Ln/qbP18g7SX+hrScnpvb20b6MW4cpt+X58/w6k/PobfjSHsBczloPCnYVjXsbxsh6WxS%0A4JhAOpzzBLA0In4o6c9IZ87vy88u+G5E7JH0auC/R8Qlkl5LirqTSMfaLgBOjYi/zYHnvaQv7TJS%0ABP8G6QfxNtJWwZyI6JR0NOk43H2D+PHNrMQkzeLgBvDmnP1q4F8DH4mIO6o20urDP3UeKprXV7qy%0ArNWv/vpare+1lo3UdlrR16HWv6HW16HW9+HU10PdDunIxUzgWtKexUxgVHG8/l5D8XBQf9RP+nfK%0A8tPJako3Wlalbn997bfvdZSN1HZa0deh1r+h1tdWTLPV0xgW7UTEgUhHIFZGxHcj4r6I2E+NhuTh%0AIEkncPAQD6SThpCO3x8DvJJ0AuVXpCsRlkXEuoo2PhwRX64l3WhZTv816Zje/aSz+ffkfh8ZEd/P%0An2UC6QqLR/Pw/cA7SCd2qpbV2c6TQETEz3NQej2wKSK+KGka6YqFnvT7SFsNd+U2ai2rp51pwCzg%0A0UiH6G6IiAsL8++36f7K6qlbZzvvIJ07WE26dHEGsDoi7qy1rJ66xTLSMeGjgZNIlx+fl7/HR4DP%0AAwsL6buBdxbqjiWdw6pWVk87nydd6twGPEj6jd0YEZvzvLqcdCXW5uJwZVk9dauU9Txz5MmI+Kd8%0ASPdC0v9JPpbLetLzSecfjiMth8+Rfo/Vyupp52Okw8LvJV3x9DAHL/98Fek4/65C+oj8/XaRruSp%0Atayedvbn7/HbEbGbAkm3RsS7qabWXYbBepGucV2Zv4wPkC5/ejK/VpIuPbs9vy/J9VYC8yvauajW%0AdBNll5NOdn2ftPK7h3QC+fukS7u+UkjvIwWsnro7ayyrt531pJNyn83jbiZdqXEP6WRpT3oTaSW0%0AlXQeZVeNZfW0s5O04D7KwevG95GucHghvxfTPcPbeynrq2497WwnbTg8S7oC7TnSsnMl6aT03jz8%0A0/w5+ir7bh63lrr9le0ulG3Pbf6bnN6Y51lPei/pevR35O+3u8ayetrZmNM7Sb+v/blf/w+4NPf3%0AyZx+vp+yeur2V7aCtFz/gHQubjMH//fzy4r0M6STpw/msmdrLKunnZ2kE7H/COzI/X4sD68mXfHT%0Ak36S9Hu4mxT4H66xrJ52VpPOTy4kXX11WsW6anxN69xWr/R7CQK/AF5amSbtBeztKaNwCRS9XA4F%0APFFruomyVcDmPDyZdDb+4zm9Jn9pPekX8oJ1RS91+yurt50O4L+SfkzPk67tPpb0g15TSAfpn9Fj%0Act0Xaiyrt52bgNNIV2J15z5dQfpR3UVaQV2e0z1ll+fvvZa69bRzOekE2jbSiu8FoD3PuweA5/Pw%0A4Xm+9lW2B1hVY91ay1YCLxSWrT2k2wb0pIuXJj9YUbe/snra2UP6M9JLgHeRgmcX6Rr0e3L6DuDv%0AScGtr7IbSFvKtdTtr+xXuexHpA2N1bmfbbn9RwrpIC13baQV9fM1ltXbTs/6ZwzptzCKdCJ2JSlg%0A9KSfB+7OdY+vqNtfWT3trCyUvRp4qJF17lA8J3CAtCtWmR5P+hJ6ysYDkyQ9QoqOkyQ93/MCJlak%0AK8sn1VjWZzvAicCE3Icf5H6dIenzpIXr8UI6SLvhZ5NWRntrLKunnQOkFe6ZpBVcRMT+SPck6SZd%0Au9yTjoj4dUTsIW3xHKixrJ52nidtRX2K9GNex8F/i55L+nPfYaQtn9cUyu4lXXpXS9162rk3D3eT%0AtqIOAPskvZJ8fFXSMaQ//lCl7EAddfsqO5D7BWnlu1fSRZKOJ+0VbC2kX5T06Vx3I9BdY1k97TwH%0AHBbpUsZNeT4dR/rvzZOkZe8a0mXUR/ZTdjZpA6mWutXKXkM6RDUGOCEfIhpLClQvLaTJ70fmui+p%0Asazedl6Z34/K32dbRDxB2hB9SSGt3AakZV81ltXTzsuAoyVdBdwJvEHS05LWSbpK6b5a1TWz1X4o%0AXqTjx52kQz6LSD/w5/JrBWmLoCu/d5N2qzeRjul1kRbAU0lRvJju+Sfp2yvS1cr6a+cB0hboa0hb%0A5d3AKaQtof3AjwvpAP6QtEXRk66lrN52xlSUjSEdT3yQdA6hJ/0c6d+hkLbkn6uxrJ52Hsz5E4Hv%0AkXZhn8jpfyRd2ra1MFxZVk/dWtvZTdra3MjBALsxv/aSdrU35XnXV1nPYbZa6lZr5yZS8Px5rvsM%0AKXiuyv3rSa8hBY0X82eotayedlblPjxG2ipfV/HbXNnbcC9lYyhslVap21/ZJ3JfHufgXtzuPA9/%0ASNrL60mvzZ/hGQ7+OauWsnrbeYZ0ePMF0nmUR0iHqvaQbl3Sk96bl5Gv5H4/VWNZPe3syd/ZX5E2%0ASO/N8+0Pct6dNa1zW73S7yMQ9Fzy9J78ehtppfse0kmZi0m3dVgOzCNfDgV8DXhHHv52RfqXPcOV%0A6SplfbZDWrHcXBjve8Af5OFTc3lP+rye4cp0lbJ62jmtYj6elt/Hkv7iPrqQPrlQ77fpGsrqaecN%0AFWWXAn9byDunJ10crpZutKy3dMWKa0rlcD1ljbZD2qp8K/DvSPeEOYp0V9RTekm/tsGyWuv+e/JN%0AGIHjK+bR8b0NN1O3hnaOA47Lw68gXXTwJ32kT8jpGXWW1VN3JunE8Z/m9ImkddIJlelGy+psZ31x%0AflXMuz7Liq8heXWQmZlVJ+lO0o0zF0e+v1H+k+uHgD+OiDOrtTEUzwmYmVlt3kc6T3GPpF2SdpGu%0AJDqWdLSkKu8JmJmNQJIuiojrq9ZzEDAzG3kkPRERr65Wb8g/XtLMzHqXL0/vtYh0wr8qBwEzs+Fr%0AHOl5BL+qyBfpORtVOQiYmQ1ft5Ken76yskDS3bU04HMCZmYl5ktEzcxKzEHAzKzEHATMMkmfkrRG%0A0iOSVkp6a6v7ZHao+cSwGSDpbaQ7ep4cEd2SxpLu0thoe20RsW/AOmh2iHhPwCwZD+yMiG6AiNgZ%0AEU9Keoukf5b0sKQVko6U9HJJ10taJekhSacDSPqQpGWSfky6uSGSPi7p53nv4tN9T96sNbwnYJbc%0ACfy1pF+Qbsh1E/Cz/P6+SI/rPIqDD6iJiHiD0mM/78z34wc4GXhjROyS9C5gKululAKWSXpnRNw7%0AuB/NrG/eEzADIuJZ0m2V55GeH3ET8GFgW0T8PNfZnQ/xvAP4Zs57lHS/+54gcFekB+pAejrXu0gP%0AjHmQdOvfqYPygcxq5D0Bsywi9pPuwHi3pFWkh4rX67nCsIDPRsSXB6B7ZoeE9wTMAEmvk1TcSv9D%0A0uMwx0t6S65zpKQ20kPQ35/zjic933V9L83+CPhzSUfkuhMkveoQfgyzunlPwCw5Avg/+bms+0iP%0AOJ0HXJ/3dkDbAAAAXElEQVTzDyOdDziT9Azca/Pewj7gQ/mKot9pMCLulPR64Ge57FngA6THbJoN%0ACb5thJlZiflwkJlZiTkImJmVmIOAmVmJOQiYmZWYg4CZWYk5CJiZlZiDgJlZif0L1LOy9tames4A%0AAAAASUVORK5CYII="/>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81"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2006" y="1609079"/>
            <a:ext cx="2718931" cy="1963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82"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175" y="3949323"/>
            <a:ext cx="2965762" cy="214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5483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a:latin typeface="Times New Roman" pitchFamily="18" charset="0"/>
                <a:cs typeface="Times New Roman" pitchFamily="18" charset="0"/>
              </a:rPr>
              <a:t>Looking at game scores by game </a:t>
            </a:r>
            <a:r>
              <a:rPr lang="en-US" sz="3200" dirty="0" smtClean="0">
                <a:latin typeface="Times New Roman" pitchFamily="18" charset="0"/>
                <a:cs typeface="Times New Roman" pitchFamily="18" charset="0"/>
              </a:rPr>
              <a:t>platforms</a:t>
            </a:r>
            <a:endParaRPr lang="en-US" sz="3200" b="1" dirty="0">
              <a:latin typeface="Times New Roman" pitchFamily="18" charset="0"/>
              <a:cs typeface="Times New Roman" pitchFamily="18" charset="0"/>
            </a:endParaRPr>
          </a:p>
        </p:txBody>
      </p:sp>
      <p:sp>
        <p:nvSpPr>
          <p:cNvPr id="9" name="Rectangle: Rounded Corners 8">
            <a:extLst>
              <a:ext uri="{FF2B5EF4-FFF2-40B4-BE49-F238E27FC236}">
                <a16:creationId xmlns:a16="http://schemas.microsoft.com/office/drawing/2014/main" xmlns="" id="{5E9BE91D-3A90-4C9C-BAF2-FA759E32633A}"/>
              </a:ext>
            </a:extLst>
          </p:cNvPr>
          <p:cNvSpPr/>
          <p:nvPr/>
        </p:nvSpPr>
        <p:spPr>
          <a:xfrm>
            <a:off x="280484" y="265043"/>
            <a:ext cx="11631032" cy="6493566"/>
          </a:xfrm>
          <a:prstGeom prst="roundRect">
            <a:avLst/>
          </a:prstGeom>
          <a:noFill/>
          <a:ln w="76200">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xmlns="" id="{263FDC4B-3BAC-4CBD-ABAF-78673DC5186B}"/>
              </a:ext>
            </a:extLst>
          </p:cNvPr>
          <p:cNvSpPr>
            <a:spLocks noGrp="1"/>
          </p:cNvSpPr>
          <p:nvPr>
            <p:ph type="ftr" sz="quarter" idx="11"/>
          </p:nvPr>
        </p:nvSpPr>
        <p:spPr/>
        <p:txBody>
          <a:bodyPr/>
          <a:lstStyle/>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022621716"/>
              </p:ext>
            </p:extLst>
          </p:nvPr>
        </p:nvGraphicFramePr>
        <p:xfrm>
          <a:off x="913004" y="1967592"/>
          <a:ext cx="2197312" cy="4481660"/>
        </p:xfrm>
        <a:graphic>
          <a:graphicData uri="http://schemas.openxmlformats.org/drawingml/2006/table">
            <a:tbl>
              <a:tblPr/>
              <a:tblGrid>
                <a:gridCol w="562673"/>
                <a:gridCol w="562673"/>
                <a:gridCol w="562673"/>
                <a:gridCol w="509293"/>
              </a:tblGrid>
              <a:tr h="65737">
                <a:tc>
                  <a:txBody>
                    <a:bodyPr/>
                    <a:lstStyle/>
                    <a:p>
                      <a:pPr algn="l" fontAlgn="ctr"/>
                      <a:endParaRPr lang="en-US" sz="400" b="1" dirty="0">
                        <a:effectLst/>
                      </a:endParaRP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b="1">
                          <a:effectLst/>
                        </a:rPr>
                        <a:t>Score</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b="1" dirty="0" smtClean="0">
                          <a:effectLst/>
                        </a:rPr>
                        <a:t>Normalized Score</a:t>
                      </a:r>
                      <a:endParaRPr lang="en-US" sz="400" b="1" dirty="0">
                        <a:effectLst/>
                      </a:endParaRP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b="1">
                          <a:effectLst/>
                        </a:rPr>
                        <a:t>recordnumber</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65737">
                <a:tc>
                  <a:txBody>
                    <a:bodyPr/>
                    <a:lstStyle/>
                    <a:p>
                      <a:pPr algn="l" fontAlgn="ctr"/>
                      <a:r>
                        <a:rPr lang="en-US" sz="400" b="1">
                          <a:effectLst/>
                        </a:rPr>
                        <a:t>Platform</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endParaRPr lang="en-US" sz="400" b="1">
                        <a:effectLst/>
                      </a:endParaRP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endParaRPr lang="en-US" sz="400" b="1">
                        <a:effectLst/>
                      </a:endParaRP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endParaRPr lang="en-US" sz="400" b="1">
                        <a:effectLst/>
                      </a:endParaRP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65737">
                <a:tc>
                  <a:txBody>
                    <a:bodyPr/>
                    <a:lstStyle/>
                    <a:p>
                      <a:pPr algn="l" fontAlgn="t"/>
                      <a:r>
                        <a:rPr lang="en-US" sz="400" b="1">
                          <a:effectLst/>
                        </a:rPr>
                        <a:t>WonderSwan Color</a:t>
                      </a:r>
                    </a:p>
                  </a:txBody>
                  <a:tcPr marL="8155" marR="8155" marT="8155" marB="815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8.600000</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1.000000</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1</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65737">
                <a:tc>
                  <a:txBody>
                    <a:bodyPr/>
                    <a:lstStyle/>
                    <a:p>
                      <a:pPr algn="l" fontAlgn="t"/>
                      <a:r>
                        <a:rPr lang="en-US" sz="400" b="1">
                          <a:effectLst/>
                        </a:rPr>
                        <a:t>Pocket PC</a:t>
                      </a:r>
                    </a:p>
                  </a:txBody>
                  <a:tcPr marL="8155" marR="8155" marT="8155" marB="815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8.500000</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0.986842</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1</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65737">
                <a:tc>
                  <a:txBody>
                    <a:bodyPr/>
                    <a:lstStyle/>
                    <a:p>
                      <a:pPr algn="l" fontAlgn="t"/>
                      <a:r>
                        <a:rPr lang="en-US" sz="400" b="1">
                          <a:effectLst/>
                        </a:rPr>
                        <a:t>Macintosh</a:t>
                      </a:r>
                    </a:p>
                  </a:txBody>
                  <a:tcPr marL="8155" marR="8155" marT="8155" marB="815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8.104286</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0.934774</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70</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65737">
                <a:tc>
                  <a:txBody>
                    <a:bodyPr/>
                    <a:lstStyle/>
                    <a:p>
                      <a:pPr algn="l" fontAlgn="t"/>
                      <a:r>
                        <a:rPr lang="en-US" sz="400" b="1">
                          <a:effectLst/>
                        </a:rPr>
                        <a:t>Atari 5200</a:t>
                      </a:r>
                    </a:p>
                  </a:txBody>
                  <a:tcPr marL="8155" marR="8155" marT="8155" marB="815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8.000000</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0.921053</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2</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65737">
                <a:tc>
                  <a:txBody>
                    <a:bodyPr/>
                    <a:lstStyle/>
                    <a:p>
                      <a:pPr algn="l" fontAlgn="t"/>
                      <a:r>
                        <a:rPr lang="en-US" sz="400" b="1">
                          <a:effectLst/>
                        </a:rPr>
                        <a:t>TurboGrafx-CD</a:t>
                      </a:r>
                    </a:p>
                  </a:txBody>
                  <a:tcPr marL="8155" marR="8155" marT="8155" marB="815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8.000000</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0.921053</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3</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65737">
                <a:tc>
                  <a:txBody>
                    <a:bodyPr/>
                    <a:lstStyle/>
                    <a:p>
                      <a:pPr algn="l" fontAlgn="t"/>
                      <a:r>
                        <a:rPr lang="en-US" sz="400" b="1">
                          <a:effectLst/>
                        </a:rPr>
                        <a:t>Web Games</a:t>
                      </a:r>
                    </a:p>
                  </a:txBody>
                  <a:tcPr marL="8155" marR="8155" marT="8155" marB="815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8.000000</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0.921053</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1</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65737">
                <a:tc>
                  <a:txBody>
                    <a:bodyPr/>
                    <a:lstStyle/>
                    <a:p>
                      <a:pPr algn="l" fontAlgn="t"/>
                      <a:r>
                        <a:rPr lang="en-US" sz="400" b="1">
                          <a:effectLst/>
                        </a:rPr>
                        <a:t>Game Boy</a:t>
                      </a:r>
                    </a:p>
                  </a:txBody>
                  <a:tcPr marL="8155" marR="8155" marT="8155" marB="815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7.813636</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0.896531</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22</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65737">
                <a:tc>
                  <a:txBody>
                    <a:bodyPr/>
                    <a:lstStyle/>
                    <a:p>
                      <a:pPr algn="l" fontAlgn="t"/>
                      <a:r>
                        <a:rPr lang="en-US" sz="400" b="1">
                          <a:effectLst/>
                        </a:rPr>
                        <a:t>Super NES</a:t>
                      </a:r>
                    </a:p>
                  </a:txBody>
                  <a:tcPr marL="8155" marR="8155" marT="8155" marB="815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7.732143</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0.885808</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28</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65737">
                <a:tc>
                  <a:txBody>
                    <a:bodyPr/>
                    <a:lstStyle/>
                    <a:p>
                      <a:pPr algn="l" fontAlgn="t"/>
                      <a:r>
                        <a:rPr lang="en-US" sz="400" b="1">
                          <a:effectLst/>
                        </a:rPr>
                        <a:t>iPad</a:t>
                      </a:r>
                    </a:p>
                  </a:txBody>
                  <a:tcPr marL="8155" marR="8155" marT="8155" marB="815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7.704255</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0.882139</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94</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65737">
                <a:tc>
                  <a:txBody>
                    <a:bodyPr/>
                    <a:lstStyle/>
                    <a:p>
                      <a:pPr algn="l" fontAlgn="t"/>
                      <a:r>
                        <a:rPr lang="en-US" sz="400" b="1">
                          <a:effectLst/>
                        </a:rPr>
                        <a:t>PlayStation 4</a:t>
                      </a:r>
                    </a:p>
                  </a:txBody>
                  <a:tcPr marL="8155" marR="8155" marT="8155" marB="815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7.697872</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0.881299</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47</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65737">
                <a:tc>
                  <a:txBody>
                    <a:bodyPr/>
                    <a:lstStyle/>
                    <a:p>
                      <a:pPr algn="l" fontAlgn="t"/>
                      <a:r>
                        <a:rPr lang="en-US" sz="400" b="1">
                          <a:effectLst/>
                        </a:rPr>
                        <a:t>Linux</a:t>
                      </a:r>
                    </a:p>
                  </a:txBody>
                  <a:tcPr marL="8155" marR="8155" marT="8155" marB="815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7.550000</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0.861842</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8</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65737">
                <a:tc>
                  <a:txBody>
                    <a:bodyPr/>
                    <a:lstStyle/>
                    <a:p>
                      <a:pPr algn="l" fontAlgn="t"/>
                      <a:r>
                        <a:rPr lang="en-US" sz="400" b="1">
                          <a:effectLst/>
                        </a:rPr>
                        <a:t>Xbox One</a:t>
                      </a:r>
                    </a:p>
                  </a:txBody>
                  <a:tcPr marL="8155" marR="8155" marT="8155" marB="815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7.545714</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0.861278</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35</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65737">
                <a:tc>
                  <a:txBody>
                    <a:bodyPr/>
                    <a:lstStyle/>
                    <a:p>
                      <a:pPr algn="l" fontAlgn="t"/>
                      <a:r>
                        <a:rPr lang="en-US" sz="400" b="1">
                          <a:effectLst/>
                        </a:rPr>
                        <a:t>Android</a:t>
                      </a:r>
                    </a:p>
                  </a:txBody>
                  <a:tcPr marL="8155" marR="8155" marT="8155" marB="815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7.503030</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0.855662</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33</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65737">
                <a:tc>
                  <a:txBody>
                    <a:bodyPr/>
                    <a:lstStyle/>
                    <a:p>
                      <a:pPr algn="l" fontAlgn="t"/>
                      <a:r>
                        <a:rPr lang="en-US" sz="400" b="1">
                          <a:effectLst/>
                        </a:rPr>
                        <a:t>Wii U</a:t>
                      </a:r>
                    </a:p>
                  </a:txBody>
                  <a:tcPr marL="8155" marR="8155" marT="8155" marB="815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7.496154</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0.854757</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78</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65737">
                <a:tc>
                  <a:txBody>
                    <a:bodyPr/>
                    <a:lstStyle/>
                    <a:p>
                      <a:pPr algn="l" fontAlgn="t"/>
                      <a:r>
                        <a:rPr lang="en-US" sz="400" b="1">
                          <a:effectLst/>
                        </a:rPr>
                        <a:t>Dreamcast</a:t>
                      </a:r>
                    </a:p>
                  </a:txBody>
                  <a:tcPr marL="8155" marR="8155" marT="8155" marB="815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7.370280</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0.838195</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286</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65737">
                <a:tc>
                  <a:txBody>
                    <a:bodyPr/>
                    <a:lstStyle/>
                    <a:p>
                      <a:pPr algn="l" fontAlgn="t"/>
                      <a:r>
                        <a:rPr lang="en-US" sz="400" b="1">
                          <a:effectLst/>
                        </a:rPr>
                        <a:t>NeoGeo Pocket Color</a:t>
                      </a:r>
                    </a:p>
                  </a:txBody>
                  <a:tcPr marL="8155" marR="8155" marT="8155" marB="815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7.322581</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0.831919</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31</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65737">
                <a:tc>
                  <a:txBody>
                    <a:bodyPr/>
                    <a:lstStyle/>
                    <a:p>
                      <a:pPr algn="l" fontAlgn="t"/>
                      <a:r>
                        <a:rPr lang="en-US" sz="400" b="1">
                          <a:effectLst/>
                        </a:rPr>
                        <a:t>iPhone</a:t>
                      </a:r>
                    </a:p>
                  </a:txBody>
                  <a:tcPr marL="8155" marR="8155" marT="8155" marB="815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7.298896</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0.828802</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815</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65737">
                <a:tc>
                  <a:txBody>
                    <a:bodyPr/>
                    <a:lstStyle/>
                    <a:p>
                      <a:pPr algn="l" fontAlgn="t"/>
                      <a:r>
                        <a:rPr lang="en-US" sz="400" b="1">
                          <a:effectLst/>
                        </a:rPr>
                        <a:t>Saturn</a:t>
                      </a:r>
                    </a:p>
                  </a:txBody>
                  <a:tcPr marL="8155" marR="8155" marT="8155" marB="815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7.283333</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0.826754</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6</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65737">
                <a:tc>
                  <a:txBody>
                    <a:bodyPr/>
                    <a:lstStyle/>
                    <a:p>
                      <a:pPr algn="l" fontAlgn="t"/>
                      <a:r>
                        <a:rPr lang="en-US" sz="400" b="1">
                          <a:effectLst/>
                        </a:rPr>
                        <a:t>PlayStation Vita</a:t>
                      </a:r>
                    </a:p>
                  </a:txBody>
                  <a:tcPr marL="8155" marR="8155" marT="8155" marB="815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7.259649</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0.823638</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114</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65737">
                <a:tc>
                  <a:txBody>
                    <a:bodyPr/>
                    <a:lstStyle/>
                    <a:p>
                      <a:pPr algn="l" fontAlgn="t"/>
                      <a:r>
                        <a:rPr lang="en-US" sz="400" b="1">
                          <a:effectLst/>
                        </a:rPr>
                        <a:t>Nintendo 3DS</a:t>
                      </a:r>
                    </a:p>
                  </a:txBody>
                  <a:tcPr marL="8155" marR="8155" marT="8155" marB="815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7.238150</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0.820809</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173</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65737">
                <a:tc>
                  <a:txBody>
                    <a:bodyPr/>
                    <a:lstStyle/>
                    <a:p>
                      <a:pPr algn="l" fontAlgn="t"/>
                      <a:r>
                        <a:rPr lang="en-US" sz="400" b="1">
                          <a:effectLst/>
                        </a:rPr>
                        <a:t>Xbox</a:t>
                      </a:r>
                    </a:p>
                  </a:txBody>
                  <a:tcPr marL="8155" marR="8155" marT="8155" marB="815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7.199635</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0.815741</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822</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65737">
                <a:tc>
                  <a:txBody>
                    <a:bodyPr/>
                    <a:lstStyle/>
                    <a:p>
                      <a:pPr algn="l" fontAlgn="t"/>
                      <a:r>
                        <a:rPr lang="en-US" sz="400" b="1">
                          <a:effectLst/>
                        </a:rPr>
                        <a:t>PlayStation 3</a:t>
                      </a:r>
                    </a:p>
                  </a:txBody>
                  <a:tcPr marL="8155" marR="8155" marT="8155" marB="815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7.186718</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0.814042</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1295</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65737">
                <a:tc>
                  <a:txBody>
                    <a:bodyPr/>
                    <a:lstStyle/>
                    <a:p>
                      <a:pPr algn="l" fontAlgn="t"/>
                      <a:r>
                        <a:rPr lang="en-US" sz="400" b="1">
                          <a:effectLst/>
                        </a:rPr>
                        <a:t>Wireless</a:t>
                      </a:r>
                    </a:p>
                  </a:txBody>
                  <a:tcPr marL="8155" marR="8155" marT="8155" marB="815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7.177680</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0.812853</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905</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65737">
                <a:tc>
                  <a:txBody>
                    <a:bodyPr/>
                    <a:lstStyle/>
                    <a:p>
                      <a:pPr algn="l" fontAlgn="t"/>
                      <a:r>
                        <a:rPr lang="en-US" sz="400" b="1">
                          <a:effectLst/>
                        </a:rPr>
                        <a:t>Lynx</a:t>
                      </a:r>
                    </a:p>
                  </a:txBody>
                  <a:tcPr marL="8155" marR="8155" marT="8155" marB="815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7.146341</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0.808729</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82</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65737">
                <a:tc>
                  <a:txBody>
                    <a:bodyPr/>
                    <a:lstStyle/>
                    <a:p>
                      <a:pPr algn="l" fontAlgn="t"/>
                      <a:r>
                        <a:rPr lang="en-US" sz="400" b="1">
                          <a:effectLst/>
                        </a:rPr>
                        <a:t>PC</a:t>
                      </a:r>
                    </a:p>
                  </a:txBody>
                  <a:tcPr marL="8155" marR="8155" marT="8155" marB="815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7.105849</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0.803401</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3026</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65737">
                <a:tc>
                  <a:txBody>
                    <a:bodyPr/>
                    <a:lstStyle/>
                    <a:p>
                      <a:pPr algn="l" fontAlgn="t"/>
                      <a:r>
                        <a:rPr lang="en-US" sz="400" b="1">
                          <a:effectLst/>
                        </a:rPr>
                        <a:t>Xbox 360</a:t>
                      </a:r>
                    </a:p>
                  </a:txBody>
                  <a:tcPr marL="8155" marR="8155" marT="8155" marB="815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7.104172</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0.803181</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1582</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65737">
                <a:tc>
                  <a:txBody>
                    <a:bodyPr/>
                    <a:lstStyle/>
                    <a:p>
                      <a:pPr algn="l" fontAlgn="t"/>
                      <a:r>
                        <a:rPr lang="en-US" sz="400" b="1">
                          <a:effectLst/>
                        </a:rPr>
                        <a:t>GameCube</a:t>
                      </a:r>
                    </a:p>
                  </a:txBody>
                  <a:tcPr marL="8155" marR="8155" marT="8155" marB="815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7.036542</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0.794282</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509</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65737">
                <a:tc>
                  <a:txBody>
                    <a:bodyPr/>
                    <a:lstStyle/>
                    <a:p>
                      <a:pPr algn="l" fontAlgn="t"/>
                      <a:r>
                        <a:rPr lang="en-US" sz="400" b="1">
                          <a:effectLst/>
                        </a:rPr>
                        <a:t>Sega CD</a:t>
                      </a:r>
                    </a:p>
                  </a:txBody>
                  <a:tcPr marL="8155" marR="8155" marT="8155" marB="815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7.000000</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0.789474</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1</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65737">
                <a:tc>
                  <a:txBody>
                    <a:bodyPr/>
                    <a:lstStyle/>
                    <a:p>
                      <a:pPr algn="l" fontAlgn="t"/>
                      <a:r>
                        <a:rPr lang="en-US" sz="400" b="1">
                          <a:effectLst/>
                        </a:rPr>
                        <a:t>Nintendo 64</a:t>
                      </a:r>
                    </a:p>
                  </a:txBody>
                  <a:tcPr marL="8155" marR="8155" marT="8155" marB="815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6.974751</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0.786151</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301</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65737">
                <a:tc>
                  <a:txBody>
                    <a:bodyPr/>
                    <a:lstStyle/>
                    <a:p>
                      <a:pPr algn="l" fontAlgn="t"/>
                      <a:r>
                        <a:rPr lang="en-US" sz="400" b="1">
                          <a:effectLst/>
                        </a:rPr>
                        <a:t>iPod</a:t>
                      </a:r>
                    </a:p>
                  </a:txBody>
                  <a:tcPr marL="8155" marR="8155" marT="8155" marB="815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6.906250</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0.777138</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16</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65737">
                <a:tc>
                  <a:txBody>
                    <a:bodyPr/>
                    <a:lstStyle/>
                    <a:p>
                      <a:pPr algn="l" fontAlgn="t"/>
                      <a:r>
                        <a:rPr lang="en-US" sz="400" b="1">
                          <a:effectLst/>
                        </a:rPr>
                        <a:t>PlayStation 2</a:t>
                      </a:r>
                    </a:p>
                  </a:txBody>
                  <a:tcPr marL="8155" marR="8155" marT="8155" marB="815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6.869162</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0.772258</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1683</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65737">
                <a:tc>
                  <a:txBody>
                    <a:bodyPr/>
                    <a:lstStyle/>
                    <a:p>
                      <a:pPr algn="l" fontAlgn="t"/>
                      <a:r>
                        <a:rPr lang="en-US" sz="400" b="1">
                          <a:effectLst/>
                        </a:rPr>
                        <a:t>Master System</a:t>
                      </a:r>
                    </a:p>
                  </a:txBody>
                  <a:tcPr marL="8155" marR="8155" marT="8155" marB="815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6.769231</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0.759109</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13</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65737">
                <a:tc>
                  <a:txBody>
                    <a:bodyPr/>
                    <a:lstStyle/>
                    <a:p>
                      <a:pPr algn="l" fontAlgn="t"/>
                      <a:r>
                        <a:rPr lang="en-US" sz="400" b="1">
                          <a:effectLst/>
                        </a:rPr>
                        <a:t>Windows Phone</a:t>
                      </a:r>
                    </a:p>
                  </a:txBody>
                  <a:tcPr marL="8155" marR="8155" marT="8155" marB="815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6.757143</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0.757519</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14</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65737">
                <a:tc>
                  <a:txBody>
                    <a:bodyPr/>
                    <a:lstStyle/>
                    <a:p>
                      <a:pPr algn="l" fontAlgn="t"/>
                      <a:r>
                        <a:rPr lang="en-US" sz="400" b="1">
                          <a:effectLst/>
                        </a:rPr>
                        <a:t>PlayStation Portable</a:t>
                      </a:r>
                    </a:p>
                  </a:txBody>
                  <a:tcPr marL="8155" marR="8155" marT="8155" marB="815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6.751840</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0.756821</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625</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65737">
                <a:tc>
                  <a:txBody>
                    <a:bodyPr/>
                    <a:lstStyle/>
                    <a:p>
                      <a:pPr algn="l" fontAlgn="t"/>
                      <a:r>
                        <a:rPr lang="en-US" sz="400" b="1">
                          <a:effectLst/>
                        </a:rPr>
                        <a:t>N-Gage</a:t>
                      </a:r>
                    </a:p>
                  </a:txBody>
                  <a:tcPr marL="8155" marR="8155" marT="8155" marB="815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6.730000</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0.753947</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30</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65737">
                <a:tc>
                  <a:txBody>
                    <a:bodyPr/>
                    <a:lstStyle/>
                    <a:p>
                      <a:pPr algn="l" fontAlgn="t"/>
                      <a:r>
                        <a:rPr lang="en-US" sz="400" b="1">
                          <a:effectLst/>
                        </a:rPr>
                        <a:t>Windows Surface</a:t>
                      </a:r>
                    </a:p>
                  </a:txBody>
                  <a:tcPr marL="8155" marR="8155" marT="8155" marB="815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6.700000</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0.750000</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1</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65737">
                <a:tc>
                  <a:txBody>
                    <a:bodyPr/>
                    <a:lstStyle/>
                    <a:p>
                      <a:pPr algn="l" fontAlgn="t"/>
                      <a:r>
                        <a:rPr lang="en-US" sz="400" b="1">
                          <a:effectLst/>
                        </a:rPr>
                        <a:t>Game Boy Advance</a:t>
                      </a:r>
                    </a:p>
                  </a:txBody>
                  <a:tcPr marL="8155" marR="8155" marT="8155" marB="815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6.629194</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0.740683</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620</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65737">
                <a:tc>
                  <a:txBody>
                    <a:bodyPr/>
                    <a:lstStyle/>
                    <a:p>
                      <a:pPr algn="l" fontAlgn="t"/>
                      <a:r>
                        <a:rPr lang="en-US" sz="400" b="1">
                          <a:effectLst/>
                        </a:rPr>
                        <a:t>Nintendo 64DD</a:t>
                      </a:r>
                    </a:p>
                  </a:txBody>
                  <a:tcPr marL="8155" marR="8155" marT="8155" marB="815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6.628571</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0.740602</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7</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65737">
                <a:tc>
                  <a:txBody>
                    <a:bodyPr/>
                    <a:lstStyle/>
                    <a:p>
                      <a:pPr algn="l" fontAlgn="t"/>
                      <a:r>
                        <a:rPr lang="en-US" sz="400" b="1">
                          <a:effectLst/>
                        </a:rPr>
                        <a:t>TurboGrafx-16</a:t>
                      </a:r>
                    </a:p>
                  </a:txBody>
                  <a:tcPr marL="8155" marR="8155" marT="8155" marB="815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6.600000</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0.736842</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39</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65737">
                <a:tc>
                  <a:txBody>
                    <a:bodyPr/>
                    <a:lstStyle/>
                    <a:p>
                      <a:pPr algn="l" fontAlgn="t"/>
                      <a:r>
                        <a:rPr lang="en-US" sz="400" b="1">
                          <a:effectLst/>
                        </a:rPr>
                        <a:t>PlayStation</a:t>
                      </a:r>
                    </a:p>
                  </a:txBody>
                  <a:tcPr marL="8155" marR="8155" marT="8155" marB="815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6.562290</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0.731880</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952</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65737">
                <a:tc>
                  <a:txBody>
                    <a:bodyPr/>
                    <a:lstStyle/>
                    <a:p>
                      <a:pPr algn="l" fontAlgn="t"/>
                      <a:r>
                        <a:rPr lang="en-US" sz="400" b="1">
                          <a:effectLst/>
                        </a:rPr>
                        <a:t>Genesis</a:t>
                      </a:r>
                    </a:p>
                  </a:txBody>
                  <a:tcPr marL="8155" marR="8155" marT="8155" marB="815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6.525862</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0.727087</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58</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65737">
                <a:tc>
                  <a:txBody>
                    <a:bodyPr/>
                    <a:lstStyle/>
                    <a:p>
                      <a:pPr algn="l" fontAlgn="t"/>
                      <a:r>
                        <a:rPr lang="en-US" sz="400" b="1">
                          <a:effectLst/>
                        </a:rPr>
                        <a:t>NES</a:t>
                      </a:r>
                    </a:p>
                  </a:txBody>
                  <a:tcPr marL="8155" marR="8155" marT="8155" marB="815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6.519565</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0.726259</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46</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65737">
                <a:tc>
                  <a:txBody>
                    <a:bodyPr/>
                    <a:lstStyle/>
                    <a:p>
                      <a:pPr algn="l" fontAlgn="t"/>
                      <a:r>
                        <a:rPr lang="en-US" sz="400" b="1">
                          <a:effectLst/>
                        </a:rPr>
                        <a:t>NeoGeo</a:t>
                      </a:r>
                    </a:p>
                  </a:txBody>
                  <a:tcPr marL="8155" marR="8155" marT="8155" marB="815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6.500000</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0.723684</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10</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65737">
                <a:tc>
                  <a:txBody>
                    <a:bodyPr/>
                    <a:lstStyle/>
                    <a:p>
                      <a:pPr algn="l" fontAlgn="t"/>
                      <a:r>
                        <a:rPr lang="en-US" sz="400" b="1">
                          <a:effectLst/>
                        </a:rPr>
                        <a:t>WonderSwan</a:t>
                      </a:r>
                    </a:p>
                  </a:txBody>
                  <a:tcPr marL="8155" marR="8155" marT="8155" marB="815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6.500000</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0.723684</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4</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65737">
                <a:tc>
                  <a:txBody>
                    <a:bodyPr/>
                    <a:lstStyle/>
                    <a:p>
                      <a:pPr algn="l" fontAlgn="t"/>
                      <a:r>
                        <a:rPr lang="en-US" sz="400" b="1">
                          <a:effectLst/>
                        </a:rPr>
                        <a:t>Atari 2600</a:t>
                      </a:r>
                    </a:p>
                  </a:txBody>
                  <a:tcPr marL="8155" marR="8155" marT="8155" marB="815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6.500000</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0.723684</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5</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65737">
                <a:tc>
                  <a:txBody>
                    <a:bodyPr/>
                    <a:lstStyle/>
                    <a:p>
                      <a:pPr algn="l" fontAlgn="t"/>
                      <a:r>
                        <a:rPr lang="en-US" sz="400" b="1">
                          <a:effectLst/>
                        </a:rPr>
                        <a:t>Commodore 64/128</a:t>
                      </a:r>
                    </a:p>
                  </a:txBody>
                  <a:tcPr marL="8155" marR="8155" marT="8155" marB="815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6.416667</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0.712719</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6</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65737">
                <a:tc>
                  <a:txBody>
                    <a:bodyPr/>
                    <a:lstStyle/>
                    <a:p>
                      <a:pPr algn="l" fontAlgn="t"/>
                      <a:r>
                        <a:rPr lang="en-US" sz="400" b="1">
                          <a:effectLst/>
                        </a:rPr>
                        <a:t>Nintendo DSi</a:t>
                      </a:r>
                    </a:p>
                  </a:txBody>
                  <a:tcPr marL="8155" marR="8155" marT="8155" marB="815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6.369804</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0.706553</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255</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65737">
                <a:tc>
                  <a:txBody>
                    <a:bodyPr/>
                    <a:lstStyle/>
                    <a:p>
                      <a:pPr algn="l" fontAlgn="t"/>
                      <a:r>
                        <a:rPr lang="en-US" sz="400" b="1">
                          <a:effectLst/>
                        </a:rPr>
                        <a:t>Wii</a:t>
                      </a:r>
                    </a:p>
                  </a:txBody>
                  <a:tcPr marL="8155" marR="8155" marT="8155" marB="815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6.300074</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0.697378</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1347</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65737">
                <a:tc>
                  <a:txBody>
                    <a:bodyPr/>
                    <a:lstStyle/>
                    <a:p>
                      <a:pPr algn="l" fontAlgn="t"/>
                      <a:r>
                        <a:rPr lang="en-US" sz="400" b="1">
                          <a:effectLst/>
                        </a:rPr>
                        <a:t>Nintendo DS</a:t>
                      </a:r>
                    </a:p>
                  </a:txBody>
                  <a:tcPr marL="8155" marR="8155" marT="8155" marB="815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6.283173</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0.695154</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1040</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65737">
                <a:tc>
                  <a:txBody>
                    <a:bodyPr/>
                    <a:lstStyle/>
                    <a:p>
                      <a:pPr algn="l" fontAlgn="t"/>
                      <a:r>
                        <a:rPr lang="en-US" sz="400" b="1">
                          <a:effectLst/>
                        </a:rPr>
                        <a:t>Vectrex</a:t>
                      </a:r>
                    </a:p>
                  </a:txBody>
                  <a:tcPr marL="8155" marR="8155" marT="8155" marB="815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6.250000</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0.690789</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2</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65737">
                <a:tc>
                  <a:txBody>
                    <a:bodyPr/>
                    <a:lstStyle/>
                    <a:p>
                      <a:pPr algn="l" fontAlgn="t"/>
                      <a:r>
                        <a:rPr lang="en-US" sz="400" b="1">
                          <a:effectLst/>
                        </a:rPr>
                        <a:t>Game Boy Color</a:t>
                      </a:r>
                    </a:p>
                  </a:txBody>
                  <a:tcPr marL="8155" marR="8155" marT="8155" marB="815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6.199438</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0.684137</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356</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65737">
                <a:tc>
                  <a:txBody>
                    <a:bodyPr/>
                    <a:lstStyle/>
                    <a:p>
                      <a:pPr algn="l" fontAlgn="t"/>
                      <a:r>
                        <a:rPr lang="en-US" sz="400" b="1">
                          <a:effectLst/>
                        </a:rPr>
                        <a:t>Arcade</a:t>
                      </a:r>
                    </a:p>
                  </a:txBody>
                  <a:tcPr marL="8155" marR="8155" marT="8155" marB="815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6.036364</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0.662679</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11</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65737">
                <a:tc>
                  <a:txBody>
                    <a:bodyPr/>
                    <a:lstStyle/>
                    <a:p>
                      <a:pPr algn="l" fontAlgn="t"/>
                      <a:r>
                        <a:rPr lang="en-US" sz="400" b="1">
                          <a:effectLst/>
                        </a:rPr>
                        <a:t>Sega 32X</a:t>
                      </a:r>
                    </a:p>
                  </a:txBody>
                  <a:tcPr marL="8155" marR="8155" marT="8155" marB="815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5.455556</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0.586257</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18</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65737">
                <a:tc>
                  <a:txBody>
                    <a:bodyPr/>
                    <a:lstStyle/>
                    <a:p>
                      <a:pPr algn="l" fontAlgn="t"/>
                      <a:r>
                        <a:rPr lang="en-US" sz="400" b="1">
                          <a:effectLst/>
                        </a:rPr>
                        <a:t>Game.Com</a:t>
                      </a:r>
                    </a:p>
                  </a:txBody>
                  <a:tcPr marL="8155" marR="8155" marT="8155" marB="815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5.333333</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0.570175</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3</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65737">
                <a:tc>
                  <a:txBody>
                    <a:bodyPr/>
                    <a:lstStyle/>
                    <a:p>
                      <a:pPr algn="l" fontAlgn="t"/>
                      <a:r>
                        <a:rPr lang="en-US" sz="400" b="1">
                          <a:effectLst/>
                        </a:rPr>
                        <a:t>Dreamcast VMU</a:t>
                      </a:r>
                    </a:p>
                  </a:txBody>
                  <a:tcPr marL="8155" marR="8155" marT="8155" marB="815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3.000000</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0.263158</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1</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65737">
                <a:tc>
                  <a:txBody>
                    <a:bodyPr/>
                    <a:lstStyle/>
                    <a:p>
                      <a:pPr algn="l" fontAlgn="t"/>
                      <a:r>
                        <a:rPr lang="en-US" sz="400" b="1">
                          <a:effectLst/>
                        </a:rPr>
                        <a:t>DVD / HD Video Game</a:t>
                      </a:r>
                    </a:p>
                  </a:txBody>
                  <a:tcPr marL="8155" marR="8155" marT="8155" marB="815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1.000000</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0.000000</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dirty="0">
                          <a:effectLst/>
                        </a:rPr>
                        <a:t>1</a:t>
                      </a:r>
                    </a:p>
                  </a:txBody>
                  <a:tcPr marL="8155" marR="8155" marT="8155" marB="815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940708467"/>
              </p:ext>
            </p:extLst>
          </p:nvPr>
        </p:nvGraphicFramePr>
        <p:xfrm>
          <a:off x="6759801" y="2221125"/>
          <a:ext cx="3519036" cy="4142038"/>
        </p:xfrm>
        <a:graphic>
          <a:graphicData uri="http://schemas.openxmlformats.org/drawingml/2006/table">
            <a:tbl>
              <a:tblPr/>
              <a:tblGrid>
                <a:gridCol w="879759"/>
                <a:gridCol w="879759"/>
                <a:gridCol w="879759"/>
                <a:gridCol w="879759"/>
              </a:tblGrid>
              <a:tr h="0">
                <a:tc>
                  <a:txBody>
                    <a:bodyPr/>
                    <a:lstStyle/>
                    <a:p>
                      <a:pPr algn="l" fontAlgn="ctr"/>
                      <a:endParaRPr lang="en-US" sz="800" b="1" dirty="0">
                        <a:effectLst/>
                      </a:endParaRPr>
                    </a:p>
                  </a:txBody>
                  <a:tcPr marL="22522" marR="22522" marT="22522" marB="2252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800" b="1" dirty="0">
                          <a:effectLst/>
                        </a:rPr>
                        <a:t>Score</a:t>
                      </a:r>
                    </a:p>
                  </a:txBody>
                  <a:tcPr marL="22522" marR="22522" marT="22522" marB="2252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800" b="1" dirty="0" smtClean="0">
                          <a:effectLst/>
                        </a:rPr>
                        <a:t>Normalized Score</a:t>
                      </a:r>
                      <a:endParaRPr lang="en-US" sz="800" b="1" dirty="0">
                        <a:effectLst/>
                      </a:endParaRPr>
                    </a:p>
                  </a:txBody>
                  <a:tcPr marL="22522" marR="22522" marT="22522" marB="2252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800" b="1" dirty="0" smtClean="0">
                          <a:effectLst/>
                        </a:rPr>
                        <a:t>Record number</a:t>
                      </a:r>
                      <a:endParaRPr lang="en-US" sz="800" b="1" dirty="0">
                        <a:effectLst/>
                      </a:endParaRPr>
                    </a:p>
                  </a:txBody>
                  <a:tcPr marL="22522" marR="22522" marT="22522" marB="2252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194010">
                <a:tc>
                  <a:txBody>
                    <a:bodyPr/>
                    <a:lstStyle/>
                    <a:p>
                      <a:pPr algn="l" fontAlgn="ctr"/>
                      <a:r>
                        <a:rPr lang="en-US" sz="800" b="1">
                          <a:effectLst/>
                        </a:rPr>
                        <a:t>Platform</a:t>
                      </a:r>
                    </a:p>
                  </a:txBody>
                  <a:tcPr marL="22522" marR="22522" marT="22522" marB="2252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endParaRPr lang="en-US" sz="800" b="1">
                        <a:effectLst/>
                      </a:endParaRPr>
                    </a:p>
                  </a:txBody>
                  <a:tcPr marL="22522" marR="22522" marT="22522" marB="2252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endParaRPr lang="en-US" sz="800" b="1">
                        <a:effectLst/>
                      </a:endParaRPr>
                    </a:p>
                  </a:txBody>
                  <a:tcPr marL="22522" marR="22522" marT="22522" marB="2252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endParaRPr lang="en-US" sz="800" b="1" dirty="0">
                        <a:effectLst/>
                      </a:endParaRPr>
                    </a:p>
                  </a:txBody>
                  <a:tcPr marL="22522" marR="22522" marT="22522" marB="2252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194010">
                <a:tc>
                  <a:txBody>
                    <a:bodyPr/>
                    <a:lstStyle/>
                    <a:p>
                      <a:pPr algn="l" fontAlgn="t"/>
                      <a:r>
                        <a:rPr lang="en-US" sz="800" b="1">
                          <a:effectLst/>
                        </a:rPr>
                        <a:t>Dreamcast</a:t>
                      </a:r>
                    </a:p>
                  </a:txBody>
                  <a:tcPr marL="22522" marR="22522" marT="22522" marB="2252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800">
                          <a:effectLst/>
                        </a:rPr>
                        <a:t>7.370280</a:t>
                      </a:r>
                    </a:p>
                  </a:txBody>
                  <a:tcPr marL="22522" marR="22522" marT="22522" marB="2252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800">
                          <a:effectLst/>
                        </a:rPr>
                        <a:t>0.838195</a:t>
                      </a:r>
                    </a:p>
                  </a:txBody>
                  <a:tcPr marL="22522" marR="22522" marT="22522" marB="2252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800" dirty="0">
                          <a:effectLst/>
                        </a:rPr>
                        <a:t>286</a:t>
                      </a:r>
                    </a:p>
                  </a:txBody>
                  <a:tcPr marL="22522" marR="22522" marT="22522" marB="2252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194010">
                <a:tc>
                  <a:txBody>
                    <a:bodyPr/>
                    <a:lstStyle/>
                    <a:p>
                      <a:pPr algn="l" fontAlgn="t"/>
                      <a:r>
                        <a:rPr lang="en-US" sz="800" b="1">
                          <a:effectLst/>
                        </a:rPr>
                        <a:t>iPhone</a:t>
                      </a:r>
                    </a:p>
                  </a:txBody>
                  <a:tcPr marL="22522" marR="22522" marT="22522" marB="2252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800">
                          <a:effectLst/>
                        </a:rPr>
                        <a:t>7.298896</a:t>
                      </a:r>
                    </a:p>
                  </a:txBody>
                  <a:tcPr marL="22522" marR="22522" marT="22522" marB="2252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800">
                          <a:effectLst/>
                        </a:rPr>
                        <a:t>0.828802</a:t>
                      </a:r>
                    </a:p>
                  </a:txBody>
                  <a:tcPr marL="22522" marR="22522" marT="22522" marB="2252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800" dirty="0">
                          <a:effectLst/>
                        </a:rPr>
                        <a:t>815</a:t>
                      </a:r>
                    </a:p>
                  </a:txBody>
                  <a:tcPr marL="22522" marR="22522" marT="22522" marB="2252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194010">
                <a:tc>
                  <a:txBody>
                    <a:bodyPr/>
                    <a:lstStyle/>
                    <a:p>
                      <a:pPr algn="l" fontAlgn="t"/>
                      <a:r>
                        <a:rPr lang="en-US" sz="800" b="1">
                          <a:effectLst/>
                        </a:rPr>
                        <a:t>PlayStation Vita</a:t>
                      </a:r>
                    </a:p>
                  </a:txBody>
                  <a:tcPr marL="22522" marR="22522" marT="22522" marB="2252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800">
                          <a:effectLst/>
                        </a:rPr>
                        <a:t>7.259649</a:t>
                      </a:r>
                    </a:p>
                  </a:txBody>
                  <a:tcPr marL="22522" marR="22522" marT="22522" marB="2252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800">
                          <a:effectLst/>
                        </a:rPr>
                        <a:t>0.823638</a:t>
                      </a:r>
                    </a:p>
                  </a:txBody>
                  <a:tcPr marL="22522" marR="22522" marT="22522" marB="2252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800" dirty="0">
                          <a:effectLst/>
                        </a:rPr>
                        <a:t>114</a:t>
                      </a:r>
                    </a:p>
                  </a:txBody>
                  <a:tcPr marL="22522" marR="22522" marT="22522" marB="2252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194010">
                <a:tc>
                  <a:txBody>
                    <a:bodyPr/>
                    <a:lstStyle/>
                    <a:p>
                      <a:pPr algn="l" fontAlgn="t"/>
                      <a:r>
                        <a:rPr lang="en-US" sz="800" b="1">
                          <a:effectLst/>
                        </a:rPr>
                        <a:t>Nintendo 3DS</a:t>
                      </a:r>
                    </a:p>
                  </a:txBody>
                  <a:tcPr marL="22522" marR="22522" marT="22522" marB="2252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800">
                          <a:effectLst/>
                        </a:rPr>
                        <a:t>7.238150</a:t>
                      </a:r>
                    </a:p>
                  </a:txBody>
                  <a:tcPr marL="22522" marR="22522" marT="22522" marB="2252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800">
                          <a:effectLst/>
                        </a:rPr>
                        <a:t>0.820809</a:t>
                      </a:r>
                    </a:p>
                  </a:txBody>
                  <a:tcPr marL="22522" marR="22522" marT="22522" marB="2252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800" dirty="0">
                          <a:effectLst/>
                        </a:rPr>
                        <a:t>173</a:t>
                      </a:r>
                    </a:p>
                  </a:txBody>
                  <a:tcPr marL="22522" marR="22522" marT="22522" marB="2252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194010">
                <a:tc>
                  <a:txBody>
                    <a:bodyPr/>
                    <a:lstStyle/>
                    <a:p>
                      <a:pPr algn="l" fontAlgn="t"/>
                      <a:r>
                        <a:rPr lang="en-US" sz="800" b="1">
                          <a:effectLst/>
                        </a:rPr>
                        <a:t>Xbox</a:t>
                      </a:r>
                    </a:p>
                  </a:txBody>
                  <a:tcPr marL="22522" marR="22522" marT="22522" marB="2252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800">
                          <a:effectLst/>
                        </a:rPr>
                        <a:t>7.199635</a:t>
                      </a:r>
                    </a:p>
                  </a:txBody>
                  <a:tcPr marL="22522" marR="22522" marT="22522" marB="2252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800">
                          <a:effectLst/>
                        </a:rPr>
                        <a:t>0.815741</a:t>
                      </a:r>
                    </a:p>
                  </a:txBody>
                  <a:tcPr marL="22522" marR="22522" marT="22522" marB="2252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800" dirty="0">
                          <a:effectLst/>
                        </a:rPr>
                        <a:t>822</a:t>
                      </a:r>
                    </a:p>
                  </a:txBody>
                  <a:tcPr marL="22522" marR="22522" marT="22522" marB="2252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194010">
                <a:tc>
                  <a:txBody>
                    <a:bodyPr/>
                    <a:lstStyle/>
                    <a:p>
                      <a:pPr algn="l" fontAlgn="t"/>
                      <a:r>
                        <a:rPr lang="en-US" sz="800" b="1">
                          <a:effectLst/>
                        </a:rPr>
                        <a:t>PlayStation 3</a:t>
                      </a:r>
                    </a:p>
                  </a:txBody>
                  <a:tcPr marL="22522" marR="22522" marT="22522" marB="2252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800">
                          <a:effectLst/>
                        </a:rPr>
                        <a:t>7.186718</a:t>
                      </a:r>
                    </a:p>
                  </a:txBody>
                  <a:tcPr marL="22522" marR="22522" marT="22522" marB="2252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800">
                          <a:effectLst/>
                        </a:rPr>
                        <a:t>0.814042</a:t>
                      </a:r>
                    </a:p>
                  </a:txBody>
                  <a:tcPr marL="22522" marR="22522" marT="22522" marB="2252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800" dirty="0">
                          <a:effectLst/>
                        </a:rPr>
                        <a:t>1295</a:t>
                      </a:r>
                    </a:p>
                  </a:txBody>
                  <a:tcPr marL="22522" marR="22522" marT="22522" marB="2252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194010">
                <a:tc>
                  <a:txBody>
                    <a:bodyPr/>
                    <a:lstStyle/>
                    <a:p>
                      <a:pPr algn="l" fontAlgn="t"/>
                      <a:r>
                        <a:rPr lang="en-US" sz="800" b="1">
                          <a:effectLst/>
                        </a:rPr>
                        <a:t>Wireless</a:t>
                      </a:r>
                    </a:p>
                  </a:txBody>
                  <a:tcPr marL="22522" marR="22522" marT="22522" marB="2252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800">
                          <a:effectLst/>
                        </a:rPr>
                        <a:t>7.177680</a:t>
                      </a:r>
                    </a:p>
                  </a:txBody>
                  <a:tcPr marL="22522" marR="22522" marT="22522" marB="2252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800">
                          <a:effectLst/>
                        </a:rPr>
                        <a:t>0.812853</a:t>
                      </a:r>
                    </a:p>
                  </a:txBody>
                  <a:tcPr marL="22522" marR="22522" marT="22522" marB="2252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800" dirty="0">
                          <a:effectLst/>
                        </a:rPr>
                        <a:t>905</a:t>
                      </a:r>
                    </a:p>
                  </a:txBody>
                  <a:tcPr marL="22522" marR="22522" marT="22522" marB="2252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194010">
                <a:tc>
                  <a:txBody>
                    <a:bodyPr/>
                    <a:lstStyle/>
                    <a:p>
                      <a:pPr algn="l" fontAlgn="t"/>
                      <a:r>
                        <a:rPr lang="en-US" sz="800" b="1">
                          <a:effectLst/>
                        </a:rPr>
                        <a:t>PC</a:t>
                      </a:r>
                    </a:p>
                  </a:txBody>
                  <a:tcPr marL="22522" marR="22522" marT="22522" marB="2252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800">
                          <a:effectLst/>
                        </a:rPr>
                        <a:t>7.105849</a:t>
                      </a:r>
                    </a:p>
                  </a:txBody>
                  <a:tcPr marL="22522" marR="22522" marT="22522" marB="2252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800">
                          <a:effectLst/>
                        </a:rPr>
                        <a:t>0.803401</a:t>
                      </a:r>
                    </a:p>
                  </a:txBody>
                  <a:tcPr marL="22522" marR="22522" marT="22522" marB="2252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800" dirty="0">
                          <a:effectLst/>
                        </a:rPr>
                        <a:t>3026</a:t>
                      </a:r>
                    </a:p>
                  </a:txBody>
                  <a:tcPr marL="22522" marR="22522" marT="22522" marB="2252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194010">
                <a:tc>
                  <a:txBody>
                    <a:bodyPr/>
                    <a:lstStyle/>
                    <a:p>
                      <a:pPr algn="l" fontAlgn="t"/>
                      <a:r>
                        <a:rPr lang="en-US" sz="800" b="1">
                          <a:effectLst/>
                        </a:rPr>
                        <a:t>Xbox 360</a:t>
                      </a:r>
                    </a:p>
                  </a:txBody>
                  <a:tcPr marL="22522" marR="22522" marT="22522" marB="2252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800">
                          <a:effectLst/>
                        </a:rPr>
                        <a:t>7.104172</a:t>
                      </a:r>
                    </a:p>
                  </a:txBody>
                  <a:tcPr marL="22522" marR="22522" marT="22522" marB="2252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800">
                          <a:effectLst/>
                        </a:rPr>
                        <a:t>0.803181</a:t>
                      </a:r>
                    </a:p>
                  </a:txBody>
                  <a:tcPr marL="22522" marR="22522" marT="22522" marB="2252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800" dirty="0">
                          <a:effectLst/>
                        </a:rPr>
                        <a:t>1582</a:t>
                      </a:r>
                    </a:p>
                  </a:txBody>
                  <a:tcPr marL="22522" marR="22522" marT="22522" marB="2252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194010">
                <a:tc>
                  <a:txBody>
                    <a:bodyPr/>
                    <a:lstStyle/>
                    <a:p>
                      <a:pPr algn="l" fontAlgn="t"/>
                      <a:r>
                        <a:rPr lang="en-US" sz="800" b="1">
                          <a:effectLst/>
                        </a:rPr>
                        <a:t>GameCube</a:t>
                      </a:r>
                    </a:p>
                  </a:txBody>
                  <a:tcPr marL="22522" marR="22522" marT="22522" marB="2252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800">
                          <a:effectLst/>
                        </a:rPr>
                        <a:t>7.036542</a:t>
                      </a:r>
                    </a:p>
                  </a:txBody>
                  <a:tcPr marL="22522" marR="22522" marT="22522" marB="2252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800">
                          <a:effectLst/>
                        </a:rPr>
                        <a:t>0.794282</a:t>
                      </a:r>
                    </a:p>
                  </a:txBody>
                  <a:tcPr marL="22522" marR="22522" marT="22522" marB="2252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800" dirty="0">
                          <a:effectLst/>
                        </a:rPr>
                        <a:t>509</a:t>
                      </a:r>
                    </a:p>
                  </a:txBody>
                  <a:tcPr marL="22522" marR="22522" marT="22522" marB="2252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194010">
                <a:tc>
                  <a:txBody>
                    <a:bodyPr/>
                    <a:lstStyle/>
                    <a:p>
                      <a:pPr algn="l" fontAlgn="t"/>
                      <a:r>
                        <a:rPr lang="en-US" sz="800" b="1">
                          <a:effectLst/>
                        </a:rPr>
                        <a:t>Nintendo 64</a:t>
                      </a:r>
                    </a:p>
                  </a:txBody>
                  <a:tcPr marL="22522" marR="22522" marT="22522" marB="2252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800">
                          <a:effectLst/>
                        </a:rPr>
                        <a:t>6.974751</a:t>
                      </a:r>
                    </a:p>
                  </a:txBody>
                  <a:tcPr marL="22522" marR="22522" marT="22522" marB="2252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800">
                          <a:effectLst/>
                        </a:rPr>
                        <a:t>0.786151</a:t>
                      </a:r>
                    </a:p>
                  </a:txBody>
                  <a:tcPr marL="22522" marR="22522" marT="22522" marB="2252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800" dirty="0">
                          <a:effectLst/>
                        </a:rPr>
                        <a:t>301</a:t>
                      </a:r>
                    </a:p>
                  </a:txBody>
                  <a:tcPr marL="22522" marR="22522" marT="22522" marB="2252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194010">
                <a:tc>
                  <a:txBody>
                    <a:bodyPr/>
                    <a:lstStyle/>
                    <a:p>
                      <a:pPr algn="l" fontAlgn="t"/>
                      <a:r>
                        <a:rPr lang="en-US" sz="800" b="1">
                          <a:effectLst/>
                        </a:rPr>
                        <a:t>PlayStation 2</a:t>
                      </a:r>
                    </a:p>
                  </a:txBody>
                  <a:tcPr marL="22522" marR="22522" marT="22522" marB="2252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800">
                          <a:effectLst/>
                        </a:rPr>
                        <a:t>6.869162</a:t>
                      </a:r>
                    </a:p>
                  </a:txBody>
                  <a:tcPr marL="22522" marR="22522" marT="22522" marB="2252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800">
                          <a:effectLst/>
                        </a:rPr>
                        <a:t>0.772258</a:t>
                      </a:r>
                    </a:p>
                  </a:txBody>
                  <a:tcPr marL="22522" marR="22522" marT="22522" marB="2252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800" dirty="0">
                          <a:effectLst/>
                        </a:rPr>
                        <a:t>1683</a:t>
                      </a:r>
                    </a:p>
                  </a:txBody>
                  <a:tcPr marL="22522" marR="22522" marT="22522" marB="2252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194010">
                <a:tc>
                  <a:txBody>
                    <a:bodyPr/>
                    <a:lstStyle/>
                    <a:p>
                      <a:pPr algn="l" fontAlgn="t"/>
                      <a:r>
                        <a:rPr lang="en-US" sz="800" b="1">
                          <a:effectLst/>
                        </a:rPr>
                        <a:t>PlayStation Portable</a:t>
                      </a:r>
                    </a:p>
                  </a:txBody>
                  <a:tcPr marL="22522" marR="22522" marT="22522" marB="2252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800">
                          <a:effectLst/>
                        </a:rPr>
                        <a:t>6.751840</a:t>
                      </a:r>
                    </a:p>
                  </a:txBody>
                  <a:tcPr marL="22522" marR="22522" marT="22522" marB="2252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800">
                          <a:effectLst/>
                        </a:rPr>
                        <a:t>0.756821</a:t>
                      </a:r>
                    </a:p>
                  </a:txBody>
                  <a:tcPr marL="22522" marR="22522" marT="22522" marB="2252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800" dirty="0">
                          <a:effectLst/>
                        </a:rPr>
                        <a:t>625</a:t>
                      </a:r>
                    </a:p>
                  </a:txBody>
                  <a:tcPr marL="22522" marR="22522" marT="22522" marB="2252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194010">
                <a:tc>
                  <a:txBody>
                    <a:bodyPr/>
                    <a:lstStyle/>
                    <a:p>
                      <a:pPr algn="l" fontAlgn="t"/>
                      <a:r>
                        <a:rPr lang="en-US" sz="800" b="1">
                          <a:effectLst/>
                        </a:rPr>
                        <a:t>Game Boy Advance</a:t>
                      </a:r>
                    </a:p>
                  </a:txBody>
                  <a:tcPr marL="22522" marR="22522" marT="22522" marB="2252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800">
                          <a:effectLst/>
                        </a:rPr>
                        <a:t>6.629194</a:t>
                      </a:r>
                    </a:p>
                  </a:txBody>
                  <a:tcPr marL="22522" marR="22522" marT="22522" marB="2252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800">
                          <a:effectLst/>
                        </a:rPr>
                        <a:t>0.740683</a:t>
                      </a:r>
                    </a:p>
                  </a:txBody>
                  <a:tcPr marL="22522" marR="22522" marT="22522" marB="2252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800" dirty="0">
                          <a:effectLst/>
                        </a:rPr>
                        <a:t>620</a:t>
                      </a:r>
                    </a:p>
                  </a:txBody>
                  <a:tcPr marL="22522" marR="22522" marT="22522" marB="2252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194010">
                <a:tc>
                  <a:txBody>
                    <a:bodyPr/>
                    <a:lstStyle/>
                    <a:p>
                      <a:pPr algn="l" fontAlgn="t"/>
                      <a:r>
                        <a:rPr lang="en-US" sz="800" b="1">
                          <a:effectLst/>
                        </a:rPr>
                        <a:t>PlayStation</a:t>
                      </a:r>
                    </a:p>
                  </a:txBody>
                  <a:tcPr marL="22522" marR="22522" marT="22522" marB="2252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800">
                          <a:effectLst/>
                        </a:rPr>
                        <a:t>6.562290</a:t>
                      </a:r>
                    </a:p>
                  </a:txBody>
                  <a:tcPr marL="22522" marR="22522" marT="22522" marB="2252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800">
                          <a:effectLst/>
                        </a:rPr>
                        <a:t>0.731880</a:t>
                      </a:r>
                    </a:p>
                  </a:txBody>
                  <a:tcPr marL="22522" marR="22522" marT="22522" marB="2252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800" dirty="0">
                          <a:effectLst/>
                        </a:rPr>
                        <a:t>952</a:t>
                      </a:r>
                    </a:p>
                  </a:txBody>
                  <a:tcPr marL="22522" marR="22522" marT="22522" marB="2252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194010">
                <a:tc>
                  <a:txBody>
                    <a:bodyPr/>
                    <a:lstStyle/>
                    <a:p>
                      <a:pPr algn="l" fontAlgn="t"/>
                      <a:r>
                        <a:rPr lang="en-US" sz="800" b="1">
                          <a:effectLst/>
                        </a:rPr>
                        <a:t>Nintendo DSi</a:t>
                      </a:r>
                    </a:p>
                  </a:txBody>
                  <a:tcPr marL="22522" marR="22522" marT="22522" marB="2252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800">
                          <a:effectLst/>
                        </a:rPr>
                        <a:t>6.369804</a:t>
                      </a:r>
                    </a:p>
                  </a:txBody>
                  <a:tcPr marL="22522" marR="22522" marT="22522" marB="2252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800">
                          <a:effectLst/>
                        </a:rPr>
                        <a:t>0.706553</a:t>
                      </a:r>
                    </a:p>
                  </a:txBody>
                  <a:tcPr marL="22522" marR="22522" marT="22522" marB="2252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800" dirty="0">
                          <a:effectLst/>
                        </a:rPr>
                        <a:t>255</a:t>
                      </a:r>
                    </a:p>
                  </a:txBody>
                  <a:tcPr marL="22522" marR="22522" marT="22522" marB="2252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194010">
                <a:tc>
                  <a:txBody>
                    <a:bodyPr/>
                    <a:lstStyle/>
                    <a:p>
                      <a:pPr algn="l" fontAlgn="t"/>
                      <a:r>
                        <a:rPr lang="en-US" sz="800" b="1">
                          <a:effectLst/>
                        </a:rPr>
                        <a:t>Wii</a:t>
                      </a:r>
                    </a:p>
                  </a:txBody>
                  <a:tcPr marL="22522" marR="22522" marT="22522" marB="2252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800">
                          <a:effectLst/>
                        </a:rPr>
                        <a:t>6.300074</a:t>
                      </a:r>
                    </a:p>
                  </a:txBody>
                  <a:tcPr marL="22522" marR="22522" marT="22522" marB="2252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800">
                          <a:effectLst/>
                        </a:rPr>
                        <a:t>0.697378</a:t>
                      </a:r>
                    </a:p>
                  </a:txBody>
                  <a:tcPr marL="22522" marR="22522" marT="22522" marB="2252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800" dirty="0">
                          <a:effectLst/>
                        </a:rPr>
                        <a:t>1347</a:t>
                      </a:r>
                    </a:p>
                  </a:txBody>
                  <a:tcPr marL="22522" marR="22522" marT="22522" marB="2252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194010">
                <a:tc>
                  <a:txBody>
                    <a:bodyPr/>
                    <a:lstStyle/>
                    <a:p>
                      <a:pPr algn="l" fontAlgn="t"/>
                      <a:r>
                        <a:rPr lang="en-US" sz="800" b="1">
                          <a:effectLst/>
                        </a:rPr>
                        <a:t>Nintendo DS</a:t>
                      </a:r>
                    </a:p>
                  </a:txBody>
                  <a:tcPr marL="22522" marR="22522" marT="22522" marB="2252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800">
                          <a:effectLst/>
                        </a:rPr>
                        <a:t>6.283173</a:t>
                      </a:r>
                    </a:p>
                  </a:txBody>
                  <a:tcPr marL="22522" marR="22522" marT="22522" marB="2252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800">
                          <a:effectLst/>
                        </a:rPr>
                        <a:t>0.695154</a:t>
                      </a:r>
                    </a:p>
                  </a:txBody>
                  <a:tcPr marL="22522" marR="22522" marT="22522" marB="2252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800" dirty="0">
                          <a:effectLst/>
                        </a:rPr>
                        <a:t>1040</a:t>
                      </a:r>
                    </a:p>
                  </a:txBody>
                  <a:tcPr marL="22522" marR="22522" marT="22522" marB="2252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194010">
                <a:tc>
                  <a:txBody>
                    <a:bodyPr/>
                    <a:lstStyle/>
                    <a:p>
                      <a:pPr algn="l" fontAlgn="t"/>
                      <a:r>
                        <a:rPr lang="en-US" sz="800" b="1">
                          <a:effectLst/>
                        </a:rPr>
                        <a:t>Game Boy Color</a:t>
                      </a:r>
                    </a:p>
                  </a:txBody>
                  <a:tcPr marL="22522" marR="22522" marT="22522" marB="2252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800" dirty="0">
                          <a:effectLst/>
                        </a:rPr>
                        <a:t>6.199438</a:t>
                      </a:r>
                    </a:p>
                  </a:txBody>
                  <a:tcPr marL="22522" marR="22522" marT="22522" marB="2252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800" dirty="0">
                          <a:effectLst/>
                        </a:rPr>
                        <a:t>0.684137</a:t>
                      </a:r>
                    </a:p>
                  </a:txBody>
                  <a:tcPr marL="22522" marR="22522" marT="22522" marB="2252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800" dirty="0">
                          <a:effectLst/>
                        </a:rPr>
                        <a:t>356</a:t>
                      </a:r>
                    </a:p>
                  </a:txBody>
                  <a:tcPr marL="22522" marR="22522" marT="22522" marB="22522"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bl>
          </a:graphicData>
        </a:graphic>
      </p:graphicFrame>
      <p:sp>
        <p:nvSpPr>
          <p:cNvPr id="10" name="TextBox 9"/>
          <p:cNvSpPr txBox="1"/>
          <p:nvPr/>
        </p:nvSpPr>
        <p:spPr>
          <a:xfrm>
            <a:off x="840921" y="1363436"/>
            <a:ext cx="2139043" cy="553998"/>
          </a:xfrm>
          <a:prstGeom prst="rect">
            <a:avLst/>
          </a:prstGeom>
          <a:noFill/>
        </p:spPr>
        <p:txBody>
          <a:bodyPr wrap="square" rtlCol="0">
            <a:spAutoFit/>
          </a:bodyPr>
          <a:lstStyle/>
          <a:p>
            <a:r>
              <a:rPr lang="en-US" sz="1000" dirty="0"/>
              <a:t>From this data we should </a:t>
            </a:r>
            <a:r>
              <a:rPr lang="en-US" sz="1000" dirty="0" smtClean="0"/>
              <a:t>exclude </a:t>
            </a:r>
            <a:r>
              <a:rPr lang="en-US" sz="1000" dirty="0"/>
              <a:t>systems that have under 100 games for more correct view.</a:t>
            </a:r>
            <a:endParaRPr lang="en-US" sz="1000" dirty="0"/>
          </a:p>
        </p:txBody>
      </p:sp>
      <p:sp>
        <p:nvSpPr>
          <p:cNvPr id="12" name="TextBox 11"/>
          <p:cNvSpPr txBox="1"/>
          <p:nvPr/>
        </p:nvSpPr>
        <p:spPr>
          <a:xfrm>
            <a:off x="6506787" y="1640435"/>
            <a:ext cx="3837363" cy="400110"/>
          </a:xfrm>
          <a:prstGeom prst="rect">
            <a:avLst/>
          </a:prstGeom>
          <a:noFill/>
        </p:spPr>
        <p:txBody>
          <a:bodyPr wrap="square" rtlCol="0">
            <a:spAutoFit/>
          </a:bodyPr>
          <a:lstStyle/>
          <a:p>
            <a:r>
              <a:rPr lang="en-US" sz="1000" dirty="0"/>
              <a:t>Now we can see that mean score is around 7 and if we would look at score </a:t>
            </a:r>
            <a:r>
              <a:rPr lang="en-US" sz="1000" dirty="0" smtClean="0"/>
              <a:t>normalizing </a:t>
            </a:r>
            <a:r>
              <a:rPr lang="en-US" sz="1000" dirty="0"/>
              <a:t>it </a:t>
            </a:r>
            <a:r>
              <a:rPr lang="en-US" sz="1000" dirty="0" smtClean="0"/>
              <a:t>would </a:t>
            </a:r>
            <a:r>
              <a:rPr lang="en-US" sz="1000" dirty="0"/>
              <a:t>be </a:t>
            </a:r>
            <a:r>
              <a:rPr lang="en-US" sz="1000" dirty="0" smtClean="0"/>
              <a:t>around 8.</a:t>
            </a:r>
            <a:endParaRPr lang="en-US" sz="1000" dirty="0"/>
          </a:p>
        </p:txBody>
      </p:sp>
    </p:spTree>
    <p:extLst>
      <p:ext uri="{BB962C8B-B14F-4D97-AF65-F5344CB8AC3E}">
        <p14:creationId xmlns:p14="http://schemas.microsoft.com/office/powerpoint/2010/main" val="4247136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Looking at game scores by game </a:t>
            </a:r>
            <a:r>
              <a:rPr lang="en-US" sz="4000" dirty="0" smtClean="0"/>
              <a:t>Platforms</a:t>
            </a:r>
            <a:endParaRPr lang="en-US" sz="4000"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134835951"/>
              </p:ext>
            </p:extLst>
          </p:nvPr>
        </p:nvGraphicFramePr>
        <p:xfrm>
          <a:off x="1083109" y="2070794"/>
          <a:ext cx="2220725" cy="4651896"/>
        </p:xfrm>
        <a:graphic>
          <a:graphicData uri="http://schemas.openxmlformats.org/drawingml/2006/table">
            <a:tbl>
              <a:tblPr/>
              <a:tblGrid>
                <a:gridCol w="444145"/>
                <a:gridCol w="444145"/>
                <a:gridCol w="444145"/>
                <a:gridCol w="444145"/>
                <a:gridCol w="444145"/>
              </a:tblGrid>
              <a:tr h="74024">
                <a:tc>
                  <a:txBody>
                    <a:bodyPr/>
                    <a:lstStyle/>
                    <a:p>
                      <a:pPr algn="l" fontAlgn="ctr"/>
                      <a:endParaRPr lang="en-US" sz="400" b="1" dirty="0">
                        <a:effectLst/>
                      </a:endParaRP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b="1">
                          <a:effectLst/>
                        </a:rPr>
                        <a:t>Score</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b="1">
                          <a:effectLst/>
                        </a:rPr>
                        <a:t>normalizedScore</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b="1">
                          <a:effectLst/>
                        </a:rPr>
                        <a:t>recordnumber</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b="1">
                          <a:effectLst/>
                        </a:rPr>
                        <a:t>Platform</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74024">
                <a:tc>
                  <a:txBody>
                    <a:bodyPr/>
                    <a:lstStyle/>
                    <a:p>
                      <a:pPr algn="l" fontAlgn="ctr"/>
                      <a:r>
                        <a:rPr lang="en-US" sz="400" b="1" dirty="0">
                          <a:effectLst/>
                        </a:rPr>
                        <a:t>Platform</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endParaRPr lang="en-US" sz="400" b="1">
                        <a:effectLst/>
                      </a:endParaRP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endParaRPr lang="en-US" sz="400" b="1">
                        <a:effectLst/>
                      </a:endParaRP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endParaRPr lang="en-US" sz="400" b="1">
                        <a:effectLst/>
                      </a:endParaRP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endParaRPr lang="en-US" sz="400" b="1">
                        <a:effectLst/>
                      </a:endParaRP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74024">
                <a:tc>
                  <a:txBody>
                    <a:bodyPr/>
                    <a:lstStyle/>
                    <a:p>
                      <a:pPr algn="l" fontAlgn="t"/>
                      <a:r>
                        <a:rPr lang="en-US" sz="400" b="1">
                          <a:effectLst/>
                        </a:rPr>
                        <a:t>WonderSwan Color</a:t>
                      </a:r>
                    </a:p>
                  </a:txBody>
                  <a:tcPr marL="8046" marR="8046" marT="8046" marB="8046">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8.600000</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1.000000</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1</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WonderSwan Color</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74024">
                <a:tc>
                  <a:txBody>
                    <a:bodyPr/>
                    <a:lstStyle/>
                    <a:p>
                      <a:pPr algn="l" fontAlgn="t"/>
                      <a:r>
                        <a:rPr lang="en-US" sz="400" b="1">
                          <a:effectLst/>
                        </a:rPr>
                        <a:t>Pocket PC</a:t>
                      </a:r>
                    </a:p>
                  </a:txBody>
                  <a:tcPr marL="8046" marR="8046" marT="8046" marB="8046">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8.500000</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0.986842</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1</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Pocket PC</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74024">
                <a:tc>
                  <a:txBody>
                    <a:bodyPr/>
                    <a:lstStyle/>
                    <a:p>
                      <a:pPr algn="l" fontAlgn="t"/>
                      <a:r>
                        <a:rPr lang="en-US" sz="400" b="1">
                          <a:effectLst/>
                        </a:rPr>
                        <a:t>Macintosh</a:t>
                      </a:r>
                    </a:p>
                  </a:txBody>
                  <a:tcPr marL="8046" marR="8046" marT="8046" marB="8046">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8.104286</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0.934774</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70</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Macintosh</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74024">
                <a:tc>
                  <a:txBody>
                    <a:bodyPr/>
                    <a:lstStyle/>
                    <a:p>
                      <a:pPr algn="l" fontAlgn="t"/>
                      <a:r>
                        <a:rPr lang="en-US" sz="400" b="1">
                          <a:effectLst/>
                        </a:rPr>
                        <a:t>Atari 5200</a:t>
                      </a:r>
                    </a:p>
                  </a:txBody>
                  <a:tcPr marL="8046" marR="8046" marT="8046" marB="8046">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8.000000</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0.921053</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2</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Atari 5200</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74024">
                <a:tc>
                  <a:txBody>
                    <a:bodyPr/>
                    <a:lstStyle/>
                    <a:p>
                      <a:pPr algn="l" fontAlgn="t"/>
                      <a:r>
                        <a:rPr lang="en-US" sz="400" b="1">
                          <a:effectLst/>
                        </a:rPr>
                        <a:t>TurboGrafx-CD</a:t>
                      </a:r>
                    </a:p>
                  </a:txBody>
                  <a:tcPr marL="8046" marR="8046" marT="8046" marB="8046">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8.000000</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0.921053</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3</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TurboGrafx-CD</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74024">
                <a:tc>
                  <a:txBody>
                    <a:bodyPr/>
                    <a:lstStyle/>
                    <a:p>
                      <a:pPr algn="l" fontAlgn="t"/>
                      <a:r>
                        <a:rPr lang="en-US" sz="400" b="1">
                          <a:effectLst/>
                        </a:rPr>
                        <a:t>Web Games</a:t>
                      </a:r>
                    </a:p>
                  </a:txBody>
                  <a:tcPr marL="8046" marR="8046" marT="8046" marB="8046">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8.000000</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0.921053</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1</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Web Games</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74024">
                <a:tc>
                  <a:txBody>
                    <a:bodyPr/>
                    <a:lstStyle/>
                    <a:p>
                      <a:pPr algn="l" fontAlgn="t"/>
                      <a:r>
                        <a:rPr lang="en-US" sz="400" b="1">
                          <a:effectLst/>
                        </a:rPr>
                        <a:t>Game Boy</a:t>
                      </a:r>
                    </a:p>
                  </a:txBody>
                  <a:tcPr marL="8046" marR="8046" marT="8046" marB="8046">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7.813636</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0.896531</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22</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Game Boy</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74024">
                <a:tc>
                  <a:txBody>
                    <a:bodyPr/>
                    <a:lstStyle/>
                    <a:p>
                      <a:pPr algn="l" fontAlgn="t"/>
                      <a:r>
                        <a:rPr lang="en-US" sz="400" b="1">
                          <a:effectLst/>
                        </a:rPr>
                        <a:t>Super NES</a:t>
                      </a:r>
                    </a:p>
                  </a:txBody>
                  <a:tcPr marL="8046" marR="8046" marT="8046" marB="8046">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7.732143</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0.885808</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28</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Super NES</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74024">
                <a:tc>
                  <a:txBody>
                    <a:bodyPr/>
                    <a:lstStyle/>
                    <a:p>
                      <a:pPr algn="l" fontAlgn="t"/>
                      <a:r>
                        <a:rPr lang="en-US" sz="400" b="1">
                          <a:effectLst/>
                        </a:rPr>
                        <a:t>iPad</a:t>
                      </a:r>
                    </a:p>
                  </a:txBody>
                  <a:tcPr marL="8046" marR="8046" marT="8046" marB="8046">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7.704255</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0.882139</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94</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iPad</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74024">
                <a:tc>
                  <a:txBody>
                    <a:bodyPr/>
                    <a:lstStyle/>
                    <a:p>
                      <a:pPr algn="l" fontAlgn="t"/>
                      <a:r>
                        <a:rPr lang="en-US" sz="400" b="1">
                          <a:effectLst/>
                        </a:rPr>
                        <a:t>PlayStation 4</a:t>
                      </a:r>
                    </a:p>
                  </a:txBody>
                  <a:tcPr marL="8046" marR="8046" marT="8046" marB="8046">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7.697872</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0.881299</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dirty="0">
                          <a:effectLst/>
                        </a:rPr>
                        <a:t>47</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PlayStation 4</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74024">
                <a:tc>
                  <a:txBody>
                    <a:bodyPr/>
                    <a:lstStyle/>
                    <a:p>
                      <a:pPr algn="l" fontAlgn="t"/>
                      <a:r>
                        <a:rPr lang="en-US" sz="400" b="1">
                          <a:effectLst/>
                        </a:rPr>
                        <a:t>Linux</a:t>
                      </a:r>
                    </a:p>
                  </a:txBody>
                  <a:tcPr marL="8046" marR="8046" marT="8046" marB="8046">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7.550000</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0.861842</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8</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Linux</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74024">
                <a:tc>
                  <a:txBody>
                    <a:bodyPr/>
                    <a:lstStyle/>
                    <a:p>
                      <a:pPr algn="l" fontAlgn="t"/>
                      <a:r>
                        <a:rPr lang="en-US" sz="400" b="1">
                          <a:effectLst/>
                        </a:rPr>
                        <a:t>Xbox One</a:t>
                      </a:r>
                    </a:p>
                  </a:txBody>
                  <a:tcPr marL="8046" marR="8046" marT="8046" marB="8046">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7.545714</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0.861278</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35</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Xbox One</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74024">
                <a:tc>
                  <a:txBody>
                    <a:bodyPr/>
                    <a:lstStyle/>
                    <a:p>
                      <a:pPr algn="l" fontAlgn="t"/>
                      <a:r>
                        <a:rPr lang="en-US" sz="400" b="1">
                          <a:effectLst/>
                        </a:rPr>
                        <a:t>Android</a:t>
                      </a:r>
                    </a:p>
                  </a:txBody>
                  <a:tcPr marL="8046" marR="8046" marT="8046" marB="8046">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7.503030</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0.855662</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33</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Android</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74024">
                <a:tc>
                  <a:txBody>
                    <a:bodyPr/>
                    <a:lstStyle/>
                    <a:p>
                      <a:pPr algn="l" fontAlgn="t"/>
                      <a:r>
                        <a:rPr lang="en-US" sz="400" b="1">
                          <a:effectLst/>
                        </a:rPr>
                        <a:t>Wii U</a:t>
                      </a:r>
                    </a:p>
                  </a:txBody>
                  <a:tcPr marL="8046" marR="8046" marT="8046" marB="8046">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7.496154</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0.854757</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78</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Wii U</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74024">
                <a:tc>
                  <a:txBody>
                    <a:bodyPr/>
                    <a:lstStyle/>
                    <a:p>
                      <a:pPr algn="l" fontAlgn="t"/>
                      <a:r>
                        <a:rPr lang="en-US" sz="400" b="1">
                          <a:effectLst/>
                        </a:rPr>
                        <a:t>Dreamcast</a:t>
                      </a:r>
                    </a:p>
                  </a:txBody>
                  <a:tcPr marL="8046" marR="8046" marT="8046" marB="8046">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7.370280</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0.838195</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286</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Dreamcast</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74024">
                <a:tc>
                  <a:txBody>
                    <a:bodyPr/>
                    <a:lstStyle/>
                    <a:p>
                      <a:pPr algn="l" fontAlgn="t"/>
                      <a:r>
                        <a:rPr lang="en-US" sz="400" b="1">
                          <a:effectLst/>
                        </a:rPr>
                        <a:t>NeoGeo Pocket Color</a:t>
                      </a:r>
                    </a:p>
                  </a:txBody>
                  <a:tcPr marL="8046" marR="8046" marT="8046" marB="8046">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7.322581</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0.831919</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31</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NeoGeo Pocket Color</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74024">
                <a:tc>
                  <a:txBody>
                    <a:bodyPr/>
                    <a:lstStyle/>
                    <a:p>
                      <a:pPr algn="l" fontAlgn="t"/>
                      <a:r>
                        <a:rPr lang="en-US" sz="400" b="1">
                          <a:effectLst/>
                        </a:rPr>
                        <a:t>iPhone</a:t>
                      </a:r>
                    </a:p>
                  </a:txBody>
                  <a:tcPr marL="8046" marR="8046" marT="8046" marB="8046">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7.298896</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0.828802</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815</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iPhone</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74024">
                <a:tc>
                  <a:txBody>
                    <a:bodyPr/>
                    <a:lstStyle/>
                    <a:p>
                      <a:pPr algn="l" fontAlgn="t"/>
                      <a:r>
                        <a:rPr lang="en-US" sz="400" b="1">
                          <a:effectLst/>
                        </a:rPr>
                        <a:t>Saturn</a:t>
                      </a:r>
                    </a:p>
                  </a:txBody>
                  <a:tcPr marL="8046" marR="8046" marT="8046" marB="8046">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7.283333</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0.826754</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6</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Saturn</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74024">
                <a:tc>
                  <a:txBody>
                    <a:bodyPr/>
                    <a:lstStyle/>
                    <a:p>
                      <a:pPr algn="l" fontAlgn="t"/>
                      <a:r>
                        <a:rPr lang="en-US" sz="400" b="1">
                          <a:effectLst/>
                        </a:rPr>
                        <a:t>PlayStation Vita</a:t>
                      </a:r>
                    </a:p>
                  </a:txBody>
                  <a:tcPr marL="8046" marR="8046" marT="8046" marB="8046">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7.259649</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0.823638</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114</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PlayStation Vita</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74024">
                <a:tc>
                  <a:txBody>
                    <a:bodyPr/>
                    <a:lstStyle/>
                    <a:p>
                      <a:pPr algn="l" fontAlgn="t"/>
                      <a:r>
                        <a:rPr lang="en-US" sz="400" b="1">
                          <a:effectLst/>
                        </a:rPr>
                        <a:t>Nintendo 3DS</a:t>
                      </a:r>
                    </a:p>
                  </a:txBody>
                  <a:tcPr marL="8046" marR="8046" marT="8046" marB="8046">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7.238150</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0.820809</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173</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Nintendo 3DS</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74024">
                <a:tc>
                  <a:txBody>
                    <a:bodyPr/>
                    <a:lstStyle/>
                    <a:p>
                      <a:pPr algn="l" fontAlgn="t"/>
                      <a:r>
                        <a:rPr lang="en-US" sz="400" b="1">
                          <a:effectLst/>
                        </a:rPr>
                        <a:t>Xbox</a:t>
                      </a:r>
                    </a:p>
                  </a:txBody>
                  <a:tcPr marL="8046" marR="8046" marT="8046" marB="8046">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7.199635</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0.815741</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822</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Xbox</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74024">
                <a:tc>
                  <a:txBody>
                    <a:bodyPr/>
                    <a:lstStyle/>
                    <a:p>
                      <a:pPr algn="l" fontAlgn="t"/>
                      <a:r>
                        <a:rPr lang="en-US" sz="400" b="1">
                          <a:effectLst/>
                        </a:rPr>
                        <a:t>PlayStation 3</a:t>
                      </a:r>
                    </a:p>
                  </a:txBody>
                  <a:tcPr marL="8046" marR="8046" marT="8046" marB="8046">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7.186718</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0.814042</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1295</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PlayStation 3</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74024">
                <a:tc>
                  <a:txBody>
                    <a:bodyPr/>
                    <a:lstStyle/>
                    <a:p>
                      <a:pPr algn="l" fontAlgn="t"/>
                      <a:r>
                        <a:rPr lang="en-US" sz="400" b="1">
                          <a:effectLst/>
                        </a:rPr>
                        <a:t>Wireless</a:t>
                      </a:r>
                    </a:p>
                  </a:txBody>
                  <a:tcPr marL="8046" marR="8046" marT="8046" marB="8046">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7.177680</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0.812853</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905</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Wireless</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74024">
                <a:tc>
                  <a:txBody>
                    <a:bodyPr/>
                    <a:lstStyle/>
                    <a:p>
                      <a:pPr algn="l" fontAlgn="t"/>
                      <a:r>
                        <a:rPr lang="en-US" sz="400" b="1">
                          <a:effectLst/>
                        </a:rPr>
                        <a:t>Lynx</a:t>
                      </a:r>
                    </a:p>
                  </a:txBody>
                  <a:tcPr marL="8046" marR="8046" marT="8046" marB="8046">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7.146341</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0.808729</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82</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Lynx</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74024">
                <a:tc>
                  <a:txBody>
                    <a:bodyPr/>
                    <a:lstStyle/>
                    <a:p>
                      <a:pPr algn="l" fontAlgn="t"/>
                      <a:r>
                        <a:rPr lang="en-US" sz="400" b="1">
                          <a:effectLst/>
                        </a:rPr>
                        <a:t>PC</a:t>
                      </a:r>
                    </a:p>
                  </a:txBody>
                  <a:tcPr marL="8046" marR="8046" marT="8046" marB="8046">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7.105849</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0.803401</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3026</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PC</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74024">
                <a:tc>
                  <a:txBody>
                    <a:bodyPr/>
                    <a:lstStyle/>
                    <a:p>
                      <a:pPr algn="l" fontAlgn="t"/>
                      <a:r>
                        <a:rPr lang="en-US" sz="400" b="1">
                          <a:effectLst/>
                        </a:rPr>
                        <a:t>Xbox 360</a:t>
                      </a:r>
                    </a:p>
                  </a:txBody>
                  <a:tcPr marL="8046" marR="8046" marT="8046" marB="8046">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7.104172</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0.803181</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1582</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Xbox 360</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74024">
                <a:tc>
                  <a:txBody>
                    <a:bodyPr/>
                    <a:lstStyle/>
                    <a:p>
                      <a:pPr algn="l" fontAlgn="t"/>
                      <a:r>
                        <a:rPr lang="en-US" sz="400" b="1">
                          <a:effectLst/>
                        </a:rPr>
                        <a:t>GameCube</a:t>
                      </a:r>
                    </a:p>
                  </a:txBody>
                  <a:tcPr marL="8046" marR="8046" marT="8046" marB="8046">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7.036542</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0.794282</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509</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GameCube</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74024">
                <a:tc>
                  <a:txBody>
                    <a:bodyPr/>
                    <a:lstStyle/>
                    <a:p>
                      <a:pPr algn="l" fontAlgn="t"/>
                      <a:r>
                        <a:rPr lang="en-US" sz="400" b="1">
                          <a:effectLst/>
                        </a:rPr>
                        <a:t>Sega CD</a:t>
                      </a:r>
                    </a:p>
                  </a:txBody>
                  <a:tcPr marL="8046" marR="8046" marT="8046" marB="8046">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7.000000</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0.789474</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1</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Sega CD</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74024">
                <a:tc>
                  <a:txBody>
                    <a:bodyPr/>
                    <a:lstStyle/>
                    <a:p>
                      <a:pPr algn="l" fontAlgn="t"/>
                      <a:r>
                        <a:rPr lang="en-US" sz="400" b="1">
                          <a:effectLst/>
                        </a:rPr>
                        <a:t>Nintendo 64</a:t>
                      </a:r>
                    </a:p>
                  </a:txBody>
                  <a:tcPr marL="8046" marR="8046" marT="8046" marB="8046">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6.974751</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0.786151</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301</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Nintendo 64</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74024">
                <a:tc>
                  <a:txBody>
                    <a:bodyPr/>
                    <a:lstStyle/>
                    <a:p>
                      <a:pPr algn="l" fontAlgn="t"/>
                      <a:r>
                        <a:rPr lang="en-US" sz="400" b="1">
                          <a:effectLst/>
                        </a:rPr>
                        <a:t>iPod</a:t>
                      </a:r>
                    </a:p>
                  </a:txBody>
                  <a:tcPr marL="8046" marR="8046" marT="8046" marB="8046">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6.906250</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0.777138</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16</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iPod</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74024">
                <a:tc>
                  <a:txBody>
                    <a:bodyPr/>
                    <a:lstStyle/>
                    <a:p>
                      <a:pPr algn="l" fontAlgn="t"/>
                      <a:r>
                        <a:rPr lang="en-US" sz="400" b="1">
                          <a:effectLst/>
                        </a:rPr>
                        <a:t>PlayStation 2</a:t>
                      </a:r>
                    </a:p>
                  </a:txBody>
                  <a:tcPr marL="8046" marR="8046" marT="8046" marB="8046">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6.869162</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0.772258</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1683</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PlayStation 2</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74024">
                <a:tc>
                  <a:txBody>
                    <a:bodyPr/>
                    <a:lstStyle/>
                    <a:p>
                      <a:pPr algn="l" fontAlgn="t"/>
                      <a:r>
                        <a:rPr lang="en-US" sz="400" b="1">
                          <a:effectLst/>
                        </a:rPr>
                        <a:t>Master System</a:t>
                      </a:r>
                    </a:p>
                  </a:txBody>
                  <a:tcPr marL="8046" marR="8046" marT="8046" marB="8046">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6.769231</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0.759109</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13</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Master System</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74024">
                <a:tc>
                  <a:txBody>
                    <a:bodyPr/>
                    <a:lstStyle/>
                    <a:p>
                      <a:pPr algn="l" fontAlgn="t"/>
                      <a:r>
                        <a:rPr lang="en-US" sz="400" b="1">
                          <a:effectLst/>
                        </a:rPr>
                        <a:t>Windows Phone</a:t>
                      </a:r>
                    </a:p>
                  </a:txBody>
                  <a:tcPr marL="8046" marR="8046" marT="8046" marB="8046">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6.757143</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0.757519</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14</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Windows Phone</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74024">
                <a:tc>
                  <a:txBody>
                    <a:bodyPr/>
                    <a:lstStyle/>
                    <a:p>
                      <a:pPr algn="l" fontAlgn="t"/>
                      <a:r>
                        <a:rPr lang="en-US" sz="400" b="1">
                          <a:effectLst/>
                        </a:rPr>
                        <a:t>PlayStation Portable</a:t>
                      </a:r>
                    </a:p>
                  </a:txBody>
                  <a:tcPr marL="8046" marR="8046" marT="8046" marB="8046">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6.751840</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0.756821</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625</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PlayStation Portable</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74024">
                <a:tc>
                  <a:txBody>
                    <a:bodyPr/>
                    <a:lstStyle/>
                    <a:p>
                      <a:pPr algn="l" fontAlgn="t"/>
                      <a:r>
                        <a:rPr lang="en-US" sz="400" b="1">
                          <a:effectLst/>
                        </a:rPr>
                        <a:t>N-Gage</a:t>
                      </a:r>
                    </a:p>
                  </a:txBody>
                  <a:tcPr marL="8046" marR="8046" marT="8046" marB="8046">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6.730000</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0.753947</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30</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N-Gage</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74024">
                <a:tc>
                  <a:txBody>
                    <a:bodyPr/>
                    <a:lstStyle/>
                    <a:p>
                      <a:pPr algn="l" fontAlgn="t"/>
                      <a:r>
                        <a:rPr lang="en-US" sz="400" b="1">
                          <a:effectLst/>
                        </a:rPr>
                        <a:t>Windows Surface</a:t>
                      </a:r>
                    </a:p>
                  </a:txBody>
                  <a:tcPr marL="8046" marR="8046" marT="8046" marB="8046">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6.700000</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0.750000</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1</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Windows Surface</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74024">
                <a:tc>
                  <a:txBody>
                    <a:bodyPr/>
                    <a:lstStyle/>
                    <a:p>
                      <a:pPr algn="l" fontAlgn="t"/>
                      <a:r>
                        <a:rPr lang="en-US" sz="400" b="1">
                          <a:effectLst/>
                        </a:rPr>
                        <a:t>Game Boy Advance</a:t>
                      </a:r>
                    </a:p>
                  </a:txBody>
                  <a:tcPr marL="8046" marR="8046" marT="8046" marB="8046">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6.629194</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0.740683</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620</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Game Boy Advance</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74024">
                <a:tc>
                  <a:txBody>
                    <a:bodyPr/>
                    <a:lstStyle/>
                    <a:p>
                      <a:pPr algn="l" fontAlgn="t"/>
                      <a:r>
                        <a:rPr lang="en-US" sz="400" b="1">
                          <a:effectLst/>
                        </a:rPr>
                        <a:t>Nintendo 64DD</a:t>
                      </a:r>
                    </a:p>
                  </a:txBody>
                  <a:tcPr marL="8046" marR="8046" marT="8046" marB="8046">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6.628571</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0.740602</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7</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Nintendo 64DD</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74024">
                <a:tc>
                  <a:txBody>
                    <a:bodyPr/>
                    <a:lstStyle/>
                    <a:p>
                      <a:pPr algn="l" fontAlgn="t"/>
                      <a:r>
                        <a:rPr lang="en-US" sz="400" b="1">
                          <a:effectLst/>
                        </a:rPr>
                        <a:t>TurboGrafx-16</a:t>
                      </a:r>
                    </a:p>
                  </a:txBody>
                  <a:tcPr marL="8046" marR="8046" marT="8046" marB="8046">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6.600000</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0.736842</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39</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TurboGrafx-16</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74024">
                <a:tc>
                  <a:txBody>
                    <a:bodyPr/>
                    <a:lstStyle/>
                    <a:p>
                      <a:pPr algn="l" fontAlgn="t"/>
                      <a:r>
                        <a:rPr lang="en-US" sz="400" b="1">
                          <a:effectLst/>
                        </a:rPr>
                        <a:t>PlayStation</a:t>
                      </a:r>
                    </a:p>
                  </a:txBody>
                  <a:tcPr marL="8046" marR="8046" marT="8046" marB="8046">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6.562290</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0.731880</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952</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PlayStation</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74024">
                <a:tc>
                  <a:txBody>
                    <a:bodyPr/>
                    <a:lstStyle/>
                    <a:p>
                      <a:pPr algn="l" fontAlgn="t"/>
                      <a:r>
                        <a:rPr lang="en-US" sz="400" b="1">
                          <a:effectLst/>
                        </a:rPr>
                        <a:t>Genesis</a:t>
                      </a:r>
                    </a:p>
                  </a:txBody>
                  <a:tcPr marL="8046" marR="8046" marT="8046" marB="8046">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6.525862</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0.727087</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58</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Genesis</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74024">
                <a:tc>
                  <a:txBody>
                    <a:bodyPr/>
                    <a:lstStyle/>
                    <a:p>
                      <a:pPr algn="l" fontAlgn="t"/>
                      <a:r>
                        <a:rPr lang="en-US" sz="400" b="1">
                          <a:effectLst/>
                        </a:rPr>
                        <a:t>NES</a:t>
                      </a:r>
                    </a:p>
                  </a:txBody>
                  <a:tcPr marL="8046" marR="8046" marT="8046" marB="8046">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6.519565</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0.726259</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46</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NES</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74024">
                <a:tc>
                  <a:txBody>
                    <a:bodyPr/>
                    <a:lstStyle/>
                    <a:p>
                      <a:pPr algn="l" fontAlgn="t"/>
                      <a:r>
                        <a:rPr lang="en-US" sz="400" b="1">
                          <a:effectLst/>
                        </a:rPr>
                        <a:t>NeoGeo</a:t>
                      </a:r>
                    </a:p>
                  </a:txBody>
                  <a:tcPr marL="8046" marR="8046" marT="8046" marB="8046">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6.500000</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0.723684</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10</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NeoGeo</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74024">
                <a:tc>
                  <a:txBody>
                    <a:bodyPr/>
                    <a:lstStyle/>
                    <a:p>
                      <a:pPr algn="l" fontAlgn="t"/>
                      <a:r>
                        <a:rPr lang="en-US" sz="400" b="1">
                          <a:effectLst/>
                        </a:rPr>
                        <a:t>WonderSwan</a:t>
                      </a:r>
                    </a:p>
                  </a:txBody>
                  <a:tcPr marL="8046" marR="8046" marT="8046" marB="8046">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6.500000</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0.723684</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4</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WonderSwan</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74024">
                <a:tc>
                  <a:txBody>
                    <a:bodyPr/>
                    <a:lstStyle/>
                    <a:p>
                      <a:pPr algn="l" fontAlgn="t"/>
                      <a:r>
                        <a:rPr lang="en-US" sz="400" b="1">
                          <a:effectLst/>
                        </a:rPr>
                        <a:t>Atari 2600</a:t>
                      </a:r>
                    </a:p>
                  </a:txBody>
                  <a:tcPr marL="8046" marR="8046" marT="8046" marB="8046">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6.500000</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0.723684</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5</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Atari 2600</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74024">
                <a:tc>
                  <a:txBody>
                    <a:bodyPr/>
                    <a:lstStyle/>
                    <a:p>
                      <a:pPr algn="l" fontAlgn="t"/>
                      <a:r>
                        <a:rPr lang="en-US" sz="400" b="1">
                          <a:effectLst/>
                        </a:rPr>
                        <a:t>Commodore 64/128</a:t>
                      </a:r>
                    </a:p>
                  </a:txBody>
                  <a:tcPr marL="8046" marR="8046" marT="8046" marB="8046">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6.416667</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0.712719</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6</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Commodore 64/128</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74024">
                <a:tc>
                  <a:txBody>
                    <a:bodyPr/>
                    <a:lstStyle/>
                    <a:p>
                      <a:pPr algn="l" fontAlgn="t"/>
                      <a:r>
                        <a:rPr lang="en-US" sz="400" b="1">
                          <a:effectLst/>
                        </a:rPr>
                        <a:t>Nintendo DSi</a:t>
                      </a:r>
                    </a:p>
                  </a:txBody>
                  <a:tcPr marL="8046" marR="8046" marT="8046" marB="8046">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6.369804</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0.706553</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255</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Nintendo DSi</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74024">
                <a:tc>
                  <a:txBody>
                    <a:bodyPr/>
                    <a:lstStyle/>
                    <a:p>
                      <a:pPr algn="l" fontAlgn="t"/>
                      <a:r>
                        <a:rPr lang="en-US" sz="400" b="1">
                          <a:effectLst/>
                        </a:rPr>
                        <a:t>Wii</a:t>
                      </a:r>
                    </a:p>
                  </a:txBody>
                  <a:tcPr marL="8046" marR="8046" marT="8046" marB="8046">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6.300074</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0.697378</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1347</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Wii</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74024">
                <a:tc>
                  <a:txBody>
                    <a:bodyPr/>
                    <a:lstStyle/>
                    <a:p>
                      <a:pPr algn="l" fontAlgn="t"/>
                      <a:r>
                        <a:rPr lang="en-US" sz="400" b="1">
                          <a:effectLst/>
                        </a:rPr>
                        <a:t>Nintendo DS</a:t>
                      </a:r>
                    </a:p>
                  </a:txBody>
                  <a:tcPr marL="8046" marR="8046" marT="8046" marB="8046">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6.283173</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0.695154</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1040</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Nintendo DS</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74024">
                <a:tc>
                  <a:txBody>
                    <a:bodyPr/>
                    <a:lstStyle/>
                    <a:p>
                      <a:pPr algn="l" fontAlgn="t"/>
                      <a:r>
                        <a:rPr lang="en-US" sz="400" b="1">
                          <a:effectLst/>
                        </a:rPr>
                        <a:t>Vectrex</a:t>
                      </a:r>
                    </a:p>
                  </a:txBody>
                  <a:tcPr marL="8046" marR="8046" marT="8046" marB="8046">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6.250000</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0.690789</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2</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Vectrex</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74024">
                <a:tc>
                  <a:txBody>
                    <a:bodyPr/>
                    <a:lstStyle/>
                    <a:p>
                      <a:pPr algn="l" fontAlgn="t"/>
                      <a:r>
                        <a:rPr lang="en-US" sz="400" b="1">
                          <a:effectLst/>
                        </a:rPr>
                        <a:t>Game Boy Color</a:t>
                      </a:r>
                    </a:p>
                  </a:txBody>
                  <a:tcPr marL="8046" marR="8046" marT="8046" marB="8046">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6.199438</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0.684137</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356</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Game Boy Color</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74024">
                <a:tc>
                  <a:txBody>
                    <a:bodyPr/>
                    <a:lstStyle/>
                    <a:p>
                      <a:pPr algn="l" fontAlgn="t"/>
                      <a:r>
                        <a:rPr lang="en-US" sz="400" b="1">
                          <a:effectLst/>
                        </a:rPr>
                        <a:t>Arcade</a:t>
                      </a:r>
                    </a:p>
                  </a:txBody>
                  <a:tcPr marL="8046" marR="8046" marT="8046" marB="8046">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6.036364</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0.662679</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11</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Arcade</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74024">
                <a:tc>
                  <a:txBody>
                    <a:bodyPr/>
                    <a:lstStyle/>
                    <a:p>
                      <a:pPr algn="l" fontAlgn="t"/>
                      <a:r>
                        <a:rPr lang="en-US" sz="400" b="1">
                          <a:effectLst/>
                        </a:rPr>
                        <a:t>Sega 32X</a:t>
                      </a:r>
                    </a:p>
                  </a:txBody>
                  <a:tcPr marL="8046" marR="8046" marT="8046" marB="8046">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5.455556</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0.586257</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18</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Sega 32X</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74024">
                <a:tc>
                  <a:txBody>
                    <a:bodyPr/>
                    <a:lstStyle/>
                    <a:p>
                      <a:pPr algn="l" fontAlgn="t"/>
                      <a:r>
                        <a:rPr lang="en-US" sz="400" b="1">
                          <a:effectLst/>
                        </a:rPr>
                        <a:t>Game.Com</a:t>
                      </a:r>
                    </a:p>
                  </a:txBody>
                  <a:tcPr marL="8046" marR="8046" marT="8046" marB="8046">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5.333333</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0.570175</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3</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Game.Com</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74024">
                <a:tc>
                  <a:txBody>
                    <a:bodyPr/>
                    <a:lstStyle/>
                    <a:p>
                      <a:pPr algn="l" fontAlgn="t"/>
                      <a:r>
                        <a:rPr lang="en-US" sz="400" b="1">
                          <a:effectLst/>
                        </a:rPr>
                        <a:t>Dreamcast VMU</a:t>
                      </a:r>
                    </a:p>
                  </a:txBody>
                  <a:tcPr marL="8046" marR="8046" marT="8046" marB="8046">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3.000000</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0.263158</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1</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a:effectLst/>
                        </a:rPr>
                        <a:t>Dreamcast VMU</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131956">
                <a:tc>
                  <a:txBody>
                    <a:bodyPr/>
                    <a:lstStyle/>
                    <a:p>
                      <a:pPr algn="l" fontAlgn="t"/>
                      <a:r>
                        <a:rPr lang="en-US" sz="400" b="1" dirty="0">
                          <a:effectLst/>
                        </a:rPr>
                        <a:t>DVD / HD Video Game</a:t>
                      </a:r>
                    </a:p>
                  </a:txBody>
                  <a:tcPr marL="8046" marR="8046" marT="8046" marB="8046">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dirty="0">
                          <a:effectLst/>
                        </a:rPr>
                        <a:t>1.000000</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dirty="0">
                          <a:effectLst/>
                        </a:rPr>
                        <a:t>0.000000</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dirty="0">
                          <a:effectLst/>
                        </a:rPr>
                        <a:t>1</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400" dirty="0">
                          <a:effectLst/>
                        </a:rPr>
                        <a:t>DVD / HD Video Game</a:t>
                      </a:r>
                    </a:p>
                  </a:txBody>
                  <a:tcPr marL="8046" marR="8046" marT="8046" marB="804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bl>
          </a:graphicData>
        </a:graphic>
      </p:graphicFrame>
      <p:sp>
        <p:nvSpPr>
          <p:cNvPr id="4" name="Footer Placeholder 3"/>
          <p:cNvSpPr>
            <a:spLocks noGrp="1"/>
          </p:cNvSpPr>
          <p:nvPr>
            <p:ph type="ftr" sz="quarter" idx="11"/>
          </p:nvPr>
        </p:nvSpPr>
        <p:spPr/>
        <p:txBody>
          <a:bodyPr/>
          <a:lstStyle/>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492391270"/>
              </p:ext>
            </p:extLst>
          </p:nvPr>
        </p:nvGraphicFramePr>
        <p:xfrm>
          <a:off x="5804806" y="1915085"/>
          <a:ext cx="4580167" cy="4768689"/>
        </p:xfrm>
        <a:graphic>
          <a:graphicData uri="http://schemas.openxmlformats.org/drawingml/2006/table">
            <a:tbl>
              <a:tblPr/>
              <a:tblGrid>
                <a:gridCol w="628904"/>
                <a:gridCol w="785560"/>
                <a:gridCol w="553811"/>
                <a:gridCol w="547341"/>
                <a:gridCol w="1099124"/>
                <a:gridCol w="965427"/>
              </a:tblGrid>
              <a:tr h="843563">
                <a:tc>
                  <a:txBody>
                    <a:bodyPr/>
                    <a:lstStyle/>
                    <a:p>
                      <a:pPr algn="r" fontAlgn="ctr"/>
                      <a:endParaRPr lang="en-US" sz="800" b="1" dirty="0">
                        <a:effectLst/>
                      </a:endParaRPr>
                    </a:p>
                  </a:txBody>
                  <a:tcPr marL="37641" marR="37641" marT="37641" marB="3764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800" b="1" dirty="0" smtClean="0">
                          <a:effectLst/>
                        </a:rPr>
                        <a:t>Global Sales</a:t>
                      </a:r>
                      <a:endParaRPr lang="en-US" sz="800" b="1" dirty="0">
                        <a:effectLst/>
                      </a:endParaRPr>
                    </a:p>
                  </a:txBody>
                  <a:tcPr marL="37641" marR="37641" marT="37641" marB="3764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800" b="1" dirty="0">
                          <a:effectLst/>
                        </a:rPr>
                        <a:t>Platform</a:t>
                      </a:r>
                    </a:p>
                  </a:txBody>
                  <a:tcPr marL="37641" marR="37641" marT="37641" marB="3764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800" b="1" dirty="0">
                          <a:effectLst/>
                        </a:rPr>
                        <a:t>Score</a:t>
                      </a:r>
                    </a:p>
                  </a:txBody>
                  <a:tcPr marL="37641" marR="37641" marT="37641" marB="3764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800" b="1" dirty="0" smtClean="0">
                          <a:effectLst/>
                        </a:rPr>
                        <a:t>Normalized Score</a:t>
                      </a:r>
                      <a:endParaRPr lang="en-US" sz="800" b="1" dirty="0">
                        <a:effectLst/>
                      </a:endParaRPr>
                    </a:p>
                  </a:txBody>
                  <a:tcPr marL="37641" marR="37641" marT="37641" marB="3764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800" b="1" dirty="0" smtClean="0">
                          <a:effectLst/>
                        </a:rPr>
                        <a:t>Record number</a:t>
                      </a:r>
                      <a:endParaRPr lang="en-US" sz="800" b="1" dirty="0">
                        <a:effectLst/>
                      </a:endParaRPr>
                    </a:p>
                  </a:txBody>
                  <a:tcPr marL="37641" marR="37641" marT="37641" marB="3764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452152">
                <a:tc>
                  <a:txBody>
                    <a:bodyPr/>
                    <a:lstStyle/>
                    <a:p>
                      <a:pPr algn="l" fontAlgn="t"/>
                      <a:r>
                        <a:rPr lang="en-US" sz="800" b="1">
                          <a:effectLst/>
                        </a:rPr>
                        <a:t>0</a:t>
                      </a:r>
                    </a:p>
                  </a:txBody>
                  <a:tcPr marL="37641" marR="37641" marT="37641" marB="3764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800">
                          <a:effectLst/>
                        </a:rPr>
                        <a:t>1233.46</a:t>
                      </a:r>
                    </a:p>
                  </a:txBody>
                  <a:tcPr marL="37641" marR="37641" marT="37641" marB="3764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800">
                          <a:effectLst/>
                        </a:rPr>
                        <a:t>PlayStation 2</a:t>
                      </a:r>
                    </a:p>
                  </a:txBody>
                  <a:tcPr marL="37641" marR="37641" marT="37641" marB="3764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800">
                          <a:effectLst/>
                        </a:rPr>
                        <a:t>6.869162</a:t>
                      </a:r>
                    </a:p>
                  </a:txBody>
                  <a:tcPr marL="37641" marR="37641" marT="37641" marB="3764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800">
                          <a:effectLst/>
                        </a:rPr>
                        <a:t>0.772258</a:t>
                      </a:r>
                    </a:p>
                  </a:txBody>
                  <a:tcPr marL="37641" marR="37641" marT="37641" marB="3764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800" dirty="0">
                          <a:effectLst/>
                        </a:rPr>
                        <a:t>1683</a:t>
                      </a:r>
                    </a:p>
                  </a:txBody>
                  <a:tcPr marL="37641" marR="37641" marT="37641" marB="3764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253354">
                <a:tc>
                  <a:txBody>
                    <a:bodyPr/>
                    <a:lstStyle/>
                    <a:p>
                      <a:pPr algn="l" fontAlgn="t"/>
                      <a:r>
                        <a:rPr lang="en-US" sz="800" b="1">
                          <a:effectLst/>
                        </a:rPr>
                        <a:t>1</a:t>
                      </a:r>
                    </a:p>
                  </a:txBody>
                  <a:tcPr marL="37641" marR="37641" marT="37641" marB="3764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800">
                          <a:effectLst/>
                        </a:rPr>
                        <a:t>969.61</a:t>
                      </a:r>
                    </a:p>
                  </a:txBody>
                  <a:tcPr marL="37641" marR="37641" marT="37641" marB="3764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800">
                          <a:effectLst/>
                        </a:rPr>
                        <a:t>Xbox 360</a:t>
                      </a:r>
                    </a:p>
                  </a:txBody>
                  <a:tcPr marL="37641" marR="37641" marT="37641" marB="3764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800">
                          <a:effectLst/>
                        </a:rPr>
                        <a:t>7.104172</a:t>
                      </a:r>
                    </a:p>
                  </a:txBody>
                  <a:tcPr marL="37641" marR="37641" marT="37641" marB="3764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800">
                          <a:effectLst/>
                        </a:rPr>
                        <a:t>0.803181</a:t>
                      </a:r>
                    </a:p>
                  </a:txBody>
                  <a:tcPr marL="37641" marR="37641" marT="37641" marB="3764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800" dirty="0">
                          <a:effectLst/>
                        </a:rPr>
                        <a:t>1582</a:t>
                      </a:r>
                    </a:p>
                  </a:txBody>
                  <a:tcPr marL="37641" marR="37641" marT="37641" marB="3764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452152">
                <a:tc>
                  <a:txBody>
                    <a:bodyPr/>
                    <a:lstStyle/>
                    <a:p>
                      <a:pPr algn="l" fontAlgn="t"/>
                      <a:r>
                        <a:rPr lang="en-US" sz="800" b="1">
                          <a:effectLst/>
                        </a:rPr>
                        <a:t>2</a:t>
                      </a:r>
                    </a:p>
                  </a:txBody>
                  <a:tcPr marL="37641" marR="37641" marT="37641" marB="3764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800">
                          <a:effectLst/>
                        </a:rPr>
                        <a:t>949.35</a:t>
                      </a:r>
                    </a:p>
                  </a:txBody>
                  <a:tcPr marL="37641" marR="37641" marT="37641" marB="3764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800">
                          <a:effectLst/>
                        </a:rPr>
                        <a:t>PlayStation 3</a:t>
                      </a:r>
                    </a:p>
                  </a:txBody>
                  <a:tcPr marL="37641" marR="37641" marT="37641" marB="3764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800">
                          <a:effectLst/>
                        </a:rPr>
                        <a:t>7.186718</a:t>
                      </a:r>
                    </a:p>
                  </a:txBody>
                  <a:tcPr marL="37641" marR="37641" marT="37641" marB="3764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800">
                          <a:effectLst/>
                        </a:rPr>
                        <a:t>0.814042</a:t>
                      </a:r>
                    </a:p>
                  </a:txBody>
                  <a:tcPr marL="37641" marR="37641" marT="37641" marB="3764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800" dirty="0">
                          <a:effectLst/>
                        </a:rPr>
                        <a:t>1295</a:t>
                      </a:r>
                    </a:p>
                  </a:txBody>
                  <a:tcPr marL="37641" marR="37641" marT="37641" marB="3764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253354">
                <a:tc>
                  <a:txBody>
                    <a:bodyPr/>
                    <a:lstStyle/>
                    <a:p>
                      <a:pPr algn="l" fontAlgn="t"/>
                      <a:r>
                        <a:rPr lang="en-US" sz="800" b="1">
                          <a:effectLst/>
                        </a:rPr>
                        <a:t>3</a:t>
                      </a:r>
                    </a:p>
                  </a:txBody>
                  <a:tcPr marL="37641" marR="37641" marT="37641" marB="3764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800">
                          <a:effectLst/>
                        </a:rPr>
                        <a:t>909.81</a:t>
                      </a:r>
                    </a:p>
                  </a:txBody>
                  <a:tcPr marL="37641" marR="37641" marT="37641" marB="3764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800">
                          <a:effectLst/>
                        </a:rPr>
                        <a:t>Wii</a:t>
                      </a:r>
                    </a:p>
                  </a:txBody>
                  <a:tcPr marL="37641" marR="37641" marT="37641" marB="3764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800">
                          <a:effectLst/>
                        </a:rPr>
                        <a:t>6.300074</a:t>
                      </a:r>
                    </a:p>
                  </a:txBody>
                  <a:tcPr marL="37641" marR="37641" marT="37641" marB="3764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800">
                          <a:effectLst/>
                        </a:rPr>
                        <a:t>0.697378</a:t>
                      </a:r>
                    </a:p>
                  </a:txBody>
                  <a:tcPr marL="37641" marR="37641" marT="37641" marB="3764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800" dirty="0">
                          <a:effectLst/>
                        </a:rPr>
                        <a:t>1347</a:t>
                      </a:r>
                    </a:p>
                  </a:txBody>
                  <a:tcPr marL="37641" marR="37641" marT="37641" marB="3764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452152">
                <a:tc>
                  <a:txBody>
                    <a:bodyPr/>
                    <a:lstStyle/>
                    <a:p>
                      <a:pPr algn="l" fontAlgn="t"/>
                      <a:r>
                        <a:rPr lang="en-US" sz="800" b="1">
                          <a:effectLst/>
                        </a:rPr>
                        <a:t>4</a:t>
                      </a:r>
                    </a:p>
                  </a:txBody>
                  <a:tcPr marL="37641" marR="37641" marT="37641" marB="3764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800">
                          <a:effectLst/>
                        </a:rPr>
                        <a:t>818.96</a:t>
                      </a:r>
                    </a:p>
                  </a:txBody>
                  <a:tcPr marL="37641" marR="37641" marT="37641" marB="3764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800">
                          <a:effectLst/>
                        </a:rPr>
                        <a:t>Nintendo DS</a:t>
                      </a:r>
                    </a:p>
                  </a:txBody>
                  <a:tcPr marL="37641" marR="37641" marT="37641" marB="3764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800">
                          <a:effectLst/>
                        </a:rPr>
                        <a:t>6.283173</a:t>
                      </a:r>
                    </a:p>
                  </a:txBody>
                  <a:tcPr marL="37641" marR="37641" marT="37641" marB="3764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800">
                          <a:effectLst/>
                        </a:rPr>
                        <a:t>0.695154</a:t>
                      </a:r>
                    </a:p>
                  </a:txBody>
                  <a:tcPr marL="37641" marR="37641" marT="37641" marB="3764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800" dirty="0">
                          <a:effectLst/>
                        </a:rPr>
                        <a:t>1040</a:t>
                      </a:r>
                    </a:p>
                  </a:txBody>
                  <a:tcPr marL="37641" marR="37641" marT="37641" marB="3764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452152">
                <a:tc>
                  <a:txBody>
                    <a:bodyPr/>
                    <a:lstStyle/>
                    <a:p>
                      <a:pPr algn="l" fontAlgn="t"/>
                      <a:r>
                        <a:rPr lang="en-US" sz="800" b="1">
                          <a:effectLst/>
                        </a:rPr>
                        <a:t>5</a:t>
                      </a:r>
                    </a:p>
                  </a:txBody>
                  <a:tcPr marL="37641" marR="37641" marT="37641" marB="3764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800">
                          <a:effectLst/>
                        </a:rPr>
                        <a:t>727.39</a:t>
                      </a:r>
                    </a:p>
                  </a:txBody>
                  <a:tcPr marL="37641" marR="37641" marT="37641" marB="3764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800">
                          <a:effectLst/>
                        </a:rPr>
                        <a:t>PlayStation</a:t>
                      </a:r>
                    </a:p>
                  </a:txBody>
                  <a:tcPr marL="37641" marR="37641" marT="37641" marB="3764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800">
                          <a:effectLst/>
                        </a:rPr>
                        <a:t>6.562290</a:t>
                      </a:r>
                    </a:p>
                  </a:txBody>
                  <a:tcPr marL="37641" marR="37641" marT="37641" marB="3764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800">
                          <a:effectLst/>
                        </a:rPr>
                        <a:t>0.731880</a:t>
                      </a:r>
                    </a:p>
                  </a:txBody>
                  <a:tcPr marL="37641" marR="37641" marT="37641" marB="3764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800" dirty="0">
                          <a:effectLst/>
                        </a:rPr>
                        <a:t>952</a:t>
                      </a:r>
                    </a:p>
                  </a:txBody>
                  <a:tcPr marL="37641" marR="37641" marT="37641" marB="3764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452152">
                <a:tc>
                  <a:txBody>
                    <a:bodyPr/>
                    <a:lstStyle/>
                    <a:p>
                      <a:pPr algn="l" fontAlgn="t"/>
                      <a:r>
                        <a:rPr lang="en-US" sz="800" b="1">
                          <a:effectLst/>
                        </a:rPr>
                        <a:t>6</a:t>
                      </a:r>
                    </a:p>
                  </a:txBody>
                  <a:tcPr marL="37641" marR="37641" marT="37641" marB="3764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800">
                          <a:effectLst/>
                        </a:rPr>
                        <a:t>313.56</a:t>
                      </a:r>
                    </a:p>
                  </a:txBody>
                  <a:tcPr marL="37641" marR="37641" marT="37641" marB="3764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800">
                          <a:effectLst/>
                        </a:rPr>
                        <a:t>Game Boy Advance</a:t>
                      </a:r>
                    </a:p>
                  </a:txBody>
                  <a:tcPr marL="37641" marR="37641" marT="37641" marB="3764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800">
                          <a:effectLst/>
                        </a:rPr>
                        <a:t>6.629194</a:t>
                      </a:r>
                    </a:p>
                  </a:txBody>
                  <a:tcPr marL="37641" marR="37641" marT="37641" marB="3764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800">
                          <a:effectLst/>
                        </a:rPr>
                        <a:t>0.740683</a:t>
                      </a:r>
                    </a:p>
                  </a:txBody>
                  <a:tcPr marL="37641" marR="37641" marT="37641" marB="3764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800" dirty="0">
                          <a:effectLst/>
                        </a:rPr>
                        <a:t>620</a:t>
                      </a:r>
                    </a:p>
                  </a:txBody>
                  <a:tcPr marL="37641" marR="37641" marT="37641" marB="3764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452152">
                <a:tc>
                  <a:txBody>
                    <a:bodyPr/>
                    <a:lstStyle/>
                    <a:p>
                      <a:pPr algn="l" fontAlgn="t"/>
                      <a:r>
                        <a:rPr lang="en-US" sz="800" b="1">
                          <a:effectLst/>
                        </a:rPr>
                        <a:t>7</a:t>
                      </a:r>
                    </a:p>
                  </a:txBody>
                  <a:tcPr marL="37641" marR="37641" marT="37641" marB="3764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800">
                          <a:effectLst/>
                        </a:rPr>
                        <a:t>291.71</a:t>
                      </a:r>
                    </a:p>
                  </a:txBody>
                  <a:tcPr marL="37641" marR="37641" marT="37641" marB="3764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800">
                          <a:effectLst/>
                        </a:rPr>
                        <a:t>PlayStation Portable</a:t>
                      </a:r>
                    </a:p>
                  </a:txBody>
                  <a:tcPr marL="37641" marR="37641" marT="37641" marB="3764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800">
                          <a:effectLst/>
                        </a:rPr>
                        <a:t>6.751840</a:t>
                      </a:r>
                    </a:p>
                  </a:txBody>
                  <a:tcPr marL="37641" marR="37641" marT="37641" marB="3764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800">
                          <a:effectLst/>
                        </a:rPr>
                        <a:t>0.756821</a:t>
                      </a:r>
                    </a:p>
                  </a:txBody>
                  <a:tcPr marL="37641" marR="37641" marT="37641" marB="3764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800" dirty="0">
                          <a:effectLst/>
                        </a:rPr>
                        <a:t>625</a:t>
                      </a:r>
                    </a:p>
                  </a:txBody>
                  <a:tcPr marL="37641" marR="37641" marT="37641" marB="3764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452152">
                <a:tc>
                  <a:txBody>
                    <a:bodyPr/>
                    <a:lstStyle/>
                    <a:p>
                      <a:pPr algn="l" fontAlgn="t"/>
                      <a:r>
                        <a:rPr lang="en-US" sz="800" b="1">
                          <a:effectLst/>
                        </a:rPr>
                        <a:t>8</a:t>
                      </a:r>
                    </a:p>
                  </a:txBody>
                  <a:tcPr marL="37641" marR="37641" marT="37641" marB="3764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800">
                          <a:effectLst/>
                        </a:rPr>
                        <a:t>278.10</a:t>
                      </a:r>
                    </a:p>
                  </a:txBody>
                  <a:tcPr marL="37641" marR="37641" marT="37641" marB="3764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800">
                          <a:effectLst/>
                        </a:rPr>
                        <a:t>PlayStation 4</a:t>
                      </a:r>
                    </a:p>
                  </a:txBody>
                  <a:tcPr marL="37641" marR="37641" marT="37641" marB="3764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800">
                          <a:effectLst/>
                        </a:rPr>
                        <a:t>7.697872</a:t>
                      </a:r>
                    </a:p>
                  </a:txBody>
                  <a:tcPr marL="37641" marR="37641" marT="37641" marB="3764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800">
                          <a:effectLst/>
                        </a:rPr>
                        <a:t>0.881299</a:t>
                      </a:r>
                    </a:p>
                  </a:txBody>
                  <a:tcPr marL="37641" marR="37641" marT="37641" marB="3764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800" dirty="0">
                          <a:effectLst/>
                        </a:rPr>
                        <a:t>47</a:t>
                      </a:r>
                    </a:p>
                  </a:txBody>
                  <a:tcPr marL="37641" marR="37641" marT="37641" marB="3764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253354">
                <a:tc>
                  <a:txBody>
                    <a:bodyPr/>
                    <a:lstStyle/>
                    <a:p>
                      <a:pPr algn="l" fontAlgn="t"/>
                      <a:r>
                        <a:rPr lang="en-US" sz="800" b="1">
                          <a:effectLst/>
                        </a:rPr>
                        <a:t>9</a:t>
                      </a:r>
                    </a:p>
                  </a:txBody>
                  <a:tcPr marL="37641" marR="37641" marT="37641" marB="3764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800">
                          <a:effectLst/>
                        </a:rPr>
                        <a:t>255.05</a:t>
                      </a:r>
                    </a:p>
                  </a:txBody>
                  <a:tcPr marL="37641" marR="37641" marT="37641" marB="3764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800">
                          <a:effectLst/>
                        </a:rPr>
                        <a:t>PC</a:t>
                      </a:r>
                    </a:p>
                  </a:txBody>
                  <a:tcPr marL="37641" marR="37641" marT="37641" marB="3764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800">
                          <a:effectLst/>
                        </a:rPr>
                        <a:t>7.105849</a:t>
                      </a:r>
                    </a:p>
                  </a:txBody>
                  <a:tcPr marL="37641" marR="37641" marT="37641" marB="3764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800">
                          <a:effectLst/>
                        </a:rPr>
                        <a:t>0.803401</a:t>
                      </a:r>
                    </a:p>
                  </a:txBody>
                  <a:tcPr marL="37641" marR="37641" marT="37641" marB="3764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800" dirty="0">
                          <a:effectLst/>
                        </a:rPr>
                        <a:t>3026</a:t>
                      </a:r>
                    </a:p>
                  </a:txBody>
                  <a:tcPr marL="37641" marR="37641" marT="37641" marB="3764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bl>
          </a:graphicData>
        </a:graphic>
      </p:graphicFrame>
      <p:sp>
        <p:nvSpPr>
          <p:cNvPr id="10" name="TextBox 9"/>
          <p:cNvSpPr txBox="1"/>
          <p:nvPr/>
        </p:nvSpPr>
        <p:spPr>
          <a:xfrm>
            <a:off x="1126671" y="1361088"/>
            <a:ext cx="2204357" cy="400110"/>
          </a:xfrm>
          <a:prstGeom prst="rect">
            <a:avLst/>
          </a:prstGeom>
          <a:noFill/>
        </p:spPr>
        <p:txBody>
          <a:bodyPr wrap="square" rtlCol="0">
            <a:spAutoFit/>
          </a:bodyPr>
          <a:lstStyle/>
          <a:p>
            <a:r>
              <a:rPr lang="en-US" sz="1000" dirty="0"/>
              <a:t>Adding score data to our top 10 platforms by sales all </a:t>
            </a:r>
            <a:r>
              <a:rPr lang="en-US" sz="1000" dirty="0" smtClean="0"/>
              <a:t>time.</a:t>
            </a:r>
            <a:endParaRPr lang="en-US" sz="1000" dirty="0"/>
          </a:p>
        </p:txBody>
      </p:sp>
      <p:sp>
        <p:nvSpPr>
          <p:cNvPr id="11" name="TextBox 10"/>
          <p:cNvSpPr txBox="1"/>
          <p:nvPr/>
        </p:nvSpPr>
        <p:spPr>
          <a:xfrm>
            <a:off x="5841620" y="1284144"/>
            <a:ext cx="4596789" cy="553998"/>
          </a:xfrm>
          <a:prstGeom prst="rect">
            <a:avLst/>
          </a:prstGeom>
          <a:noFill/>
        </p:spPr>
        <p:txBody>
          <a:bodyPr wrap="square" rtlCol="0">
            <a:spAutoFit/>
          </a:bodyPr>
          <a:lstStyle/>
          <a:p>
            <a:r>
              <a:rPr lang="en-US" sz="1000" dirty="0"/>
              <a:t>Now we can see that our global sales data and record number is not really correlated, this is the result of having two different data sets that are not related to each other, so we can not conclude any meaningful analysis.</a:t>
            </a:r>
            <a:endParaRPr lang="en-US" sz="1000" dirty="0"/>
          </a:p>
        </p:txBody>
      </p:sp>
    </p:spTree>
    <p:extLst>
      <p:ext uri="{BB962C8B-B14F-4D97-AF65-F5344CB8AC3E}">
        <p14:creationId xmlns:p14="http://schemas.microsoft.com/office/powerpoint/2010/main" val="535374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224524"/>
          </a:xfrm>
        </p:spPr>
        <p:txBody>
          <a:bodyPr>
            <a:normAutofit/>
          </a:bodyPr>
          <a:lstStyle/>
          <a:p>
            <a:pPr algn="ctr"/>
            <a:r>
              <a:rPr lang="en-US" sz="4800" dirty="0">
                <a:latin typeface="Times New Roman" pitchFamily="18" charset="0"/>
                <a:cs typeface="Times New Roman" pitchFamily="18" charset="0"/>
              </a:rPr>
              <a:t>Conclusion</a:t>
            </a:r>
          </a:p>
        </p:txBody>
      </p:sp>
      <p:sp>
        <p:nvSpPr>
          <p:cNvPr id="3" name="Content Placeholder 2"/>
          <p:cNvSpPr>
            <a:spLocks noGrp="1"/>
          </p:cNvSpPr>
          <p:nvPr>
            <p:ph idx="1"/>
          </p:nvPr>
        </p:nvSpPr>
        <p:spPr>
          <a:xfrm>
            <a:off x="838199" y="1423400"/>
            <a:ext cx="10711375" cy="4822653"/>
          </a:xfrm>
        </p:spPr>
        <p:txBody>
          <a:bodyPr>
            <a:normAutofit/>
          </a:bodyPr>
          <a:lstStyle/>
          <a:p>
            <a:pPr>
              <a:lnSpc>
                <a:spcPct val="150000"/>
              </a:lnSpc>
              <a:spcBef>
                <a:spcPts val="0"/>
              </a:spcBef>
            </a:pPr>
            <a:r>
              <a:rPr lang="en-US" sz="1800" dirty="0"/>
              <a:t>The average rating of the game is above average </a:t>
            </a:r>
            <a:r>
              <a:rPr lang="en-US" sz="1800" dirty="0" smtClean="0"/>
              <a:t>mark after </a:t>
            </a:r>
            <a:r>
              <a:rPr lang="en-US" sz="1800" dirty="0"/>
              <a:t>brief analysis why is it like that I found out few interesting stories. Sometimes game publishers rely on scores so much that everything that is rated below 8 is considered a below average game. So there are a lot of interest to please game review companies to get the higher score. The second reason for it </a:t>
            </a:r>
            <a:r>
              <a:rPr lang="en-US" sz="1800" dirty="0" smtClean="0"/>
              <a:t>might </a:t>
            </a:r>
            <a:r>
              <a:rPr lang="en-US" sz="1800" dirty="0"/>
              <a:t>be that game reviewers only look at the newest and most trending games that are usually higher quality. Sales data by platform did not surprise me at all, all most popular consoles and other means of gaming are there. It is shame that there is no data for mobile games like android or IOs. This task is also a great example how few data sets that should be linked together are not. Because of quite small data size these data sets are more suitable to be analyzed separately than together. Thank you for your time.</a:t>
            </a:r>
            <a:endParaRPr lang="en-US" sz="1700" dirty="0">
              <a:latin typeface="DokChampa" panose="020B0604020202020204" pitchFamily="34" charset="-34"/>
              <a:ea typeface="BatangChe" panose="02030609000101010101" pitchFamily="49" charset="-127"/>
              <a:cs typeface="DokChampa" panose="020B0604020202020204" pitchFamily="34" charset="-34"/>
            </a:endParaRPr>
          </a:p>
        </p:txBody>
      </p:sp>
      <p:sp>
        <p:nvSpPr>
          <p:cNvPr id="5" name="Rectangle: Rounded Corners 4">
            <a:extLst>
              <a:ext uri="{FF2B5EF4-FFF2-40B4-BE49-F238E27FC236}">
                <a16:creationId xmlns:a16="http://schemas.microsoft.com/office/drawing/2014/main" xmlns="" id="{67CB8116-DE90-4E4E-8A62-1CD49ECC9825}"/>
              </a:ext>
            </a:extLst>
          </p:cNvPr>
          <p:cNvSpPr/>
          <p:nvPr/>
        </p:nvSpPr>
        <p:spPr>
          <a:xfrm>
            <a:off x="280484" y="265043"/>
            <a:ext cx="11631032" cy="6493566"/>
          </a:xfrm>
          <a:prstGeom prst="roundRect">
            <a:avLst/>
          </a:prstGeom>
          <a:noFill/>
          <a:ln w="76200">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ooter Placeholder 8">
            <a:extLst>
              <a:ext uri="{FF2B5EF4-FFF2-40B4-BE49-F238E27FC236}">
                <a16:creationId xmlns:a16="http://schemas.microsoft.com/office/drawing/2014/main" xmlns="" id="{86912A21-0F9C-4FA7-A8DE-1ED9CF8BA1F0}"/>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0810250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369</TotalTime>
  <Words>1201</Words>
  <Application>Microsoft Office PowerPoint</Application>
  <PresentationFormat>Custom</PresentationFormat>
  <Paragraphs>710</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PowerPoint Presentation</vt:lpstr>
      <vt:lpstr>Game Rating Data</vt:lpstr>
      <vt:lpstr>Game Score Distributed</vt:lpstr>
      <vt:lpstr>Looking at game scores by game platforms</vt:lpstr>
      <vt:lpstr>Looking at game scores by game Platforms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Erica Liz</dc:creator>
  <cp:lastModifiedBy>Joseph Torre</cp:lastModifiedBy>
  <cp:revision>65</cp:revision>
  <dcterms:created xsi:type="dcterms:W3CDTF">2017-12-11T19:14:07Z</dcterms:created>
  <dcterms:modified xsi:type="dcterms:W3CDTF">2017-12-12T04:22:16Z</dcterms:modified>
</cp:coreProperties>
</file>