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10"/>
    <p:restoredTop sz="94675"/>
  </p:normalViewPr>
  <p:slideViewPr>
    <p:cSldViewPr snapToGrid="0">
      <p:cViewPr varScale="1">
        <p:scale>
          <a:sx n="55" d="100"/>
          <a:sy n="55" d="100"/>
        </p:scale>
        <p:origin x="20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DE74-3AD7-70D7-2805-C0DE7FB73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FB4F5-ACDA-53C4-FE3F-48D5A57AC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73B0A-0042-EC40-D28E-E049E337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B2A1E-F0BE-A82C-6961-3D12D816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255E3-6161-6782-7F23-029C0FA1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1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E8F5-D96C-64A8-9C4B-83FE3A96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BC1FE-D52F-1F7B-E332-F0A06FA96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C54D6-D851-F312-C138-E40D38A5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6911-16C6-6E89-A990-F8D3C3D6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EF3E0-C1AF-4D9A-54D8-DE96AF51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0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8880-3F8B-7AB1-92CD-197C5F4F9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B9385-0527-CC71-98E5-279BD304A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C3252-B2D1-8BB8-44FD-6EF560A4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A626D-F575-BD25-C3F8-92C1D1E3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2198C-EE7A-FD0F-71E6-CD00ECC5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7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D27E-6E4D-D80A-DAF4-2AD78099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C144-26AE-BC7E-9C07-7706B3E24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C1D29-219B-12D8-AEAB-E420A9EB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16976-4FD2-1BE8-06C0-D8137CC9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8F06F-2EDA-F843-635F-038A8BD7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3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359A-DC0F-C7A7-5083-24CA29EF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424D9-EC7A-F670-A32D-B84FA22D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5B531-D7E3-8238-4104-7BF481A7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3C95D-8AF3-5D7B-5376-913B97A7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49CE8-D2A2-1CE5-F24B-A45B7515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1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063D-A971-82DD-8119-A567AA09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BE2CB-6B14-51EE-5870-970D81513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8CFCC-CE53-9B7B-09F7-DF6CEED59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2D305-077B-6A36-BC33-5762D859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57F5F-3D95-64F8-3053-D767F46A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2E63A-2AE5-6016-7E6C-BB8176B8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1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9FAF-172B-2D00-F4A5-0804A97C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34FA9-7F75-C35E-3362-26C50DF1F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EC229-C9D7-7D90-5348-2BB345449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EC68F-EA66-3FB5-E5DC-854DC6419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8F98C-4375-55DB-9E1D-7DD6F70EC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94184-695A-BB3A-5711-7E234025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733DD-3671-7C0C-D644-D61D85DD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16C39-D3AE-C606-EED1-30288FE9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0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AD87-8B5B-262B-6559-4BF02652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C3A95-CDCE-D2F0-903B-E54DBA03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C5E81-71B5-DBB4-F2F7-FAE6FF9B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E9E94-178D-8F79-52E4-0E1423D8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9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106E0F-435E-A490-33C5-C66A7C24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7B04F-1DA4-769D-1C67-C56ECD21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EEAA2-6203-3F88-77FC-27098832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3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7D18-48BD-FC8B-D191-826F9AF9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478BF-4085-663E-0000-665B3BB30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A33B9-959D-AFEE-B0E4-49F18440A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77CFA-81E7-816A-2705-503458507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003A6-EE0E-512A-EBD4-169B0B64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14114-2278-DFFD-C9CE-932F4381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110E-4859-CFFA-CEFE-9020694E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1C83B-23A5-60BC-8BE8-29AC77D6A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46158-1583-C2D8-CC96-F46A4E8BE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EB724-F24F-47D7-8755-3B066F0B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C27C8-E4C1-D446-6AEA-23AD779A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0C3A3-B574-CB20-4D4E-11BC26D6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3041A-5467-D44B-011B-41C34AC55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C4C01-F33A-B93A-A562-0AA3D9A1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7A2F9-63C3-579B-29AD-69560E450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E7219-C2C6-084C-BE97-66A745AB2792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16387-62DE-75A3-3197-5CBED3D26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1F46A-7BFC-A475-FD0C-A426F701E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9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62C1-21D9-8E64-63AF-B31ADC231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Practical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C785C-CD9E-C2D2-5977-5BA89F9CC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Thursday, 26 January 2023, 2pm – 5pm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Department of Biology, University of Oxford</a:t>
            </a:r>
          </a:p>
        </p:txBody>
      </p:sp>
    </p:spTree>
    <p:extLst>
      <p:ext uri="{BB962C8B-B14F-4D97-AF65-F5344CB8AC3E}">
        <p14:creationId xmlns:p14="http://schemas.microsoft.com/office/powerpoint/2010/main" val="15233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5A07-8B7F-DFAA-8C0D-F43E5722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Demonstrators/Instructors</a:t>
            </a:r>
          </a:p>
        </p:txBody>
      </p:sp>
      <p:pic>
        <p:nvPicPr>
          <p:cNvPr id="5" name="Content Placeholder 4" descr="A person smiling at the camera&#10;&#10;Description automatically generated with medium confidence">
            <a:extLst>
              <a:ext uri="{FF2B5EF4-FFF2-40B4-BE49-F238E27FC236}">
                <a16:creationId xmlns:a16="http://schemas.microsoft.com/office/drawing/2014/main" id="{811594C8-E554-AEF0-64B5-DBBE07777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73710"/>
            <a:ext cx="1988345" cy="1325563"/>
          </a:xfrm>
        </p:spPr>
      </p:pic>
      <p:pic>
        <p:nvPicPr>
          <p:cNvPr id="7" name="Picture 6" descr="A person with blonde hair&#10;&#10;Description automatically generated with low confidence">
            <a:extLst>
              <a:ext uri="{FF2B5EF4-FFF2-40B4-BE49-F238E27FC236}">
                <a16:creationId xmlns:a16="http://schemas.microsoft.com/office/drawing/2014/main" id="{D876F10D-46D0-87F0-3D0F-888C6E606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475934"/>
            <a:ext cx="1988343" cy="1325562"/>
          </a:xfrm>
          <a:prstGeom prst="rect">
            <a:avLst/>
          </a:prstGeom>
        </p:spPr>
      </p:pic>
      <p:pic>
        <p:nvPicPr>
          <p:cNvPr id="9" name="Picture 8" descr="A picture containing person, person, wall, standing&#10;&#10;Description automatically generated">
            <a:extLst>
              <a:ext uri="{FF2B5EF4-FFF2-40B4-BE49-F238E27FC236}">
                <a16:creationId xmlns:a16="http://schemas.microsoft.com/office/drawing/2014/main" id="{34BB5EEC-586F-AE30-2244-59592D571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978157"/>
            <a:ext cx="1700939" cy="1700939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D52473BB-587C-733F-2E16-BA306D99E86E}"/>
              </a:ext>
            </a:extLst>
          </p:cNvPr>
          <p:cNvSpPr txBox="1">
            <a:spLocks/>
          </p:cNvSpPr>
          <p:nvPr/>
        </p:nvSpPr>
        <p:spPr>
          <a:xfrm>
            <a:off x="3048000" y="1967603"/>
            <a:ext cx="9144000" cy="64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entury Gothic" panose="020B0502020202020204" pitchFamily="34" charset="0"/>
              </a:rPr>
              <a:t>Sumali</a:t>
            </a:r>
            <a:r>
              <a:rPr lang="en-US" dirty="0">
                <a:latin typeface="Century Gothic" panose="020B0502020202020204" pitchFamily="34" charset="0"/>
              </a:rPr>
              <a:t>, 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97730CC-A63A-9367-C96B-CDC29FE29557}"/>
              </a:ext>
            </a:extLst>
          </p:cNvPr>
          <p:cNvSpPr txBox="1">
            <a:spLocks/>
          </p:cNvSpPr>
          <p:nvPr/>
        </p:nvSpPr>
        <p:spPr>
          <a:xfrm>
            <a:off x="3048000" y="3495640"/>
            <a:ext cx="9144000" cy="13058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Rhys, 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Main research: Genomic epidemiology and sampling biases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3115C56-043C-A54A-FA3E-346DA2A5C9A7}"/>
              </a:ext>
            </a:extLst>
          </p:cNvPr>
          <p:cNvSpPr txBox="1">
            <a:spLocks/>
          </p:cNvSpPr>
          <p:nvPr/>
        </p:nvSpPr>
        <p:spPr>
          <a:xfrm>
            <a:off x="3048000" y="5023677"/>
            <a:ext cx="9037983" cy="1700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Moritz, he/him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Main research: </a:t>
            </a:r>
            <a:r>
              <a:rPr lang="en-US" dirty="0" err="1">
                <a:latin typeface="Century Gothic" panose="020B0502020202020204" pitchFamily="34" charset="0"/>
              </a:rPr>
              <a:t>Spatio</a:t>
            </a:r>
            <a:r>
              <a:rPr lang="en-US" dirty="0">
                <a:latin typeface="Century Gothic" panose="020B0502020202020204" pitchFamily="34" charset="0"/>
              </a:rPr>
              <a:t>-temporal dynamics of infectious diseases</a:t>
            </a:r>
          </a:p>
          <a:p>
            <a:pPr marL="0" indent="0">
              <a:buNone/>
            </a:pP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1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CBFF-1BF8-E757-6179-A3989464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What are we learning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5E6EF-5365-26D1-15DA-955368FBE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8804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About infectious disease surveillance data</a:t>
            </a:r>
          </a:p>
          <a:p>
            <a:r>
              <a:rPr lang="en-US" dirty="0">
                <a:latin typeface="Century Gothic" panose="020B0502020202020204" pitchFamily="34" charset="0"/>
              </a:rPr>
              <a:t>How to </a:t>
            </a:r>
            <a:r>
              <a:rPr lang="en-US" dirty="0" err="1">
                <a:latin typeface="Century Gothic" panose="020B0502020202020204" pitchFamily="34" charset="0"/>
              </a:rPr>
              <a:t>analyse</a:t>
            </a:r>
            <a:r>
              <a:rPr lang="en-US" dirty="0">
                <a:latin typeface="Century Gothic" panose="020B0502020202020204" pitchFamily="34" charset="0"/>
              </a:rPr>
              <a:t> case count data using the R-package ‘</a:t>
            </a:r>
            <a:r>
              <a:rPr lang="en-US" dirty="0" err="1">
                <a:latin typeface="Century Gothic" panose="020B0502020202020204" pitchFamily="34" charset="0"/>
              </a:rPr>
              <a:t>EpiEstim</a:t>
            </a:r>
            <a:r>
              <a:rPr lang="en-US" dirty="0">
                <a:latin typeface="Century Gothic" panose="020B0502020202020204" pitchFamily="34" charset="0"/>
              </a:rPr>
              <a:t>’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Specifically estimating the time varying reproduction number Rt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6493920-F403-54B2-CFEB-6711C9697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704" y="3836762"/>
            <a:ext cx="6996591" cy="265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4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CBFF-1BF8-E757-6179-A3989464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How are we learning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5E6EF-5365-26D1-15DA-955368FBE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9861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There are handouts on Canvas with questions and example code</a:t>
            </a:r>
          </a:p>
          <a:p>
            <a:r>
              <a:rPr lang="en-US" dirty="0">
                <a:latin typeface="Century Gothic" panose="020B0502020202020204" pitchFamily="34" charset="0"/>
              </a:rPr>
              <a:t>We take a break after ca. 1 ½ hours for about 15 minutes and you can also take your own short breaks during the session</a:t>
            </a:r>
          </a:p>
          <a:p>
            <a:r>
              <a:rPr lang="en-US" dirty="0">
                <a:latin typeface="Century Gothic" panose="020B0502020202020204" pitchFamily="34" charset="0"/>
              </a:rPr>
              <a:t>Raise your hand should you need assistance or have specific questions</a:t>
            </a:r>
          </a:p>
          <a:p>
            <a:r>
              <a:rPr lang="en-US" dirty="0">
                <a:latin typeface="Century Gothic" panose="020B0502020202020204" pitchFamily="34" charset="0"/>
              </a:rPr>
              <a:t>At the end we will have a short 15-minute wrap up session</a:t>
            </a:r>
          </a:p>
          <a:p>
            <a:r>
              <a:rPr lang="en-US" dirty="0">
                <a:latin typeface="Century Gothic" panose="020B0502020202020204" pitchFamily="34" charset="0"/>
              </a:rPr>
              <a:t>Early next week we will give you access to model answers and you can email us with any questions after as well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69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AF3B-CE19-7E06-F8C7-02E782FE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R-Markdown: a quick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DCA70-B99D-95D2-6751-CD359AA3E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Format for writing reproducible and dynamic reports within R</a:t>
            </a:r>
          </a:p>
          <a:p>
            <a:r>
              <a:rPr lang="en-US" dirty="0">
                <a:latin typeface="Century Gothic" panose="020B0502020202020204" pitchFamily="34" charset="0"/>
              </a:rPr>
              <a:t>To create an </a:t>
            </a:r>
            <a:r>
              <a:rPr lang="en-US" dirty="0" err="1">
                <a:latin typeface="Century Gothic" panose="020B0502020202020204" pitchFamily="34" charset="0"/>
              </a:rPr>
              <a:t>Rmarkdown</a:t>
            </a:r>
            <a:r>
              <a:rPr lang="en-US" dirty="0">
                <a:latin typeface="Century Gothic" panose="020B0502020202020204" pitchFamily="34" charset="0"/>
              </a:rPr>
              <a:t> open </a:t>
            </a:r>
            <a:r>
              <a:rPr lang="en-US" dirty="0" err="1">
                <a:latin typeface="Century Gothic" panose="020B0502020202020204" pitchFamily="34" charset="0"/>
              </a:rPr>
              <a:t>Rstudio</a:t>
            </a:r>
            <a:r>
              <a:rPr lang="en-US" dirty="0">
                <a:latin typeface="Century Gothic" panose="020B0502020202020204" pitchFamily="34" charset="0"/>
              </a:rPr>
              <a:t> click on “File” &gt; “New File” &gt; “R Markdown”</a:t>
            </a:r>
          </a:p>
          <a:p>
            <a:r>
              <a:rPr lang="en-US" dirty="0">
                <a:latin typeface="Century Gothic" panose="020B0502020202020204" pitchFamily="34" charset="0"/>
              </a:rPr>
              <a:t>In the editor window you can add code, text and formatting through the Markdown language e.g. # = headings or - = bullet points</a:t>
            </a:r>
          </a:p>
          <a:p>
            <a:r>
              <a:rPr lang="en-US" dirty="0">
                <a:latin typeface="Century Gothic" panose="020B0502020202020204" pitchFamily="34" charset="0"/>
              </a:rPr>
              <a:t>To insert code, you can use the {r} and ’ syntax to create code chunks e.g. ‘’’{r}  x &lt;- 5</a:t>
            </a:r>
          </a:p>
          <a:p>
            <a:r>
              <a:rPr lang="en-US" dirty="0">
                <a:latin typeface="Century Gothic" panose="020B0502020202020204" pitchFamily="34" charset="0"/>
              </a:rPr>
              <a:t>These chucks can be run independently or be knitted together in the desired format to create a PDF or HTML </a:t>
            </a:r>
            <a:r>
              <a:rPr lang="en-US" dirty="0" err="1">
                <a:latin typeface="Century Gothic" panose="020B0502020202020204" pitchFamily="34" charset="0"/>
              </a:rPr>
              <a:t>ect</a:t>
            </a: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5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276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Practical I</vt:lpstr>
      <vt:lpstr>Demonstrators/Instructors</vt:lpstr>
      <vt:lpstr>What are we learning today?</vt:lpstr>
      <vt:lpstr>How are we learning today?</vt:lpstr>
      <vt:lpstr>R-Markdown: a quick intro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</dc:title>
  <dc:creator>Moritz Kraemer</dc:creator>
  <cp:lastModifiedBy>Rhys Inward</cp:lastModifiedBy>
  <cp:revision>5</cp:revision>
  <dcterms:created xsi:type="dcterms:W3CDTF">2023-01-26T07:22:28Z</dcterms:created>
  <dcterms:modified xsi:type="dcterms:W3CDTF">2023-01-26T08:38:45Z</dcterms:modified>
</cp:coreProperties>
</file>