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999C3C-50CC-4D71-A5EB-E78CEF9E0981}" v="11" dt="2024-01-23T11:32:25.0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82"/>
    <p:restoredTop sz="92126"/>
  </p:normalViewPr>
  <p:slideViewPr>
    <p:cSldViewPr snapToGrid="0">
      <p:cViewPr varScale="1">
        <p:scale>
          <a:sx n="116" d="100"/>
          <a:sy n="116" d="100"/>
        </p:scale>
        <p:origin x="200" y="2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mali Bajaj" userId="S::sedm6414@ox.ac.uk::61aaf8ed-fdc0-404c-be93-2aba3f3cf56b" providerId="AD" clId="Web-{89999C3C-50CC-4D71-A5EB-E78CEF9E0981}"/>
    <pc:docChg chg="addSld modSld">
      <pc:chgData name="Sumali Bajaj" userId="S::sedm6414@ox.ac.uk::61aaf8ed-fdc0-404c-be93-2aba3f3cf56b" providerId="AD" clId="Web-{89999C3C-50CC-4D71-A5EB-E78CEF9E0981}" dt="2024-01-23T11:32:25.088" v="10"/>
      <pc:docMkLst>
        <pc:docMk/>
      </pc:docMkLst>
      <pc:sldChg chg="addSp modSp new">
        <pc:chgData name="Sumali Bajaj" userId="S::sedm6414@ox.ac.uk::61aaf8ed-fdc0-404c-be93-2aba3f3cf56b" providerId="AD" clId="Web-{89999C3C-50CC-4D71-A5EB-E78CEF9E0981}" dt="2024-01-23T11:32:25.088" v="10"/>
        <pc:sldMkLst>
          <pc:docMk/>
          <pc:sldMk cId="2886946903" sldId="261"/>
        </pc:sldMkLst>
        <pc:spChg chg="mod">
          <ac:chgData name="Sumali Bajaj" userId="S::sedm6414@ox.ac.uk::61aaf8ed-fdc0-404c-be93-2aba3f3cf56b" providerId="AD" clId="Web-{89999C3C-50CC-4D71-A5EB-E78CEF9E0981}" dt="2024-01-23T11:31:31.680" v="9" actId="20577"/>
          <ac:spMkLst>
            <pc:docMk/>
            <pc:sldMk cId="2886946903" sldId="261"/>
            <ac:spMk id="2" creationId="{CE5C61E4-077F-9123-BDAD-70AD6209ACA9}"/>
          </ac:spMkLst>
        </pc:spChg>
        <pc:spChg chg="add">
          <ac:chgData name="Sumali Bajaj" userId="S::sedm6414@ox.ac.uk::61aaf8ed-fdc0-404c-be93-2aba3f3cf56b" providerId="AD" clId="Web-{89999C3C-50CC-4D71-A5EB-E78CEF9E0981}" dt="2024-01-23T11:32:25.088" v="10"/>
          <ac:spMkLst>
            <pc:docMk/>
            <pc:sldMk cId="2886946903" sldId="261"/>
            <ac:spMk id="4" creationId="{5C83D499-3339-9347-383E-4912E1E793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DE74-3AD7-70D7-2805-C0DE7FB73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FB4F5-ACDA-53C4-FE3F-48D5A57AC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73B0A-0042-EC40-D28E-E049E337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7219-C2C6-084C-BE97-66A745AB2792}" type="datetimeFigureOut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B2A1E-F0BE-A82C-6961-3D12D816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255E3-6161-6782-7F23-029C0FA1A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7237-BE7B-8144-9F10-8821AC7E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18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E8F5-D96C-64A8-9C4B-83FE3A96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BC1FE-D52F-1F7B-E332-F0A06FA96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C54D6-D851-F312-C138-E40D38A53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7219-C2C6-084C-BE97-66A745AB2792}" type="datetimeFigureOut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66911-16C6-6E89-A990-F8D3C3D63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EF3E0-C1AF-4D9A-54D8-DE96AF51F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7237-BE7B-8144-9F10-8821AC7E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04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E8880-3F8B-7AB1-92CD-197C5F4F9F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B9385-0527-CC71-98E5-279BD304A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C3252-B2D1-8BB8-44FD-6EF560A41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7219-C2C6-084C-BE97-66A745AB2792}" type="datetimeFigureOut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A626D-F575-BD25-C3F8-92C1D1E32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2198C-EE7A-FD0F-71E6-CD00ECC53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7237-BE7B-8144-9F10-8821AC7E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7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BD27E-6E4D-D80A-DAF4-2AD78099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C144-26AE-BC7E-9C07-7706B3E24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C1D29-219B-12D8-AEAB-E420A9EB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7219-C2C6-084C-BE97-66A745AB2792}" type="datetimeFigureOut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16976-4FD2-1BE8-06C0-D8137CC94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8F06F-2EDA-F843-635F-038A8BD7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7237-BE7B-8144-9F10-8821AC7E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3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B359A-DC0F-C7A7-5083-24CA29EFC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424D9-EC7A-F670-A32D-B84FA22D2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5B531-D7E3-8238-4104-7BF481A79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7219-C2C6-084C-BE97-66A745AB2792}" type="datetimeFigureOut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3C95D-8AF3-5D7B-5376-913B97A7E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49CE8-D2A2-1CE5-F24B-A45B75151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7237-BE7B-8144-9F10-8821AC7E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1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C063D-A971-82DD-8119-A567AA09C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BE2CB-6B14-51EE-5870-970D81513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8CFCC-CE53-9B7B-09F7-DF6CEED59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2D305-077B-6A36-BC33-5762D8595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7219-C2C6-084C-BE97-66A745AB2792}" type="datetimeFigureOut">
              <a:rPr lang="en-US" smtClean="0"/>
              <a:t>1/20/25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57F5F-3D95-64F8-3053-D767F46A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2E63A-2AE5-6016-7E6C-BB8176B8D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7237-BE7B-8144-9F10-8821AC7E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1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C9FAF-172B-2D00-F4A5-0804A97CF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34FA9-7F75-C35E-3362-26C50DF1F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EC229-C9D7-7D90-5348-2BB345449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1EC68F-EA66-3FB5-E5DC-854DC6419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78F98C-4375-55DB-9E1D-7DD6F70EC2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F94184-695A-BB3A-5711-7E234025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7219-C2C6-084C-BE97-66A745AB2792}" type="datetimeFigureOut">
              <a:rPr lang="en-US" smtClean="0"/>
              <a:t>1/20/25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4733DD-3671-7C0C-D644-D61D85DD7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216C39-D3AE-C606-EED1-30288FE9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7237-BE7B-8144-9F10-8821AC7E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0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AD87-8B5B-262B-6559-4BF026528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9C3A95-CDCE-D2F0-903B-E54DBA034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7219-C2C6-084C-BE97-66A745AB2792}" type="datetimeFigureOut">
              <a:rPr lang="en-US" smtClean="0"/>
              <a:t>1/20/25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6C5E81-71B5-DBB4-F2F7-FAE6FF9B8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E9E94-178D-8F79-52E4-0E1423D8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7237-BE7B-8144-9F10-8821AC7E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93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106E0F-435E-A490-33C5-C66A7C24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7219-C2C6-084C-BE97-66A745AB2792}" type="datetimeFigureOut">
              <a:rPr lang="en-US" smtClean="0"/>
              <a:t>1/20/25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E7B04F-1DA4-769D-1C67-C56ECD211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EEAA2-6203-3F88-77FC-270988320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7237-BE7B-8144-9F10-8821AC7E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3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57D18-48BD-FC8B-D191-826F9AF9C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478BF-4085-663E-0000-665B3BB30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A33B9-959D-AFEE-B0E4-49F18440A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77CFA-81E7-816A-2705-503458507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7219-C2C6-084C-BE97-66A745AB2792}" type="datetimeFigureOut">
              <a:rPr lang="en-US" smtClean="0"/>
              <a:t>1/20/25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003A6-EE0E-512A-EBD4-169B0B648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14114-2278-DFFD-C9CE-932F4381F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7237-BE7B-8144-9F10-8821AC7E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C110E-4859-CFFA-CEFE-9020694EF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71C83B-23A5-60BC-8BE8-29AC77D6A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46158-1583-C2D8-CC96-F46A4E8BE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EB724-F24F-47D7-8755-3B066F0B7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7219-C2C6-084C-BE97-66A745AB2792}" type="datetimeFigureOut">
              <a:rPr lang="en-US" smtClean="0"/>
              <a:t>1/20/25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C27C8-E4C1-D446-6AEA-23AD779A0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0C3A3-B574-CB20-4D4E-11BC26D6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7237-BE7B-8144-9F10-8821AC7E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37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C3041A-5467-D44B-011B-41C34AC55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C4C01-F33A-B93A-A562-0AA3D9A1F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7A2F9-63C3-579B-29AD-69560E450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E7219-C2C6-084C-BE97-66A745AB2792}" type="datetimeFigureOut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16387-62DE-75A3-3197-5CBED3D26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1F46A-7BFC-A475-FD0C-A426F701E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67237-BE7B-8144-9F10-8821AC7E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96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62C1-21D9-8E64-63AF-B31ADC231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5756"/>
            <a:ext cx="9144000" cy="2387600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Practical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CC785C-CD9E-C2D2-5977-5BA89F9CCA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Thursday/Friday, 30/31 January 2025, 2pm – 5pm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Department of Biology, University of Oxford</a:t>
            </a:r>
          </a:p>
        </p:txBody>
      </p:sp>
    </p:spTree>
    <p:extLst>
      <p:ext uri="{BB962C8B-B14F-4D97-AF65-F5344CB8AC3E}">
        <p14:creationId xmlns:p14="http://schemas.microsoft.com/office/powerpoint/2010/main" val="152331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25A07-8B7F-DFAA-8C0D-F43E5722D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Demonstrators</a:t>
            </a:r>
          </a:p>
        </p:txBody>
      </p:sp>
      <p:pic>
        <p:nvPicPr>
          <p:cNvPr id="9" name="Picture 8" descr="A picture containing person, person, wall, standing&#10;&#10;Description automatically generated">
            <a:extLst>
              <a:ext uri="{FF2B5EF4-FFF2-40B4-BE49-F238E27FC236}">
                <a16:creationId xmlns:a16="http://schemas.microsoft.com/office/drawing/2014/main" id="{34BB5EEC-586F-AE30-2244-59592D571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48" y="4008673"/>
            <a:ext cx="1700939" cy="1700939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D52473BB-587C-733F-2E16-BA306D99E86E}"/>
              </a:ext>
            </a:extLst>
          </p:cNvPr>
          <p:cNvSpPr txBox="1">
            <a:spLocks/>
          </p:cNvSpPr>
          <p:nvPr/>
        </p:nvSpPr>
        <p:spPr>
          <a:xfrm>
            <a:off x="2539137" y="1881947"/>
            <a:ext cx="2894692" cy="13255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entury Gothic" panose="020B0502020202020204" pitchFamily="34" charset="0"/>
              </a:rPr>
              <a:t>Rosario, DPhil student in health data science (she/her) </a:t>
            </a:r>
          </a:p>
          <a:p>
            <a:pPr marL="0" indent="0">
              <a:buNone/>
            </a:pPr>
            <a:r>
              <a:rPr lang="en-US" sz="1600" dirty="0">
                <a:latin typeface="Century Gothic" panose="020B0502020202020204" pitchFamily="34" charset="0"/>
              </a:rPr>
              <a:t>Main research interests: AI in infectious disease epidemiology and clinical research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97730CC-A63A-9367-C96B-CDC29FE29557}"/>
              </a:ext>
            </a:extLst>
          </p:cNvPr>
          <p:cNvSpPr txBox="1">
            <a:spLocks/>
          </p:cNvSpPr>
          <p:nvPr/>
        </p:nvSpPr>
        <p:spPr>
          <a:xfrm>
            <a:off x="8631465" y="374977"/>
            <a:ext cx="3003356" cy="13058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entury Gothic" panose="020B0502020202020204" pitchFamily="34" charset="0"/>
              </a:rPr>
              <a:t>Joseph, DPhil student in Biology (he/him) </a:t>
            </a:r>
          </a:p>
          <a:p>
            <a:pPr marL="0" indent="0">
              <a:buNone/>
            </a:pPr>
            <a:r>
              <a:rPr lang="en-US" sz="1600" dirty="0">
                <a:latin typeface="Century Gothic" panose="020B0502020202020204" pitchFamily="34" charset="0"/>
              </a:rPr>
              <a:t>Main research interests: Genomic epidemiology &amp; disease surveillance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3115C56-043C-A54A-FA3E-346DA2A5C9A7}"/>
              </a:ext>
            </a:extLst>
          </p:cNvPr>
          <p:cNvSpPr txBox="1">
            <a:spLocks/>
          </p:cNvSpPr>
          <p:nvPr/>
        </p:nvSpPr>
        <p:spPr>
          <a:xfrm>
            <a:off x="2539137" y="4008673"/>
            <a:ext cx="2793027" cy="17009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entury Gothic" panose="020B0502020202020204" pitchFamily="34" charset="0"/>
              </a:rPr>
              <a:t>Moritz, Professor of Epidemiology (he/him)</a:t>
            </a:r>
          </a:p>
          <a:p>
            <a:pPr marL="0" indent="0">
              <a:buNone/>
            </a:pPr>
            <a:r>
              <a:rPr lang="en-US" sz="1600" dirty="0">
                <a:latin typeface="Century Gothic" panose="020B0502020202020204" pitchFamily="34" charset="0"/>
              </a:rPr>
              <a:t>Main research interests: Computational &amp; genomic epidemiology of infectious diseases, global health</a:t>
            </a:r>
          </a:p>
          <a:p>
            <a:pPr marL="0" indent="0">
              <a:buNone/>
            </a:pPr>
            <a:endParaRPr 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4" name="Picture 3" descr="A person wearing glasses smiling&#10;&#10;Description automatically generated">
            <a:extLst>
              <a:ext uri="{FF2B5EF4-FFF2-40B4-BE49-F238E27FC236}">
                <a16:creationId xmlns:a16="http://schemas.microsoft.com/office/drawing/2014/main" id="{5382CBFC-793E-6BAF-4453-D4E9A38DD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471" y="365124"/>
            <a:ext cx="1988345" cy="1325563"/>
          </a:xfrm>
          <a:prstGeom prst="rect">
            <a:avLst/>
          </a:prstGeom>
        </p:spPr>
      </p:pic>
      <p:pic>
        <p:nvPicPr>
          <p:cNvPr id="8" name="Content Placeholder 7" descr="A person smiling at camera&#10;&#10;Description automatically generated">
            <a:extLst>
              <a:ext uri="{FF2B5EF4-FFF2-40B4-BE49-F238E27FC236}">
                <a16:creationId xmlns:a16="http://schemas.microsoft.com/office/drawing/2014/main" id="{924AC9C6-99C3-3280-9957-58D8D69A2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40163" y="1888071"/>
            <a:ext cx="1790310" cy="1790310"/>
          </a:xfrm>
        </p:spPr>
      </p:pic>
      <p:pic>
        <p:nvPicPr>
          <p:cNvPr id="14" name="Picture 13" descr="A person wearing glasses and a red sweater&#10;&#10;Description automatically generated">
            <a:extLst>
              <a:ext uri="{FF2B5EF4-FFF2-40B4-BE49-F238E27FC236}">
                <a16:creationId xmlns:a16="http://schemas.microsoft.com/office/drawing/2014/main" id="{647C1941-CFB6-FBEC-E4C1-A1CBACCCB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1471" y="1934990"/>
            <a:ext cx="1829379" cy="1829379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084CF6EA-D2B2-0AA1-B032-0C80EEE36489}"/>
              </a:ext>
            </a:extLst>
          </p:cNvPr>
          <p:cNvSpPr txBox="1">
            <a:spLocks/>
          </p:cNvSpPr>
          <p:nvPr/>
        </p:nvSpPr>
        <p:spPr>
          <a:xfrm>
            <a:off x="8631465" y="1934989"/>
            <a:ext cx="3003356" cy="1743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entury Gothic" panose="020B0502020202020204" pitchFamily="34" charset="0"/>
              </a:rPr>
              <a:t>Mahan, </a:t>
            </a:r>
            <a:r>
              <a:rPr lang="en-US" sz="1600" b="1" dirty="0" err="1">
                <a:latin typeface="Century Gothic" panose="020B0502020202020204" pitchFamily="34" charset="0"/>
              </a:rPr>
              <a:t>Wellcome</a:t>
            </a:r>
            <a:r>
              <a:rPr lang="en-US" sz="1600" b="1" dirty="0">
                <a:latin typeface="Century Gothic" panose="020B0502020202020204" pitchFamily="34" charset="0"/>
              </a:rPr>
              <a:t> Trust Early Career Fellow (he/him) </a:t>
            </a:r>
          </a:p>
          <a:p>
            <a:pPr marL="0" indent="0">
              <a:buNone/>
            </a:pPr>
            <a:r>
              <a:rPr lang="en-US" sz="1600" dirty="0">
                <a:latin typeface="Century Gothic" panose="020B0502020202020204" pitchFamily="34" charset="0"/>
              </a:rPr>
              <a:t>Main research interests: Molecular evolution of pathogens with pandemic potential</a:t>
            </a:r>
          </a:p>
        </p:txBody>
      </p:sp>
      <p:pic>
        <p:nvPicPr>
          <p:cNvPr id="17" name="Picture 16" descr="A person smiling in front of purple flowers&#10;&#10;Description automatically generated">
            <a:extLst>
              <a:ext uri="{FF2B5EF4-FFF2-40B4-BE49-F238E27FC236}">
                <a16:creationId xmlns:a16="http://schemas.microsoft.com/office/drawing/2014/main" id="{51481972-5069-FDAB-7723-4ECA0CC70F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1470" y="4008671"/>
            <a:ext cx="1862919" cy="1862919"/>
          </a:xfrm>
          <a:prstGeom prst="rect">
            <a:avLst/>
          </a:prstGeom>
        </p:spPr>
      </p:pic>
      <p:sp>
        <p:nvSpPr>
          <p:cNvPr id="18" name="Subtitle 2">
            <a:extLst>
              <a:ext uri="{FF2B5EF4-FFF2-40B4-BE49-F238E27FC236}">
                <a16:creationId xmlns:a16="http://schemas.microsoft.com/office/drawing/2014/main" id="{A477B53C-0237-B87D-F226-CF9F23BAB9B8}"/>
              </a:ext>
            </a:extLst>
          </p:cNvPr>
          <p:cNvSpPr txBox="1">
            <a:spLocks/>
          </p:cNvSpPr>
          <p:nvPr/>
        </p:nvSpPr>
        <p:spPr>
          <a:xfrm>
            <a:off x="8503796" y="4008671"/>
            <a:ext cx="3003356" cy="1305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entury Gothic" panose="020B0502020202020204" pitchFamily="34" charset="0"/>
              </a:rPr>
              <a:t>Rhys, DPhil student (he/him) </a:t>
            </a:r>
          </a:p>
          <a:p>
            <a:pPr marL="0" indent="0">
              <a:buNone/>
            </a:pPr>
            <a:r>
              <a:rPr lang="en-US" sz="1600" dirty="0">
                <a:latin typeface="Century Gothic" panose="020B0502020202020204" pitchFamily="34" charset="0"/>
              </a:rPr>
              <a:t>Main research interests: Genomic epidemiology, climate-sensitive diseases </a:t>
            </a:r>
          </a:p>
        </p:txBody>
      </p:sp>
    </p:spTree>
    <p:extLst>
      <p:ext uri="{BB962C8B-B14F-4D97-AF65-F5344CB8AC3E}">
        <p14:creationId xmlns:p14="http://schemas.microsoft.com/office/powerpoint/2010/main" val="393141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3CBFF-1BF8-E757-6179-A3989464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What are we learning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5E6EF-5365-26D1-15DA-955368FBE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515600" cy="2038804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How to download, </a:t>
            </a:r>
            <a:r>
              <a:rPr lang="en-US" dirty="0" err="1">
                <a:latin typeface="Century Gothic" panose="020B0502020202020204" pitchFamily="34" charset="0"/>
              </a:rPr>
              <a:t>analyse</a:t>
            </a:r>
            <a:r>
              <a:rPr lang="en-US" dirty="0">
                <a:latin typeface="Century Gothic" panose="020B0502020202020204" pitchFamily="34" charset="0"/>
              </a:rPr>
              <a:t>, and interpret infectious disease data using the R-package ‘</a:t>
            </a:r>
            <a:r>
              <a:rPr lang="en-US" dirty="0" err="1">
                <a:latin typeface="Century Gothic" panose="020B0502020202020204" pitchFamily="34" charset="0"/>
              </a:rPr>
              <a:t>EpiEstim</a:t>
            </a:r>
            <a:r>
              <a:rPr lang="en-US" dirty="0">
                <a:latin typeface="Century Gothic" panose="020B0502020202020204" pitchFamily="34" charset="0"/>
              </a:rPr>
              <a:t>’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Specifically estimating the time varying reproduction number Rt</a:t>
            </a: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06493920-F403-54B2-CFEB-6711C9697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704" y="3836762"/>
            <a:ext cx="6996591" cy="265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44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61E4-077F-9123-BDAD-70AD6209A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entury Gothic" panose="020B0502020202020204" pitchFamily="34" charset="0"/>
                <a:cs typeface="Calibri Light"/>
              </a:rPr>
              <a:t>Renewal model for Rt estimation</a:t>
            </a:r>
            <a:endParaRPr lang="en-GB" dirty="0"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83D499-3339-9347-383E-4912E1E79334}"/>
              </a:ext>
            </a:extLst>
          </p:cNvPr>
          <p:cNvSpPr txBox="1"/>
          <p:nvPr/>
        </p:nvSpPr>
        <p:spPr>
          <a:xfrm>
            <a:off x="6971489" y="2204936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116DB1-B9FE-95BD-E3DA-16FD5DC5CB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84" t="29198" r="19670" b="46667"/>
          <a:stretch/>
        </p:blipFill>
        <p:spPr>
          <a:xfrm>
            <a:off x="2375034" y="1355837"/>
            <a:ext cx="7115958" cy="34262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25A587-1D1F-CE4C-AAC3-F9CB2C960675}"/>
                  </a:ext>
                </a:extLst>
              </p:cNvPr>
              <p:cNvSpPr txBox="1"/>
              <p:nvPr/>
            </p:nvSpPr>
            <p:spPr>
              <a:xfrm>
                <a:off x="555367" y="4782041"/>
                <a:ext cx="10720552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entury Gothic" panose="020B0502020202020204" pitchFamily="34" charset="0"/>
                  </a:rPr>
                  <a:t>Cases (say today)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GB" sz="20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000" dirty="0">
                    <a:latin typeface="Century Gothic" panose="020B0502020202020204" pitchFamily="34" charset="0"/>
                  </a:rPr>
                  <a:t> are dependent of cases in the previous days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GB" sz="20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GB" sz="20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0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sz="2000" dirty="0">
                    <a:latin typeface="Century Gothic" panose="020B0502020202020204" pitchFamily="34" charset="0"/>
                  </a:rPr>
                  <a:t>, how likely they are to be infectious today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sz="200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𝑔𝑒𝑛𝑒𝑟𝑎𝑡𝑖𝑜𝑛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entury Gothic" panose="020B0502020202020204" pitchFamily="34" charset="0"/>
                  </a:rPr>
                  <a:t>, and the transmission potential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GB" sz="200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000" dirty="0">
                    <a:latin typeface="Century Gothic" panose="020B0502020202020204" pitchFamily="34" charset="0"/>
                  </a:rPr>
                  <a:t>.</a:t>
                </a:r>
              </a:p>
              <a:p>
                <a:r>
                  <a:rPr lang="en-US" sz="36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-</a:t>
                </a:r>
                <a:r>
                  <a:rPr lang="en-US" dirty="0">
                    <a:latin typeface="Century Gothic" panose="020B0502020202020204" pitchFamily="34" charset="0"/>
                  </a:rPr>
                  <a:t> known / observed</a:t>
                </a:r>
              </a:p>
              <a:p>
                <a:r>
                  <a:rPr lang="en-US" sz="3600" b="1" dirty="0">
                    <a:solidFill>
                      <a:schemeClr val="accent6"/>
                    </a:solidFill>
                    <a:latin typeface="Century Gothic" panose="020B0502020202020204" pitchFamily="34" charset="0"/>
                  </a:rPr>
                  <a:t>-</a:t>
                </a:r>
                <a:r>
                  <a:rPr lang="en-US" dirty="0">
                    <a:latin typeface="Century Gothic" panose="020B0502020202020204" pitchFamily="34" charset="0"/>
                  </a:rPr>
                  <a:t> unknown / estimated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25A587-1D1F-CE4C-AAC3-F9CB2C960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67" y="4782041"/>
                <a:ext cx="10720552" cy="1815882"/>
              </a:xfrm>
              <a:prstGeom prst="rect">
                <a:avLst/>
              </a:prstGeom>
              <a:blipFill>
                <a:blip r:embed="rId3"/>
                <a:stretch>
                  <a:fillRect l="-1655" t="-2083" r="-591" b="-11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6946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3CBFF-1BF8-E757-6179-A3989464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How are we learning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5E6EF-5365-26D1-15DA-955368FBE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09861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There are handouts on GitHub with questions and example code</a:t>
            </a:r>
          </a:p>
          <a:p>
            <a:r>
              <a:rPr lang="en-US" dirty="0">
                <a:latin typeface="Century Gothic" panose="020B0502020202020204" pitchFamily="34" charset="0"/>
              </a:rPr>
              <a:t>We offer a short break after ca. 1 ½ hours</a:t>
            </a:r>
          </a:p>
          <a:p>
            <a:r>
              <a:rPr lang="en-US" dirty="0">
                <a:latin typeface="Century Gothic" panose="020B0502020202020204" pitchFamily="34" charset="0"/>
              </a:rPr>
              <a:t>Raise your hand should you need assistance or have specific questions</a:t>
            </a:r>
          </a:p>
          <a:p>
            <a:r>
              <a:rPr lang="en-US" dirty="0">
                <a:latin typeface="Century Gothic" panose="020B0502020202020204" pitchFamily="34" charset="0"/>
              </a:rPr>
              <a:t>Early next week (after Practical II) we will give you access to the model answers and you can email us with any questions following the sessions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692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2886</TotalTime>
  <Words>276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Century Gothic</vt:lpstr>
      <vt:lpstr>Office Theme</vt:lpstr>
      <vt:lpstr>Practical I</vt:lpstr>
      <vt:lpstr>Demonstrators</vt:lpstr>
      <vt:lpstr>What are we learning today?</vt:lpstr>
      <vt:lpstr>Renewal model for Rt estimation</vt:lpstr>
      <vt:lpstr>How are we learning today?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I</dc:title>
  <dc:creator>Moritz Kraemer</dc:creator>
  <cp:lastModifiedBy>Moritz Kraemer</cp:lastModifiedBy>
  <cp:revision>21</cp:revision>
  <dcterms:created xsi:type="dcterms:W3CDTF">2023-01-26T07:22:28Z</dcterms:created>
  <dcterms:modified xsi:type="dcterms:W3CDTF">2025-01-20T12:23:29Z</dcterms:modified>
</cp:coreProperties>
</file>